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heme/themeOverride5.xml" ContentType="application/vnd.openxmlformats-officedocument.themeOverr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theme/themeOverride4.xml" ContentType="application/vnd.openxmlformats-officedocument.themeOverr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Default Extension="vml" ContentType="application/vnd.openxmlformats-officedocument.vmlDrawing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charts/chart5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56" r:id="rId2"/>
    <p:sldId id="312" r:id="rId3"/>
    <p:sldId id="425" r:id="rId4"/>
    <p:sldId id="314" r:id="rId5"/>
    <p:sldId id="315" r:id="rId6"/>
    <p:sldId id="355" r:id="rId7"/>
    <p:sldId id="377" r:id="rId8"/>
    <p:sldId id="265" r:id="rId9"/>
    <p:sldId id="266" r:id="rId10"/>
    <p:sldId id="267" r:id="rId11"/>
    <p:sldId id="268" r:id="rId12"/>
    <p:sldId id="269" r:id="rId13"/>
    <p:sldId id="270" r:id="rId14"/>
    <p:sldId id="273" r:id="rId15"/>
    <p:sldId id="383" r:id="rId16"/>
    <p:sldId id="390" r:id="rId17"/>
    <p:sldId id="386" r:id="rId18"/>
    <p:sldId id="387" r:id="rId19"/>
    <p:sldId id="316" r:id="rId20"/>
    <p:sldId id="347" r:id="rId21"/>
    <p:sldId id="326" r:id="rId22"/>
    <p:sldId id="349" r:id="rId23"/>
    <p:sldId id="350" r:id="rId24"/>
    <p:sldId id="438" r:id="rId25"/>
    <p:sldId id="439" r:id="rId26"/>
    <p:sldId id="440" r:id="rId27"/>
    <p:sldId id="441" r:id="rId28"/>
    <p:sldId id="346" r:id="rId29"/>
    <p:sldId id="321" r:id="rId30"/>
    <p:sldId id="410" r:id="rId31"/>
    <p:sldId id="409" r:id="rId32"/>
    <p:sldId id="320" r:id="rId33"/>
    <p:sldId id="400" r:id="rId34"/>
    <p:sldId id="401" r:id="rId35"/>
    <p:sldId id="402" r:id="rId36"/>
    <p:sldId id="329" r:id="rId37"/>
    <p:sldId id="437" r:id="rId38"/>
    <p:sldId id="323" r:id="rId39"/>
    <p:sldId id="324" r:id="rId40"/>
    <p:sldId id="325" r:id="rId41"/>
    <p:sldId id="339" r:id="rId42"/>
    <p:sldId id="274" r:id="rId43"/>
    <p:sldId id="413" r:id="rId44"/>
    <p:sldId id="284" r:id="rId45"/>
    <p:sldId id="257" r:id="rId46"/>
    <p:sldId id="407" r:id="rId47"/>
    <p:sldId id="330" r:id="rId48"/>
    <p:sldId id="408" r:id="rId49"/>
    <p:sldId id="331" r:id="rId50"/>
    <p:sldId id="428" r:id="rId51"/>
    <p:sldId id="286" r:id="rId52"/>
    <p:sldId id="287" r:id="rId53"/>
    <p:sldId id="288" r:id="rId54"/>
    <p:sldId id="351" r:id="rId55"/>
    <p:sldId id="414" r:id="rId56"/>
    <p:sldId id="334" r:id="rId57"/>
    <p:sldId id="403" r:id="rId58"/>
    <p:sldId id="404" r:id="rId59"/>
    <p:sldId id="430" r:id="rId60"/>
    <p:sldId id="435" r:id="rId61"/>
    <p:sldId id="436" r:id="rId62"/>
    <p:sldId id="429" r:id="rId63"/>
    <p:sldId id="431" r:id="rId64"/>
    <p:sldId id="432" r:id="rId65"/>
    <p:sldId id="433" r:id="rId66"/>
    <p:sldId id="434" r:id="rId67"/>
    <p:sldId id="297" r:id="rId68"/>
    <p:sldId id="298" r:id="rId69"/>
    <p:sldId id="299" r:id="rId70"/>
    <p:sldId id="300" r:id="rId71"/>
    <p:sldId id="301" r:id="rId72"/>
    <p:sldId id="302" r:id="rId73"/>
    <p:sldId id="304" r:id="rId74"/>
    <p:sldId id="305" r:id="rId75"/>
    <p:sldId id="306" r:id="rId76"/>
    <p:sldId id="307" r:id="rId77"/>
    <p:sldId id="422" r:id="rId78"/>
    <p:sldId id="423" r:id="rId79"/>
    <p:sldId id="311" r:id="rId80"/>
    <p:sldId id="412" r:id="rId81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0271.HBHOUSING\AppData\Local\Microsoft\Windows\Temporary%20Internet%20Files\Content.Outlook\LH0GN8IA\&#26032;&#31481;&#32291;&#24066;&#22343;&#20729;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21855;&#30427;-&#19981;&#21205;&#29986;&#24066;&#22580;&#20998;&#26512;\2016&#24180;3&#26376;\&#27599;&#26376;&#25104;&#20132;&#20729;&#20301;&#20998;&#20296;3&#26376;.xls" TargetMode="External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21855;&#30427;-&#19981;&#21205;&#29986;&#24066;&#22580;&#20998;&#26512;\2016&#24180;3&#26376;\3&#26376;&#27599;&#26376;&#25104;&#20132;&#34892;&#24773;.xls" TargetMode="External"/><Relationship Id="rId1" Type="http://schemas.openxmlformats.org/officeDocument/2006/relationships/themeOverride" Target="../theme/themeOverride2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21855;&#30427;-&#19981;&#21205;&#29986;&#24066;&#22580;&#20998;&#26512;\2016&#24180;3&#26376;\3&#26376;&#27599;&#26376;&#25104;&#20132;&#34892;&#24773;.xls" TargetMode="External"/><Relationship Id="rId1" Type="http://schemas.openxmlformats.org/officeDocument/2006/relationships/themeOverride" Target="../theme/themeOverride3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21855;&#30427;-&#19981;&#21205;&#29986;&#24066;&#22580;&#20998;&#26512;\2016&#24180;3&#26376;\&#27599;&#26376;&#25104;&#20132;&#20729;&#20301;&#20998;&#20296;3&#26376;.xls" TargetMode="External"/><Relationship Id="rId1" Type="http://schemas.openxmlformats.org/officeDocument/2006/relationships/themeOverride" Target="../theme/themeOverride4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21855;&#30427;-&#19981;&#21205;&#29986;&#24066;&#22580;&#20998;&#26512;\2016&#24180;3&#26376;\3&#26376;&#27599;&#26376;&#25104;&#20132;&#34892;&#24773;.xls" TargetMode="External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hart>
    <c:autoTitleDeleted val="1"/>
    <c:plotArea>
      <c:layout/>
      <c:lineChart>
        <c:grouping val="stacked"/>
        <c:ser>
          <c:idx val="0"/>
          <c:order val="0"/>
          <c:tx>
            <c:strRef>
              <c:f>Sheet1!$B$1</c:f>
              <c:strCache>
                <c:ptCount val="1"/>
                <c:pt idx="0">
                  <c:v>利率(%)</c:v>
                </c:pt>
              </c:strCache>
            </c:strRef>
          </c:tx>
          <c:marker>
            <c:symbol val="none"/>
          </c:marker>
          <c:dLbls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altLang="en-US"/>
                      <a:t>9.5</a:t>
                    </a:r>
                    <a:r>
                      <a:rPr lang="en-US" altLang="zh-TW"/>
                      <a:t>0</a:t>
                    </a:r>
                    <a:r>
                      <a:rPr lang="en-US" altLang="en-US"/>
                      <a:t>0</a:t>
                    </a:r>
                    <a:r>
                      <a:rPr lang="en-US" altLang="zh-TW"/>
                      <a:t>%</a:t>
                    </a:r>
                    <a:r>
                      <a:rPr lang="en-US" altLang="en-US"/>
                      <a:t> </a:t>
                    </a:r>
                  </a:p>
                </c:rich>
              </c:tx>
              <c:showVal val="1"/>
            </c:dLbl>
            <c:dLbl>
              <c:idx val="170"/>
              <c:layout/>
              <c:tx>
                <c:rich>
                  <a:bodyPr/>
                  <a:lstStyle/>
                  <a:p>
                    <a:r>
                      <a:rPr lang="en-US" altLang="en-US"/>
                      <a:t>2.859</a:t>
                    </a:r>
                    <a:r>
                      <a:rPr lang="en-US" altLang="zh-TW"/>
                      <a:t>%</a:t>
                    </a:r>
                    <a:r>
                      <a:rPr lang="en-US" altLang="en-US"/>
                      <a:t> </a:t>
                    </a:r>
                  </a:p>
                </c:rich>
              </c:tx>
              <c:showVal val="1"/>
            </c:dLbl>
            <c:dLbl>
              <c:idx val="251"/>
              <c:layout>
                <c:manualLayout>
                  <c:x val="-1.7006800443676712E-3"/>
                  <c:y val="-2.5157226475207631E-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/>
                      <a:t>1.9</a:t>
                    </a:r>
                    <a:r>
                      <a:rPr lang="en-US" altLang="zh-TW"/>
                      <a:t>74%</a:t>
                    </a:r>
                    <a:r>
                      <a:rPr lang="en-US" altLang="en-US"/>
                      <a:t> </a:t>
                    </a:r>
                  </a:p>
                </c:rich>
              </c:tx>
              <c:showVal val="1"/>
            </c:dLbl>
            <c:delete val="1"/>
          </c:dLbls>
          <c:cat>
            <c:numRef>
              <c:f>Sheet1!$A$2:$A$255</c:f>
              <c:numCache>
                <c:formatCode>[$-404]e/mm</c:formatCode>
                <c:ptCount val="254"/>
                <c:pt idx="0">
                  <c:v>34546</c:v>
                </c:pt>
                <c:pt idx="1">
                  <c:v>34577</c:v>
                </c:pt>
                <c:pt idx="2">
                  <c:v>34607</c:v>
                </c:pt>
                <c:pt idx="3">
                  <c:v>34638</c:v>
                </c:pt>
                <c:pt idx="4">
                  <c:v>34668</c:v>
                </c:pt>
                <c:pt idx="5">
                  <c:v>34699</c:v>
                </c:pt>
                <c:pt idx="6">
                  <c:v>34730</c:v>
                </c:pt>
                <c:pt idx="7">
                  <c:v>34758</c:v>
                </c:pt>
                <c:pt idx="8">
                  <c:v>34789</c:v>
                </c:pt>
                <c:pt idx="9">
                  <c:v>34819</c:v>
                </c:pt>
                <c:pt idx="10">
                  <c:v>34850</c:v>
                </c:pt>
                <c:pt idx="11">
                  <c:v>34880</c:v>
                </c:pt>
                <c:pt idx="12">
                  <c:v>34911</c:v>
                </c:pt>
                <c:pt idx="13">
                  <c:v>34942</c:v>
                </c:pt>
                <c:pt idx="14">
                  <c:v>34972</c:v>
                </c:pt>
                <c:pt idx="15">
                  <c:v>35003</c:v>
                </c:pt>
                <c:pt idx="16">
                  <c:v>35033</c:v>
                </c:pt>
                <c:pt idx="17">
                  <c:v>35064</c:v>
                </c:pt>
                <c:pt idx="18">
                  <c:v>35095</c:v>
                </c:pt>
                <c:pt idx="19">
                  <c:v>35124</c:v>
                </c:pt>
                <c:pt idx="20">
                  <c:v>35155</c:v>
                </c:pt>
                <c:pt idx="21">
                  <c:v>35185</c:v>
                </c:pt>
                <c:pt idx="22">
                  <c:v>35216</c:v>
                </c:pt>
                <c:pt idx="23">
                  <c:v>35246</c:v>
                </c:pt>
                <c:pt idx="24">
                  <c:v>35277</c:v>
                </c:pt>
                <c:pt idx="25">
                  <c:v>35308</c:v>
                </c:pt>
                <c:pt idx="26">
                  <c:v>35338</c:v>
                </c:pt>
                <c:pt idx="27">
                  <c:v>35369</c:v>
                </c:pt>
                <c:pt idx="28">
                  <c:v>35399</c:v>
                </c:pt>
                <c:pt idx="29">
                  <c:v>35430</c:v>
                </c:pt>
                <c:pt idx="30">
                  <c:v>35461</c:v>
                </c:pt>
                <c:pt idx="31">
                  <c:v>35489</c:v>
                </c:pt>
                <c:pt idx="32">
                  <c:v>35520</c:v>
                </c:pt>
                <c:pt idx="33">
                  <c:v>35550</c:v>
                </c:pt>
                <c:pt idx="34">
                  <c:v>35581</c:v>
                </c:pt>
                <c:pt idx="35">
                  <c:v>35611</c:v>
                </c:pt>
                <c:pt idx="36">
                  <c:v>35642</c:v>
                </c:pt>
                <c:pt idx="37">
                  <c:v>35673</c:v>
                </c:pt>
                <c:pt idx="38">
                  <c:v>35703</c:v>
                </c:pt>
                <c:pt idx="39">
                  <c:v>35734</c:v>
                </c:pt>
                <c:pt idx="40">
                  <c:v>35764</c:v>
                </c:pt>
                <c:pt idx="41">
                  <c:v>35795</c:v>
                </c:pt>
                <c:pt idx="42">
                  <c:v>35826</c:v>
                </c:pt>
                <c:pt idx="43">
                  <c:v>35854</c:v>
                </c:pt>
                <c:pt idx="44">
                  <c:v>35855</c:v>
                </c:pt>
                <c:pt idx="45">
                  <c:v>35915</c:v>
                </c:pt>
                <c:pt idx="46">
                  <c:v>35946</c:v>
                </c:pt>
                <c:pt idx="47">
                  <c:v>35976</c:v>
                </c:pt>
                <c:pt idx="48">
                  <c:v>36007</c:v>
                </c:pt>
                <c:pt idx="49">
                  <c:v>36038</c:v>
                </c:pt>
                <c:pt idx="50">
                  <c:v>36068</c:v>
                </c:pt>
                <c:pt idx="51">
                  <c:v>36099</c:v>
                </c:pt>
                <c:pt idx="52">
                  <c:v>36129</c:v>
                </c:pt>
                <c:pt idx="53">
                  <c:v>36160</c:v>
                </c:pt>
                <c:pt idx="54">
                  <c:v>36191</c:v>
                </c:pt>
                <c:pt idx="55">
                  <c:v>36219</c:v>
                </c:pt>
                <c:pt idx="56">
                  <c:v>36250</c:v>
                </c:pt>
                <c:pt idx="57">
                  <c:v>36280</c:v>
                </c:pt>
                <c:pt idx="58">
                  <c:v>36311</c:v>
                </c:pt>
                <c:pt idx="59">
                  <c:v>36341</c:v>
                </c:pt>
                <c:pt idx="60">
                  <c:v>36372</c:v>
                </c:pt>
                <c:pt idx="61">
                  <c:v>36403</c:v>
                </c:pt>
                <c:pt idx="62">
                  <c:v>36433</c:v>
                </c:pt>
                <c:pt idx="63">
                  <c:v>36464</c:v>
                </c:pt>
                <c:pt idx="64">
                  <c:v>36494</c:v>
                </c:pt>
                <c:pt idx="65">
                  <c:v>36525</c:v>
                </c:pt>
                <c:pt idx="66">
                  <c:v>36556</c:v>
                </c:pt>
                <c:pt idx="67">
                  <c:v>36585</c:v>
                </c:pt>
                <c:pt idx="68">
                  <c:v>36616</c:v>
                </c:pt>
                <c:pt idx="69">
                  <c:v>36646</c:v>
                </c:pt>
                <c:pt idx="70">
                  <c:v>36677</c:v>
                </c:pt>
                <c:pt idx="71">
                  <c:v>36707</c:v>
                </c:pt>
                <c:pt idx="72">
                  <c:v>36738</c:v>
                </c:pt>
                <c:pt idx="73">
                  <c:v>36769</c:v>
                </c:pt>
                <c:pt idx="74">
                  <c:v>36799</c:v>
                </c:pt>
                <c:pt idx="75">
                  <c:v>36830</c:v>
                </c:pt>
                <c:pt idx="76">
                  <c:v>36860</c:v>
                </c:pt>
                <c:pt idx="77">
                  <c:v>36891</c:v>
                </c:pt>
                <c:pt idx="78">
                  <c:v>36922</c:v>
                </c:pt>
                <c:pt idx="79">
                  <c:v>36950</c:v>
                </c:pt>
                <c:pt idx="80">
                  <c:v>36981</c:v>
                </c:pt>
                <c:pt idx="81">
                  <c:v>37011</c:v>
                </c:pt>
                <c:pt idx="82">
                  <c:v>37042</c:v>
                </c:pt>
                <c:pt idx="83">
                  <c:v>37072</c:v>
                </c:pt>
                <c:pt idx="84">
                  <c:v>37103</c:v>
                </c:pt>
                <c:pt idx="85">
                  <c:v>37134</c:v>
                </c:pt>
                <c:pt idx="86">
                  <c:v>37164</c:v>
                </c:pt>
                <c:pt idx="87">
                  <c:v>37195</c:v>
                </c:pt>
                <c:pt idx="88">
                  <c:v>37225</c:v>
                </c:pt>
                <c:pt idx="89">
                  <c:v>37256</c:v>
                </c:pt>
                <c:pt idx="90">
                  <c:v>37287</c:v>
                </c:pt>
                <c:pt idx="91">
                  <c:v>37315</c:v>
                </c:pt>
                <c:pt idx="92">
                  <c:v>37346</c:v>
                </c:pt>
                <c:pt idx="93">
                  <c:v>37376</c:v>
                </c:pt>
                <c:pt idx="94">
                  <c:v>37407</c:v>
                </c:pt>
                <c:pt idx="95">
                  <c:v>37437</c:v>
                </c:pt>
                <c:pt idx="96">
                  <c:v>37468</c:v>
                </c:pt>
                <c:pt idx="97">
                  <c:v>37499</c:v>
                </c:pt>
                <c:pt idx="98">
                  <c:v>37529</c:v>
                </c:pt>
                <c:pt idx="99">
                  <c:v>37560</c:v>
                </c:pt>
                <c:pt idx="100">
                  <c:v>37590</c:v>
                </c:pt>
                <c:pt idx="101">
                  <c:v>37621</c:v>
                </c:pt>
                <c:pt idx="102">
                  <c:v>37652</c:v>
                </c:pt>
                <c:pt idx="103">
                  <c:v>37680</c:v>
                </c:pt>
                <c:pt idx="104">
                  <c:v>37711</c:v>
                </c:pt>
                <c:pt idx="105">
                  <c:v>37741</c:v>
                </c:pt>
                <c:pt idx="106">
                  <c:v>37772</c:v>
                </c:pt>
                <c:pt idx="107">
                  <c:v>37802</c:v>
                </c:pt>
                <c:pt idx="108">
                  <c:v>37833</c:v>
                </c:pt>
                <c:pt idx="109">
                  <c:v>37864</c:v>
                </c:pt>
                <c:pt idx="110">
                  <c:v>37894</c:v>
                </c:pt>
                <c:pt idx="111">
                  <c:v>37925</c:v>
                </c:pt>
                <c:pt idx="112">
                  <c:v>37955</c:v>
                </c:pt>
                <c:pt idx="113">
                  <c:v>37986</c:v>
                </c:pt>
                <c:pt idx="114">
                  <c:v>38017</c:v>
                </c:pt>
                <c:pt idx="115">
                  <c:v>38046</c:v>
                </c:pt>
                <c:pt idx="116">
                  <c:v>38077</c:v>
                </c:pt>
                <c:pt idx="117">
                  <c:v>38107</c:v>
                </c:pt>
                <c:pt idx="118">
                  <c:v>38138</c:v>
                </c:pt>
                <c:pt idx="119">
                  <c:v>38168</c:v>
                </c:pt>
                <c:pt idx="120">
                  <c:v>38199</c:v>
                </c:pt>
                <c:pt idx="121">
                  <c:v>38230</c:v>
                </c:pt>
                <c:pt idx="122">
                  <c:v>38260</c:v>
                </c:pt>
                <c:pt idx="123">
                  <c:v>38291</c:v>
                </c:pt>
                <c:pt idx="124">
                  <c:v>38321</c:v>
                </c:pt>
                <c:pt idx="125">
                  <c:v>38352</c:v>
                </c:pt>
                <c:pt idx="126">
                  <c:v>38353</c:v>
                </c:pt>
                <c:pt idx="127">
                  <c:v>38384</c:v>
                </c:pt>
                <c:pt idx="128">
                  <c:v>38412</c:v>
                </c:pt>
                <c:pt idx="129">
                  <c:v>38443</c:v>
                </c:pt>
                <c:pt idx="130">
                  <c:v>38473</c:v>
                </c:pt>
                <c:pt idx="131">
                  <c:v>38504</c:v>
                </c:pt>
                <c:pt idx="132">
                  <c:v>38534</c:v>
                </c:pt>
                <c:pt idx="133">
                  <c:v>38565</c:v>
                </c:pt>
                <c:pt idx="134">
                  <c:v>38596</c:v>
                </c:pt>
                <c:pt idx="135">
                  <c:v>38626</c:v>
                </c:pt>
                <c:pt idx="136">
                  <c:v>38657</c:v>
                </c:pt>
                <c:pt idx="137">
                  <c:v>38687</c:v>
                </c:pt>
                <c:pt idx="138">
                  <c:v>38718</c:v>
                </c:pt>
                <c:pt idx="139">
                  <c:v>38749</c:v>
                </c:pt>
                <c:pt idx="140">
                  <c:v>38777</c:v>
                </c:pt>
                <c:pt idx="141">
                  <c:v>38808</c:v>
                </c:pt>
                <c:pt idx="142">
                  <c:v>38838</c:v>
                </c:pt>
                <c:pt idx="143">
                  <c:v>38869</c:v>
                </c:pt>
                <c:pt idx="144">
                  <c:v>38899</c:v>
                </c:pt>
                <c:pt idx="145">
                  <c:v>38930</c:v>
                </c:pt>
                <c:pt idx="146">
                  <c:v>38961</c:v>
                </c:pt>
                <c:pt idx="147">
                  <c:v>38991</c:v>
                </c:pt>
                <c:pt idx="148">
                  <c:v>39022</c:v>
                </c:pt>
                <c:pt idx="149">
                  <c:v>39052</c:v>
                </c:pt>
                <c:pt idx="150">
                  <c:v>39083</c:v>
                </c:pt>
                <c:pt idx="151">
                  <c:v>39114</c:v>
                </c:pt>
                <c:pt idx="152">
                  <c:v>39142</c:v>
                </c:pt>
                <c:pt idx="153">
                  <c:v>39173</c:v>
                </c:pt>
                <c:pt idx="154">
                  <c:v>39203</c:v>
                </c:pt>
                <c:pt idx="155">
                  <c:v>39234</c:v>
                </c:pt>
                <c:pt idx="156">
                  <c:v>39264</c:v>
                </c:pt>
                <c:pt idx="157">
                  <c:v>39295</c:v>
                </c:pt>
                <c:pt idx="158">
                  <c:v>39326</c:v>
                </c:pt>
                <c:pt idx="159">
                  <c:v>39356</c:v>
                </c:pt>
                <c:pt idx="160">
                  <c:v>39387</c:v>
                </c:pt>
                <c:pt idx="161">
                  <c:v>39417</c:v>
                </c:pt>
                <c:pt idx="162">
                  <c:v>39448</c:v>
                </c:pt>
                <c:pt idx="163">
                  <c:v>39479</c:v>
                </c:pt>
                <c:pt idx="164">
                  <c:v>39508</c:v>
                </c:pt>
                <c:pt idx="165">
                  <c:v>39539</c:v>
                </c:pt>
                <c:pt idx="166">
                  <c:v>39569</c:v>
                </c:pt>
                <c:pt idx="167">
                  <c:v>39600</c:v>
                </c:pt>
                <c:pt idx="168">
                  <c:v>39630</c:v>
                </c:pt>
                <c:pt idx="169">
                  <c:v>39661</c:v>
                </c:pt>
                <c:pt idx="170">
                  <c:v>39692</c:v>
                </c:pt>
                <c:pt idx="171">
                  <c:v>39722</c:v>
                </c:pt>
                <c:pt idx="172">
                  <c:v>39753</c:v>
                </c:pt>
                <c:pt idx="173">
                  <c:v>39783</c:v>
                </c:pt>
                <c:pt idx="174">
                  <c:v>39814</c:v>
                </c:pt>
                <c:pt idx="175">
                  <c:v>39845</c:v>
                </c:pt>
                <c:pt idx="176">
                  <c:v>39873</c:v>
                </c:pt>
                <c:pt idx="177">
                  <c:v>39904</c:v>
                </c:pt>
                <c:pt idx="178">
                  <c:v>39934</c:v>
                </c:pt>
                <c:pt idx="179">
                  <c:v>39965</c:v>
                </c:pt>
                <c:pt idx="180">
                  <c:v>39995</c:v>
                </c:pt>
                <c:pt idx="181">
                  <c:v>40026</c:v>
                </c:pt>
                <c:pt idx="182">
                  <c:v>40057</c:v>
                </c:pt>
                <c:pt idx="183">
                  <c:v>40087</c:v>
                </c:pt>
                <c:pt idx="184">
                  <c:v>40118</c:v>
                </c:pt>
                <c:pt idx="185">
                  <c:v>40148</c:v>
                </c:pt>
                <c:pt idx="186">
                  <c:v>40179</c:v>
                </c:pt>
                <c:pt idx="187">
                  <c:v>40210</c:v>
                </c:pt>
                <c:pt idx="188">
                  <c:v>40238</c:v>
                </c:pt>
                <c:pt idx="189">
                  <c:v>40269</c:v>
                </c:pt>
                <c:pt idx="190">
                  <c:v>40299</c:v>
                </c:pt>
                <c:pt idx="191">
                  <c:v>40330</c:v>
                </c:pt>
                <c:pt idx="192">
                  <c:v>40360</c:v>
                </c:pt>
                <c:pt idx="193">
                  <c:v>40391</c:v>
                </c:pt>
                <c:pt idx="194">
                  <c:v>40422</c:v>
                </c:pt>
                <c:pt idx="195">
                  <c:v>40452</c:v>
                </c:pt>
                <c:pt idx="196">
                  <c:v>40483</c:v>
                </c:pt>
                <c:pt idx="197">
                  <c:v>40513</c:v>
                </c:pt>
                <c:pt idx="198">
                  <c:v>40544</c:v>
                </c:pt>
                <c:pt idx="199">
                  <c:v>40575</c:v>
                </c:pt>
                <c:pt idx="200">
                  <c:v>40603</c:v>
                </c:pt>
                <c:pt idx="201">
                  <c:v>40634</c:v>
                </c:pt>
                <c:pt idx="202">
                  <c:v>40664</c:v>
                </c:pt>
                <c:pt idx="203">
                  <c:v>40695</c:v>
                </c:pt>
                <c:pt idx="204">
                  <c:v>40725</c:v>
                </c:pt>
                <c:pt idx="205">
                  <c:v>40756</c:v>
                </c:pt>
                <c:pt idx="206">
                  <c:v>40787</c:v>
                </c:pt>
                <c:pt idx="207">
                  <c:v>40817</c:v>
                </c:pt>
                <c:pt idx="208">
                  <c:v>40848</c:v>
                </c:pt>
                <c:pt idx="209">
                  <c:v>40878</c:v>
                </c:pt>
                <c:pt idx="210">
                  <c:v>40909</c:v>
                </c:pt>
                <c:pt idx="211">
                  <c:v>40940</c:v>
                </c:pt>
                <c:pt idx="212">
                  <c:v>40969</c:v>
                </c:pt>
                <c:pt idx="213">
                  <c:v>41000</c:v>
                </c:pt>
                <c:pt idx="214">
                  <c:v>41030</c:v>
                </c:pt>
                <c:pt idx="215">
                  <c:v>41061</c:v>
                </c:pt>
                <c:pt idx="216">
                  <c:v>41091</c:v>
                </c:pt>
                <c:pt idx="217">
                  <c:v>41122</c:v>
                </c:pt>
                <c:pt idx="218">
                  <c:v>41153</c:v>
                </c:pt>
                <c:pt idx="219">
                  <c:v>41183</c:v>
                </c:pt>
                <c:pt idx="220">
                  <c:v>41214</c:v>
                </c:pt>
                <c:pt idx="221">
                  <c:v>41244</c:v>
                </c:pt>
                <c:pt idx="222">
                  <c:v>41275</c:v>
                </c:pt>
                <c:pt idx="223">
                  <c:v>41306</c:v>
                </c:pt>
                <c:pt idx="224">
                  <c:v>41334</c:v>
                </c:pt>
                <c:pt idx="225">
                  <c:v>41365</c:v>
                </c:pt>
                <c:pt idx="226">
                  <c:v>41395</c:v>
                </c:pt>
                <c:pt idx="227">
                  <c:v>41426</c:v>
                </c:pt>
                <c:pt idx="228">
                  <c:v>41456</c:v>
                </c:pt>
                <c:pt idx="229">
                  <c:v>41487</c:v>
                </c:pt>
                <c:pt idx="230">
                  <c:v>41518</c:v>
                </c:pt>
                <c:pt idx="231">
                  <c:v>41548</c:v>
                </c:pt>
                <c:pt idx="232">
                  <c:v>41579</c:v>
                </c:pt>
                <c:pt idx="233">
                  <c:v>41609</c:v>
                </c:pt>
                <c:pt idx="234">
                  <c:v>41640</c:v>
                </c:pt>
                <c:pt idx="235">
                  <c:v>41671</c:v>
                </c:pt>
                <c:pt idx="236">
                  <c:v>41699</c:v>
                </c:pt>
                <c:pt idx="237">
                  <c:v>41730</c:v>
                </c:pt>
                <c:pt idx="238">
                  <c:v>41760</c:v>
                </c:pt>
                <c:pt idx="239">
                  <c:v>41791</c:v>
                </c:pt>
                <c:pt idx="240">
                  <c:v>41821</c:v>
                </c:pt>
                <c:pt idx="241">
                  <c:v>41852</c:v>
                </c:pt>
                <c:pt idx="242">
                  <c:v>41883</c:v>
                </c:pt>
                <c:pt idx="243">
                  <c:v>41913</c:v>
                </c:pt>
                <c:pt idx="244">
                  <c:v>41944</c:v>
                </c:pt>
                <c:pt idx="245">
                  <c:v>41974</c:v>
                </c:pt>
                <c:pt idx="246">
                  <c:v>42005</c:v>
                </c:pt>
                <c:pt idx="247">
                  <c:v>42036</c:v>
                </c:pt>
                <c:pt idx="248">
                  <c:v>42064</c:v>
                </c:pt>
                <c:pt idx="249">
                  <c:v>42095</c:v>
                </c:pt>
                <c:pt idx="250">
                  <c:v>42125</c:v>
                </c:pt>
                <c:pt idx="251">
                  <c:v>42156</c:v>
                </c:pt>
                <c:pt idx="252">
                  <c:v>42186</c:v>
                </c:pt>
                <c:pt idx="253">
                  <c:v>42217</c:v>
                </c:pt>
              </c:numCache>
            </c:numRef>
          </c:cat>
          <c:val>
            <c:numRef>
              <c:f>Sheet1!$B$2:$B$255</c:f>
              <c:numCache>
                <c:formatCode>#,##0.000_ </c:formatCode>
                <c:ptCount val="254"/>
                <c:pt idx="0">
                  <c:v>9.197000000000001</c:v>
                </c:pt>
                <c:pt idx="1">
                  <c:v>9.1980000000000004</c:v>
                </c:pt>
                <c:pt idx="2">
                  <c:v>9.3350000000000026</c:v>
                </c:pt>
                <c:pt idx="3">
                  <c:v>9.3970000000000002</c:v>
                </c:pt>
                <c:pt idx="4">
                  <c:v>9.5</c:v>
                </c:pt>
                <c:pt idx="5">
                  <c:v>9.4520000000000248</c:v>
                </c:pt>
                <c:pt idx="6">
                  <c:v>9.3280000000000012</c:v>
                </c:pt>
                <c:pt idx="7">
                  <c:v>9.3070000000000004</c:v>
                </c:pt>
                <c:pt idx="8">
                  <c:v>9.2670000000000012</c:v>
                </c:pt>
                <c:pt idx="9">
                  <c:v>9.3110000000000035</c:v>
                </c:pt>
                <c:pt idx="10">
                  <c:v>9.2900000000000009</c:v>
                </c:pt>
                <c:pt idx="11">
                  <c:v>9.2760000000000016</c:v>
                </c:pt>
                <c:pt idx="12">
                  <c:v>9.1980000000000004</c:v>
                </c:pt>
                <c:pt idx="13">
                  <c:v>9.0940000000000012</c:v>
                </c:pt>
                <c:pt idx="14">
                  <c:v>9.0870000000000015</c:v>
                </c:pt>
                <c:pt idx="15">
                  <c:v>9.0740000000000016</c:v>
                </c:pt>
                <c:pt idx="16">
                  <c:v>9.0080000000000009</c:v>
                </c:pt>
                <c:pt idx="17">
                  <c:v>8.9410000000000025</c:v>
                </c:pt>
                <c:pt idx="18">
                  <c:v>8.9880000000000013</c:v>
                </c:pt>
                <c:pt idx="19">
                  <c:v>9.0220000000000002</c:v>
                </c:pt>
                <c:pt idx="20">
                  <c:v>8.9410000000000025</c:v>
                </c:pt>
                <c:pt idx="21">
                  <c:v>8.8610000000000007</c:v>
                </c:pt>
                <c:pt idx="22">
                  <c:v>8.8330000000000002</c:v>
                </c:pt>
                <c:pt idx="23">
                  <c:v>8.8090000000000028</c:v>
                </c:pt>
                <c:pt idx="24">
                  <c:v>8.8260000000000005</c:v>
                </c:pt>
                <c:pt idx="25">
                  <c:v>8.7160000000000011</c:v>
                </c:pt>
                <c:pt idx="26">
                  <c:v>8.6510000000000016</c:v>
                </c:pt>
                <c:pt idx="27">
                  <c:v>8.6230000000000011</c:v>
                </c:pt>
                <c:pt idx="28">
                  <c:v>8.6890000000000001</c:v>
                </c:pt>
                <c:pt idx="29">
                  <c:v>8.6220000000000017</c:v>
                </c:pt>
                <c:pt idx="30">
                  <c:v>8.5540000000000003</c:v>
                </c:pt>
                <c:pt idx="31">
                  <c:v>8.5750000000000028</c:v>
                </c:pt>
                <c:pt idx="32">
                  <c:v>8.5890000000000004</c:v>
                </c:pt>
                <c:pt idx="33">
                  <c:v>8.5190000000000001</c:v>
                </c:pt>
                <c:pt idx="34">
                  <c:v>8.4050000000000047</c:v>
                </c:pt>
                <c:pt idx="35">
                  <c:v>8.33</c:v>
                </c:pt>
                <c:pt idx="36">
                  <c:v>8.2540000000000013</c:v>
                </c:pt>
                <c:pt idx="37">
                  <c:v>8.3520000000000678</c:v>
                </c:pt>
                <c:pt idx="38">
                  <c:v>8.3410000000000011</c:v>
                </c:pt>
                <c:pt idx="39">
                  <c:v>8.3840000000000003</c:v>
                </c:pt>
                <c:pt idx="40">
                  <c:v>8.4250000000000007</c:v>
                </c:pt>
                <c:pt idx="41">
                  <c:v>8.4190000000000005</c:v>
                </c:pt>
                <c:pt idx="42">
                  <c:v>8.1440000000000001</c:v>
                </c:pt>
                <c:pt idx="43">
                  <c:v>8.4610000000000003</c:v>
                </c:pt>
                <c:pt idx="44">
                  <c:v>8.5150000000000006</c:v>
                </c:pt>
                <c:pt idx="45">
                  <c:v>8.5670000000000002</c:v>
                </c:pt>
                <c:pt idx="46">
                  <c:v>8.5400000000000009</c:v>
                </c:pt>
                <c:pt idx="47">
                  <c:v>8.5230000000000015</c:v>
                </c:pt>
                <c:pt idx="48">
                  <c:v>8.5090000000000003</c:v>
                </c:pt>
                <c:pt idx="49">
                  <c:v>8.4040000000000035</c:v>
                </c:pt>
                <c:pt idx="50">
                  <c:v>8.3940000000000001</c:v>
                </c:pt>
                <c:pt idx="51">
                  <c:v>8.2690000000000001</c:v>
                </c:pt>
                <c:pt idx="52">
                  <c:v>8.2840000000000025</c:v>
                </c:pt>
                <c:pt idx="53">
                  <c:v>8.2900000000000009</c:v>
                </c:pt>
                <c:pt idx="54">
                  <c:v>7.85</c:v>
                </c:pt>
                <c:pt idx="55">
                  <c:v>7.5539999999999985</c:v>
                </c:pt>
                <c:pt idx="56">
                  <c:v>7.2249999999999845</c:v>
                </c:pt>
                <c:pt idx="57">
                  <c:v>7.3229999999999755</c:v>
                </c:pt>
                <c:pt idx="58">
                  <c:v>7.5759999999999996</c:v>
                </c:pt>
                <c:pt idx="59">
                  <c:v>7.8269999999999955</c:v>
                </c:pt>
                <c:pt idx="60">
                  <c:v>7.7089999999999996</c:v>
                </c:pt>
                <c:pt idx="61">
                  <c:v>7.7539999999999996</c:v>
                </c:pt>
                <c:pt idx="62">
                  <c:v>7.8969999999999985</c:v>
                </c:pt>
                <c:pt idx="63">
                  <c:v>7.75</c:v>
                </c:pt>
                <c:pt idx="64">
                  <c:v>7.5010000000000003</c:v>
                </c:pt>
                <c:pt idx="65">
                  <c:v>7.3769999999999998</c:v>
                </c:pt>
                <c:pt idx="66">
                  <c:v>7.14</c:v>
                </c:pt>
                <c:pt idx="67">
                  <c:v>7.2949999999999955</c:v>
                </c:pt>
                <c:pt idx="68">
                  <c:v>7.21</c:v>
                </c:pt>
                <c:pt idx="69">
                  <c:v>6.9820000000000002</c:v>
                </c:pt>
                <c:pt idx="70">
                  <c:v>6.8479999999999945</c:v>
                </c:pt>
                <c:pt idx="71">
                  <c:v>6.7669999999999995</c:v>
                </c:pt>
                <c:pt idx="72">
                  <c:v>6.8969999999999985</c:v>
                </c:pt>
                <c:pt idx="73">
                  <c:v>6.6619999999999955</c:v>
                </c:pt>
                <c:pt idx="74">
                  <c:v>6.5129999999999955</c:v>
                </c:pt>
                <c:pt idx="75">
                  <c:v>6.41</c:v>
                </c:pt>
                <c:pt idx="76">
                  <c:v>6.4619999999999997</c:v>
                </c:pt>
                <c:pt idx="77">
                  <c:v>6.5219999999999985</c:v>
                </c:pt>
                <c:pt idx="78">
                  <c:v>6.64</c:v>
                </c:pt>
                <c:pt idx="79">
                  <c:v>6.5</c:v>
                </c:pt>
                <c:pt idx="80">
                  <c:v>6.3679999999999755</c:v>
                </c:pt>
                <c:pt idx="81">
                  <c:v>6.226</c:v>
                </c:pt>
                <c:pt idx="82">
                  <c:v>6.1839999999999975</c:v>
                </c:pt>
                <c:pt idx="83">
                  <c:v>5.9930000000000003</c:v>
                </c:pt>
                <c:pt idx="84">
                  <c:v>6.0090000000000003</c:v>
                </c:pt>
                <c:pt idx="85">
                  <c:v>5.83</c:v>
                </c:pt>
                <c:pt idx="86">
                  <c:v>5.9939999999999998</c:v>
                </c:pt>
                <c:pt idx="87">
                  <c:v>5.7160000000000002</c:v>
                </c:pt>
                <c:pt idx="88">
                  <c:v>5.3460000000000001</c:v>
                </c:pt>
                <c:pt idx="89">
                  <c:v>5.093</c:v>
                </c:pt>
                <c:pt idx="90">
                  <c:v>4.9630000000000001</c:v>
                </c:pt>
                <c:pt idx="91">
                  <c:v>4.76</c:v>
                </c:pt>
                <c:pt idx="92">
                  <c:v>4.59</c:v>
                </c:pt>
                <c:pt idx="93">
                  <c:v>4.2530000000000001</c:v>
                </c:pt>
                <c:pt idx="94">
                  <c:v>4.3490000000000002</c:v>
                </c:pt>
                <c:pt idx="95">
                  <c:v>4.6879999999999855</c:v>
                </c:pt>
                <c:pt idx="96">
                  <c:v>4.5219999999999985</c:v>
                </c:pt>
                <c:pt idx="97">
                  <c:v>4.4930000000000003</c:v>
                </c:pt>
                <c:pt idx="98">
                  <c:v>4.4239999999999995</c:v>
                </c:pt>
                <c:pt idx="99">
                  <c:v>4.2439999999999998</c:v>
                </c:pt>
                <c:pt idx="100">
                  <c:v>4.0780000000000003</c:v>
                </c:pt>
                <c:pt idx="101">
                  <c:v>3.6859999999999999</c:v>
                </c:pt>
                <c:pt idx="102">
                  <c:v>3.4979999999999998</c:v>
                </c:pt>
                <c:pt idx="103">
                  <c:v>3.5319999999999987</c:v>
                </c:pt>
                <c:pt idx="104">
                  <c:v>3.4609999999999999</c:v>
                </c:pt>
                <c:pt idx="105">
                  <c:v>3.2930000000000001</c:v>
                </c:pt>
                <c:pt idx="106">
                  <c:v>3.2010000000000001</c:v>
                </c:pt>
                <c:pt idx="107">
                  <c:v>3.1349999999999998</c:v>
                </c:pt>
                <c:pt idx="108">
                  <c:v>2.9919999999999987</c:v>
                </c:pt>
                <c:pt idx="109">
                  <c:v>2.8699999999999997</c:v>
                </c:pt>
                <c:pt idx="110">
                  <c:v>2.8029999999999977</c:v>
                </c:pt>
                <c:pt idx="111">
                  <c:v>2.6379999999999999</c:v>
                </c:pt>
                <c:pt idx="112">
                  <c:v>2.5549999999999997</c:v>
                </c:pt>
                <c:pt idx="113">
                  <c:v>2.4899999999999998</c:v>
                </c:pt>
                <c:pt idx="114">
                  <c:v>2.48</c:v>
                </c:pt>
                <c:pt idx="115">
                  <c:v>2.4809999999999999</c:v>
                </c:pt>
                <c:pt idx="116">
                  <c:v>2.5369999999999977</c:v>
                </c:pt>
                <c:pt idx="117">
                  <c:v>2.4699999999999998</c:v>
                </c:pt>
                <c:pt idx="118">
                  <c:v>2.4369999999999967</c:v>
                </c:pt>
                <c:pt idx="119">
                  <c:v>2.4079999999999999</c:v>
                </c:pt>
                <c:pt idx="120">
                  <c:v>2.38</c:v>
                </c:pt>
                <c:pt idx="121">
                  <c:v>2.3839999999999999</c:v>
                </c:pt>
                <c:pt idx="122">
                  <c:v>2.3579999999999997</c:v>
                </c:pt>
                <c:pt idx="123">
                  <c:v>2.3459999999999988</c:v>
                </c:pt>
                <c:pt idx="124">
                  <c:v>2.3059999999999987</c:v>
                </c:pt>
                <c:pt idx="125">
                  <c:v>2.2909999999999999</c:v>
                </c:pt>
                <c:pt idx="126">
                  <c:v>2.282</c:v>
                </c:pt>
                <c:pt idx="127">
                  <c:v>2.278</c:v>
                </c:pt>
                <c:pt idx="128">
                  <c:v>2.3169999999999846</c:v>
                </c:pt>
                <c:pt idx="129">
                  <c:v>2.2850000000000001</c:v>
                </c:pt>
                <c:pt idx="130">
                  <c:v>2.2730000000000001</c:v>
                </c:pt>
                <c:pt idx="131">
                  <c:v>2.2880000000000011</c:v>
                </c:pt>
                <c:pt idx="132">
                  <c:v>2.3029999999999977</c:v>
                </c:pt>
                <c:pt idx="133">
                  <c:v>2.3059999999999987</c:v>
                </c:pt>
                <c:pt idx="134">
                  <c:v>2.2919999999999998</c:v>
                </c:pt>
                <c:pt idx="135">
                  <c:v>2.3139999999999987</c:v>
                </c:pt>
                <c:pt idx="136">
                  <c:v>2.2970000000000002</c:v>
                </c:pt>
                <c:pt idx="137">
                  <c:v>2.2680000000000002</c:v>
                </c:pt>
                <c:pt idx="138">
                  <c:v>2.282</c:v>
                </c:pt>
                <c:pt idx="139">
                  <c:v>2.2869999999999999</c:v>
                </c:pt>
                <c:pt idx="140">
                  <c:v>2.2890000000000001</c:v>
                </c:pt>
                <c:pt idx="141">
                  <c:v>2.27</c:v>
                </c:pt>
                <c:pt idx="142">
                  <c:v>2.2530000000000001</c:v>
                </c:pt>
                <c:pt idx="143">
                  <c:v>2.2410000000000001</c:v>
                </c:pt>
                <c:pt idx="144">
                  <c:v>2.258</c:v>
                </c:pt>
                <c:pt idx="145">
                  <c:v>2.2709999999999999</c:v>
                </c:pt>
                <c:pt idx="146">
                  <c:v>2.2589999999999999</c:v>
                </c:pt>
                <c:pt idx="147">
                  <c:v>2.2640000000000002</c:v>
                </c:pt>
                <c:pt idx="148">
                  <c:v>2.2640000000000002</c:v>
                </c:pt>
                <c:pt idx="149">
                  <c:v>2.2810000000000001</c:v>
                </c:pt>
                <c:pt idx="150">
                  <c:v>2.2970000000000002</c:v>
                </c:pt>
                <c:pt idx="151">
                  <c:v>2.2869999999999999</c:v>
                </c:pt>
                <c:pt idx="152">
                  <c:v>2.3009999999999997</c:v>
                </c:pt>
                <c:pt idx="153">
                  <c:v>2.3339999999999987</c:v>
                </c:pt>
                <c:pt idx="154">
                  <c:v>2.347</c:v>
                </c:pt>
                <c:pt idx="155">
                  <c:v>2.4059999999999997</c:v>
                </c:pt>
                <c:pt idx="156">
                  <c:v>2.4689999999999999</c:v>
                </c:pt>
                <c:pt idx="157">
                  <c:v>2.5640000000000001</c:v>
                </c:pt>
                <c:pt idx="158">
                  <c:v>2.6119999999999997</c:v>
                </c:pt>
                <c:pt idx="159">
                  <c:v>2.64</c:v>
                </c:pt>
                <c:pt idx="160">
                  <c:v>2.6189999999999998</c:v>
                </c:pt>
                <c:pt idx="161">
                  <c:v>2.621</c:v>
                </c:pt>
                <c:pt idx="162">
                  <c:v>2.702</c:v>
                </c:pt>
                <c:pt idx="163">
                  <c:v>2.7349999999999999</c:v>
                </c:pt>
                <c:pt idx="164">
                  <c:v>2.758</c:v>
                </c:pt>
                <c:pt idx="165">
                  <c:v>2.766</c:v>
                </c:pt>
                <c:pt idx="166">
                  <c:v>2.7600000000000002</c:v>
                </c:pt>
                <c:pt idx="167">
                  <c:v>2.7989999999999999</c:v>
                </c:pt>
                <c:pt idx="168">
                  <c:v>2.8329999999999846</c:v>
                </c:pt>
                <c:pt idx="169">
                  <c:v>2.8329999999999846</c:v>
                </c:pt>
                <c:pt idx="170">
                  <c:v>2.8589999999999987</c:v>
                </c:pt>
                <c:pt idx="171">
                  <c:v>2.8489999999999998</c:v>
                </c:pt>
                <c:pt idx="172">
                  <c:v>2.7589999999999999</c:v>
                </c:pt>
                <c:pt idx="173">
                  <c:v>2.5230000000000001</c:v>
                </c:pt>
                <c:pt idx="174">
                  <c:v>2.0409999999999999</c:v>
                </c:pt>
                <c:pt idx="175">
                  <c:v>1.8580000000000001</c:v>
                </c:pt>
                <c:pt idx="176">
                  <c:v>1.85</c:v>
                </c:pt>
                <c:pt idx="177">
                  <c:v>1.889</c:v>
                </c:pt>
                <c:pt idx="178">
                  <c:v>1.853</c:v>
                </c:pt>
                <c:pt idx="179">
                  <c:v>1.7909999999999926</c:v>
                </c:pt>
                <c:pt idx="180">
                  <c:v>1.76</c:v>
                </c:pt>
                <c:pt idx="181">
                  <c:v>1.7229999999999912</c:v>
                </c:pt>
                <c:pt idx="182">
                  <c:v>1.786</c:v>
                </c:pt>
                <c:pt idx="183">
                  <c:v>1.78</c:v>
                </c:pt>
                <c:pt idx="184">
                  <c:v>1.6940000000000071</c:v>
                </c:pt>
                <c:pt idx="185">
                  <c:v>1.641</c:v>
                </c:pt>
                <c:pt idx="186">
                  <c:v>1.671</c:v>
                </c:pt>
                <c:pt idx="187">
                  <c:v>1.6679999999999928</c:v>
                </c:pt>
                <c:pt idx="188">
                  <c:v>1.6400000000000001</c:v>
                </c:pt>
                <c:pt idx="189">
                  <c:v>1.635</c:v>
                </c:pt>
                <c:pt idx="190">
                  <c:v>1.6160000000000001</c:v>
                </c:pt>
                <c:pt idx="191">
                  <c:v>1.649</c:v>
                </c:pt>
                <c:pt idx="192">
                  <c:v>1.679</c:v>
                </c:pt>
                <c:pt idx="193">
                  <c:v>1.6990000000000001</c:v>
                </c:pt>
                <c:pt idx="194">
                  <c:v>1.7449999999999923</c:v>
                </c:pt>
                <c:pt idx="195">
                  <c:v>1.764</c:v>
                </c:pt>
                <c:pt idx="196">
                  <c:v>1.7749999999999921</c:v>
                </c:pt>
                <c:pt idx="197">
                  <c:v>1.7389999999999917</c:v>
                </c:pt>
                <c:pt idx="198">
                  <c:v>1.76</c:v>
                </c:pt>
                <c:pt idx="199">
                  <c:v>1.78</c:v>
                </c:pt>
                <c:pt idx="200">
                  <c:v>1.7669999999999921</c:v>
                </c:pt>
                <c:pt idx="201">
                  <c:v>1.7849999999999921</c:v>
                </c:pt>
                <c:pt idx="202">
                  <c:v>1.8260000000000001</c:v>
                </c:pt>
                <c:pt idx="203">
                  <c:v>1.827</c:v>
                </c:pt>
                <c:pt idx="204">
                  <c:v>1.867</c:v>
                </c:pt>
                <c:pt idx="205">
                  <c:v>1.883</c:v>
                </c:pt>
                <c:pt idx="206">
                  <c:v>1.8779999999999919</c:v>
                </c:pt>
                <c:pt idx="207">
                  <c:v>1.889</c:v>
                </c:pt>
                <c:pt idx="208">
                  <c:v>1.8879999999999921</c:v>
                </c:pt>
                <c:pt idx="209">
                  <c:v>1.881</c:v>
                </c:pt>
                <c:pt idx="210">
                  <c:v>1.8879999999999921</c:v>
                </c:pt>
                <c:pt idx="211">
                  <c:v>1.899</c:v>
                </c:pt>
                <c:pt idx="212">
                  <c:v>1.8939999999999921</c:v>
                </c:pt>
                <c:pt idx="213">
                  <c:v>1.881</c:v>
                </c:pt>
                <c:pt idx="214">
                  <c:v>1.8879999999999921</c:v>
                </c:pt>
                <c:pt idx="215">
                  <c:v>1.879</c:v>
                </c:pt>
                <c:pt idx="216">
                  <c:v>1.8919999999999921</c:v>
                </c:pt>
                <c:pt idx="217">
                  <c:v>1.903</c:v>
                </c:pt>
                <c:pt idx="218">
                  <c:v>1.897</c:v>
                </c:pt>
                <c:pt idx="219">
                  <c:v>1.8959999999999921</c:v>
                </c:pt>
                <c:pt idx="220">
                  <c:v>1.905</c:v>
                </c:pt>
                <c:pt idx="221">
                  <c:v>1.9119999999999922</c:v>
                </c:pt>
                <c:pt idx="222">
                  <c:v>1.9470000000000001</c:v>
                </c:pt>
                <c:pt idx="223">
                  <c:v>1.9690000000000001</c:v>
                </c:pt>
                <c:pt idx="224">
                  <c:v>1.9480000000000071</c:v>
                </c:pt>
                <c:pt idx="225">
                  <c:v>1.9460000000000071</c:v>
                </c:pt>
                <c:pt idx="226">
                  <c:v>1.9800000000000078</c:v>
                </c:pt>
                <c:pt idx="227">
                  <c:v>1.9500000000000071</c:v>
                </c:pt>
                <c:pt idx="228">
                  <c:v>1.9500000000000071</c:v>
                </c:pt>
                <c:pt idx="229">
                  <c:v>1.9470000000000001</c:v>
                </c:pt>
                <c:pt idx="230">
                  <c:v>1.9419999999999928</c:v>
                </c:pt>
                <c:pt idx="231">
                  <c:v>1.9450000000000001</c:v>
                </c:pt>
                <c:pt idx="232">
                  <c:v>1.9350000000000001</c:v>
                </c:pt>
                <c:pt idx="233">
                  <c:v>1.9339999999999928</c:v>
                </c:pt>
                <c:pt idx="234">
                  <c:v>1.9630000000000001</c:v>
                </c:pt>
                <c:pt idx="235">
                  <c:v>1.9700000000000071</c:v>
                </c:pt>
                <c:pt idx="236">
                  <c:v>1.9670000000000001</c:v>
                </c:pt>
                <c:pt idx="237">
                  <c:v>1.9560000000000071</c:v>
                </c:pt>
                <c:pt idx="238">
                  <c:v>1.9610000000000001</c:v>
                </c:pt>
                <c:pt idx="239">
                  <c:v>1.9560000000000071</c:v>
                </c:pt>
                <c:pt idx="240">
                  <c:v>1.9580000000000071</c:v>
                </c:pt>
                <c:pt idx="241">
                  <c:v>1.9630000000000001</c:v>
                </c:pt>
                <c:pt idx="242">
                  <c:v>1.9720000000000073</c:v>
                </c:pt>
                <c:pt idx="243">
                  <c:v>1.9770000000000001</c:v>
                </c:pt>
                <c:pt idx="244">
                  <c:v>1.9590000000000001</c:v>
                </c:pt>
                <c:pt idx="245">
                  <c:v>1.9620000000000071</c:v>
                </c:pt>
                <c:pt idx="246">
                  <c:v>1.9850000000000001</c:v>
                </c:pt>
                <c:pt idx="247">
                  <c:v>1.9840000000000078</c:v>
                </c:pt>
                <c:pt idx="248">
                  <c:v>1.9900000000000078</c:v>
                </c:pt>
                <c:pt idx="249">
                  <c:v>1.9860000000000078</c:v>
                </c:pt>
                <c:pt idx="250">
                  <c:v>1.9810000000000001</c:v>
                </c:pt>
                <c:pt idx="251">
                  <c:v>1.9830000000000001</c:v>
                </c:pt>
                <c:pt idx="252">
                  <c:v>1.9760000000000078</c:v>
                </c:pt>
                <c:pt idx="253">
                  <c:v>1.9740000000000077</c:v>
                </c:pt>
              </c:numCache>
            </c:numRef>
          </c:val>
        </c:ser>
        <c:marker val="1"/>
        <c:axId val="128375040"/>
        <c:axId val="148394752"/>
      </c:lineChart>
      <c:dateAx>
        <c:axId val="128375040"/>
        <c:scaling>
          <c:orientation val="minMax"/>
        </c:scaling>
        <c:axPos val="b"/>
        <c:numFmt formatCode="[$-404]e/mm" sourceLinked="1"/>
        <c:tickLblPos val="nextTo"/>
        <c:txPr>
          <a:bodyPr/>
          <a:lstStyle/>
          <a:p>
            <a:pPr>
              <a:defRPr sz="800"/>
            </a:pPr>
            <a:endParaRPr lang="zh-TW"/>
          </a:p>
        </c:txPr>
        <c:crossAx val="148394752"/>
        <c:crosses val="autoZero"/>
        <c:auto val="1"/>
        <c:lblOffset val="100"/>
      </c:dateAx>
      <c:valAx>
        <c:axId val="148394752"/>
        <c:scaling>
          <c:orientation val="minMax"/>
        </c:scaling>
        <c:axPos val="l"/>
        <c:majorGridlines/>
        <c:numFmt formatCode="#,##0.00_);\(#,##0.00\)" sourceLinked="0"/>
        <c:tickLblPos val="nextTo"/>
        <c:crossAx val="128375040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zh-TW"/>
  <c:style val="42"/>
  <c:chart>
    <c:autoTitleDeleted val="1"/>
    <c:plotArea>
      <c:layout>
        <c:manualLayout>
          <c:layoutTarget val="inner"/>
          <c:xMode val="edge"/>
          <c:yMode val="edge"/>
          <c:x val="0.1171101874842564"/>
          <c:y val="2.8439914327239364E-2"/>
          <c:w val="0.87860529346144212"/>
          <c:h val="0.84804253040618094"/>
        </c:manualLayout>
      </c:layout>
      <c:lineChart>
        <c:grouping val="standard"/>
        <c:ser>
          <c:idx val="0"/>
          <c:order val="0"/>
          <c:tx>
            <c:strRef>
              <c:f>買賣移轉!$B$3</c:f>
              <c:strCache>
                <c:ptCount val="1"/>
                <c:pt idx="0">
                  <c:v>新竹市</c:v>
                </c:pt>
              </c:strCache>
            </c:strRef>
          </c:tx>
          <c:cat>
            <c:strRef>
              <c:f>買賣移轉!$C$2:$G$2</c:f>
              <c:strCache>
                <c:ptCount val="5"/>
                <c:pt idx="0">
                  <c:v>100年</c:v>
                </c:pt>
                <c:pt idx="1">
                  <c:v>101年</c:v>
                </c:pt>
                <c:pt idx="2">
                  <c:v>102年</c:v>
                </c:pt>
                <c:pt idx="3">
                  <c:v>103年</c:v>
                </c:pt>
                <c:pt idx="4">
                  <c:v>104年</c:v>
                </c:pt>
              </c:strCache>
            </c:strRef>
          </c:cat>
          <c:val>
            <c:numRef>
              <c:f>買賣移轉!$C$3:$G$3</c:f>
              <c:numCache>
                <c:formatCode>_-* #,##0_-;\-* #,##0_-;_-* "-"??_-;_-@_-</c:formatCode>
                <c:ptCount val="5"/>
                <c:pt idx="0">
                  <c:v>12198</c:v>
                </c:pt>
                <c:pt idx="1">
                  <c:v>11190</c:v>
                </c:pt>
                <c:pt idx="2">
                  <c:v>10995</c:v>
                </c:pt>
                <c:pt idx="3">
                  <c:v>9779</c:v>
                </c:pt>
                <c:pt idx="4">
                  <c:v>10449</c:v>
                </c:pt>
              </c:numCache>
            </c:numRef>
          </c:val>
        </c:ser>
        <c:ser>
          <c:idx val="1"/>
          <c:order val="1"/>
          <c:tx>
            <c:strRef>
              <c:f>買賣移轉!$B$4</c:f>
              <c:strCache>
                <c:ptCount val="1"/>
                <c:pt idx="0">
                  <c:v>新竹縣</c:v>
                </c:pt>
              </c:strCache>
            </c:strRef>
          </c:tx>
          <c:cat>
            <c:strRef>
              <c:f>買賣移轉!$C$2:$G$2</c:f>
              <c:strCache>
                <c:ptCount val="5"/>
                <c:pt idx="0">
                  <c:v>100年</c:v>
                </c:pt>
                <c:pt idx="1">
                  <c:v>101年</c:v>
                </c:pt>
                <c:pt idx="2">
                  <c:v>102年</c:v>
                </c:pt>
                <c:pt idx="3">
                  <c:v>103年</c:v>
                </c:pt>
                <c:pt idx="4">
                  <c:v>104年</c:v>
                </c:pt>
              </c:strCache>
            </c:strRef>
          </c:cat>
          <c:val>
            <c:numRef>
              <c:f>買賣移轉!$C$4:$G$4</c:f>
              <c:numCache>
                <c:formatCode>_-* #,##0_-;\-* #,##0_-;_-* "-"??_-;_-@_-</c:formatCode>
                <c:ptCount val="5"/>
                <c:pt idx="0">
                  <c:v>11729</c:v>
                </c:pt>
                <c:pt idx="1">
                  <c:v>10880</c:v>
                </c:pt>
                <c:pt idx="2">
                  <c:v>12240</c:v>
                </c:pt>
                <c:pt idx="3">
                  <c:v>13738</c:v>
                </c:pt>
                <c:pt idx="4">
                  <c:v>11752</c:v>
                </c:pt>
              </c:numCache>
            </c:numRef>
          </c:val>
        </c:ser>
        <c:marker val="1"/>
        <c:axId val="149263488"/>
        <c:axId val="149463040"/>
      </c:lineChart>
      <c:catAx>
        <c:axId val="149263488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600"/>
            </a:pPr>
            <a:endParaRPr lang="zh-TW"/>
          </a:p>
        </c:txPr>
        <c:crossAx val="149463040"/>
        <c:crosses val="autoZero"/>
        <c:auto val="1"/>
        <c:lblAlgn val="ctr"/>
        <c:lblOffset val="100"/>
      </c:catAx>
      <c:valAx>
        <c:axId val="149463040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zh-TW"/>
                  <a:t>交易量</a:t>
                </a:r>
                <a:r>
                  <a:rPr lang="en-US"/>
                  <a:t>(</a:t>
                </a:r>
                <a:r>
                  <a:rPr lang="zh-TW"/>
                  <a:t>棟</a:t>
                </a:r>
                <a:r>
                  <a:rPr lang="en-US"/>
                  <a:t>)</a:t>
                </a:r>
                <a:endParaRPr lang="zh-TW"/>
              </a:p>
            </c:rich>
          </c:tx>
          <c:layout/>
        </c:title>
        <c:numFmt formatCode="_-* #,##0_-;\-* #,##0_-;_-* &quot;-&quot;??_-;_-@_-" sourceLinked="1"/>
        <c:majorTickMark val="none"/>
        <c:tickLblPos val="nextTo"/>
        <c:crossAx val="149263488"/>
        <c:crosses val="autoZero"/>
        <c:crossBetween val="between"/>
      </c:valAx>
      <c:dTable>
        <c:showKeys val="1"/>
      </c:dTable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zh-TW" altLang="en-US"/>
              <a:t>價位分佈圖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"/>
          <c:y val="2.9815723089591389E-2"/>
          <c:w val="1"/>
          <c:h val="0.97018427691040865"/>
        </c:manualLayout>
      </c:layout>
      <c:ofPieChart>
        <c:ofPieType val="bar"/>
        <c:varyColors val="1"/>
        <c:ser>
          <c:idx val="0"/>
          <c:order val="0"/>
          <c:dLbls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Pos val="bestFit"/>
            <c:showCatName val="1"/>
            <c:showPercent val="1"/>
            <c:separator>, </c:separator>
            <c:showLeaderLines val="1"/>
          </c:dLbls>
          <c:cat>
            <c:strRef>
              <c:f>價位分佈統計!$B$1:$L$1</c:f>
              <c:strCache>
                <c:ptCount val="11"/>
                <c:pt idx="0">
                  <c:v>500以下</c:v>
                </c:pt>
                <c:pt idx="1">
                  <c:v>500~1000</c:v>
                </c:pt>
                <c:pt idx="2">
                  <c:v>1000~1500</c:v>
                </c:pt>
                <c:pt idx="3">
                  <c:v>1500~2000</c:v>
                </c:pt>
                <c:pt idx="4">
                  <c:v>2000~2500</c:v>
                </c:pt>
                <c:pt idx="5">
                  <c:v>2500~3000</c:v>
                </c:pt>
                <c:pt idx="6">
                  <c:v>3000~3500</c:v>
                </c:pt>
                <c:pt idx="7">
                  <c:v>3500~4000</c:v>
                </c:pt>
                <c:pt idx="8">
                  <c:v>4000~4500</c:v>
                </c:pt>
                <c:pt idx="9">
                  <c:v>4500~5000</c:v>
                </c:pt>
                <c:pt idx="10">
                  <c:v>5000以上</c:v>
                </c:pt>
              </c:strCache>
            </c:strRef>
          </c:cat>
          <c:val>
            <c:numRef>
              <c:f>價位分佈統計!$B$69:$L$69</c:f>
              <c:numCache>
                <c:formatCode>General</c:formatCode>
                <c:ptCount val="11"/>
                <c:pt idx="0">
                  <c:v>8</c:v>
                </c:pt>
                <c:pt idx="1">
                  <c:v>9</c:v>
                </c:pt>
                <c:pt idx="2">
                  <c:v>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gapWidth val="59"/>
        <c:splitType val="percent"/>
        <c:splitPos val="10"/>
        <c:secondPieSize val="82"/>
        <c:serLines/>
      </c:ofPieChart>
      <c:spPr>
        <a:noFill/>
        <a:ln w="25400">
          <a:noFill/>
        </a:ln>
      </c:spPr>
    </c:plotArea>
    <c:plotVisOnly val="1"/>
    <c:dispBlanksAs val="zero"/>
  </c:chart>
  <c:externalData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成交量變化!$A$71</c:f>
              <c:strCache>
                <c:ptCount val="1"/>
                <c:pt idx="0">
                  <c:v>新竹縣</c:v>
                </c:pt>
              </c:strCache>
            </c:strRef>
          </c:tx>
          <c:cat>
            <c:numRef>
              <c:f>成交量變化!$B$2:$O$2</c:f>
              <c:numCache>
                <c:formatCode>General</c:formatCode>
                <c:ptCount val="14"/>
                <c:pt idx="0">
                  <c:v>201501</c:v>
                </c:pt>
                <c:pt idx="1">
                  <c:v>201502</c:v>
                </c:pt>
                <c:pt idx="2">
                  <c:v>201503</c:v>
                </c:pt>
                <c:pt idx="3">
                  <c:v>201504</c:v>
                </c:pt>
                <c:pt idx="4">
                  <c:v>201505</c:v>
                </c:pt>
                <c:pt idx="5">
                  <c:v>201506</c:v>
                </c:pt>
                <c:pt idx="6">
                  <c:v>201507</c:v>
                </c:pt>
                <c:pt idx="7">
                  <c:v>201508</c:v>
                </c:pt>
                <c:pt idx="8">
                  <c:v>201509</c:v>
                </c:pt>
                <c:pt idx="9">
                  <c:v>201510</c:v>
                </c:pt>
                <c:pt idx="10">
                  <c:v>201511</c:v>
                </c:pt>
                <c:pt idx="11">
                  <c:v>201512</c:v>
                </c:pt>
                <c:pt idx="12">
                  <c:v>201601</c:v>
                </c:pt>
                <c:pt idx="13">
                  <c:v>201602</c:v>
                </c:pt>
              </c:numCache>
            </c:numRef>
          </c:cat>
          <c:val>
            <c:numRef>
              <c:f>成交量變化!$B$71:$O$71</c:f>
              <c:numCache>
                <c:formatCode>0.00_ </c:formatCode>
                <c:ptCount val="14"/>
                <c:pt idx="0" formatCode="0_ ">
                  <c:v>1</c:v>
                </c:pt>
                <c:pt idx="1">
                  <c:v>0.61904761904761962</c:v>
                </c:pt>
                <c:pt idx="2">
                  <c:v>1.047619047619045</c:v>
                </c:pt>
                <c:pt idx="3">
                  <c:v>1.4761904761904758</c:v>
                </c:pt>
                <c:pt idx="4">
                  <c:v>1.4523809523809519</c:v>
                </c:pt>
                <c:pt idx="5">
                  <c:v>1.4523809523809519</c:v>
                </c:pt>
                <c:pt idx="6">
                  <c:v>1.3095238095238095</c:v>
                </c:pt>
                <c:pt idx="7">
                  <c:v>1.1666666666666667</c:v>
                </c:pt>
                <c:pt idx="8">
                  <c:v>1</c:v>
                </c:pt>
                <c:pt idx="9">
                  <c:v>1.047619047619045</c:v>
                </c:pt>
                <c:pt idx="10">
                  <c:v>0.8333333333333337</c:v>
                </c:pt>
                <c:pt idx="11">
                  <c:v>0.76190476190476186</c:v>
                </c:pt>
                <c:pt idx="12">
                  <c:v>1.0952380952380938</c:v>
                </c:pt>
                <c:pt idx="13">
                  <c:v>0.547619047619049</c:v>
                </c:pt>
              </c:numCache>
            </c:numRef>
          </c:val>
        </c:ser>
        <c:axId val="158221440"/>
        <c:axId val="158453760"/>
      </c:barChart>
      <c:lineChart>
        <c:grouping val="standard"/>
        <c:ser>
          <c:idx val="1"/>
          <c:order val="1"/>
          <c:tx>
            <c:strRef>
              <c:f>成交量變化!$B$2</c:f>
              <c:strCache>
                <c:ptCount val="1"/>
                <c:pt idx="0">
                  <c:v>201501</c:v>
                </c:pt>
              </c:strCache>
            </c:strRef>
          </c:tx>
          <c:marker>
            <c:symbol val="none"/>
          </c:marker>
          <c:cat>
            <c:numRef>
              <c:f>成交量變化!$B$2:$O$2</c:f>
              <c:numCache>
                <c:formatCode>General</c:formatCode>
                <c:ptCount val="14"/>
                <c:pt idx="0">
                  <c:v>201501</c:v>
                </c:pt>
                <c:pt idx="1">
                  <c:v>201502</c:v>
                </c:pt>
                <c:pt idx="2">
                  <c:v>201503</c:v>
                </c:pt>
                <c:pt idx="3">
                  <c:v>201504</c:v>
                </c:pt>
                <c:pt idx="4">
                  <c:v>201505</c:v>
                </c:pt>
                <c:pt idx="5">
                  <c:v>201506</c:v>
                </c:pt>
                <c:pt idx="6">
                  <c:v>201507</c:v>
                </c:pt>
                <c:pt idx="7">
                  <c:v>201508</c:v>
                </c:pt>
                <c:pt idx="8">
                  <c:v>201509</c:v>
                </c:pt>
                <c:pt idx="9">
                  <c:v>201510</c:v>
                </c:pt>
                <c:pt idx="10">
                  <c:v>201511</c:v>
                </c:pt>
                <c:pt idx="11">
                  <c:v>201512</c:v>
                </c:pt>
                <c:pt idx="12">
                  <c:v>201601</c:v>
                </c:pt>
                <c:pt idx="13">
                  <c:v>201602</c:v>
                </c:pt>
              </c:numCache>
            </c:numRef>
          </c:cat>
          <c:val>
            <c:numRef>
              <c:f>成交量變化!$Q$71:$AD$71</c:f>
              <c:numCache>
                <c:formatCode>0.0_ </c:formatCode>
                <c:ptCount val="14"/>
                <c:pt idx="0">
                  <c:v>739.45238095238153</c:v>
                </c:pt>
                <c:pt idx="1">
                  <c:v>1100.4403846153846</c:v>
                </c:pt>
                <c:pt idx="2">
                  <c:v>933.52954545454543</c:v>
                </c:pt>
                <c:pt idx="3">
                  <c:v>1443.3533548387072</c:v>
                </c:pt>
                <c:pt idx="4">
                  <c:v>830.01302622950823</c:v>
                </c:pt>
                <c:pt idx="5">
                  <c:v>1638.8208196721312</c:v>
                </c:pt>
                <c:pt idx="6">
                  <c:v>704.29090909090849</c:v>
                </c:pt>
                <c:pt idx="7">
                  <c:v>809.51020408163242</c:v>
                </c:pt>
                <c:pt idx="8">
                  <c:v>658.7809523809525</c:v>
                </c:pt>
                <c:pt idx="9">
                  <c:v>907.77272727272805</c:v>
                </c:pt>
                <c:pt idx="10">
                  <c:v>824.71428571428567</c:v>
                </c:pt>
                <c:pt idx="11">
                  <c:v>745.5</c:v>
                </c:pt>
                <c:pt idx="12">
                  <c:v>822.85869565217411</c:v>
                </c:pt>
                <c:pt idx="13">
                  <c:v>875.56782608695482</c:v>
                </c:pt>
              </c:numCache>
            </c:numRef>
          </c:val>
        </c:ser>
        <c:marker val="1"/>
        <c:axId val="158455680"/>
        <c:axId val="158474624"/>
      </c:lineChart>
      <c:catAx>
        <c:axId val="158221440"/>
        <c:scaling>
          <c:orientation val="minMax"/>
        </c:scaling>
        <c:axPos val="b"/>
        <c:numFmt formatCode="General" sourceLinked="1"/>
        <c:tickLblPos val="nextTo"/>
        <c:crossAx val="158453760"/>
        <c:crosses val="autoZero"/>
        <c:auto val="1"/>
        <c:lblAlgn val="ctr"/>
        <c:lblOffset val="100"/>
      </c:catAx>
      <c:valAx>
        <c:axId val="158453760"/>
        <c:scaling>
          <c:orientation val="minMax"/>
        </c:scaling>
        <c:axPos val="l"/>
        <c:majorGridlines/>
        <c:numFmt formatCode="General" sourceLinked="0"/>
        <c:tickLblPos val="nextTo"/>
        <c:crossAx val="158221440"/>
        <c:crosses val="autoZero"/>
        <c:crossBetween val="between"/>
      </c:valAx>
      <c:catAx>
        <c:axId val="158455680"/>
        <c:scaling>
          <c:orientation val="minMax"/>
        </c:scaling>
        <c:delete val="1"/>
        <c:axPos val="b"/>
        <c:numFmt formatCode="General" sourceLinked="1"/>
        <c:tickLblPos val="none"/>
        <c:crossAx val="158474624"/>
        <c:crosses val="autoZero"/>
        <c:auto val="1"/>
        <c:lblAlgn val="ctr"/>
        <c:lblOffset val="100"/>
      </c:catAx>
      <c:valAx>
        <c:axId val="158474624"/>
        <c:scaling>
          <c:orientation val="minMax"/>
        </c:scaling>
        <c:axPos val="r"/>
        <c:numFmt formatCode="0.0_ " sourceLinked="1"/>
        <c:tickLblPos val="nextTo"/>
        <c:crossAx val="158455680"/>
        <c:crosses val="max"/>
        <c:crossBetween val="between"/>
      </c:valAx>
    </c:plotArea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zh-TW" altLang="en-US"/>
              <a:t>各區平均總價</a:t>
            </a:r>
            <a:r>
              <a:rPr lang="en-US" altLang="zh-TW"/>
              <a:t>(</a:t>
            </a:r>
            <a:r>
              <a:rPr lang="zh-TW" altLang="en-US"/>
              <a:t>萬元</a:t>
            </a:r>
            <a:r>
              <a:rPr lang="en-US" altLang="zh-TW"/>
              <a:t>)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平均總價</c:v>
          </c:tx>
          <c:cat>
            <c:strRef>
              <c:f>成交量變化!$A$70:$A$84</c:f>
              <c:strCache>
                <c:ptCount val="15"/>
                <c:pt idx="0">
                  <c:v>新竹市</c:v>
                </c:pt>
                <c:pt idx="1">
                  <c:v>新竹縣</c:v>
                </c:pt>
                <c:pt idx="2">
                  <c:v>新竹縣竹北</c:v>
                </c:pt>
                <c:pt idx="3">
                  <c:v>新竹縣湖口</c:v>
                </c:pt>
                <c:pt idx="4">
                  <c:v>新竹縣新豐</c:v>
                </c:pt>
                <c:pt idx="5">
                  <c:v>新竹縣新埔</c:v>
                </c:pt>
                <c:pt idx="6">
                  <c:v>新竹縣關西</c:v>
                </c:pt>
                <c:pt idx="7">
                  <c:v>新竹縣芎林</c:v>
                </c:pt>
                <c:pt idx="8">
                  <c:v>新竹縣寶山</c:v>
                </c:pt>
                <c:pt idx="9">
                  <c:v>新竹縣竹東</c:v>
                </c:pt>
                <c:pt idx="10">
                  <c:v>新竹縣五峰</c:v>
                </c:pt>
                <c:pt idx="11">
                  <c:v>新竹縣橫山</c:v>
                </c:pt>
                <c:pt idx="12">
                  <c:v>新竹縣尖石</c:v>
                </c:pt>
                <c:pt idx="13">
                  <c:v>新竹縣北埔</c:v>
                </c:pt>
                <c:pt idx="14">
                  <c:v>新竹縣峨眉</c:v>
                </c:pt>
              </c:strCache>
            </c:strRef>
          </c:cat>
          <c:val>
            <c:numRef>
              <c:f>成交量變化!$AD$70:$AD$84</c:f>
              <c:numCache>
                <c:formatCode>0.0_ </c:formatCode>
                <c:ptCount val="15"/>
                <c:pt idx="0">
                  <c:v>542.91176470588232</c:v>
                </c:pt>
                <c:pt idx="1">
                  <c:v>875.56782608695482</c:v>
                </c:pt>
                <c:pt idx="2">
                  <c:v>1217.7777777777815</c:v>
                </c:pt>
                <c:pt idx="3">
                  <c:v>631.76499999999999</c:v>
                </c:pt>
                <c:pt idx="4">
                  <c:v>726.66666666666663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400</c:v>
                </c:pt>
                <c:pt idx="9">
                  <c:v>436.5</c:v>
                </c:pt>
                <c:pt idx="10">
                  <c:v>0</c:v>
                </c:pt>
                <c:pt idx="11">
                  <c:v>935</c:v>
                </c:pt>
                <c:pt idx="12">
                  <c:v>0</c:v>
                </c:pt>
                <c:pt idx="13">
                  <c:v>1390</c:v>
                </c:pt>
                <c:pt idx="14">
                  <c:v>0</c:v>
                </c:pt>
              </c:numCache>
            </c:numRef>
          </c:val>
        </c:ser>
        <c:axId val="159172864"/>
        <c:axId val="160473088"/>
      </c:barChart>
      <c:catAx>
        <c:axId val="159172864"/>
        <c:scaling>
          <c:orientation val="minMax"/>
        </c:scaling>
        <c:axPos val="b"/>
        <c:numFmt formatCode="General" sourceLinked="1"/>
        <c:tickLblPos val="nextTo"/>
        <c:crossAx val="160473088"/>
        <c:crosses val="autoZero"/>
        <c:auto val="1"/>
        <c:lblAlgn val="ctr"/>
        <c:lblOffset val="100"/>
      </c:catAx>
      <c:valAx>
        <c:axId val="160473088"/>
        <c:scaling>
          <c:orientation val="minMax"/>
        </c:scaling>
        <c:axPos val="l"/>
        <c:majorGridlines/>
        <c:numFmt formatCode="0.0_ " sourceLinked="1"/>
        <c:tickLblPos val="nextTo"/>
        <c:crossAx val="15917286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zh-TW" altLang="en-US"/>
              <a:t>價位分佈圖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0"/>
          <c:y val="2.9328001697987056E-2"/>
          <c:w val="1"/>
          <c:h val="0.97067199830201423"/>
        </c:manualLayout>
      </c:layout>
      <c:ofPieChart>
        <c:ofPieType val="bar"/>
        <c:varyColors val="1"/>
        <c:ser>
          <c:idx val="0"/>
          <c:order val="0"/>
          <c:dLbls>
            <c:dLbl>
              <c:idx val="4"/>
              <c:delete val="1"/>
            </c:dLbl>
            <c:dLbl>
              <c:idx val="5"/>
              <c:delete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dLbl>
              <c:idx val="9"/>
              <c:delete val="1"/>
            </c:dLbl>
            <c:dLbl>
              <c:idx val="10"/>
              <c:delete val="1"/>
            </c:dLbl>
            <c:dLblPos val="bestFit"/>
            <c:showCatName val="1"/>
            <c:showPercent val="1"/>
            <c:separator>, </c:separator>
            <c:showLeaderLines val="1"/>
          </c:dLbls>
          <c:cat>
            <c:strRef>
              <c:f>價位分佈統計!$B$1:$L$1</c:f>
              <c:strCache>
                <c:ptCount val="11"/>
                <c:pt idx="0">
                  <c:v>500以下</c:v>
                </c:pt>
                <c:pt idx="1">
                  <c:v>500~1000</c:v>
                </c:pt>
                <c:pt idx="2">
                  <c:v>1000~1500</c:v>
                </c:pt>
                <c:pt idx="3">
                  <c:v>1500~2000</c:v>
                </c:pt>
                <c:pt idx="4">
                  <c:v>2000~2500</c:v>
                </c:pt>
                <c:pt idx="5">
                  <c:v>2500~3000</c:v>
                </c:pt>
                <c:pt idx="6">
                  <c:v>3000~3500</c:v>
                </c:pt>
                <c:pt idx="7">
                  <c:v>3500~4000</c:v>
                </c:pt>
                <c:pt idx="8">
                  <c:v>4000~4500</c:v>
                </c:pt>
                <c:pt idx="9">
                  <c:v>4500~5000</c:v>
                </c:pt>
                <c:pt idx="10">
                  <c:v>5000以上</c:v>
                </c:pt>
              </c:strCache>
            </c:strRef>
          </c:cat>
          <c:val>
            <c:numRef>
              <c:f>價位分佈統計!$B$68:$L$68</c:f>
              <c:numCache>
                <c:formatCode>General</c:formatCode>
                <c:ptCount val="11"/>
                <c:pt idx="0">
                  <c:v>11</c:v>
                </c:pt>
                <c:pt idx="1">
                  <c:v>4</c:v>
                </c:pt>
                <c:pt idx="2">
                  <c:v>1</c:v>
                </c:pt>
                <c:pt idx="3">
                  <c:v>1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</c:numCache>
            </c:numRef>
          </c:val>
        </c:ser>
        <c:gapWidth val="59"/>
        <c:splitType val="percent"/>
        <c:splitPos val="10"/>
        <c:secondPieSize val="82"/>
        <c:serLines/>
      </c:ofPieChart>
      <c:spPr>
        <a:noFill/>
        <a:ln w="25400">
          <a:noFill/>
        </a:ln>
      </c:spPr>
    </c:plotArea>
    <c:plotVisOnly val="1"/>
    <c:dispBlanksAs val="zero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zh-TW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成交量變化!$A$70</c:f>
              <c:strCache>
                <c:ptCount val="1"/>
                <c:pt idx="0">
                  <c:v>新竹市</c:v>
                </c:pt>
              </c:strCache>
            </c:strRef>
          </c:tx>
          <c:cat>
            <c:numRef>
              <c:f>成交量變化!$B$2:$O$2</c:f>
              <c:numCache>
                <c:formatCode>General</c:formatCode>
                <c:ptCount val="14"/>
                <c:pt idx="0">
                  <c:v>201501</c:v>
                </c:pt>
                <c:pt idx="1">
                  <c:v>201502</c:v>
                </c:pt>
                <c:pt idx="2">
                  <c:v>201503</c:v>
                </c:pt>
                <c:pt idx="3">
                  <c:v>201504</c:v>
                </c:pt>
                <c:pt idx="4">
                  <c:v>201505</c:v>
                </c:pt>
                <c:pt idx="5">
                  <c:v>201506</c:v>
                </c:pt>
                <c:pt idx="6">
                  <c:v>201507</c:v>
                </c:pt>
                <c:pt idx="7">
                  <c:v>201508</c:v>
                </c:pt>
                <c:pt idx="8">
                  <c:v>201509</c:v>
                </c:pt>
                <c:pt idx="9">
                  <c:v>201510</c:v>
                </c:pt>
                <c:pt idx="10">
                  <c:v>201511</c:v>
                </c:pt>
                <c:pt idx="11">
                  <c:v>201512</c:v>
                </c:pt>
                <c:pt idx="12">
                  <c:v>201601</c:v>
                </c:pt>
                <c:pt idx="13">
                  <c:v>201602</c:v>
                </c:pt>
              </c:numCache>
            </c:numRef>
          </c:cat>
          <c:val>
            <c:numRef>
              <c:f>成交量變化!$B$70:$O$70</c:f>
              <c:numCache>
                <c:formatCode>0.00_ </c:formatCode>
                <c:ptCount val="14"/>
                <c:pt idx="0" formatCode="0_ ">
                  <c:v>1</c:v>
                </c:pt>
                <c:pt idx="1">
                  <c:v>0.5686274509803938</c:v>
                </c:pt>
                <c:pt idx="2">
                  <c:v>1.1372549019607872</c:v>
                </c:pt>
                <c:pt idx="3">
                  <c:v>0.82352941176470584</c:v>
                </c:pt>
                <c:pt idx="4">
                  <c:v>0.96078431372549156</c:v>
                </c:pt>
                <c:pt idx="5">
                  <c:v>0.96078431372549156</c:v>
                </c:pt>
                <c:pt idx="6">
                  <c:v>0.94117647058823561</c:v>
                </c:pt>
                <c:pt idx="7">
                  <c:v>0.70588235294117663</c:v>
                </c:pt>
                <c:pt idx="8">
                  <c:v>0.62745098039215652</c:v>
                </c:pt>
                <c:pt idx="9">
                  <c:v>0.78431372549019607</c:v>
                </c:pt>
                <c:pt idx="10">
                  <c:v>0.78431372549019607</c:v>
                </c:pt>
                <c:pt idx="11">
                  <c:v>0.92156862745098034</c:v>
                </c:pt>
                <c:pt idx="12">
                  <c:v>0.54901960784313764</c:v>
                </c:pt>
                <c:pt idx="13">
                  <c:v>0.33333333333333331</c:v>
                </c:pt>
              </c:numCache>
            </c:numRef>
          </c:val>
        </c:ser>
        <c:axId val="219480832"/>
        <c:axId val="219482752"/>
      </c:barChart>
      <c:lineChart>
        <c:grouping val="standard"/>
        <c:ser>
          <c:idx val="1"/>
          <c:order val="1"/>
          <c:tx>
            <c:strRef>
              <c:f>成交量變化!$B$2</c:f>
              <c:strCache>
                <c:ptCount val="1"/>
                <c:pt idx="0">
                  <c:v>201501</c:v>
                </c:pt>
              </c:strCache>
            </c:strRef>
          </c:tx>
          <c:marker>
            <c:symbol val="none"/>
          </c:marker>
          <c:cat>
            <c:numRef>
              <c:f>成交量變化!$B$2:$O$2</c:f>
              <c:numCache>
                <c:formatCode>General</c:formatCode>
                <c:ptCount val="14"/>
                <c:pt idx="0">
                  <c:v>201501</c:v>
                </c:pt>
                <c:pt idx="1">
                  <c:v>201502</c:v>
                </c:pt>
                <c:pt idx="2">
                  <c:v>201503</c:v>
                </c:pt>
                <c:pt idx="3">
                  <c:v>201504</c:v>
                </c:pt>
                <c:pt idx="4">
                  <c:v>201505</c:v>
                </c:pt>
                <c:pt idx="5">
                  <c:v>201506</c:v>
                </c:pt>
                <c:pt idx="6">
                  <c:v>201507</c:v>
                </c:pt>
                <c:pt idx="7">
                  <c:v>201508</c:v>
                </c:pt>
                <c:pt idx="8">
                  <c:v>201509</c:v>
                </c:pt>
                <c:pt idx="9">
                  <c:v>201510</c:v>
                </c:pt>
                <c:pt idx="10">
                  <c:v>201511</c:v>
                </c:pt>
                <c:pt idx="11">
                  <c:v>201512</c:v>
                </c:pt>
                <c:pt idx="12">
                  <c:v>201601</c:v>
                </c:pt>
                <c:pt idx="13">
                  <c:v>201602</c:v>
                </c:pt>
              </c:numCache>
            </c:numRef>
          </c:cat>
          <c:val>
            <c:numRef>
              <c:f>成交量變化!$Q$70:$AD$70</c:f>
              <c:numCache>
                <c:formatCode>0.0_ </c:formatCode>
                <c:ptCount val="14"/>
                <c:pt idx="0">
                  <c:v>957.5999999999998</c:v>
                </c:pt>
                <c:pt idx="1">
                  <c:v>596.20973793103644</c:v>
                </c:pt>
                <c:pt idx="2">
                  <c:v>666.27586206896706</c:v>
                </c:pt>
                <c:pt idx="3">
                  <c:v>712.28571428571433</c:v>
                </c:pt>
                <c:pt idx="4">
                  <c:v>708.14285714285711</c:v>
                </c:pt>
                <c:pt idx="5">
                  <c:v>756.73469387755154</c:v>
                </c:pt>
                <c:pt idx="6">
                  <c:v>741.77083333333496</c:v>
                </c:pt>
                <c:pt idx="7">
                  <c:v>676.27777777777976</c:v>
                </c:pt>
                <c:pt idx="8">
                  <c:v>697.703125</c:v>
                </c:pt>
                <c:pt idx="9">
                  <c:v>619.1875</c:v>
                </c:pt>
                <c:pt idx="10">
                  <c:v>643.375</c:v>
                </c:pt>
                <c:pt idx="11">
                  <c:v>757.37391489361698</c:v>
                </c:pt>
                <c:pt idx="12">
                  <c:v>742.14285714285711</c:v>
                </c:pt>
                <c:pt idx="13">
                  <c:v>542.91176470588232</c:v>
                </c:pt>
              </c:numCache>
            </c:numRef>
          </c:val>
        </c:ser>
        <c:marker val="1"/>
        <c:axId val="219505792"/>
        <c:axId val="219507712"/>
      </c:lineChart>
      <c:catAx>
        <c:axId val="219480832"/>
        <c:scaling>
          <c:orientation val="minMax"/>
        </c:scaling>
        <c:axPos val="b"/>
        <c:numFmt formatCode="General" sourceLinked="1"/>
        <c:tickLblPos val="nextTo"/>
        <c:crossAx val="219482752"/>
        <c:crosses val="autoZero"/>
        <c:auto val="1"/>
        <c:lblAlgn val="ctr"/>
        <c:lblOffset val="100"/>
      </c:catAx>
      <c:valAx>
        <c:axId val="219482752"/>
        <c:scaling>
          <c:orientation val="minMax"/>
        </c:scaling>
        <c:axPos val="l"/>
        <c:majorGridlines/>
        <c:numFmt formatCode="General" sourceLinked="0"/>
        <c:tickLblPos val="nextTo"/>
        <c:crossAx val="219480832"/>
        <c:crosses val="autoZero"/>
        <c:crossBetween val="between"/>
      </c:valAx>
      <c:catAx>
        <c:axId val="219505792"/>
        <c:scaling>
          <c:orientation val="minMax"/>
        </c:scaling>
        <c:delete val="1"/>
        <c:axPos val="b"/>
        <c:numFmt formatCode="General" sourceLinked="1"/>
        <c:tickLblPos val="none"/>
        <c:crossAx val="219507712"/>
        <c:crosses val="autoZero"/>
        <c:auto val="1"/>
        <c:lblAlgn val="ctr"/>
        <c:lblOffset val="100"/>
      </c:catAx>
      <c:valAx>
        <c:axId val="219507712"/>
        <c:scaling>
          <c:orientation val="minMax"/>
        </c:scaling>
        <c:axPos val="r"/>
        <c:numFmt formatCode="0.0_ " sourceLinked="1"/>
        <c:tickLblPos val="nextTo"/>
        <c:crossAx val="219505792"/>
        <c:crosses val="max"/>
        <c:crossBetween val="between"/>
      </c:valAx>
    </c:plotArea>
    <c:plotVisOnly val="1"/>
    <c:dispBlanksAs val="gap"/>
  </c:chart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3A790-E139-4F6D-A8FB-26B741CB4011}" type="doc">
      <dgm:prSet loTypeId="urn:microsoft.com/office/officeart/2005/8/layout/matrix1" loCatId="matrix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0AEEAEE3-ABB7-4D1A-8072-C03EF750708A}">
      <dgm:prSet phldrT="[文字]" custT="1"/>
      <dgm:spPr/>
      <dgm:t>
        <a:bodyPr/>
        <a:lstStyle/>
        <a:p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房價下跌</a:t>
          </a:r>
          <a:endParaRPr lang="zh-TW" altLang="en-US" sz="2800" dirty="0">
            <a:latin typeface="微軟正黑體" pitchFamily="34" charset="-120"/>
            <a:ea typeface="微軟正黑體" pitchFamily="34" charset="-120"/>
          </a:endParaRPr>
        </a:p>
      </dgm:t>
    </dgm:pt>
    <dgm:pt modelId="{F2A1E516-7BE1-4802-AD7B-FF604D3F87D5}" type="parTrans" cxnId="{10E62C7E-D413-48F9-B5A5-AC5D07C5529F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AFC59107-9A02-4F4A-AD27-16B3A2282519}" type="sibTrans" cxnId="{10E62C7E-D413-48F9-B5A5-AC5D07C5529F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9F0D372-2AF4-457B-A88C-DBF3E45201CE}">
      <dgm:prSet phldrT="[文字]"/>
      <dgm:spPr/>
      <dgm:t>
        <a:bodyPr/>
        <a:lstStyle/>
        <a:p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股市崩盤</a:t>
          </a:r>
          <a:endParaRPr lang="en-US" altLang="zh-TW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(1990</a:t>
          </a: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年大崩跌、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2008</a:t>
          </a:r>
          <a:r>
            <a:rPr lang="zh-TW" altLang="en-US" dirty="0" smtClean="0">
              <a:latin typeface="微軟正黑體" pitchFamily="34" charset="-120"/>
              <a:ea typeface="微軟正黑體" pitchFamily="34" charset="-120"/>
            </a:rPr>
            <a:t>年金融海嘯</a:t>
          </a:r>
          <a:r>
            <a:rPr lang="en-US" altLang="zh-TW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dirty="0">
            <a:latin typeface="微軟正黑體" pitchFamily="34" charset="-120"/>
            <a:ea typeface="微軟正黑體" pitchFamily="34" charset="-120"/>
          </a:endParaRPr>
        </a:p>
      </dgm:t>
    </dgm:pt>
    <dgm:pt modelId="{7C9FCF42-E312-4DE0-9349-9EE1473EBBB7}" type="parTrans" cxnId="{129E1818-862E-49E3-B8FF-12F724AC420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D89F8C6-22DB-409A-B21D-FE3DE75BE48D}" type="sibTrans" cxnId="{129E1818-862E-49E3-B8FF-12F724AC4200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1EE2574-4FE0-4B1B-97E7-F6424E5A9C54}">
      <dgm:prSet phldrT="[文字]" custT="1"/>
      <dgm:spPr/>
      <dgm:t>
        <a:bodyPr/>
        <a:lstStyle/>
        <a:p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天災地變</a:t>
          </a:r>
          <a:endParaRPr lang="en-US" altLang="zh-TW" sz="2800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>(1999</a:t>
          </a: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>921</a:t>
          </a: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地震、</a:t>
          </a:r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>2003</a:t>
          </a: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>SARS)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0EBE4E7E-D8AD-4996-939D-3ABCD2F37C03}" type="parTrans" cxnId="{740AFDA3-D9E2-4600-8611-E10C44B6C4B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BE1D9125-3026-479E-97AB-5CBE7F6D32AA}" type="sibTrans" cxnId="{740AFDA3-D9E2-4600-8611-E10C44B6C4BB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5BB2228B-79B0-4E16-A1D4-D788C2DE31BF}">
      <dgm:prSet phldrT="[文字]" custT="1"/>
      <dgm:spPr/>
      <dgm:t>
        <a:bodyPr/>
        <a:lstStyle/>
        <a:p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金融風暴</a:t>
          </a:r>
          <a:endParaRPr lang="en-US" altLang="zh-TW" sz="2800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>(1999</a:t>
          </a: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年東南亞金融風暴、</a:t>
          </a:r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>2008</a:t>
          </a: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年金融海嘯</a:t>
          </a:r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6059F583-A27D-4832-890A-137A1A7E46F1}" type="parTrans" cxnId="{63A078D0-417E-44E4-AD1F-1371092FFF8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1159DFD2-82B1-4F70-88FB-124DB2F69BED}" type="sibTrans" cxnId="{63A078D0-417E-44E4-AD1F-1371092FFF8A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E540463C-2F93-43CA-A1B7-6200AF72A7EC}">
      <dgm:prSet phldrT="[文字]" custT="1"/>
      <dgm:spPr/>
      <dgm:t>
        <a:bodyPr/>
        <a:lstStyle/>
        <a:p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強制政策</a:t>
          </a:r>
          <a:endParaRPr lang="en-US" altLang="zh-TW" sz="2800" dirty="0" smtClean="0">
            <a:latin typeface="微軟正黑體" pitchFamily="34" charset="-120"/>
            <a:ea typeface="微軟正黑體" pitchFamily="34" charset="-120"/>
          </a:endParaRPr>
        </a:p>
        <a:p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>(1990</a:t>
          </a: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年選擇性信用管制、</a:t>
          </a:r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>1992</a:t>
          </a:r>
          <a:r>
            <a:rPr lang="zh-TW" altLang="en-US" sz="1800" dirty="0" smtClean="0">
              <a:latin typeface="微軟正黑體" pitchFamily="34" charset="-120"/>
              <a:ea typeface="微軟正黑體" pitchFamily="34" charset="-120"/>
            </a:rPr>
            <a:t>年實施容積率</a:t>
          </a:r>
          <a:r>
            <a:rPr lang="en-US" altLang="zh-TW" sz="18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800" dirty="0">
            <a:latin typeface="微軟正黑體" pitchFamily="34" charset="-120"/>
            <a:ea typeface="微軟正黑體" pitchFamily="34" charset="-120"/>
          </a:endParaRPr>
        </a:p>
      </dgm:t>
    </dgm:pt>
    <dgm:pt modelId="{AE2E0F41-A20D-4520-929A-3A8AD9DD8E0A}" type="parTrans" cxnId="{DDCAA136-AA52-4E5A-B566-FB213517C27C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983E70F8-C9B3-439C-BA1B-44DC2EE6C891}" type="sibTrans" cxnId="{DDCAA136-AA52-4E5A-B566-FB213517C27C}">
      <dgm:prSet/>
      <dgm:spPr/>
      <dgm:t>
        <a:bodyPr/>
        <a:lstStyle/>
        <a:p>
          <a:endParaRPr lang="zh-TW" altLang="en-US">
            <a:latin typeface="微軟正黑體" pitchFamily="34" charset="-120"/>
            <a:ea typeface="微軟正黑體" pitchFamily="34" charset="-120"/>
          </a:endParaRPr>
        </a:p>
      </dgm:t>
    </dgm:pt>
    <dgm:pt modelId="{21627F71-AA5E-4195-8DD3-FEE486EB24BF}" type="pres">
      <dgm:prSet presAssocID="{D663A790-E139-4F6D-A8FB-26B741CB4011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EDE088E6-713B-42F2-8AF5-A0845CEFB4C0}" type="pres">
      <dgm:prSet presAssocID="{D663A790-E139-4F6D-A8FB-26B741CB4011}" presName="matrix" presStyleCnt="0"/>
      <dgm:spPr/>
    </dgm:pt>
    <dgm:pt modelId="{AA2DF6F9-27AF-4980-86B7-DF6CFDDDCC8B}" type="pres">
      <dgm:prSet presAssocID="{D663A790-E139-4F6D-A8FB-26B741CB4011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012F45D2-E6D5-47CA-AEDB-C34AD4AA7786}" type="pres">
      <dgm:prSet presAssocID="{D663A790-E139-4F6D-A8FB-26B741CB401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7C9B262-8350-40B3-8EB7-0746C74BB9D2}" type="pres">
      <dgm:prSet presAssocID="{D663A790-E139-4F6D-A8FB-26B741CB4011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F3F8A471-3A6B-410B-9E3B-ED59EC726479}" type="pres">
      <dgm:prSet presAssocID="{D663A790-E139-4F6D-A8FB-26B741CB401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65DB7A0-9629-449B-874D-E9F397627360}" type="pres">
      <dgm:prSet presAssocID="{D663A790-E139-4F6D-A8FB-26B741CB4011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22B44C11-D7D3-448B-B19A-BCAB53FDD458}" type="pres">
      <dgm:prSet presAssocID="{D663A790-E139-4F6D-A8FB-26B741CB401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2DB15A1-2E3D-436E-90E1-1921BF16A546}" type="pres">
      <dgm:prSet presAssocID="{D663A790-E139-4F6D-A8FB-26B741CB4011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9558635D-3DE9-48E4-ACE8-800D6D97B365}" type="pres">
      <dgm:prSet presAssocID="{D663A790-E139-4F6D-A8FB-26B741CB401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457F75-33EF-4E2B-B977-1EB5FD671B2B}" type="pres">
      <dgm:prSet presAssocID="{D663A790-E139-4F6D-A8FB-26B741CB4011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0E62C7E-D413-48F9-B5A5-AC5D07C5529F}" srcId="{D663A790-E139-4F6D-A8FB-26B741CB4011}" destId="{0AEEAEE3-ABB7-4D1A-8072-C03EF750708A}" srcOrd="0" destOrd="0" parTransId="{F2A1E516-7BE1-4802-AD7B-FF604D3F87D5}" sibTransId="{AFC59107-9A02-4F4A-AD27-16B3A2282519}"/>
    <dgm:cxn modelId="{327291FA-117D-4B5D-8A9E-CF2160BCB496}" type="presOf" srcId="{D663A790-E139-4F6D-A8FB-26B741CB4011}" destId="{21627F71-AA5E-4195-8DD3-FEE486EB24BF}" srcOrd="0" destOrd="0" presId="urn:microsoft.com/office/officeart/2005/8/layout/matrix1"/>
    <dgm:cxn modelId="{E73C0300-C54F-453C-9898-0B64B5D94C22}" type="presOf" srcId="{5BB2228B-79B0-4E16-A1D4-D788C2DE31BF}" destId="{22B44C11-D7D3-448B-B19A-BCAB53FDD458}" srcOrd="1" destOrd="0" presId="urn:microsoft.com/office/officeart/2005/8/layout/matrix1"/>
    <dgm:cxn modelId="{63A078D0-417E-44E4-AD1F-1371092FFF8A}" srcId="{0AEEAEE3-ABB7-4D1A-8072-C03EF750708A}" destId="{5BB2228B-79B0-4E16-A1D4-D788C2DE31BF}" srcOrd="2" destOrd="0" parTransId="{6059F583-A27D-4832-890A-137A1A7E46F1}" sibTransId="{1159DFD2-82B1-4F70-88FB-124DB2F69BED}"/>
    <dgm:cxn modelId="{F52D984C-59E0-49D4-BF48-A7DAB9414D8D}" type="presOf" srcId="{0AEEAEE3-ABB7-4D1A-8072-C03EF750708A}" destId="{3F457F75-33EF-4E2B-B977-1EB5FD671B2B}" srcOrd="0" destOrd="0" presId="urn:microsoft.com/office/officeart/2005/8/layout/matrix1"/>
    <dgm:cxn modelId="{740AFDA3-D9E2-4600-8611-E10C44B6C4BB}" srcId="{0AEEAEE3-ABB7-4D1A-8072-C03EF750708A}" destId="{11EE2574-4FE0-4B1B-97E7-F6424E5A9C54}" srcOrd="1" destOrd="0" parTransId="{0EBE4E7E-D8AD-4996-939D-3ABCD2F37C03}" sibTransId="{BE1D9125-3026-479E-97AB-5CBE7F6D32AA}"/>
    <dgm:cxn modelId="{73427767-D779-4BF8-A3B7-0EAE8437E23D}" type="presOf" srcId="{E540463C-2F93-43CA-A1B7-6200AF72A7EC}" destId="{9558635D-3DE9-48E4-ACE8-800D6D97B365}" srcOrd="1" destOrd="0" presId="urn:microsoft.com/office/officeart/2005/8/layout/matrix1"/>
    <dgm:cxn modelId="{CD766BBB-A889-43DA-B75B-DE6E6B1C73A9}" type="presOf" srcId="{59F0D372-2AF4-457B-A88C-DBF3E45201CE}" destId="{AA2DF6F9-27AF-4980-86B7-DF6CFDDDCC8B}" srcOrd="0" destOrd="0" presId="urn:microsoft.com/office/officeart/2005/8/layout/matrix1"/>
    <dgm:cxn modelId="{DDCAA136-AA52-4E5A-B566-FB213517C27C}" srcId="{0AEEAEE3-ABB7-4D1A-8072-C03EF750708A}" destId="{E540463C-2F93-43CA-A1B7-6200AF72A7EC}" srcOrd="3" destOrd="0" parTransId="{AE2E0F41-A20D-4520-929A-3A8AD9DD8E0A}" sibTransId="{983E70F8-C9B3-439C-BA1B-44DC2EE6C891}"/>
    <dgm:cxn modelId="{F861F110-1A3D-4A8C-85F6-D5194742E8E5}" type="presOf" srcId="{5BB2228B-79B0-4E16-A1D4-D788C2DE31BF}" destId="{665DB7A0-9629-449B-874D-E9F397627360}" srcOrd="0" destOrd="0" presId="urn:microsoft.com/office/officeart/2005/8/layout/matrix1"/>
    <dgm:cxn modelId="{9049BBA1-4790-4F34-BFA6-14D887A046FF}" type="presOf" srcId="{11EE2574-4FE0-4B1B-97E7-F6424E5A9C54}" destId="{F3F8A471-3A6B-410B-9E3B-ED59EC726479}" srcOrd="1" destOrd="0" presId="urn:microsoft.com/office/officeart/2005/8/layout/matrix1"/>
    <dgm:cxn modelId="{129E1818-862E-49E3-B8FF-12F724AC4200}" srcId="{0AEEAEE3-ABB7-4D1A-8072-C03EF750708A}" destId="{59F0D372-2AF4-457B-A88C-DBF3E45201CE}" srcOrd="0" destOrd="0" parTransId="{7C9FCF42-E312-4DE0-9349-9EE1473EBBB7}" sibTransId="{ED89F8C6-22DB-409A-B21D-FE3DE75BE48D}"/>
    <dgm:cxn modelId="{193923E3-CD2D-4565-B2A5-85858951EDDC}" type="presOf" srcId="{59F0D372-2AF4-457B-A88C-DBF3E45201CE}" destId="{012F45D2-E6D5-47CA-AEDB-C34AD4AA7786}" srcOrd="1" destOrd="0" presId="urn:microsoft.com/office/officeart/2005/8/layout/matrix1"/>
    <dgm:cxn modelId="{ADA77048-D8D8-4F57-A775-02B164A9261B}" type="presOf" srcId="{11EE2574-4FE0-4B1B-97E7-F6424E5A9C54}" destId="{67C9B262-8350-40B3-8EB7-0746C74BB9D2}" srcOrd="0" destOrd="0" presId="urn:microsoft.com/office/officeart/2005/8/layout/matrix1"/>
    <dgm:cxn modelId="{398FE52A-4A4A-4BD3-BE2E-1F58B7DADBFA}" type="presOf" srcId="{E540463C-2F93-43CA-A1B7-6200AF72A7EC}" destId="{62DB15A1-2E3D-436E-90E1-1921BF16A546}" srcOrd="0" destOrd="0" presId="urn:microsoft.com/office/officeart/2005/8/layout/matrix1"/>
    <dgm:cxn modelId="{F128D5CE-10A5-46C3-A61D-D2DCB4054509}" type="presParOf" srcId="{21627F71-AA5E-4195-8DD3-FEE486EB24BF}" destId="{EDE088E6-713B-42F2-8AF5-A0845CEFB4C0}" srcOrd="0" destOrd="0" presId="urn:microsoft.com/office/officeart/2005/8/layout/matrix1"/>
    <dgm:cxn modelId="{55A0ED88-76BE-4F7A-86A9-974242A5DA79}" type="presParOf" srcId="{EDE088E6-713B-42F2-8AF5-A0845CEFB4C0}" destId="{AA2DF6F9-27AF-4980-86B7-DF6CFDDDCC8B}" srcOrd="0" destOrd="0" presId="urn:microsoft.com/office/officeart/2005/8/layout/matrix1"/>
    <dgm:cxn modelId="{FF45461B-58E4-4D90-9E48-996D56C8ADB4}" type="presParOf" srcId="{EDE088E6-713B-42F2-8AF5-A0845CEFB4C0}" destId="{012F45D2-E6D5-47CA-AEDB-C34AD4AA7786}" srcOrd="1" destOrd="0" presId="urn:microsoft.com/office/officeart/2005/8/layout/matrix1"/>
    <dgm:cxn modelId="{5FDDB3B7-B222-4417-8EC3-F853771F3A5A}" type="presParOf" srcId="{EDE088E6-713B-42F2-8AF5-A0845CEFB4C0}" destId="{67C9B262-8350-40B3-8EB7-0746C74BB9D2}" srcOrd="2" destOrd="0" presId="urn:microsoft.com/office/officeart/2005/8/layout/matrix1"/>
    <dgm:cxn modelId="{3F143F9D-42E3-499E-A6B3-7A8CB8A9FC38}" type="presParOf" srcId="{EDE088E6-713B-42F2-8AF5-A0845CEFB4C0}" destId="{F3F8A471-3A6B-410B-9E3B-ED59EC726479}" srcOrd="3" destOrd="0" presId="urn:microsoft.com/office/officeart/2005/8/layout/matrix1"/>
    <dgm:cxn modelId="{8387A510-9474-49BC-AB37-61038ECFB9CB}" type="presParOf" srcId="{EDE088E6-713B-42F2-8AF5-A0845CEFB4C0}" destId="{665DB7A0-9629-449B-874D-E9F397627360}" srcOrd="4" destOrd="0" presId="urn:microsoft.com/office/officeart/2005/8/layout/matrix1"/>
    <dgm:cxn modelId="{10AE131B-9F6B-4FCD-9864-3EA8DB3394B6}" type="presParOf" srcId="{EDE088E6-713B-42F2-8AF5-A0845CEFB4C0}" destId="{22B44C11-D7D3-448B-B19A-BCAB53FDD458}" srcOrd="5" destOrd="0" presId="urn:microsoft.com/office/officeart/2005/8/layout/matrix1"/>
    <dgm:cxn modelId="{5163CDEE-336E-467B-A720-A983EF35FF3E}" type="presParOf" srcId="{EDE088E6-713B-42F2-8AF5-A0845CEFB4C0}" destId="{62DB15A1-2E3D-436E-90E1-1921BF16A546}" srcOrd="6" destOrd="0" presId="urn:microsoft.com/office/officeart/2005/8/layout/matrix1"/>
    <dgm:cxn modelId="{8188D321-1BD1-4999-BDC2-7E9B9CDF0C20}" type="presParOf" srcId="{EDE088E6-713B-42F2-8AF5-A0845CEFB4C0}" destId="{9558635D-3DE9-48E4-ACE8-800D6D97B365}" srcOrd="7" destOrd="0" presId="urn:microsoft.com/office/officeart/2005/8/layout/matrix1"/>
    <dgm:cxn modelId="{2A407C9E-AA5E-47AC-8621-7F2100887284}" type="presParOf" srcId="{21627F71-AA5E-4195-8DD3-FEE486EB24BF}" destId="{3F457F75-33EF-4E2B-B977-1EB5FD671B2B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C2DD85-D90C-4471-9074-10CF593D859E}" type="doc">
      <dgm:prSet loTypeId="urn:microsoft.com/office/officeart/2005/8/layout/hierarchy2" loCatId="hierarchy" qsTypeId="urn:microsoft.com/office/officeart/2005/8/quickstyle/3d3" qsCatId="3D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64765B18-AC64-4DD9-8276-26443D132279}">
      <dgm:prSet phldrT="[文字]" custT="1"/>
      <dgm:spPr>
        <a:solidFill>
          <a:srgbClr val="FF9900"/>
        </a:solidFill>
      </dgm:spPr>
      <dgm:t>
        <a:bodyPr/>
        <a:lstStyle/>
        <a:p>
          <a:r>
            <a:rPr lang="zh-TW" altLang="en-US" sz="3200" b="1" dirty="0" smtClean="0">
              <a:solidFill>
                <a:schemeClr val="tx1"/>
              </a:solidFill>
            </a:rPr>
            <a:t>實價課稅</a:t>
          </a:r>
          <a:endParaRPr lang="en-US" altLang="zh-TW" sz="3200" b="1" dirty="0" smtClean="0">
            <a:solidFill>
              <a:schemeClr val="tx1"/>
            </a:solidFill>
          </a:endParaRPr>
        </a:p>
      </dgm:t>
    </dgm:pt>
    <dgm:pt modelId="{0483EA66-2588-4DBF-A23B-F5B1D40820F2}" type="parTrans" cxnId="{45344AC1-F550-4C2F-BA54-014FC780735D}">
      <dgm:prSet/>
      <dgm:spPr/>
      <dgm:t>
        <a:bodyPr/>
        <a:lstStyle/>
        <a:p>
          <a:endParaRPr lang="zh-TW" altLang="en-US"/>
        </a:p>
      </dgm:t>
    </dgm:pt>
    <dgm:pt modelId="{89B7F4C0-E7E3-45D0-BE5B-700BC2E1CF21}" type="sibTrans" cxnId="{45344AC1-F550-4C2F-BA54-014FC780735D}">
      <dgm:prSet/>
      <dgm:spPr/>
      <dgm:t>
        <a:bodyPr/>
        <a:lstStyle/>
        <a:p>
          <a:endParaRPr lang="zh-TW" altLang="en-US"/>
        </a:p>
      </dgm:t>
    </dgm:pt>
    <dgm:pt modelId="{54A45D8A-40A1-47C8-AFE1-DBFAD86B3DA2}">
      <dgm:prSet phldrT="[文字]"/>
      <dgm:spPr>
        <a:solidFill>
          <a:srgbClr val="A1A3FD"/>
        </a:solidFill>
        <a:ln w="57150"/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持有稅</a:t>
          </a:r>
          <a:endParaRPr lang="zh-TW" altLang="en-US" b="1" dirty="0">
            <a:solidFill>
              <a:schemeClr val="tx1"/>
            </a:solidFill>
          </a:endParaRPr>
        </a:p>
      </dgm:t>
    </dgm:pt>
    <dgm:pt modelId="{DE1C489B-E916-404C-A412-0948431BD7E2}" type="parTrans" cxnId="{E785F47B-DA01-4C32-99F5-90966777D885}">
      <dgm:prSet/>
      <dgm:spPr/>
      <dgm:t>
        <a:bodyPr/>
        <a:lstStyle/>
        <a:p>
          <a:endParaRPr lang="zh-TW" altLang="en-US"/>
        </a:p>
      </dgm:t>
    </dgm:pt>
    <dgm:pt modelId="{E5549A07-68D6-4647-A97A-74394C1DD86E}" type="sibTrans" cxnId="{E785F47B-DA01-4C32-99F5-90966777D885}">
      <dgm:prSet/>
      <dgm:spPr/>
      <dgm:t>
        <a:bodyPr/>
        <a:lstStyle/>
        <a:p>
          <a:endParaRPr lang="zh-TW" altLang="en-US"/>
        </a:p>
      </dgm:t>
    </dgm:pt>
    <dgm:pt modelId="{3E532C90-AE60-4D6F-AB9C-2758C1861959}">
      <dgm:prSet phldrT="[文字]"/>
      <dgm:spPr>
        <a:solidFill>
          <a:srgbClr val="0070C0"/>
        </a:solidFill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房屋稅</a:t>
          </a:r>
          <a:endParaRPr lang="zh-TW" altLang="en-US" b="1" dirty="0">
            <a:solidFill>
              <a:schemeClr val="tx1"/>
            </a:solidFill>
          </a:endParaRPr>
        </a:p>
      </dgm:t>
    </dgm:pt>
    <dgm:pt modelId="{07732C64-D35F-4D57-BEBC-CB43AC0CCC87}" type="parTrans" cxnId="{48851875-B12A-401B-AFD0-C77A4FCCB9FE}">
      <dgm:prSet/>
      <dgm:spPr/>
      <dgm:t>
        <a:bodyPr/>
        <a:lstStyle/>
        <a:p>
          <a:endParaRPr lang="zh-TW" altLang="en-US"/>
        </a:p>
      </dgm:t>
    </dgm:pt>
    <dgm:pt modelId="{76CA0682-9846-4DEB-8528-A9FB0E965AD6}" type="sibTrans" cxnId="{48851875-B12A-401B-AFD0-C77A4FCCB9FE}">
      <dgm:prSet/>
      <dgm:spPr/>
      <dgm:t>
        <a:bodyPr/>
        <a:lstStyle/>
        <a:p>
          <a:endParaRPr lang="zh-TW" altLang="en-US"/>
        </a:p>
      </dgm:t>
    </dgm:pt>
    <dgm:pt modelId="{07D8419E-AC06-44A7-975E-439EA2E6D030}">
      <dgm:prSet phldrT="[文字]"/>
      <dgm:spPr>
        <a:solidFill>
          <a:srgbClr val="0070C0"/>
        </a:solidFill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地價稅</a:t>
          </a:r>
          <a:endParaRPr lang="zh-TW" altLang="en-US" b="1" dirty="0">
            <a:solidFill>
              <a:schemeClr val="tx1"/>
            </a:solidFill>
          </a:endParaRPr>
        </a:p>
      </dgm:t>
    </dgm:pt>
    <dgm:pt modelId="{99A61FA3-B0B4-4233-ADDA-F9F540ADC809}" type="parTrans" cxnId="{BC36F615-7964-4E67-B9B3-D4AA1E9DB5F6}">
      <dgm:prSet/>
      <dgm:spPr/>
      <dgm:t>
        <a:bodyPr/>
        <a:lstStyle/>
        <a:p>
          <a:endParaRPr lang="zh-TW" altLang="en-US"/>
        </a:p>
      </dgm:t>
    </dgm:pt>
    <dgm:pt modelId="{60110AD5-9BDE-44FA-A9B7-2D7695CA2312}" type="sibTrans" cxnId="{BC36F615-7964-4E67-B9B3-D4AA1E9DB5F6}">
      <dgm:prSet/>
      <dgm:spPr/>
      <dgm:t>
        <a:bodyPr/>
        <a:lstStyle/>
        <a:p>
          <a:endParaRPr lang="zh-TW" altLang="en-US"/>
        </a:p>
      </dgm:t>
    </dgm:pt>
    <dgm:pt modelId="{3246FF05-61F6-468A-AF49-4D2F834A4DCF}">
      <dgm:prSet phldrT="[文字]"/>
      <dgm:spPr>
        <a:solidFill>
          <a:srgbClr val="92D050"/>
        </a:solidFill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移轉稅</a:t>
          </a:r>
          <a:endParaRPr lang="zh-TW" altLang="en-US" b="1" dirty="0">
            <a:solidFill>
              <a:schemeClr val="tx1"/>
            </a:solidFill>
          </a:endParaRPr>
        </a:p>
      </dgm:t>
    </dgm:pt>
    <dgm:pt modelId="{DB59DF65-1DE7-4CD7-8473-9FD41D88E692}" type="parTrans" cxnId="{10AD297D-1718-49BB-84B8-7BF4AF218ED4}">
      <dgm:prSet/>
      <dgm:spPr/>
      <dgm:t>
        <a:bodyPr/>
        <a:lstStyle/>
        <a:p>
          <a:endParaRPr lang="zh-TW" altLang="en-US"/>
        </a:p>
      </dgm:t>
    </dgm:pt>
    <dgm:pt modelId="{3A83FC9D-45C5-4CC8-8912-5B6D61DBB496}" type="sibTrans" cxnId="{10AD297D-1718-49BB-84B8-7BF4AF218ED4}">
      <dgm:prSet/>
      <dgm:spPr/>
      <dgm:t>
        <a:bodyPr/>
        <a:lstStyle/>
        <a:p>
          <a:endParaRPr lang="zh-TW" altLang="en-US"/>
        </a:p>
      </dgm:t>
    </dgm:pt>
    <dgm:pt modelId="{3085845E-59DD-425F-8946-308F2529D99C}">
      <dgm:prSet phldrT="[文字]"/>
      <dgm:spPr>
        <a:solidFill>
          <a:srgbClr val="00B050"/>
        </a:solidFill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土地增值稅</a:t>
          </a:r>
          <a:endParaRPr lang="zh-TW" altLang="en-US" b="1" dirty="0">
            <a:solidFill>
              <a:schemeClr val="tx1"/>
            </a:solidFill>
          </a:endParaRPr>
        </a:p>
      </dgm:t>
    </dgm:pt>
    <dgm:pt modelId="{53934D6D-6EE4-4419-B7DB-30308090D242}" type="parTrans" cxnId="{8A038882-E24C-4729-B55D-561D4D9E6132}">
      <dgm:prSet/>
      <dgm:spPr/>
      <dgm:t>
        <a:bodyPr/>
        <a:lstStyle/>
        <a:p>
          <a:endParaRPr lang="zh-TW" altLang="en-US"/>
        </a:p>
      </dgm:t>
    </dgm:pt>
    <dgm:pt modelId="{B7A69902-9420-4013-B9FD-D94B6F4574AC}" type="sibTrans" cxnId="{8A038882-E24C-4729-B55D-561D4D9E6132}">
      <dgm:prSet/>
      <dgm:spPr/>
      <dgm:t>
        <a:bodyPr/>
        <a:lstStyle/>
        <a:p>
          <a:endParaRPr lang="zh-TW" altLang="en-US"/>
        </a:p>
      </dgm:t>
    </dgm:pt>
    <dgm:pt modelId="{B3F05CAC-8F45-42FD-93E3-0BB46B1A1217}">
      <dgm:prSet phldrT="[文字]"/>
      <dgm:spPr>
        <a:solidFill>
          <a:srgbClr val="00B050"/>
        </a:solidFill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財產交易所得稅</a:t>
          </a:r>
          <a:endParaRPr lang="en-US" altLang="zh-TW" b="1" dirty="0" smtClean="0">
            <a:solidFill>
              <a:schemeClr val="tx1"/>
            </a:solidFill>
          </a:endParaRPr>
        </a:p>
        <a:p>
          <a:r>
            <a:rPr lang="en-US" altLang="zh-TW" b="1" dirty="0" smtClean="0">
              <a:solidFill>
                <a:schemeClr val="tx1"/>
              </a:solidFill>
            </a:rPr>
            <a:t>/</a:t>
          </a:r>
          <a:r>
            <a:rPr lang="zh-TW" altLang="en-US" b="1" dirty="0" smtClean="0">
              <a:solidFill>
                <a:schemeClr val="tx1"/>
              </a:solidFill>
            </a:rPr>
            <a:t>房地合一稅</a:t>
          </a:r>
          <a:endParaRPr lang="zh-TW" altLang="en-US" b="1" dirty="0">
            <a:solidFill>
              <a:schemeClr val="tx1"/>
            </a:solidFill>
          </a:endParaRPr>
        </a:p>
      </dgm:t>
    </dgm:pt>
    <dgm:pt modelId="{75A43225-7B0C-44E2-8991-B0EF6579CBA6}" type="parTrans" cxnId="{E104A82C-09D3-4408-A1DD-69CB8FBB397F}">
      <dgm:prSet/>
      <dgm:spPr/>
      <dgm:t>
        <a:bodyPr/>
        <a:lstStyle/>
        <a:p>
          <a:endParaRPr lang="zh-TW" altLang="en-US"/>
        </a:p>
      </dgm:t>
    </dgm:pt>
    <dgm:pt modelId="{2C15C606-BE4C-4A85-961A-0083835B02A7}" type="sibTrans" cxnId="{E104A82C-09D3-4408-A1DD-69CB8FBB397F}">
      <dgm:prSet/>
      <dgm:spPr/>
      <dgm:t>
        <a:bodyPr/>
        <a:lstStyle/>
        <a:p>
          <a:endParaRPr lang="zh-TW" altLang="en-US"/>
        </a:p>
      </dgm:t>
    </dgm:pt>
    <dgm:pt modelId="{1632B384-8EB6-4251-BC33-064A2B7BB2CF}">
      <dgm:prSet phldrT="[文字]"/>
      <dgm:spPr>
        <a:solidFill>
          <a:srgbClr val="00B050"/>
        </a:solidFill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贈與稅</a:t>
          </a:r>
          <a:endParaRPr lang="en-US" altLang="zh-TW" b="1" dirty="0" smtClean="0">
            <a:solidFill>
              <a:schemeClr val="tx1"/>
            </a:solidFill>
          </a:endParaRPr>
        </a:p>
        <a:p>
          <a:r>
            <a:rPr lang="zh-TW" altLang="en-US" b="1" dirty="0" smtClean="0">
              <a:solidFill>
                <a:schemeClr val="tx1"/>
              </a:solidFill>
            </a:rPr>
            <a:t>遺產稅</a:t>
          </a:r>
          <a:endParaRPr lang="zh-TW" altLang="en-US" b="1" dirty="0">
            <a:solidFill>
              <a:schemeClr val="tx1"/>
            </a:solidFill>
          </a:endParaRPr>
        </a:p>
      </dgm:t>
    </dgm:pt>
    <dgm:pt modelId="{B58107C5-7FC1-4F1D-A768-4153150200EC}" type="parTrans" cxnId="{10828749-6510-4F8A-B29B-7B40EBB4882A}">
      <dgm:prSet/>
      <dgm:spPr/>
      <dgm:t>
        <a:bodyPr/>
        <a:lstStyle/>
        <a:p>
          <a:endParaRPr lang="zh-TW" altLang="en-US"/>
        </a:p>
      </dgm:t>
    </dgm:pt>
    <dgm:pt modelId="{667E5288-5623-4D00-8575-08D6CE532072}" type="sibTrans" cxnId="{10828749-6510-4F8A-B29B-7B40EBB4882A}">
      <dgm:prSet/>
      <dgm:spPr/>
      <dgm:t>
        <a:bodyPr/>
        <a:lstStyle/>
        <a:p>
          <a:endParaRPr lang="zh-TW" altLang="en-US"/>
        </a:p>
      </dgm:t>
    </dgm:pt>
    <dgm:pt modelId="{AB8FE180-0D2F-4DF6-9004-8289F557FD26}">
      <dgm:prSet phldrT="[文字]" custT="1"/>
      <dgm:spPr>
        <a:solidFill>
          <a:srgbClr val="FF0000"/>
        </a:solidFill>
      </dgm:spPr>
      <dgm:t>
        <a:bodyPr/>
        <a:lstStyle/>
        <a:p>
          <a:r>
            <a:rPr lang="zh-TW" altLang="en-US" sz="1600" b="1" dirty="0" smtClean="0">
              <a:solidFill>
                <a:schemeClr val="tx1"/>
              </a:solidFill>
            </a:rPr>
            <a:t>奢侈稅</a:t>
          </a:r>
          <a:endParaRPr lang="zh-TW" altLang="en-US" sz="1600" b="1" dirty="0">
            <a:solidFill>
              <a:schemeClr val="tx1"/>
            </a:solidFill>
          </a:endParaRPr>
        </a:p>
      </dgm:t>
    </dgm:pt>
    <dgm:pt modelId="{EF5FBB0C-1112-48B9-B6B6-CF27A9AE6BE6}" type="parTrans" cxnId="{FC7E5CE8-563D-4B41-BBD8-FC2CFB9D969B}">
      <dgm:prSet/>
      <dgm:spPr/>
      <dgm:t>
        <a:bodyPr/>
        <a:lstStyle/>
        <a:p>
          <a:endParaRPr lang="zh-TW" altLang="en-US"/>
        </a:p>
      </dgm:t>
    </dgm:pt>
    <dgm:pt modelId="{F77F8922-365C-4702-AA98-52446C32F0C2}" type="sibTrans" cxnId="{FC7E5CE8-563D-4B41-BBD8-FC2CFB9D969B}">
      <dgm:prSet/>
      <dgm:spPr/>
      <dgm:t>
        <a:bodyPr/>
        <a:lstStyle/>
        <a:p>
          <a:endParaRPr lang="zh-TW" altLang="en-US"/>
        </a:p>
      </dgm:t>
    </dgm:pt>
    <dgm:pt modelId="{84B87C1A-CD98-4B31-BD61-CC4CA4DC8CDA}">
      <dgm:prSet phldrT="[文字]"/>
      <dgm:spPr>
        <a:solidFill>
          <a:srgbClr val="00B050"/>
        </a:solidFill>
      </dgm:spPr>
      <dgm:t>
        <a:bodyPr/>
        <a:lstStyle/>
        <a:p>
          <a:r>
            <a:rPr lang="zh-TW" altLang="en-US" b="1" dirty="0" smtClean="0">
              <a:solidFill>
                <a:schemeClr val="tx1"/>
              </a:solidFill>
            </a:rPr>
            <a:t>契稅</a:t>
          </a:r>
          <a:endParaRPr lang="zh-TW" altLang="en-US" b="1" dirty="0">
            <a:solidFill>
              <a:schemeClr val="tx1"/>
            </a:solidFill>
          </a:endParaRPr>
        </a:p>
      </dgm:t>
    </dgm:pt>
    <dgm:pt modelId="{F564C41F-15F8-4FFA-9950-0AE327B15455}" type="parTrans" cxnId="{83BDF5EA-8185-45C5-928D-A8CA258FCDAF}">
      <dgm:prSet/>
      <dgm:spPr/>
      <dgm:t>
        <a:bodyPr/>
        <a:lstStyle/>
        <a:p>
          <a:endParaRPr lang="zh-TW" altLang="en-US"/>
        </a:p>
      </dgm:t>
    </dgm:pt>
    <dgm:pt modelId="{DA639671-BC78-4223-9A67-B9D608221A4A}" type="sibTrans" cxnId="{83BDF5EA-8185-45C5-928D-A8CA258FCDAF}">
      <dgm:prSet/>
      <dgm:spPr/>
      <dgm:t>
        <a:bodyPr/>
        <a:lstStyle/>
        <a:p>
          <a:endParaRPr lang="zh-TW" altLang="en-US"/>
        </a:p>
      </dgm:t>
    </dgm:pt>
    <dgm:pt modelId="{787AD4F8-3A88-4755-BA7A-577894A95487}" type="pres">
      <dgm:prSet presAssocID="{4FC2DD85-D90C-4471-9074-10CF593D859E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54BE097-F275-425E-BC85-FA98BE5A08FB}" type="pres">
      <dgm:prSet presAssocID="{64765B18-AC64-4DD9-8276-26443D132279}" presName="root1" presStyleCnt="0"/>
      <dgm:spPr/>
    </dgm:pt>
    <dgm:pt modelId="{CCB7E9FB-F7F9-4A0F-BAFE-CFE55DEF9B8D}" type="pres">
      <dgm:prSet presAssocID="{64765B18-AC64-4DD9-8276-26443D132279}" presName="LevelOneTextNode" presStyleLbl="node0" presStyleIdx="0" presStyleCnt="2" custScaleX="141399" custScaleY="143681" custLinFactNeighborX="12790" custLinFactNeighborY="713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D68ADE4-FE04-4356-A064-0ED10E713955}" type="pres">
      <dgm:prSet presAssocID="{64765B18-AC64-4DD9-8276-26443D132279}" presName="level2hierChild" presStyleCnt="0"/>
      <dgm:spPr/>
    </dgm:pt>
    <dgm:pt modelId="{12A82B26-28BD-437C-AE82-FEBF9E7BAF15}" type="pres">
      <dgm:prSet presAssocID="{DE1C489B-E916-404C-A412-0948431BD7E2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CCF4CC8A-9960-476E-93AE-A4C791B35728}" type="pres">
      <dgm:prSet presAssocID="{DE1C489B-E916-404C-A412-0948431BD7E2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3A51973C-FAC5-4F0B-8440-16FDA3EEF13B}" type="pres">
      <dgm:prSet presAssocID="{54A45D8A-40A1-47C8-AFE1-DBFAD86B3DA2}" presName="root2" presStyleCnt="0"/>
      <dgm:spPr/>
    </dgm:pt>
    <dgm:pt modelId="{D6F88D33-D0E8-4BCE-AF8C-29FE733857ED}" type="pres">
      <dgm:prSet presAssocID="{54A45D8A-40A1-47C8-AFE1-DBFAD86B3DA2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63C09D3-3014-4EBB-B149-D7EA92382985}" type="pres">
      <dgm:prSet presAssocID="{54A45D8A-40A1-47C8-AFE1-DBFAD86B3DA2}" presName="level3hierChild" presStyleCnt="0"/>
      <dgm:spPr/>
    </dgm:pt>
    <dgm:pt modelId="{8E0EADD3-6618-4B27-8F71-11688F708525}" type="pres">
      <dgm:prSet presAssocID="{07732C64-D35F-4D57-BEBC-CB43AC0CCC87}" presName="conn2-1" presStyleLbl="parChTrans1D3" presStyleIdx="0" presStyleCnt="6"/>
      <dgm:spPr/>
      <dgm:t>
        <a:bodyPr/>
        <a:lstStyle/>
        <a:p>
          <a:endParaRPr lang="zh-TW" altLang="en-US"/>
        </a:p>
      </dgm:t>
    </dgm:pt>
    <dgm:pt modelId="{5EAAB66D-B7F7-443B-8F94-8D5D0F842FF8}" type="pres">
      <dgm:prSet presAssocID="{07732C64-D35F-4D57-BEBC-CB43AC0CCC87}" presName="connTx" presStyleLbl="parChTrans1D3" presStyleIdx="0" presStyleCnt="6"/>
      <dgm:spPr/>
      <dgm:t>
        <a:bodyPr/>
        <a:lstStyle/>
        <a:p>
          <a:endParaRPr lang="zh-TW" altLang="en-US"/>
        </a:p>
      </dgm:t>
    </dgm:pt>
    <dgm:pt modelId="{62B35E79-5790-4C0C-BB3C-C5414AF00B1E}" type="pres">
      <dgm:prSet presAssocID="{3E532C90-AE60-4D6F-AB9C-2758C1861959}" presName="root2" presStyleCnt="0"/>
      <dgm:spPr/>
    </dgm:pt>
    <dgm:pt modelId="{F45AE22D-E083-4041-A5B4-874D6C1F1AF4}" type="pres">
      <dgm:prSet presAssocID="{3E532C90-AE60-4D6F-AB9C-2758C1861959}" presName="LevelTwoTextNode" presStyleLbl="node3" presStyleIdx="0" presStyleCnt="6" custScaleY="4708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0A4FA86-C38D-4063-BA55-3BEF21D4E700}" type="pres">
      <dgm:prSet presAssocID="{3E532C90-AE60-4D6F-AB9C-2758C1861959}" presName="level3hierChild" presStyleCnt="0"/>
      <dgm:spPr/>
    </dgm:pt>
    <dgm:pt modelId="{D6E1E420-041B-49D5-A764-1ED8868D4FCE}" type="pres">
      <dgm:prSet presAssocID="{99A61FA3-B0B4-4233-ADDA-F9F540ADC809}" presName="conn2-1" presStyleLbl="parChTrans1D3" presStyleIdx="1" presStyleCnt="6"/>
      <dgm:spPr/>
      <dgm:t>
        <a:bodyPr/>
        <a:lstStyle/>
        <a:p>
          <a:endParaRPr lang="zh-TW" altLang="en-US"/>
        </a:p>
      </dgm:t>
    </dgm:pt>
    <dgm:pt modelId="{6EB3A851-8423-44B6-976A-92657CADDEF2}" type="pres">
      <dgm:prSet presAssocID="{99A61FA3-B0B4-4233-ADDA-F9F540ADC809}" presName="connTx" presStyleLbl="parChTrans1D3" presStyleIdx="1" presStyleCnt="6"/>
      <dgm:spPr/>
      <dgm:t>
        <a:bodyPr/>
        <a:lstStyle/>
        <a:p>
          <a:endParaRPr lang="zh-TW" altLang="en-US"/>
        </a:p>
      </dgm:t>
    </dgm:pt>
    <dgm:pt modelId="{BAFDA725-CB32-457E-BAB8-219B45E75374}" type="pres">
      <dgm:prSet presAssocID="{07D8419E-AC06-44A7-975E-439EA2E6D030}" presName="root2" presStyleCnt="0"/>
      <dgm:spPr/>
    </dgm:pt>
    <dgm:pt modelId="{258D9FA7-4FC6-4916-89BE-2D6F5380FEBC}" type="pres">
      <dgm:prSet presAssocID="{07D8419E-AC06-44A7-975E-439EA2E6D030}" presName="LevelTwoTextNode" presStyleLbl="node3" presStyleIdx="1" presStyleCnt="6" custScaleY="4056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8A7ED96-41EB-4F0B-8D64-0D954AFB9E6E}" type="pres">
      <dgm:prSet presAssocID="{07D8419E-AC06-44A7-975E-439EA2E6D030}" presName="level3hierChild" presStyleCnt="0"/>
      <dgm:spPr/>
    </dgm:pt>
    <dgm:pt modelId="{9F49E4B7-4A68-4A60-890F-13B6EA3DC21C}" type="pres">
      <dgm:prSet presAssocID="{DB59DF65-1DE7-4CD7-8473-9FD41D88E692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9193E2E8-93DE-4529-BAD2-25EA49DC24EB}" type="pres">
      <dgm:prSet presAssocID="{DB59DF65-1DE7-4CD7-8473-9FD41D88E692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1224EFEE-DE8D-4FCB-8A1A-631D252C45F4}" type="pres">
      <dgm:prSet presAssocID="{3246FF05-61F6-468A-AF49-4D2F834A4DCF}" presName="root2" presStyleCnt="0"/>
      <dgm:spPr/>
    </dgm:pt>
    <dgm:pt modelId="{20FA1D67-89F6-42F1-AC62-BE9564B1B032}" type="pres">
      <dgm:prSet presAssocID="{3246FF05-61F6-468A-AF49-4D2F834A4DCF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66E1609-536D-4733-9D80-0806B87C6C82}" type="pres">
      <dgm:prSet presAssocID="{3246FF05-61F6-468A-AF49-4D2F834A4DCF}" presName="level3hierChild" presStyleCnt="0"/>
      <dgm:spPr/>
    </dgm:pt>
    <dgm:pt modelId="{BCA30C58-9338-4726-BFC6-0A67C0FD8405}" type="pres">
      <dgm:prSet presAssocID="{53934D6D-6EE4-4419-B7DB-30308090D242}" presName="conn2-1" presStyleLbl="parChTrans1D3" presStyleIdx="2" presStyleCnt="6"/>
      <dgm:spPr/>
      <dgm:t>
        <a:bodyPr/>
        <a:lstStyle/>
        <a:p>
          <a:endParaRPr lang="zh-TW" altLang="en-US"/>
        </a:p>
      </dgm:t>
    </dgm:pt>
    <dgm:pt modelId="{4BDC64A6-7F1E-4F73-ADC9-3FD007A05A38}" type="pres">
      <dgm:prSet presAssocID="{53934D6D-6EE4-4419-B7DB-30308090D242}" presName="connTx" presStyleLbl="parChTrans1D3" presStyleIdx="2" presStyleCnt="6"/>
      <dgm:spPr/>
      <dgm:t>
        <a:bodyPr/>
        <a:lstStyle/>
        <a:p>
          <a:endParaRPr lang="zh-TW" altLang="en-US"/>
        </a:p>
      </dgm:t>
    </dgm:pt>
    <dgm:pt modelId="{21E3ABB6-7540-4EC7-9894-286272C00FCB}" type="pres">
      <dgm:prSet presAssocID="{3085845E-59DD-425F-8946-308F2529D99C}" presName="root2" presStyleCnt="0"/>
      <dgm:spPr/>
    </dgm:pt>
    <dgm:pt modelId="{8F18C7DF-6937-40E0-B245-C486E02CEE88}" type="pres">
      <dgm:prSet presAssocID="{3085845E-59DD-425F-8946-308F2529D99C}" presName="LevelTwoTextNode" presStyleLbl="node3" presStyleIdx="2" presStyleCnt="6" custFlipVert="0" custScaleY="62393" custLinFactNeighborX="939" custLinFactNeighborY="-5324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BCCCA2A-E464-45A3-8EA4-61C3B5A78DFA}" type="pres">
      <dgm:prSet presAssocID="{3085845E-59DD-425F-8946-308F2529D99C}" presName="level3hierChild" presStyleCnt="0"/>
      <dgm:spPr/>
    </dgm:pt>
    <dgm:pt modelId="{5DA01652-D80A-4C53-99C6-B1802FC37195}" type="pres">
      <dgm:prSet presAssocID="{75A43225-7B0C-44E2-8991-B0EF6579CBA6}" presName="conn2-1" presStyleLbl="parChTrans1D3" presStyleIdx="3" presStyleCnt="6"/>
      <dgm:spPr/>
      <dgm:t>
        <a:bodyPr/>
        <a:lstStyle/>
        <a:p>
          <a:endParaRPr lang="zh-TW" altLang="en-US"/>
        </a:p>
      </dgm:t>
    </dgm:pt>
    <dgm:pt modelId="{1989A914-7E1E-4831-ADEA-D3AA98672A3B}" type="pres">
      <dgm:prSet presAssocID="{75A43225-7B0C-44E2-8991-B0EF6579CBA6}" presName="connTx" presStyleLbl="parChTrans1D3" presStyleIdx="3" presStyleCnt="6"/>
      <dgm:spPr/>
      <dgm:t>
        <a:bodyPr/>
        <a:lstStyle/>
        <a:p>
          <a:endParaRPr lang="zh-TW" altLang="en-US"/>
        </a:p>
      </dgm:t>
    </dgm:pt>
    <dgm:pt modelId="{68A37A7D-A1C9-4391-94D6-09BFAA46F0E5}" type="pres">
      <dgm:prSet presAssocID="{B3F05CAC-8F45-42FD-93E3-0BB46B1A1217}" presName="root2" presStyleCnt="0"/>
      <dgm:spPr/>
    </dgm:pt>
    <dgm:pt modelId="{4D129376-4CCD-4B49-8A9C-B9CC1B3E6739}" type="pres">
      <dgm:prSet presAssocID="{B3F05CAC-8F45-42FD-93E3-0BB46B1A1217}" presName="LevelTwoTextNode" presStyleLbl="node3" presStyleIdx="3" presStyleCnt="6" custScaleY="67853" custLinFactNeighborX="3906" custLinFactNeighborY="-621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522D54E-7734-4081-8D2F-FE64CAF01B6A}" type="pres">
      <dgm:prSet presAssocID="{B3F05CAC-8F45-42FD-93E3-0BB46B1A1217}" presName="level3hierChild" presStyleCnt="0"/>
      <dgm:spPr/>
    </dgm:pt>
    <dgm:pt modelId="{69B371B9-0044-4087-B74E-ED0FE3C46682}" type="pres">
      <dgm:prSet presAssocID="{B58107C5-7FC1-4F1D-A768-4153150200EC}" presName="conn2-1" presStyleLbl="parChTrans1D3" presStyleIdx="4" presStyleCnt="6"/>
      <dgm:spPr/>
      <dgm:t>
        <a:bodyPr/>
        <a:lstStyle/>
        <a:p>
          <a:endParaRPr lang="zh-TW" altLang="en-US"/>
        </a:p>
      </dgm:t>
    </dgm:pt>
    <dgm:pt modelId="{563650CB-FFC5-4086-94DD-A6AECB19AFF4}" type="pres">
      <dgm:prSet presAssocID="{B58107C5-7FC1-4F1D-A768-4153150200EC}" presName="connTx" presStyleLbl="parChTrans1D3" presStyleIdx="4" presStyleCnt="6"/>
      <dgm:spPr/>
      <dgm:t>
        <a:bodyPr/>
        <a:lstStyle/>
        <a:p>
          <a:endParaRPr lang="zh-TW" altLang="en-US"/>
        </a:p>
      </dgm:t>
    </dgm:pt>
    <dgm:pt modelId="{4F89D14B-964A-4463-A92B-4AAC7EFA3127}" type="pres">
      <dgm:prSet presAssocID="{1632B384-8EB6-4251-BC33-064A2B7BB2CF}" presName="root2" presStyleCnt="0"/>
      <dgm:spPr/>
    </dgm:pt>
    <dgm:pt modelId="{02A37D30-DFE2-4F78-ACAB-739D7D3F5606}" type="pres">
      <dgm:prSet presAssocID="{1632B384-8EB6-4251-BC33-064A2B7BB2CF}" presName="LevelTwoTextNode" presStyleLbl="node3" presStyleIdx="4" presStyleCnt="6" custScaleY="67856" custLinFactNeighborX="51" custLinFactNeighborY="574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4597C4B7-1E31-4EF3-A2F3-7751E1FBD2FE}" type="pres">
      <dgm:prSet presAssocID="{1632B384-8EB6-4251-BC33-064A2B7BB2CF}" presName="level3hierChild" presStyleCnt="0"/>
      <dgm:spPr/>
    </dgm:pt>
    <dgm:pt modelId="{C7F00BC2-95E1-49E9-916C-E854F8C66ACD}" type="pres">
      <dgm:prSet presAssocID="{EF5FBB0C-1112-48B9-B6B6-CF27A9AE6BE6}" presName="conn2-1" presStyleLbl="parChTrans1D3" presStyleIdx="5" presStyleCnt="6"/>
      <dgm:spPr/>
      <dgm:t>
        <a:bodyPr/>
        <a:lstStyle/>
        <a:p>
          <a:endParaRPr lang="zh-TW" altLang="en-US"/>
        </a:p>
      </dgm:t>
    </dgm:pt>
    <dgm:pt modelId="{D88E30BD-BED7-4284-83CC-4DAF99356284}" type="pres">
      <dgm:prSet presAssocID="{EF5FBB0C-1112-48B9-B6B6-CF27A9AE6BE6}" presName="connTx" presStyleLbl="parChTrans1D3" presStyleIdx="5" presStyleCnt="6"/>
      <dgm:spPr/>
      <dgm:t>
        <a:bodyPr/>
        <a:lstStyle/>
        <a:p>
          <a:endParaRPr lang="zh-TW" altLang="en-US"/>
        </a:p>
      </dgm:t>
    </dgm:pt>
    <dgm:pt modelId="{5099E58E-D972-42FB-9571-85D0AC86D71B}" type="pres">
      <dgm:prSet presAssocID="{AB8FE180-0D2F-4DF6-9004-8289F557FD26}" presName="root2" presStyleCnt="0"/>
      <dgm:spPr/>
    </dgm:pt>
    <dgm:pt modelId="{70CA2C5A-0C89-441B-9AC8-C56830070647}" type="pres">
      <dgm:prSet presAssocID="{AB8FE180-0D2F-4DF6-9004-8289F557FD26}" presName="LevelTwoTextNode" presStyleLbl="node3" presStyleIdx="5" presStyleCnt="6" custScaleY="100620" custLinFactNeighborX="51" custLinFactNeighborY="59369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B97637D-89FD-4C87-9E23-B50B391F925F}" type="pres">
      <dgm:prSet presAssocID="{AB8FE180-0D2F-4DF6-9004-8289F557FD26}" presName="level3hierChild" presStyleCnt="0"/>
      <dgm:spPr/>
    </dgm:pt>
    <dgm:pt modelId="{5F64E107-4EAC-49AA-AB8A-4D30D54B550C}" type="pres">
      <dgm:prSet presAssocID="{84B87C1A-CD98-4B31-BD61-CC4CA4DC8CDA}" presName="root1" presStyleCnt="0"/>
      <dgm:spPr/>
    </dgm:pt>
    <dgm:pt modelId="{AFF825C1-005B-4F35-A403-C3B309A68529}" type="pres">
      <dgm:prSet presAssocID="{84B87C1A-CD98-4B31-BD61-CC4CA4DC8CDA}" presName="LevelOneTextNode" presStyleLbl="node0" presStyleIdx="1" presStyleCnt="2" custScaleY="53743" custLinFactX="121450" custLinFactNeighborX="200000" custLinFactNeighborY="636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780F9492-4E54-458B-B96A-B1342E637BB3}" type="pres">
      <dgm:prSet presAssocID="{84B87C1A-CD98-4B31-BD61-CC4CA4DC8CDA}" presName="level2hierChild" presStyleCnt="0"/>
      <dgm:spPr/>
    </dgm:pt>
  </dgm:ptLst>
  <dgm:cxnLst>
    <dgm:cxn modelId="{52802483-3A1F-4254-9E48-DA1CFF1BD30D}" type="presOf" srcId="{EF5FBB0C-1112-48B9-B6B6-CF27A9AE6BE6}" destId="{D88E30BD-BED7-4284-83CC-4DAF99356284}" srcOrd="1" destOrd="0" presId="urn:microsoft.com/office/officeart/2005/8/layout/hierarchy2"/>
    <dgm:cxn modelId="{E104A82C-09D3-4408-A1DD-69CB8FBB397F}" srcId="{3246FF05-61F6-468A-AF49-4D2F834A4DCF}" destId="{B3F05CAC-8F45-42FD-93E3-0BB46B1A1217}" srcOrd="1" destOrd="0" parTransId="{75A43225-7B0C-44E2-8991-B0EF6579CBA6}" sibTransId="{2C15C606-BE4C-4A85-961A-0083835B02A7}"/>
    <dgm:cxn modelId="{3B73F362-A00B-4893-9ED9-5D7D53663303}" type="presOf" srcId="{84B87C1A-CD98-4B31-BD61-CC4CA4DC8CDA}" destId="{AFF825C1-005B-4F35-A403-C3B309A68529}" srcOrd="0" destOrd="0" presId="urn:microsoft.com/office/officeart/2005/8/layout/hierarchy2"/>
    <dgm:cxn modelId="{B7BC5B96-B32D-4977-AED6-89D0D5CBFD3F}" type="presOf" srcId="{DE1C489B-E916-404C-A412-0948431BD7E2}" destId="{CCF4CC8A-9960-476E-93AE-A4C791B35728}" srcOrd="1" destOrd="0" presId="urn:microsoft.com/office/officeart/2005/8/layout/hierarchy2"/>
    <dgm:cxn modelId="{E610D08A-E879-447F-8C52-00B2B4C1826B}" type="presOf" srcId="{75A43225-7B0C-44E2-8991-B0EF6579CBA6}" destId="{1989A914-7E1E-4831-ADEA-D3AA98672A3B}" srcOrd="1" destOrd="0" presId="urn:microsoft.com/office/officeart/2005/8/layout/hierarchy2"/>
    <dgm:cxn modelId="{0FEFF33A-5848-4708-ACF9-55B30C8F44E3}" type="presOf" srcId="{B58107C5-7FC1-4F1D-A768-4153150200EC}" destId="{69B371B9-0044-4087-B74E-ED0FE3C46682}" srcOrd="0" destOrd="0" presId="urn:microsoft.com/office/officeart/2005/8/layout/hierarchy2"/>
    <dgm:cxn modelId="{ECA573DA-C7A4-4D2C-AB58-14EC516C2380}" type="presOf" srcId="{53934D6D-6EE4-4419-B7DB-30308090D242}" destId="{4BDC64A6-7F1E-4F73-ADC9-3FD007A05A38}" srcOrd="1" destOrd="0" presId="urn:microsoft.com/office/officeart/2005/8/layout/hierarchy2"/>
    <dgm:cxn modelId="{5820EDE8-B8ED-4134-8BAE-2465E90E8C4C}" type="presOf" srcId="{3246FF05-61F6-468A-AF49-4D2F834A4DCF}" destId="{20FA1D67-89F6-42F1-AC62-BE9564B1B032}" srcOrd="0" destOrd="0" presId="urn:microsoft.com/office/officeart/2005/8/layout/hierarchy2"/>
    <dgm:cxn modelId="{73895CE1-C51E-434C-84CD-89E09708DDE7}" type="presOf" srcId="{3085845E-59DD-425F-8946-308F2529D99C}" destId="{8F18C7DF-6937-40E0-B245-C486E02CEE88}" srcOrd="0" destOrd="0" presId="urn:microsoft.com/office/officeart/2005/8/layout/hierarchy2"/>
    <dgm:cxn modelId="{E14D6A19-2DB2-4988-A846-4A2FDB3357DE}" type="presOf" srcId="{DB59DF65-1DE7-4CD7-8473-9FD41D88E692}" destId="{9F49E4B7-4A68-4A60-890F-13B6EA3DC21C}" srcOrd="0" destOrd="0" presId="urn:microsoft.com/office/officeart/2005/8/layout/hierarchy2"/>
    <dgm:cxn modelId="{10AD297D-1718-49BB-84B8-7BF4AF218ED4}" srcId="{64765B18-AC64-4DD9-8276-26443D132279}" destId="{3246FF05-61F6-468A-AF49-4D2F834A4DCF}" srcOrd="1" destOrd="0" parTransId="{DB59DF65-1DE7-4CD7-8473-9FD41D88E692}" sibTransId="{3A83FC9D-45C5-4CC8-8912-5B6D61DBB496}"/>
    <dgm:cxn modelId="{3079625A-259F-4A1B-B30E-5F95D67D1314}" type="presOf" srcId="{75A43225-7B0C-44E2-8991-B0EF6579CBA6}" destId="{5DA01652-D80A-4C53-99C6-B1802FC37195}" srcOrd="0" destOrd="0" presId="urn:microsoft.com/office/officeart/2005/8/layout/hierarchy2"/>
    <dgm:cxn modelId="{788A59AD-3A4F-4759-8455-DFCB1A1F7BC1}" type="presOf" srcId="{07D8419E-AC06-44A7-975E-439EA2E6D030}" destId="{258D9FA7-4FC6-4916-89BE-2D6F5380FEBC}" srcOrd="0" destOrd="0" presId="urn:microsoft.com/office/officeart/2005/8/layout/hierarchy2"/>
    <dgm:cxn modelId="{DCF77709-E4B9-47A6-8D2F-D72986E360FA}" type="presOf" srcId="{4FC2DD85-D90C-4471-9074-10CF593D859E}" destId="{787AD4F8-3A88-4755-BA7A-577894A95487}" srcOrd="0" destOrd="0" presId="urn:microsoft.com/office/officeart/2005/8/layout/hierarchy2"/>
    <dgm:cxn modelId="{45344AC1-F550-4C2F-BA54-014FC780735D}" srcId="{4FC2DD85-D90C-4471-9074-10CF593D859E}" destId="{64765B18-AC64-4DD9-8276-26443D132279}" srcOrd="0" destOrd="0" parTransId="{0483EA66-2588-4DBF-A23B-F5B1D40820F2}" sibTransId="{89B7F4C0-E7E3-45D0-BE5B-700BC2E1CF21}"/>
    <dgm:cxn modelId="{96D6FD3D-69F5-4C57-B64D-AE4E915A136C}" type="presOf" srcId="{DE1C489B-E916-404C-A412-0948431BD7E2}" destId="{12A82B26-28BD-437C-AE82-FEBF9E7BAF15}" srcOrd="0" destOrd="0" presId="urn:microsoft.com/office/officeart/2005/8/layout/hierarchy2"/>
    <dgm:cxn modelId="{48851875-B12A-401B-AFD0-C77A4FCCB9FE}" srcId="{54A45D8A-40A1-47C8-AFE1-DBFAD86B3DA2}" destId="{3E532C90-AE60-4D6F-AB9C-2758C1861959}" srcOrd="0" destOrd="0" parTransId="{07732C64-D35F-4D57-BEBC-CB43AC0CCC87}" sibTransId="{76CA0682-9846-4DEB-8528-A9FB0E965AD6}"/>
    <dgm:cxn modelId="{1C4E9836-CE06-4742-AE5C-339A04AA2D80}" type="presOf" srcId="{EF5FBB0C-1112-48B9-B6B6-CF27A9AE6BE6}" destId="{C7F00BC2-95E1-49E9-916C-E854F8C66ACD}" srcOrd="0" destOrd="0" presId="urn:microsoft.com/office/officeart/2005/8/layout/hierarchy2"/>
    <dgm:cxn modelId="{BC36F615-7964-4E67-B9B3-D4AA1E9DB5F6}" srcId="{54A45D8A-40A1-47C8-AFE1-DBFAD86B3DA2}" destId="{07D8419E-AC06-44A7-975E-439EA2E6D030}" srcOrd="1" destOrd="0" parTransId="{99A61FA3-B0B4-4233-ADDA-F9F540ADC809}" sibTransId="{60110AD5-9BDE-44FA-A9B7-2D7695CA2312}"/>
    <dgm:cxn modelId="{E785F47B-DA01-4C32-99F5-90966777D885}" srcId="{64765B18-AC64-4DD9-8276-26443D132279}" destId="{54A45D8A-40A1-47C8-AFE1-DBFAD86B3DA2}" srcOrd="0" destOrd="0" parTransId="{DE1C489B-E916-404C-A412-0948431BD7E2}" sibTransId="{E5549A07-68D6-4647-A97A-74394C1DD86E}"/>
    <dgm:cxn modelId="{B9801530-EAED-4503-8A33-7D31BF21BA69}" type="presOf" srcId="{B58107C5-7FC1-4F1D-A768-4153150200EC}" destId="{563650CB-FFC5-4086-94DD-A6AECB19AFF4}" srcOrd="1" destOrd="0" presId="urn:microsoft.com/office/officeart/2005/8/layout/hierarchy2"/>
    <dgm:cxn modelId="{83BDF5EA-8185-45C5-928D-A8CA258FCDAF}" srcId="{4FC2DD85-D90C-4471-9074-10CF593D859E}" destId="{84B87C1A-CD98-4B31-BD61-CC4CA4DC8CDA}" srcOrd="1" destOrd="0" parTransId="{F564C41F-15F8-4FFA-9950-0AE327B15455}" sibTransId="{DA639671-BC78-4223-9A67-B9D608221A4A}"/>
    <dgm:cxn modelId="{C2CDE63E-223A-441B-AB7C-7E5AA8ABDA3F}" type="presOf" srcId="{3E532C90-AE60-4D6F-AB9C-2758C1861959}" destId="{F45AE22D-E083-4041-A5B4-874D6C1F1AF4}" srcOrd="0" destOrd="0" presId="urn:microsoft.com/office/officeart/2005/8/layout/hierarchy2"/>
    <dgm:cxn modelId="{6371D587-849E-4622-ABD8-EFBD13ECB200}" type="presOf" srcId="{99A61FA3-B0B4-4233-ADDA-F9F540ADC809}" destId="{6EB3A851-8423-44B6-976A-92657CADDEF2}" srcOrd="1" destOrd="0" presId="urn:microsoft.com/office/officeart/2005/8/layout/hierarchy2"/>
    <dgm:cxn modelId="{E1627FCC-4F7D-45BB-8451-B67751B04BC6}" type="presOf" srcId="{99A61FA3-B0B4-4233-ADDA-F9F540ADC809}" destId="{D6E1E420-041B-49D5-A764-1ED8868D4FCE}" srcOrd="0" destOrd="0" presId="urn:microsoft.com/office/officeart/2005/8/layout/hierarchy2"/>
    <dgm:cxn modelId="{B2859E50-1975-4679-ADC8-001E23BC5B2E}" type="presOf" srcId="{AB8FE180-0D2F-4DF6-9004-8289F557FD26}" destId="{70CA2C5A-0C89-441B-9AC8-C56830070647}" srcOrd="0" destOrd="0" presId="urn:microsoft.com/office/officeart/2005/8/layout/hierarchy2"/>
    <dgm:cxn modelId="{91918436-05DE-4F97-A630-2C87BA326F45}" type="presOf" srcId="{07732C64-D35F-4D57-BEBC-CB43AC0CCC87}" destId="{5EAAB66D-B7F7-443B-8F94-8D5D0F842FF8}" srcOrd="1" destOrd="0" presId="urn:microsoft.com/office/officeart/2005/8/layout/hierarchy2"/>
    <dgm:cxn modelId="{10828749-6510-4F8A-B29B-7B40EBB4882A}" srcId="{3246FF05-61F6-468A-AF49-4D2F834A4DCF}" destId="{1632B384-8EB6-4251-BC33-064A2B7BB2CF}" srcOrd="2" destOrd="0" parTransId="{B58107C5-7FC1-4F1D-A768-4153150200EC}" sibTransId="{667E5288-5623-4D00-8575-08D6CE532072}"/>
    <dgm:cxn modelId="{5AC66F0A-78D7-4EEA-87FA-E7F882B63C1B}" type="presOf" srcId="{54A45D8A-40A1-47C8-AFE1-DBFAD86B3DA2}" destId="{D6F88D33-D0E8-4BCE-AF8C-29FE733857ED}" srcOrd="0" destOrd="0" presId="urn:microsoft.com/office/officeart/2005/8/layout/hierarchy2"/>
    <dgm:cxn modelId="{C3094987-410D-452A-B026-606A8DFF3F20}" type="presOf" srcId="{07732C64-D35F-4D57-BEBC-CB43AC0CCC87}" destId="{8E0EADD3-6618-4B27-8F71-11688F708525}" srcOrd="0" destOrd="0" presId="urn:microsoft.com/office/officeart/2005/8/layout/hierarchy2"/>
    <dgm:cxn modelId="{B74DCC4E-43ED-4F6F-ABB7-0F0E18DA3D05}" type="presOf" srcId="{53934D6D-6EE4-4419-B7DB-30308090D242}" destId="{BCA30C58-9338-4726-BFC6-0A67C0FD8405}" srcOrd="0" destOrd="0" presId="urn:microsoft.com/office/officeart/2005/8/layout/hierarchy2"/>
    <dgm:cxn modelId="{8A038882-E24C-4729-B55D-561D4D9E6132}" srcId="{3246FF05-61F6-468A-AF49-4D2F834A4DCF}" destId="{3085845E-59DD-425F-8946-308F2529D99C}" srcOrd="0" destOrd="0" parTransId="{53934D6D-6EE4-4419-B7DB-30308090D242}" sibTransId="{B7A69902-9420-4013-B9FD-D94B6F4574AC}"/>
    <dgm:cxn modelId="{FC7E5CE8-563D-4B41-BBD8-FC2CFB9D969B}" srcId="{3246FF05-61F6-468A-AF49-4D2F834A4DCF}" destId="{AB8FE180-0D2F-4DF6-9004-8289F557FD26}" srcOrd="3" destOrd="0" parTransId="{EF5FBB0C-1112-48B9-B6B6-CF27A9AE6BE6}" sibTransId="{F77F8922-365C-4702-AA98-52446C32F0C2}"/>
    <dgm:cxn modelId="{02186BE7-C3EA-4B70-8802-9AE3EA8E5A04}" type="presOf" srcId="{1632B384-8EB6-4251-BC33-064A2B7BB2CF}" destId="{02A37D30-DFE2-4F78-ACAB-739D7D3F5606}" srcOrd="0" destOrd="0" presId="urn:microsoft.com/office/officeart/2005/8/layout/hierarchy2"/>
    <dgm:cxn modelId="{7C3779DE-E2D9-4473-A799-AE032F6123A1}" type="presOf" srcId="{DB59DF65-1DE7-4CD7-8473-9FD41D88E692}" destId="{9193E2E8-93DE-4529-BAD2-25EA49DC24EB}" srcOrd="1" destOrd="0" presId="urn:microsoft.com/office/officeart/2005/8/layout/hierarchy2"/>
    <dgm:cxn modelId="{205DD236-F62A-401E-A68C-96BDD6C17FC3}" type="presOf" srcId="{B3F05CAC-8F45-42FD-93E3-0BB46B1A1217}" destId="{4D129376-4CCD-4B49-8A9C-B9CC1B3E6739}" srcOrd="0" destOrd="0" presId="urn:microsoft.com/office/officeart/2005/8/layout/hierarchy2"/>
    <dgm:cxn modelId="{4A2833C1-8818-4E67-A139-A1225C216AD9}" type="presOf" srcId="{64765B18-AC64-4DD9-8276-26443D132279}" destId="{CCB7E9FB-F7F9-4A0F-BAFE-CFE55DEF9B8D}" srcOrd="0" destOrd="0" presId="urn:microsoft.com/office/officeart/2005/8/layout/hierarchy2"/>
    <dgm:cxn modelId="{D1E1C1A7-F523-4179-8635-8E786801FE7B}" type="presParOf" srcId="{787AD4F8-3A88-4755-BA7A-577894A95487}" destId="{954BE097-F275-425E-BC85-FA98BE5A08FB}" srcOrd="0" destOrd="0" presId="urn:microsoft.com/office/officeart/2005/8/layout/hierarchy2"/>
    <dgm:cxn modelId="{DE2028B7-FC24-460E-BFE6-C6A36B972F63}" type="presParOf" srcId="{954BE097-F275-425E-BC85-FA98BE5A08FB}" destId="{CCB7E9FB-F7F9-4A0F-BAFE-CFE55DEF9B8D}" srcOrd="0" destOrd="0" presId="urn:microsoft.com/office/officeart/2005/8/layout/hierarchy2"/>
    <dgm:cxn modelId="{9B4D5582-3EAC-4FA3-8E0B-CE90D3825EFA}" type="presParOf" srcId="{954BE097-F275-425E-BC85-FA98BE5A08FB}" destId="{6D68ADE4-FE04-4356-A064-0ED10E713955}" srcOrd="1" destOrd="0" presId="urn:microsoft.com/office/officeart/2005/8/layout/hierarchy2"/>
    <dgm:cxn modelId="{7B8087C0-96F0-4DF5-AE23-09B84BF00005}" type="presParOf" srcId="{6D68ADE4-FE04-4356-A064-0ED10E713955}" destId="{12A82B26-28BD-437C-AE82-FEBF9E7BAF15}" srcOrd="0" destOrd="0" presId="urn:microsoft.com/office/officeart/2005/8/layout/hierarchy2"/>
    <dgm:cxn modelId="{A3B342C1-64EE-4195-BF66-9B6BDB9943C7}" type="presParOf" srcId="{12A82B26-28BD-437C-AE82-FEBF9E7BAF15}" destId="{CCF4CC8A-9960-476E-93AE-A4C791B35728}" srcOrd="0" destOrd="0" presId="urn:microsoft.com/office/officeart/2005/8/layout/hierarchy2"/>
    <dgm:cxn modelId="{544615BA-8A28-4CCC-86C8-65A3E6151A48}" type="presParOf" srcId="{6D68ADE4-FE04-4356-A064-0ED10E713955}" destId="{3A51973C-FAC5-4F0B-8440-16FDA3EEF13B}" srcOrd="1" destOrd="0" presId="urn:microsoft.com/office/officeart/2005/8/layout/hierarchy2"/>
    <dgm:cxn modelId="{CFBD7632-809C-441D-8D38-23A853F98F6C}" type="presParOf" srcId="{3A51973C-FAC5-4F0B-8440-16FDA3EEF13B}" destId="{D6F88D33-D0E8-4BCE-AF8C-29FE733857ED}" srcOrd="0" destOrd="0" presId="urn:microsoft.com/office/officeart/2005/8/layout/hierarchy2"/>
    <dgm:cxn modelId="{825677FC-B891-4E2C-BEFF-65A462B8C441}" type="presParOf" srcId="{3A51973C-FAC5-4F0B-8440-16FDA3EEF13B}" destId="{263C09D3-3014-4EBB-B149-D7EA92382985}" srcOrd="1" destOrd="0" presId="urn:microsoft.com/office/officeart/2005/8/layout/hierarchy2"/>
    <dgm:cxn modelId="{37507727-D698-4F6D-BC23-D2FA55A64117}" type="presParOf" srcId="{263C09D3-3014-4EBB-B149-D7EA92382985}" destId="{8E0EADD3-6618-4B27-8F71-11688F708525}" srcOrd="0" destOrd="0" presId="urn:microsoft.com/office/officeart/2005/8/layout/hierarchy2"/>
    <dgm:cxn modelId="{66A58105-6EEF-4161-B731-BE2ABA39FD21}" type="presParOf" srcId="{8E0EADD3-6618-4B27-8F71-11688F708525}" destId="{5EAAB66D-B7F7-443B-8F94-8D5D0F842FF8}" srcOrd="0" destOrd="0" presId="urn:microsoft.com/office/officeart/2005/8/layout/hierarchy2"/>
    <dgm:cxn modelId="{A473576C-895A-4C24-9EC6-EA10EC5A43F5}" type="presParOf" srcId="{263C09D3-3014-4EBB-B149-D7EA92382985}" destId="{62B35E79-5790-4C0C-BB3C-C5414AF00B1E}" srcOrd="1" destOrd="0" presId="urn:microsoft.com/office/officeart/2005/8/layout/hierarchy2"/>
    <dgm:cxn modelId="{B8ED2194-0238-4CC6-8AB7-73DCF7EFCED3}" type="presParOf" srcId="{62B35E79-5790-4C0C-BB3C-C5414AF00B1E}" destId="{F45AE22D-E083-4041-A5B4-874D6C1F1AF4}" srcOrd="0" destOrd="0" presId="urn:microsoft.com/office/officeart/2005/8/layout/hierarchy2"/>
    <dgm:cxn modelId="{16395D5C-E94E-4889-90D7-46D28788067B}" type="presParOf" srcId="{62B35E79-5790-4C0C-BB3C-C5414AF00B1E}" destId="{D0A4FA86-C38D-4063-BA55-3BEF21D4E700}" srcOrd="1" destOrd="0" presId="urn:microsoft.com/office/officeart/2005/8/layout/hierarchy2"/>
    <dgm:cxn modelId="{34CA497D-88EA-48BD-A4B6-008D7C349866}" type="presParOf" srcId="{263C09D3-3014-4EBB-B149-D7EA92382985}" destId="{D6E1E420-041B-49D5-A764-1ED8868D4FCE}" srcOrd="2" destOrd="0" presId="urn:microsoft.com/office/officeart/2005/8/layout/hierarchy2"/>
    <dgm:cxn modelId="{BD71A1D6-AE1F-43DA-8E5B-4F1E3945E11A}" type="presParOf" srcId="{D6E1E420-041B-49D5-A764-1ED8868D4FCE}" destId="{6EB3A851-8423-44B6-976A-92657CADDEF2}" srcOrd="0" destOrd="0" presId="urn:microsoft.com/office/officeart/2005/8/layout/hierarchy2"/>
    <dgm:cxn modelId="{E1F5BCA6-33D0-4762-9F3B-404A732F4EE3}" type="presParOf" srcId="{263C09D3-3014-4EBB-B149-D7EA92382985}" destId="{BAFDA725-CB32-457E-BAB8-219B45E75374}" srcOrd="3" destOrd="0" presId="urn:microsoft.com/office/officeart/2005/8/layout/hierarchy2"/>
    <dgm:cxn modelId="{BCE20369-9DDE-4C6A-8FBD-A6156CA0A80B}" type="presParOf" srcId="{BAFDA725-CB32-457E-BAB8-219B45E75374}" destId="{258D9FA7-4FC6-4916-89BE-2D6F5380FEBC}" srcOrd="0" destOrd="0" presId="urn:microsoft.com/office/officeart/2005/8/layout/hierarchy2"/>
    <dgm:cxn modelId="{4E652603-ECFE-4042-AB0F-224A4571E5F8}" type="presParOf" srcId="{BAFDA725-CB32-457E-BAB8-219B45E75374}" destId="{D8A7ED96-41EB-4F0B-8D64-0D954AFB9E6E}" srcOrd="1" destOrd="0" presId="urn:microsoft.com/office/officeart/2005/8/layout/hierarchy2"/>
    <dgm:cxn modelId="{5C7FC659-6955-452D-A806-66830752BFCB}" type="presParOf" srcId="{6D68ADE4-FE04-4356-A064-0ED10E713955}" destId="{9F49E4B7-4A68-4A60-890F-13B6EA3DC21C}" srcOrd="2" destOrd="0" presId="urn:microsoft.com/office/officeart/2005/8/layout/hierarchy2"/>
    <dgm:cxn modelId="{9A8E3FC1-31EF-4FA3-8538-7AF3EF8DE518}" type="presParOf" srcId="{9F49E4B7-4A68-4A60-890F-13B6EA3DC21C}" destId="{9193E2E8-93DE-4529-BAD2-25EA49DC24EB}" srcOrd="0" destOrd="0" presId="urn:microsoft.com/office/officeart/2005/8/layout/hierarchy2"/>
    <dgm:cxn modelId="{E70440A9-0539-4A0F-9074-58C244B9F1B9}" type="presParOf" srcId="{6D68ADE4-FE04-4356-A064-0ED10E713955}" destId="{1224EFEE-DE8D-4FCB-8A1A-631D252C45F4}" srcOrd="3" destOrd="0" presId="urn:microsoft.com/office/officeart/2005/8/layout/hierarchy2"/>
    <dgm:cxn modelId="{B50CEDC1-B5E7-4B01-B6D7-B6226BCC8490}" type="presParOf" srcId="{1224EFEE-DE8D-4FCB-8A1A-631D252C45F4}" destId="{20FA1D67-89F6-42F1-AC62-BE9564B1B032}" srcOrd="0" destOrd="0" presId="urn:microsoft.com/office/officeart/2005/8/layout/hierarchy2"/>
    <dgm:cxn modelId="{C78B7D93-30A1-4833-B4BA-8D6C53DFD026}" type="presParOf" srcId="{1224EFEE-DE8D-4FCB-8A1A-631D252C45F4}" destId="{166E1609-536D-4733-9D80-0806B87C6C82}" srcOrd="1" destOrd="0" presId="urn:microsoft.com/office/officeart/2005/8/layout/hierarchy2"/>
    <dgm:cxn modelId="{3952E9E2-6E28-4DA2-8E0E-C40B34FCBDE9}" type="presParOf" srcId="{166E1609-536D-4733-9D80-0806B87C6C82}" destId="{BCA30C58-9338-4726-BFC6-0A67C0FD8405}" srcOrd="0" destOrd="0" presId="urn:microsoft.com/office/officeart/2005/8/layout/hierarchy2"/>
    <dgm:cxn modelId="{EAE6DE59-6978-4451-8AC2-1EBB2E742699}" type="presParOf" srcId="{BCA30C58-9338-4726-BFC6-0A67C0FD8405}" destId="{4BDC64A6-7F1E-4F73-ADC9-3FD007A05A38}" srcOrd="0" destOrd="0" presId="urn:microsoft.com/office/officeart/2005/8/layout/hierarchy2"/>
    <dgm:cxn modelId="{8729E41B-ED0F-4E3B-B40C-573385DAC38B}" type="presParOf" srcId="{166E1609-536D-4733-9D80-0806B87C6C82}" destId="{21E3ABB6-7540-4EC7-9894-286272C00FCB}" srcOrd="1" destOrd="0" presId="urn:microsoft.com/office/officeart/2005/8/layout/hierarchy2"/>
    <dgm:cxn modelId="{2B0C493F-E2ED-4590-88A4-70D25463B0B7}" type="presParOf" srcId="{21E3ABB6-7540-4EC7-9894-286272C00FCB}" destId="{8F18C7DF-6937-40E0-B245-C486E02CEE88}" srcOrd="0" destOrd="0" presId="urn:microsoft.com/office/officeart/2005/8/layout/hierarchy2"/>
    <dgm:cxn modelId="{324C71D1-6D8D-41FA-BD4F-ABFC27AFC065}" type="presParOf" srcId="{21E3ABB6-7540-4EC7-9894-286272C00FCB}" destId="{DBCCCA2A-E464-45A3-8EA4-61C3B5A78DFA}" srcOrd="1" destOrd="0" presId="urn:microsoft.com/office/officeart/2005/8/layout/hierarchy2"/>
    <dgm:cxn modelId="{53CA5096-F70C-4AC7-A2F9-3A32F84F9296}" type="presParOf" srcId="{166E1609-536D-4733-9D80-0806B87C6C82}" destId="{5DA01652-D80A-4C53-99C6-B1802FC37195}" srcOrd="2" destOrd="0" presId="urn:microsoft.com/office/officeart/2005/8/layout/hierarchy2"/>
    <dgm:cxn modelId="{009B512A-638E-40DB-B44D-38AABCA027FB}" type="presParOf" srcId="{5DA01652-D80A-4C53-99C6-B1802FC37195}" destId="{1989A914-7E1E-4831-ADEA-D3AA98672A3B}" srcOrd="0" destOrd="0" presId="urn:microsoft.com/office/officeart/2005/8/layout/hierarchy2"/>
    <dgm:cxn modelId="{C82A142D-0E9C-4C82-A580-C199E74D063C}" type="presParOf" srcId="{166E1609-536D-4733-9D80-0806B87C6C82}" destId="{68A37A7D-A1C9-4391-94D6-09BFAA46F0E5}" srcOrd="3" destOrd="0" presId="urn:microsoft.com/office/officeart/2005/8/layout/hierarchy2"/>
    <dgm:cxn modelId="{3E77DF72-3AB8-444D-8963-90658F2258D3}" type="presParOf" srcId="{68A37A7D-A1C9-4391-94D6-09BFAA46F0E5}" destId="{4D129376-4CCD-4B49-8A9C-B9CC1B3E6739}" srcOrd="0" destOrd="0" presId="urn:microsoft.com/office/officeart/2005/8/layout/hierarchy2"/>
    <dgm:cxn modelId="{EAE1B96A-0093-4957-865B-0E553B01350F}" type="presParOf" srcId="{68A37A7D-A1C9-4391-94D6-09BFAA46F0E5}" destId="{0522D54E-7734-4081-8D2F-FE64CAF01B6A}" srcOrd="1" destOrd="0" presId="urn:microsoft.com/office/officeart/2005/8/layout/hierarchy2"/>
    <dgm:cxn modelId="{08F8BBFA-1BEE-4723-A124-1142A8F575B8}" type="presParOf" srcId="{166E1609-536D-4733-9D80-0806B87C6C82}" destId="{69B371B9-0044-4087-B74E-ED0FE3C46682}" srcOrd="4" destOrd="0" presId="urn:microsoft.com/office/officeart/2005/8/layout/hierarchy2"/>
    <dgm:cxn modelId="{F8EDE7E8-7279-4C3A-A0D3-02D4946ACDEB}" type="presParOf" srcId="{69B371B9-0044-4087-B74E-ED0FE3C46682}" destId="{563650CB-FFC5-4086-94DD-A6AECB19AFF4}" srcOrd="0" destOrd="0" presId="urn:microsoft.com/office/officeart/2005/8/layout/hierarchy2"/>
    <dgm:cxn modelId="{34222602-5C67-457D-9187-4FA5E5A4B9AA}" type="presParOf" srcId="{166E1609-536D-4733-9D80-0806B87C6C82}" destId="{4F89D14B-964A-4463-A92B-4AAC7EFA3127}" srcOrd="5" destOrd="0" presId="urn:microsoft.com/office/officeart/2005/8/layout/hierarchy2"/>
    <dgm:cxn modelId="{E8FC3F21-10D4-4D0D-A255-41284BBFDF0B}" type="presParOf" srcId="{4F89D14B-964A-4463-A92B-4AAC7EFA3127}" destId="{02A37D30-DFE2-4F78-ACAB-739D7D3F5606}" srcOrd="0" destOrd="0" presId="urn:microsoft.com/office/officeart/2005/8/layout/hierarchy2"/>
    <dgm:cxn modelId="{5DD8DE40-B152-466E-A277-A16C83D285F6}" type="presParOf" srcId="{4F89D14B-964A-4463-A92B-4AAC7EFA3127}" destId="{4597C4B7-1E31-4EF3-A2F3-7751E1FBD2FE}" srcOrd="1" destOrd="0" presId="urn:microsoft.com/office/officeart/2005/8/layout/hierarchy2"/>
    <dgm:cxn modelId="{5ACBAB22-5207-4F90-82D5-12DD78F83A84}" type="presParOf" srcId="{166E1609-536D-4733-9D80-0806B87C6C82}" destId="{C7F00BC2-95E1-49E9-916C-E854F8C66ACD}" srcOrd="6" destOrd="0" presId="urn:microsoft.com/office/officeart/2005/8/layout/hierarchy2"/>
    <dgm:cxn modelId="{98FAEED8-7AB2-43E7-BCAE-6BBE774BBA77}" type="presParOf" srcId="{C7F00BC2-95E1-49E9-916C-E854F8C66ACD}" destId="{D88E30BD-BED7-4284-83CC-4DAF99356284}" srcOrd="0" destOrd="0" presId="urn:microsoft.com/office/officeart/2005/8/layout/hierarchy2"/>
    <dgm:cxn modelId="{AB3E0019-AFAF-4481-B6AB-1520321B6695}" type="presParOf" srcId="{166E1609-536D-4733-9D80-0806B87C6C82}" destId="{5099E58E-D972-42FB-9571-85D0AC86D71B}" srcOrd="7" destOrd="0" presId="urn:microsoft.com/office/officeart/2005/8/layout/hierarchy2"/>
    <dgm:cxn modelId="{7487F332-ABA1-4B08-9F07-B34CBA86FF9C}" type="presParOf" srcId="{5099E58E-D972-42FB-9571-85D0AC86D71B}" destId="{70CA2C5A-0C89-441B-9AC8-C56830070647}" srcOrd="0" destOrd="0" presId="urn:microsoft.com/office/officeart/2005/8/layout/hierarchy2"/>
    <dgm:cxn modelId="{266342D6-81EE-42AA-B79C-CB5D802FE5FC}" type="presParOf" srcId="{5099E58E-D972-42FB-9571-85D0AC86D71B}" destId="{2B97637D-89FD-4C87-9E23-B50B391F925F}" srcOrd="1" destOrd="0" presId="urn:microsoft.com/office/officeart/2005/8/layout/hierarchy2"/>
    <dgm:cxn modelId="{C1EB626E-CD0E-4A4D-BA5C-C2A93FA55AE3}" type="presParOf" srcId="{787AD4F8-3A88-4755-BA7A-577894A95487}" destId="{5F64E107-4EAC-49AA-AB8A-4D30D54B550C}" srcOrd="1" destOrd="0" presId="urn:microsoft.com/office/officeart/2005/8/layout/hierarchy2"/>
    <dgm:cxn modelId="{4413F783-6288-4FA9-B1A1-E165A5B44D0F}" type="presParOf" srcId="{5F64E107-4EAC-49AA-AB8A-4D30D54B550C}" destId="{AFF825C1-005B-4F35-A403-C3B309A68529}" srcOrd="0" destOrd="0" presId="urn:microsoft.com/office/officeart/2005/8/layout/hierarchy2"/>
    <dgm:cxn modelId="{9464766E-CA51-4476-B558-AC22A012C5B9}" type="presParOf" srcId="{5F64E107-4EAC-49AA-AB8A-4D30D54B550C}" destId="{780F9492-4E54-458B-B96A-B1342E637BB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A2DF6F9-27AF-4980-86B7-DF6CFDDDCC8B}">
      <dsp:nvSpPr>
        <dsp:cNvPr id="0" name=""/>
        <dsp:cNvSpPr/>
      </dsp:nvSpPr>
      <dsp:spPr>
        <a:xfrm rot="16200000">
          <a:off x="508000" y="-508000"/>
          <a:ext cx="2031999" cy="3048000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股市崩盤</a:t>
          </a:r>
          <a:endParaRPr lang="en-US" altLang="zh-TW" sz="18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(1990</a:t>
          </a: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年大崩跌、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2008</a:t>
          </a: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年金融海嘯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 rot="16200000">
        <a:off x="762000" y="-762000"/>
        <a:ext cx="1524000" cy="3048000"/>
      </dsp:txXfrm>
    </dsp:sp>
    <dsp:sp modelId="{67C9B262-8350-40B3-8EB7-0746C74BB9D2}">
      <dsp:nvSpPr>
        <dsp:cNvPr id="0" name=""/>
        <dsp:cNvSpPr/>
      </dsp:nvSpPr>
      <dsp:spPr>
        <a:xfrm>
          <a:off x="3048000" y="0"/>
          <a:ext cx="3048000" cy="2031999"/>
        </a:xfrm>
        <a:prstGeom prst="round1Rect">
          <a:avLst/>
        </a:prstGeom>
        <a:solidFill>
          <a:schemeClr val="accent4">
            <a:hueOff val="-1488257"/>
            <a:satOff val="8966"/>
            <a:lumOff val="719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itchFamily="34" charset="-120"/>
              <a:ea typeface="微軟正黑體" pitchFamily="34" charset="-120"/>
            </a:rPr>
            <a:t>天災地變</a:t>
          </a:r>
          <a:endParaRPr lang="en-US" altLang="zh-TW" sz="28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(1999</a:t>
          </a: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921</a:t>
          </a: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地震、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2003</a:t>
          </a: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年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SARS)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3048000" y="0"/>
        <a:ext cx="3048000" cy="1524000"/>
      </dsp:txXfrm>
    </dsp:sp>
    <dsp:sp modelId="{665DB7A0-9629-449B-874D-E9F397627360}">
      <dsp:nvSpPr>
        <dsp:cNvPr id="0" name=""/>
        <dsp:cNvSpPr/>
      </dsp:nvSpPr>
      <dsp:spPr>
        <a:xfrm rot="10800000">
          <a:off x="0" y="2031999"/>
          <a:ext cx="3048000" cy="2031999"/>
        </a:xfrm>
        <a:prstGeom prst="round1Rect">
          <a:avLst/>
        </a:prstGeom>
        <a:solidFill>
          <a:schemeClr val="accent4">
            <a:hueOff val="-2976513"/>
            <a:satOff val="17933"/>
            <a:lumOff val="143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itchFamily="34" charset="-120"/>
              <a:ea typeface="微軟正黑體" pitchFamily="34" charset="-120"/>
            </a:rPr>
            <a:t>金融風暴</a:t>
          </a:r>
          <a:endParaRPr lang="en-US" altLang="zh-TW" sz="28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(1999</a:t>
          </a: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年東南亞金融風暴、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2008</a:t>
          </a: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年金融海嘯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 rot="10800000">
        <a:off x="0" y="2539999"/>
        <a:ext cx="3048000" cy="1524000"/>
      </dsp:txXfrm>
    </dsp:sp>
    <dsp:sp modelId="{62DB15A1-2E3D-436E-90E1-1921BF16A546}">
      <dsp:nvSpPr>
        <dsp:cNvPr id="0" name=""/>
        <dsp:cNvSpPr/>
      </dsp:nvSpPr>
      <dsp:spPr>
        <a:xfrm rot="5400000">
          <a:off x="3556000" y="1523999"/>
          <a:ext cx="2031999" cy="3048000"/>
        </a:xfrm>
        <a:prstGeom prst="round1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itchFamily="34" charset="-120"/>
              <a:ea typeface="微軟正黑體" pitchFamily="34" charset="-120"/>
            </a:rPr>
            <a:t>強制政策</a:t>
          </a:r>
          <a:endParaRPr lang="en-US" altLang="zh-TW" sz="2800" kern="1200" dirty="0" smtClean="0">
            <a:latin typeface="微軟正黑體" pitchFamily="34" charset="-120"/>
            <a:ea typeface="微軟正黑體" pitchFamily="34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(1990</a:t>
          </a: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年選擇性信用管制、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1992</a:t>
          </a:r>
          <a:r>
            <a:rPr lang="zh-TW" altLang="en-US" sz="1800" kern="1200" dirty="0" smtClean="0">
              <a:latin typeface="微軟正黑體" pitchFamily="34" charset="-120"/>
              <a:ea typeface="微軟正黑體" pitchFamily="34" charset="-120"/>
            </a:rPr>
            <a:t>年實施容積率</a:t>
          </a:r>
          <a:r>
            <a:rPr lang="en-US" altLang="zh-TW" sz="1800" kern="1200" dirty="0" smtClean="0">
              <a:latin typeface="微軟正黑體" pitchFamily="34" charset="-120"/>
              <a:ea typeface="微軟正黑體" pitchFamily="34" charset="-120"/>
            </a:rPr>
            <a:t>)</a:t>
          </a:r>
          <a:endParaRPr lang="zh-TW" altLang="en-US" sz="1800" kern="1200" dirty="0">
            <a:latin typeface="微軟正黑體" pitchFamily="34" charset="-120"/>
            <a:ea typeface="微軟正黑體" pitchFamily="34" charset="-120"/>
          </a:endParaRPr>
        </a:p>
      </dsp:txBody>
      <dsp:txXfrm rot="5400000">
        <a:off x="3810000" y="1777999"/>
        <a:ext cx="1524000" cy="3048000"/>
      </dsp:txXfrm>
    </dsp:sp>
    <dsp:sp modelId="{3F457F75-33EF-4E2B-B977-1EB5FD671B2B}">
      <dsp:nvSpPr>
        <dsp:cNvPr id="0" name=""/>
        <dsp:cNvSpPr/>
      </dsp:nvSpPr>
      <dsp:spPr>
        <a:xfrm>
          <a:off x="2133599" y="1523999"/>
          <a:ext cx="1828800" cy="1015999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itchFamily="34" charset="-120"/>
              <a:ea typeface="微軟正黑體" pitchFamily="34" charset="-120"/>
            </a:rPr>
            <a:t>房價下跌</a:t>
          </a:r>
          <a:endParaRPr lang="zh-TW" altLang="en-US" sz="2800" kern="1200" dirty="0">
            <a:latin typeface="微軟正黑體" pitchFamily="34" charset="-120"/>
            <a:ea typeface="微軟正黑體" pitchFamily="34" charset="-120"/>
          </a:endParaRPr>
        </a:p>
      </dsp:txBody>
      <dsp:txXfrm>
        <a:off x="2133599" y="1523999"/>
        <a:ext cx="1828800" cy="101599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B7E9FB-F7F9-4A0F-BAFE-CFE55DEF9B8D}">
      <dsp:nvSpPr>
        <dsp:cNvPr id="0" name=""/>
        <dsp:cNvSpPr/>
      </dsp:nvSpPr>
      <dsp:spPr>
        <a:xfrm>
          <a:off x="251521" y="1943617"/>
          <a:ext cx="2739735" cy="1391975"/>
        </a:xfrm>
        <a:prstGeom prst="roundRect">
          <a:avLst>
            <a:gd name="adj" fmla="val 10000"/>
          </a:avLst>
        </a:prstGeom>
        <a:solidFill>
          <a:srgbClr val="FF99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b="1" kern="1200" dirty="0" smtClean="0">
              <a:solidFill>
                <a:schemeClr val="tx1"/>
              </a:solidFill>
            </a:rPr>
            <a:t>實價課稅</a:t>
          </a:r>
          <a:endParaRPr lang="en-US" altLang="zh-TW" sz="3200" b="1" kern="1200" dirty="0" smtClean="0">
            <a:solidFill>
              <a:schemeClr val="tx1"/>
            </a:solidFill>
          </a:endParaRPr>
        </a:p>
      </dsp:txBody>
      <dsp:txXfrm>
        <a:off x="251521" y="1943617"/>
        <a:ext cx="2739735" cy="1391975"/>
      </dsp:txXfrm>
    </dsp:sp>
    <dsp:sp modelId="{12A82B26-28BD-437C-AE82-FEBF9E7BAF15}">
      <dsp:nvSpPr>
        <dsp:cNvPr id="0" name=""/>
        <dsp:cNvSpPr/>
      </dsp:nvSpPr>
      <dsp:spPr>
        <a:xfrm rot="17599331">
          <a:off x="2589020" y="2014341"/>
          <a:ext cx="1331692" cy="27641"/>
        </a:xfrm>
        <a:custGeom>
          <a:avLst/>
          <a:gdLst/>
          <a:ahLst/>
          <a:cxnLst/>
          <a:rect l="0" t="0" r="0" b="0"/>
          <a:pathLst>
            <a:path>
              <a:moveTo>
                <a:pt x="0" y="13820"/>
              </a:moveTo>
              <a:lnTo>
                <a:pt x="1331692" y="138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7599331">
        <a:off x="3221574" y="1994870"/>
        <a:ext cx="66584" cy="66584"/>
      </dsp:txXfrm>
    </dsp:sp>
    <dsp:sp modelId="{D6F88D33-D0E8-4BCE-AF8C-29FE733857ED}">
      <dsp:nvSpPr>
        <dsp:cNvPr id="0" name=""/>
        <dsp:cNvSpPr/>
      </dsp:nvSpPr>
      <dsp:spPr>
        <a:xfrm>
          <a:off x="3518475" y="932322"/>
          <a:ext cx="1937591" cy="968795"/>
        </a:xfrm>
        <a:prstGeom prst="roundRect">
          <a:avLst>
            <a:gd name="adj" fmla="val 10000"/>
          </a:avLst>
        </a:prstGeom>
        <a:solidFill>
          <a:srgbClr val="A1A3FD"/>
        </a:solidFill>
        <a:ln w="57150"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持有稅</a:t>
          </a:r>
          <a:endParaRPr lang="zh-TW" altLang="en-US" sz="1600" b="1" kern="1200" dirty="0">
            <a:solidFill>
              <a:schemeClr val="tx1"/>
            </a:solidFill>
          </a:endParaRPr>
        </a:p>
      </dsp:txBody>
      <dsp:txXfrm>
        <a:off x="3518475" y="932322"/>
        <a:ext cx="1937591" cy="968795"/>
      </dsp:txXfrm>
    </dsp:sp>
    <dsp:sp modelId="{8E0EADD3-6618-4B27-8F71-11688F708525}">
      <dsp:nvSpPr>
        <dsp:cNvPr id="0" name=""/>
        <dsp:cNvSpPr/>
      </dsp:nvSpPr>
      <dsp:spPr>
        <a:xfrm rot="20451027">
          <a:off x="5433368" y="1268333"/>
          <a:ext cx="820435" cy="27641"/>
        </a:xfrm>
        <a:custGeom>
          <a:avLst/>
          <a:gdLst/>
          <a:ahLst/>
          <a:cxnLst/>
          <a:rect l="0" t="0" r="0" b="0"/>
          <a:pathLst>
            <a:path>
              <a:moveTo>
                <a:pt x="0" y="13820"/>
              </a:moveTo>
              <a:lnTo>
                <a:pt x="820435" y="138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20451027">
        <a:off x="5823075" y="1261643"/>
        <a:ext cx="41021" cy="41021"/>
      </dsp:txXfrm>
    </dsp:sp>
    <dsp:sp modelId="{F45AE22D-E083-4041-A5B4-874D6C1F1AF4}">
      <dsp:nvSpPr>
        <dsp:cNvPr id="0" name=""/>
        <dsp:cNvSpPr/>
      </dsp:nvSpPr>
      <dsp:spPr>
        <a:xfrm>
          <a:off x="6231104" y="919500"/>
          <a:ext cx="1937591" cy="456176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房屋稅</a:t>
          </a:r>
          <a:endParaRPr lang="zh-TW" altLang="en-US" sz="1600" b="1" kern="1200" dirty="0">
            <a:solidFill>
              <a:schemeClr val="tx1"/>
            </a:solidFill>
          </a:endParaRPr>
        </a:p>
      </dsp:txBody>
      <dsp:txXfrm>
        <a:off x="6231104" y="919500"/>
        <a:ext cx="1937591" cy="456176"/>
      </dsp:txXfrm>
    </dsp:sp>
    <dsp:sp modelId="{D6E1E420-041B-49D5-A764-1ED8868D4FCE}">
      <dsp:nvSpPr>
        <dsp:cNvPr id="0" name=""/>
        <dsp:cNvSpPr/>
      </dsp:nvSpPr>
      <dsp:spPr>
        <a:xfrm rot="1272506">
          <a:off x="5427914" y="1553273"/>
          <a:ext cx="831343" cy="27641"/>
        </a:xfrm>
        <a:custGeom>
          <a:avLst/>
          <a:gdLst/>
          <a:ahLst/>
          <a:cxnLst/>
          <a:rect l="0" t="0" r="0" b="0"/>
          <a:pathLst>
            <a:path>
              <a:moveTo>
                <a:pt x="0" y="13820"/>
              </a:moveTo>
              <a:lnTo>
                <a:pt x="831343" y="138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272506">
        <a:off x="5822802" y="1546310"/>
        <a:ext cx="41567" cy="41567"/>
      </dsp:txXfrm>
    </dsp:sp>
    <dsp:sp modelId="{258D9FA7-4FC6-4916-89BE-2D6F5380FEBC}">
      <dsp:nvSpPr>
        <dsp:cNvPr id="0" name=""/>
        <dsp:cNvSpPr/>
      </dsp:nvSpPr>
      <dsp:spPr>
        <a:xfrm>
          <a:off x="6231104" y="1520996"/>
          <a:ext cx="1937591" cy="392943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地價稅</a:t>
          </a:r>
          <a:endParaRPr lang="zh-TW" altLang="en-US" sz="1600" b="1" kern="1200" dirty="0">
            <a:solidFill>
              <a:schemeClr val="tx1"/>
            </a:solidFill>
          </a:endParaRPr>
        </a:p>
      </dsp:txBody>
      <dsp:txXfrm>
        <a:off x="6231104" y="1520996"/>
        <a:ext cx="1937591" cy="392943"/>
      </dsp:txXfrm>
    </dsp:sp>
    <dsp:sp modelId="{9F49E4B7-4A68-4A60-890F-13B6EA3DC21C}">
      <dsp:nvSpPr>
        <dsp:cNvPr id="0" name=""/>
        <dsp:cNvSpPr/>
      </dsp:nvSpPr>
      <dsp:spPr>
        <a:xfrm rot="3844597">
          <a:off x="2651874" y="3168102"/>
          <a:ext cx="1205984" cy="27641"/>
        </a:xfrm>
        <a:custGeom>
          <a:avLst/>
          <a:gdLst/>
          <a:ahLst/>
          <a:cxnLst/>
          <a:rect l="0" t="0" r="0" b="0"/>
          <a:pathLst>
            <a:path>
              <a:moveTo>
                <a:pt x="0" y="13820"/>
              </a:moveTo>
              <a:lnTo>
                <a:pt x="1205984" y="1382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3844597">
        <a:off x="3224716" y="3151773"/>
        <a:ext cx="60299" cy="60299"/>
      </dsp:txXfrm>
    </dsp:sp>
    <dsp:sp modelId="{20FA1D67-89F6-42F1-AC62-BE9564B1B032}">
      <dsp:nvSpPr>
        <dsp:cNvPr id="0" name=""/>
        <dsp:cNvSpPr/>
      </dsp:nvSpPr>
      <dsp:spPr>
        <a:xfrm>
          <a:off x="3518475" y="3239844"/>
          <a:ext cx="1937591" cy="968795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移轉稅</a:t>
          </a:r>
          <a:endParaRPr lang="zh-TW" altLang="en-US" sz="1600" b="1" kern="1200" dirty="0">
            <a:solidFill>
              <a:schemeClr val="tx1"/>
            </a:solidFill>
          </a:endParaRPr>
        </a:p>
      </dsp:txBody>
      <dsp:txXfrm>
        <a:off x="3518475" y="3239844"/>
        <a:ext cx="1937591" cy="968795"/>
      </dsp:txXfrm>
    </dsp:sp>
    <dsp:sp modelId="{BCA30C58-9338-4726-BFC6-0A67C0FD8405}">
      <dsp:nvSpPr>
        <dsp:cNvPr id="0" name=""/>
        <dsp:cNvSpPr/>
      </dsp:nvSpPr>
      <dsp:spPr>
        <a:xfrm rot="17930250">
          <a:off x="5038163" y="3003256"/>
          <a:ext cx="1614548" cy="27641"/>
        </a:xfrm>
        <a:custGeom>
          <a:avLst/>
          <a:gdLst/>
          <a:ahLst/>
          <a:cxnLst/>
          <a:rect l="0" t="0" r="0" b="0"/>
          <a:pathLst>
            <a:path>
              <a:moveTo>
                <a:pt x="0" y="13820"/>
              </a:moveTo>
              <a:lnTo>
                <a:pt x="1614548" y="138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7930250">
        <a:off x="5805074" y="2976713"/>
        <a:ext cx="80727" cy="80727"/>
      </dsp:txXfrm>
    </dsp:sp>
    <dsp:sp modelId="{8F18C7DF-6937-40E0-B245-C486E02CEE88}">
      <dsp:nvSpPr>
        <dsp:cNvPr id="0" name=""/>
        <dsp:cNvSpPr/>
      </dsp:nvSpPr>
      <dsp:spPr>
        <a:xfrm>
          <a:off x="6234808" y="2007681"/>
          <a:ext cx="1937591" cy="604460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土地增值稅</a:t>
          </a:r>
          <a:endParaRPr lang="zh-TW" altLang="en-US" sz="1600" b="1" kern="1200" dirty="0">
            <a:solidFill>
              <a:schemeClr val="tx1"/>
            </a:solidFill>
          </a:endParaRPr>
        </a:p>
      </dsp:txBody>
      <dsp:txXfrm>
        <a:off x="6234808" y="2007681"/>
        <a:ext cx="1937591" cy="604460"/>
      </dsp:txXfrm>
    </dsp:sp>
    <dsp:sp modelId="{5DA01652-D80A-4C53-99C6-B1802FC37195}">
      <dsp:nvSpPr>
        <dsp:cNvPr id="0" name=""/>
        <dsp:cNvSpPr/>
      </dsp:nvSpPr>
      <dsp:spPr>
        <a:xfrm rot="19217523">
          <a:off x="5339309" y="3387068"/>
          <a:ext cx="1012257" cy="27641"/>
        </a:xfrm>
        <a:custGeom>
          <a:avLst/>
          <a:gdLst/>
          <a:ahLst/>
          <a:cxnLst/>
          <a:rect l="0" t="0" r="0" b="0"/>
          <a:pathLst>
            <a:path>
              <a:moveTo>
                <a:pt x="0" y="13820"/>
              </a:moveTo>
              <a:lnTo>
                <a:pt x="1012257" y="138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19217523">
        <a:off x="5820131" y="3375583"/>
        <a:ext cx="50612" cy="50612"/>
      </dsp:txXfrm>
    </dsp:sp>
    <dsp:sp modelId="{4D129376-4CCD-4B49-8A9C-B9CC1B3E6739}">
      <dsp:nvSpPr>
        <dsp:cNvPr id="0" name=""/>
        <dsp:cNvSpPr/>
      </dsp:nvSpPr>
      <dsp:spPr>
        <a:xfrm>
          <a:off x="6234808" y="2748858"/>
          <a:ext cx="1937591" cy="657357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財產交易所得稅</a:t>
          </a:r>
          <a:endParaRPr lang="en-US" altLang="zh-TW" sz="1600" b="1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solidFill>
                <a:schemeClr val="tx1"/>
              </a:solidFill>
            </a:rPr>
            <a:t>/</a:t>
          </a:r>
          <a:r>
            <a:rPr lang="zh-TW" altLang="en-US" sz="1600" b="1" kern="1200" dirty="0" smtClean="0">
              <a:solidFill>
                <a:schemeClr val="tx1"/>
              </a:solidFill>
            </a:rPr>
            <a:t>房地合一稅</a:t>
          </a:r>
          <a:endParaRPr lang="zh-TW" altLang="en-US" sz="1600" b="1" kern="1200" dirty="0">
            <a:solidFill>
              <a:schemeClr val="tx1"/>
            </a:solidFill>
          </a:endParaRPr>
        </a:p>
      </dsp:txBody>
      <dsp:txXfrm>
        <a:off x="6234808" y="2748858"/>
        <a:ext cx="1937591" cy="657357"/>
      </dsp:txXfrm>
    </dsp:sp>
    <dsp:sp modelId="{69B371B9-0044-4087-B74E-ED0FE3C46682}">
      <dsp:nvSpPr>
        <dsp:cNvPr id="0" name=""/>
        <dsp:cNvSpPr/>
      </dsp:nvSpPr>
      <dsp:spPr>
        <a:xfrm rot="2692020">
          <a:off x="5296616" y="4096636"/>
          <a:ext cx="1094926" cy="27641"/>
        </a:xfrm>
        <a:custGeom>
          <a:avLst/>
          <a:gdLst/>
          <a:ahLst/>
          <a:cxnLst/>
          <a:rect l="0" t="0" r="0" b="0"/>
          <a:pathLst>
            <a:path>
              <a:moveTo>
                <a:pt x="0" y="13820"/>
              </a:moveTo>
              <a:lnTo>
                <a:pt x="1094926" y="138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 rot="2692020">
        <a:off x="5816707" y="4083084"/>
        <a:ext cx="54746" cy="54746"/>
      </dsp:txXfrm>
    </dsp:sp>
    <dsp:sp modelId="{02A37D30-DFE2-4F78-ACAB-739D7D3F5606}">
      <dsp:nvSpPr>
        <dsp:cNvPr id="0" name=""/>
        <dsp:cNvSpPr/>
      </dsp:nvSpPr>
      <dsp:spPr>
        <a:xfrm>
          <a:off x="6232092" y="4167979"/>
          <a:ext cx="1937591" cy="657386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贈與稅</a:t>
          </a:r>
          <a:endParaRPr lang="en-US" altLang="zh-TW" sz="1600" b="1" kern="1200" dirty="0" smtClean="0">
            <a:solidFill>
              <a:schemeClr val="tx1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遺產稅</a:t>
          </a:r>
          <a:endParaRPr lang="zh-TW" altLang="en-US" sz="1600" b="1" kern="1200" dirty="0">
            <a:solidFill>
              <a:schemeClr val="tx1"/>
            </a:solidFill>
          </a:endParaRPr>
        </a:p>
      </dsp:txBody>
      <dsp:txXfrm>
        <a:off x="6232092" y="4167979"/>
        <a:ext cx="1937591" cy="657386"/>
      </dsp:txXfrm>
    </dsp:sp>
    <dsp:sp modelId="{C7F00BC2-95E1-49E9-916C-E854F8C66ACD}">
      <dsp:nvSpPr>
        <dsp:cNvPr id="0" name=""/>
        <dsp:cNvSpPr/>
      </dsp:nvSpPr>
      <dsp:spPr>
        <a:xfrm rot="3967123">
          <a:off x="4885652" y="4586794"/>
          <a:ext cx="1916854" cy="27641"/>
        </a:xfrm>
        <a:custGeom>
          <a:avLst/>
          <a:gdLst/>
          <a:ahLst/>
          <a:cxnLst/>
          <a:rect l="0" t="0" r="0" b="0"/>
          <a:pathLst>
            <a:path>
              <a:moveTo>
                <a:pt x="0" y="13820"/>
              </a:moveTo>
              <a:lnTo>
                <a:pt x="1916854" y="1382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600" kern="1200"/>
        </a:p>
      </dsp:txBody>
      <dsp:txXfrm rot="3967123">
        <a:off x="5796158" y="4552693"/>
        <a:ext cx="95842" cy="95842"/>
      </dsp:txXfrm>
    </dsp:sp>
    <dsp:sp modelId="{70CA2C5A-0C89-441B-9AC8-C56830070647}">
      <dsp:nvSpPr>
        <dsp:cNvPr id="0" name=""/>
        <dsp:cNvSpPr/>
      </dsp:nvSpPr>
      <dsp:spPr>
        <a:xfrm>
          <a:off x="6232092" y="4989586"/>
          <a:ext cx="1937591" cy="974802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奢侈稅</a:t>
          </a:r>
          <a:endParaRPr lang="zh-TW" altLang="en-US" sz="1600" b="1" kern="1200" dirty="0">
            <a:solidFill>
              <a:schemeClr val="tx1"/>
            </a:solidFill>
          </a:endParaRPr>
        </a:p>
      </dsp:txBody>
      <dsp:txXfrm>
        <a:off x="6232092" y="4989586"/>
        <a:ext cx="1937591" cy="974802"/>
      </dsp:txXfrm>
    </dsp:sp>
    <dsp:sp modelId="{AFF825C1-005B-4F35-A403-C3B309A68529}">
      <dsp:nvSpPr>
        <dsp:cNvPr id="0" name=""/>
        <dsp:cNvSpPr/>
      </dsp:nvSpPr>
      <dsp:spPr>
        <a:xfrm>
          <a:off x="6232092" y="3473433"/>
          <a:ext cx="1937591" cy="520659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契稅</a:t>
          </a:r>
          <a:endParaRPr lang="zh-TW" altLang="en-US" sz="1600" b="1" kern="1200" dirty="0">
            <a:solidFill>
              <a:schemeClr val="tx1"/>
            </a:solidFill>
          </a:endParaRPr>
        </a:p>
      </dsp:txBody>
      <dsp:txXfrm>
        <a:off x="6232092" y="3473433"/>
        <a:ext cx="1937591" cy="5206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72F6B-03CD-47E7-A066-216761F9F46E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74833E-6C38-420E-9830-7EDDD9FE7B9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996DC-3758-4A33-97F1-CA234DB4C398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4213"/>
            <a:ext cx="4575175" cy="3430587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1983" tIns="45992" rIns="91983" bIns="45992"/>
          <a:lstStyle/>
          <a:p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070DD-1117-49EC-B0B3-E9C92D6BE29B}" type="datetimeFigureOut">
              <a:rPr lang="zh-TW" altLang="en-US" smtClean="0"/>
              <a:pPr/>
              <a:t>2016/4/18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6759-4CCB-4604-A276-BD34887E211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Word___1.docx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3568" y="3933056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zh-TW" sz="4200" b="1" dirty="0" smtClean="0">
                <a:solidFill>
                  <a:schemeClr val="accent3">
                    <a:lumMod val="50000"/>
                  </a:schemeClr>
                </a:solidFill>
              </a:rPr>
              <a:t>2016</a:t>
            </a:r>
            <a:r>
              <a:rPr lang="zh-TW" altLang="en-US" sz="4200" b="1" dirty="0" smtClean="0">
                <a:solidFill>
                  <a:schemeClr val="accent3">
                    <a:lumMod val="50000"/>
                  </a:schemeClr>
                </a:solidFill>
              </a:rPr>
              <a:t>台灣房地產市場解析</a:t>
            </a:r>
            <a:endParaRPr lang="zh-TW" altLang="en-US" sz="4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31640" y="5733256"/>
            <a:ext cx="6400800" cy="816496"/>
          </a:xfrm>
        </p:spPr>
        <p:txBody>
          <a:bodyPr>
            <a:noAutofit/>
          </a:bodyPr>
          <a:lstStyle/>
          <a:p>
            <a:r>
              <a:rPr lang="zh-TW" altLang="en-US" sz="2400" b="1" dirty="0" smtClean="0"/>
              <a:t>住商不動產 企劃研究室主任</a:t>
            </a:r>
            <a:endParaRPr lang="en-US" altLang="zh-TW" sz="2400" b="1" dirty="0" smtClean="0"/>
          </a:p>
          <a:p>
            <a:r>
              <a:rPr lang="zh-TW" altLang="en-US" sz="2400" b="1" dirty="0" smtClean="0"/>
              <a:t>徐佳馨</a:t>
            </a:r>
            <a:endParaRPr lang="zh-TW" altLang="en-US" sz="24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2016</a:t>
            </a:r>
            <a:r>
              <a:rPr lang="zh-TW" altLang="en-US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全球經濟四大主旋律</a:t>
            </a:r>
            <a:endParaRPr lang="zh-TW" alt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628800"/>
            <a:ext cx="8484593" cy="4619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資料來源：富邦金控</a:t>
            </a:r>
            <a:endParaRPr lang="en-US" altLang="zh-TW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8997108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金融市場震盪加劇</a:t>
            </a:r>
            <a:endParaRPr lang="zh-TW" alt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421" y="1628800"/>
            <a:ext cx="8014838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2016</a:t>
            </a:r>
            <a:r>
              <a:rPr lang="zh-TW" altLang="en-US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三大變數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資料來源：富邦金控</a:t>
            </a:r>
            <a:endParaRPr lang="en-US" altLang="zh-TW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1012" y="1867694"/>
            <a:ext cx="81819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2016</a:t>
            </a:r>
            <a:r>
              <a:rPr lang="zh-TW" altLang="en-US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經濟成長預估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資料來源：富邦金控</a:t>
            </a:r>
            <a:endParaRPr lang="en-US" altLang="zh-TW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圖表 1"/>
          <p:cNvGraphicFramePr/>
          <p:nvPr/>
        </p:nvGraphicFramePr>
        <p:xfrm>
          <a:off x="395536" y="1409699"/>
          <a:ext cx="8136903" cy="4827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標題 1"/>
          <p:cNvSpPr txBox="1">
            <a:spLocks/>
          </p:cNvSpPr>
          <p:nvPr/>
        </p:nvSpPr>
        <p:spPr>
          <a:xfrm>
            <a:off x="0" y="54868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超研澤特標準宋體" pitchFamily="49" charset="-120"/>
                <a:cs typeface="+mn-cs"/>
              </a:rPr>
              <a:t>台灣地區  五大行庫房貸平均利率</a:t>
            </a:r>
          </a:p>
        </p:txBody>
      </p:sp>
      <p:sp>
        <p:nvSpPr>
          <p:cNvPr id="4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資料來源：中央銀行</a:t>
            </a:r>
            <a:endParaRPr lang="en-US" altLang="zh-TW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4818" name="Picture 2" descr="http://cdn.jin10.com/news/pic/1445504760_d6b4f5b7b2e806488dc7d376a8d38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0" y="5805264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DotumChe" pitchFamily="49" charset="-127"/>
                <a:ea typeface="DotumChe" pitchFamily="49" charset="-127"/>
              </a:rPr>
              <a:t>負利率會影響房地產嗎</a:t>
            </a:r>
            <a:r>
              <a:rPr lang="en-US" altLang="zh-TW" sz="4800" b="1" dirty="0" smtClean="0">
                <a:solidFill>
                  <a:srgbClr val="FF0000"/>
                </a:solidFill>
                <a:latin typeface="DotumChe" pitchFamily="49" charset="-127"/>
                <a:ea typeface="DotumChe" pitchFamily="49" charset="-127"/>
              </a:rPr>
              <a:t>?</a:t>
            </a:r>
            <a:r>
              <a:rPr lang="zh-TW" altLang="en-US" sz="4800" b="1" dirty="0" smtClean="0">
                <a:solidFill>
                  <a:srgbClr val="FF0000"/>
                </a:solidFill>
                <a:latin typeface="DotumChe" pitchFamily="49" charset="-127"/>
                <a:ea typeface="DotumChe" pitchFamily="49" charset="-127"/>
              </a:rPr>
              <a:t> </a:t>
            </a:r>
            <a:endParaRPr lang="zh-TW" altLang="en-US" sz="4800" b="1" dirty="0">
              <a:solidFill>
                <a:srgbClr val="FF0000"/>
              </a:solidFill>
              <a:latin typeface="DotumChe" pitchFamily="49" charset="-127"/>
              <a:ea typeface="DotumChe" pitchFamily="49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1.xkm.com.tw/imgfile/INF/2016/03/25/IN160325COMMERCIA0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6018" name="Picture 2" descr="http://www1.xkm.com.tw/imgfile/INF/2016/03/25/IN160325COMMERCIA01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file.metanews.cn/phote/FileImg.aspx?sn=17012433227&amp;FileID=DADAYB0303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/>
          <p:cNvSpPr/>
          <p:nvPr/>
        </p:nvSpPr>
        <p:spPr>
          <a:xfrm>
            <a:off x="827584" y="692696"/>
            <a:ext cx="825189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otumChe" pitchFamily="49" charset="-127"/>
                <a:ea typeface="DotumChe" pitchFamily="49" charset="-127"/>
              </a:rPr>
              <a:t>房價漲  </a:t>
            </a:r>
            <a:endParaRPr lang="en-US" altLang="zh-TW" sz="4800" dirty="0" smtClean="0">
              <a:solidFill>
                <a:schemeClr val="tx1">
                  <a:lumMod val="75000"/>
                  <a:lumOff val="25000"/>
                </a:schemeClr>
              </a:solidFill>
              <a:latin typeface="DotumChe" pitchFamily="49" charset="-127"/>
              <a:ea typeface="DotumChe" pitchFamily="49" charset="-127"/>
            </a:endParaRPr>
          </a:p>
          <a:p>
            <a:endParaRPr lang="en-US" altLang="zh-TW" sz="4800" dirty="0" smtClean="0">
              <a:solidFill>
                <a:schemeClr val="tx1">
                  <a:lumMod val="75000"/>
                  <a:lumOff val="25000"/>
                </a:schemeClr>
              </a:solidFill>
              <a:latin typeface="DotumChe" pitchFamily="49" charset="-127"/>
              <a:ea typeface="DotumChe" pitchFamily="49" charset="-127"/>
            </a:endParaRPr>
          </a:p>
          <a:p>
            <a:endParaRPr lang="en-US" altLang="zh-TW" sz="4800" dirty="0" smtClean="0">
              <a:solidFill>
                <a:schemeClr val="tx1">
                  <a:lumMod val="75000"/>
                  <a:lumOff val="25000"/>
                </a:schemeClr>
              </a:solidFill>
              <a:latin typeface="DotumChe" pitchFamily="49" charset="-127"/>
              <a:ea typeface="DotumChe" pitchFamily="49" charset="-127"/>
            </a:endParaRPr>
          </a:p>
          <a:p>
            <a:endParaRPr lang="en-US" altLang="zh-TW" sz="4800" dirty="0" smtClean="0">
              <a:solidFill>
                <a:schemeClr val="tx1">
                  <a:lumMod val="75000"/>
                  <a:lumOff val="25000"/>
                </a:schemeClr>
              </a:solidFill>
              <a:latin typeface="DotumChe" pitchFamily="49" charset="-127"/>
              <a:ea typeface="DotumChe" pitchFamily="49" charset="-127"/>
            </a:endParaRPr>
          </a:p>
          <a:p>
            <a:endParaRPr lang="en-US" altLang="zh-TW" sz="4800" dirty="0" smtClean="0">
              <a:solidFill>
                <a:schemeClr val="tx1">
                  <a:lumMod val="75000"/>
                  <a:lumOff val="25000"/>
                </a:schemeClr>
              </a:solidFill>
              <a:latin typeface="DotumChe" pitchFamily="49" charset="-127"/>
              <a:ea typeface="DotumChe" pitchFamily="49" charset="-127"/>
            </a:endParaRPr>
          </a:p>
          <a:p>
            <a:endParaRPr lang="en-US" altLang="zh-TW" sz="4800" dirty="0" smtClean="0">
              <a:solidFill>
                <a:schemeClr val="tx1">
                  <a:lumMod val="75000"/>
                  <a:lumOff val="25000"/>
                </a:schemeClr>
              </a:solidFill>
              <a:latin typeface="DotumChe" pitchFamily="49" charset="-127"/>
              <a:ea typeface="DotumChe" pitchFamily="49" charset="-127"/>
            </a:endParaRPr>
          </a:p>
          <a:p>
            <a:endParaRPr lang="en-US" altLang="zh-TW" sz="4800" dirty="0" smtClean="0">
              <a:solidFill>
                <a:schemeClr val="tx1">
                  <a:lumMod val="75000"/>
                  <a:lumOff val="25000"/>
                </a:schemeClr>
              </a:solidFill>
              <a:latin typeface="DotumChe" pitchFamily="49" charset="-127"/>
              <a:ea typeface="DotumChe" pitchFamily="49" charset="-127"/>
            </a:endParaRPr>
          </a:p>
          <a:p>
            <a:r>
              <a:rPr lang="zh-TW" altLang="en-US" sz="4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DotumChe" pitchFamily="49" charset="-127"/>
                <a:ea typeface="DotumChe" pitchFamily="49" charset="-127"/>
              </a:rPr>
              <a:t>                 房價跌</a:t>
            </a:r>
            <a:endParaRPr lang="zh-TW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DotumChe" pitchFamily="49" charset="-127"/>
              <a:ea typeface="DotumChe" pitchFamily="49" charset="-127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" descr="http://im2.book.com.tw/image/getImage?i=http://www.books.com.tw/img/001/065/52/0010655235_bc_01.jpg&amp;v=545b5c25&amp;w=348&amp;h=3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435597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3"/>
          <p:cNvSpPr>
            <a:spLocks noGrp="1"/>
          </p:cNvSpPr>
          <p:nvPr>
            <p:ph type="body" idx="1"/>
          </p:nvPr>
        </p:nvSpPr>
        <p:spPr>
          <a:xfrm>
            <a:off x="3707904" y="620688"/>
            <a:ext cx="5436096" cy="568863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zh-TW" altLang="en-US" sz="1800" dirty="0" smtClean="0">
                <a:latin typeface="+mj-ea"/>
                <a:ea typeface="全真特明體" pitchFamily="49" charset="-120"/>
              </a:rPr>
              <a:t>徐佳馨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現職</a:t>
            </a:r>
            <a:r>
              <a:rPr lang="en-US" altLang="zh-TW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住商不動產企劃研究室主任</a:t>
            </a:r>
          </a:p>
          <a:p>
            <a:pPr>
              <a:lnSpc>
                <a:spcPct val="90000"/>
              </a:lnSpc>
              <a:buNone/>
            </a:pPr>
            <a:endParaRPr lang="en-US" altLang="zh-TW" sz="1800" dirty="0" smtClean="0">
              <a:solidFill>
                <a:srgbClr val="00682F"/>
              </a:solidFill>
              <a:latin typeface="+mj-ea"/>
              <a:ea typeface="全真特明體" pitchFamily="49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經歷</a:t>
            </a:r>
            <a:r>
              <a:rPr lang="en-US" altLang="zh-TW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市場研究專員</a:t>
            </a:r>
            <a:endParaRPr lang="en-US" altLang="zh-TW" sz="1800" dirty="0" smtClean="0">
              <a:solidFill>
                <a:srgbClr val="00682F"/>
              </a:solidFill>
              <a:latin typeface="+mj-ea"/>
              <a:ea typeface="全真特明體" pitchFamily="49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住商不動產公關專員</a:t>
            </a:r>
            <a:endParaRPr lang="en-US" altLang="zh-TW" sz="1800" dirty="0" smtClean="0">
              <a:solidFill>
                <a:srgbClr val="00682F"/>
              </a:solidFill>
              <a:latin typeface="+mj-ea"/>
              <a:ea typeface="全真特明體" pitchFamily="49" charset="-120"/>
            </a:endParaRPr>
          </a:p>
          <a:p>
            <a:pPr>
              <a:lnSpc>
                <a:spcPct val="90000"/>
              </a:lnSpc>
              <a:buNone/>
            </a:pPr>
            <a:endParaRPr lang="en-US" altLang="zh-TW" sz="1800" dirty="0" smtClean="0">
              <a:solidFill>
                <a:srgbClr val="00682F"/>
              </a:solidFill>
              <a:latin typeface="+mj-ea"/>
              <a:ea typeface="全真特明體" pitchFamily="49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學歷</a:t>
            </a:r>
            <a:r>
              <a:rPr lang="en-US" altLang="zh-TW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:</a:t>
            </a:r>
          </a:p>
          <a:p>
            <a:pPr algn="just"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輔仁大學大眾傳播所碩士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世新大學廣電系電視組</a:t>
            </a:r>
          </a:p>
          <a:p>
            <a:pPr>
              <a:lnSpc>
                <a:spcPct val="90000"/>
              </a:lnSpc>
              <a:buNone/>
            </a:pPr>
            <a:endParaRPr lang="en-US" altLang="zh-TW" sz="1800" dirty="0" smtClean="0">
              <a:solidFill>
                <a:srgbClr val="00682F"/>
              </a:solidFill>
              <a:latin typeface="+mj-ea"/>
              <a:ea typeface="全真特明體" pitchFamily="49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專業證照</a:t>
            </a:r>
            <a:r>
              <a:rPr lang="en-US" altLang="zh-TW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不動產經紀人</a:t>
            </a:r>
          </a:p>
          <a:p>
            <a:pPr>
              <a:lnSpc>
                <a:spcPct val="90000"/>
              </a:lnSpc>
              <a:buNone/>
            </a:pPr>
            <a:endParaRPr lang="en-US" altLang="zh-TW" sz="1800" dirty="0" smtClean="0">
              <a:solidFill>
                <a:srgbClr val="00682F"/>
              </a:solidFill>
              <a:latin typeface="+mj-ea"/>
              <a:ea typeface="全真特明體" pitchFamily="49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著作</a:t>
            </a:r>
            <a:r>
              <a:rPr lang="en-US" altLang="zh-TW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  房市專家教你買一間會賺錢的房子</a:t>
            </a:r>
            <a:endParaRPr lang="en-US" altLang="zh-TW" sz="1800" dirty="0" smtClean="0">
              <a:solidFill>
                <a:srgbClr val="00682F"/>
              </a:solidFill>
              <a:latin typeface="+mj-ea"/>
              <a:ea typeface="全真特明體" pitchFamily="49" charset="-120"/>
            </a:endParaRP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   </a:t>
            </a:r>
            <a:r>
              <a:rPr lang="en-US" altLang="zh-TW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(2014</a:t>
            </a: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年博客來地產類銷售第一名</a:t>
            </a:r>
            <a:r>
              <a:rPr lang="en-US" altLang="zh-TW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   專欄散見先探、</a:t>
            </a:r>
            <a:r>
              <a:rPr lang="en-US" altLang="zh-TW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YAHOO</a:t>
            </a: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房地產、聯合報、東網、</a:t>
            </a:r>
            <a:r>
              <a:rPr lang="en-US" altLang="zh-TW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Now</a:t>
            </a: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 </a:t>
            </a:r>
            <a:r>
              <a:rPr lang="en-US" altLang="zh-TW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news</a:t>
            </a:r>
            <a:r>
              <a:rPr lang="zh-TW" altLang="en-US" sz="1800" dirty="0" smtClean="0">
                <a:solidFill>
                  <a:srgbClr val="00682F"/>
                </a:solidFill>
                <a:latin typeface="+mj-ea"/>
                <a:ea typeface="全真特明體" pitchFamily="49" charset="-120"/>
              </a:rPr>
              <a:t>、蘋果月刊等各大媒體</a:t>
            </a:r>
            <a:endParaRPr lang="en-US" altLang="zh-TW" sz="1800" dirty="0" smtClean="0">
              <a:solidFill>
                <a:srgbClr val="00682F"/>
              </a:solidFill>
              <a:latin typeface="+mj-ea"/>
              <a:ea typeface="全真特明體" pitchFamily="49" charset="-120"/>
            </a:endParaRPr>
          </a:p>
          <a:p>
            <a:pPr>
              <a:lnSpc>
                <a:spcPct val="90000"/>
              </a:lnSpc>
            </a:pPr>
            <a:endParaRPr lang="zh-TW" altLang="en-US" sz="1800" b="1" dirty="0" smtClean="0">
              <a:solidFill>
                <a:srgbClr val="00682F"/>
              </a:solidFill>
              <a:latin typeface="+mj-ea"/>
              <a:ea typeface="全真特明體" pitchFamily="49" charset="-12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資料庫圖表 2"/>
          <p:cNvGraphicFramePr/>
          <p:nvPr/>
        </p:nvGraphicFramePr>
        <p:xfrm>
          <a:off x="1475656" y="177281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424419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://www1.xkm.com.tw/imgfile/INF/2016/01/07/IN160107COMMERCIA0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http://key88.net/99/2012/01/7677-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700808"/>
            <a:ext cx="3312368" cy="48857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468313" y="1557338"/>
          <a:ext cx="8280921" cy="2982800"/>
        </p:xfrm>
        <a:graphic>
          <a:graphicData uri="http://schemas.openxmlformats.org/drawingml/2006/table">
            <a:tbl>
              <a:tblPr/>
              <a:tblGrid>
                <a:gridCol w="2493585"/>
                <a:gridCol w="2893668"/>
                <a:gridCol w="2893668"/>
              </a:tblGrid>
              <a:tr h="596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800" b="1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房價走勢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房價每年跌幅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顏炳立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走跌</a:t>
                      </a:r>
                      <a:r>
                        <a:rPr lang="en-US" sz="2800" b="1" kern="10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8</a:t>
                      </a:r>
                      <a:r>
                        <a:rPr lang="zh-TW" sz="2800" b="1" kern="10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5~10%</a:t>
                      </a:r>
                      <a:endParaRPr lang="zh-TW" sz="2800" b="1" kern="10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張金鶚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走跌</a:t>
                      </a:r>
                      <a:r>
                        <a:rPr lang="en-US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5~7</a:t>
                      </a:r>
                      <a:r>
                        <a:rPr lang="zh-TW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5~10%</a:t>
                      </a:r>
                      <a:endParaRPr lang="zh-TW" sz="2800" b="1" kern="10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永</a:t>
                      </a:r>
                      <a:r>
                        <a:rPr lang="zh-TW" sz="2800" b="1" kern="10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慶</a:t>
                      </a:r>
                      <a:r>
                        <a:rPr lang="zh-TW" altLang="en-US" sz="2800" b="1" kern="100" dirty="0" smtClean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房屋</a:t>
                      </a:r>
                      <a:endParaRPr lang="zh-TW" sz="2800" b="1" kern="100" dirty="0">
                        <a:solidFill>
                          <a:srgbClr val="FF00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盤跌</a:t>
                      </a:r>
                      <a:r>
                        <a:rPr lang="en-US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</a:t>
                      </a:r>
                      <a:r>
                        <a:rPr lang="zh-TW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～</a:t>
                      </a:r>
                      <a:r>
                        <a:rPr lang="en-US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5</a:t>
                      </a:r>
                      <a:r>
                        <a:rPr lang="zh-TW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__</a:t>
                      </a:r>
                      <a:endParaRPr lang="zh-TW" sz="2800" b="1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5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FF00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李同榮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緩跌</a:t>
                      </a:r>
                      <a:r>
                        <a:rPr lang="en-US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3</a:t>
                      </a:r>
                      <a:r>
                        <a:rPr lang="zh-TW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b="1" kern="100" dirty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Unicode MS" pitchFamily="34" charset="-120"/>
                          <a:ea typeface="Arial Unicode MS" pitchFamily="34" charset="-120"/>
                          <a:cs typeface="Arial Unicode MS" pitchFamily="34" charset="-120"/>
                        </a:rPr>
                        <a:t>__</a:t>
                      </a:r>
                      <a:endParaRPr lang="zh-TW" sz="2800" b="1" kern="100" dirty="0">
                        <a:solidFill>
                          <a:srgbClr val="0000FF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Unicode MS" pitchFamily="34" charset="-120"/>
                        <a:ea typeface="Arial Unicode MS" pitchFamily="34" charset="-120"/>
                        <a:cs typeface="Arial Unicode MS" pitchFamily="34" charset="-12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02" name="Picture 2" descr="https://www.beclass.com/share/201408/173530e53ec80c6697540537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51520" y="0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solidFill>
                  <a:srgbClr val="002060"/>
                </a:solidFill>
                <a:latin typeface="DotumChe" pitchFamily="49" charset="-127"/>
                <a:ea typeface="DotumChe" pitchFamily="49" charset="-127"/>
              </a:rPr>
              <a:t>自用買點</a:t>
            </a:r>
            <a:r>
              <a:rPr lang="en-US" altLang="zh-TW" sz="4800" dirty="0" smtClean="0">
                <a:solidFill>
                  <a:srgbClr val="002060"/>
                </a:solidFill>
                <a:latin typeface="DotumChe" pitchFamily="49" charset="-127"/>
                <a:ea typeface="DotumChe" pitchFamily="49" charset="-127"/>
              </a:rPr>
              <a:t>?</a:t>
            </a:r>
            <a:r>
              <a:rPr lang="zh-TW" altLang="en-US" sz="4800" dirty="0" smtClean="0">
                <a:solidFill>
                  <a:srgbClr val="002060"/>
                </a:solidFill>
                <a:latin typeface="DotumChe" pitchFamily="49" charset="-127"/>
                <a:ea typeface="DotumChe" pitchFamily="49" charset="-127"/>
              </a:rPr>
              <a:t> </a:t>
            </a:r>
            <a:endParaRPr lang="zh-TW" altLang="en-US" sz="4800" dirty="0">
              <a:solidFill>
                <a:srgbClr val="002060"/>
              </a:solidFill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52120" y="0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solidFill>
                  <a:srgbClr val="C00000"/>
                </a:solidFill>
                <a:latin typeface="DotumChe" pitchFamily="49" charset="-127"/>
                <a:ea typeface="DotumChe" pitchFamily="49" charset="-127"/>
              </a:rPr>
              <a:t>投資買點</a:t>
            </a:r>
            <a:r>
              <a:rPr lang="en-US" altLang="zh-TW" sz="4800" dirty="0" smtClean="0">
                <a:solidFill>
                  <a:srgbClr val="C00000"/>
                </a:solidFill>
                <a:latin typeface="DotumChe" pitchFamily="49" charset="-127"/>
                <a:ea typeface="DotumChe" pitchFamily="49" charset="-127"/>
              </a:rPr>
              <a:t>?</a:t>
            </a:r>
            <a:r>
              <a:rPr lang="zh-TW" altLang="en-US" sz="4800" dirty="0" smtClean="0">
                <a:solidFill>
                  <a:srgbClr val="C00000"/>
                </a:solidFill>
                <a:latin typeface="DotumChe" pitchFamily="49" charset="-127"/>
                <a:ea typeface="DotumChe" pitchFamily="49" charset="-127"/>
              </a:rPr>
              <a:t> </a:t>
            </a:r>
            <a:endParaRPr lang="zh-TW" altLang="en-US" sz="4800" dirty="0">
              <a:solidFill>
                <a:srgbClr val="C00000"/>
              </a:solidFill>
              <a:latin typeface="DotumChe" pitchFamily="49" charset="-127"/>
              <a:ea typeface="DotumChe" pitchFamily="49" charset="-127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35292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6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836712"/>
            <a:ext cx="849694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78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764704"/>
            <a:ext cx="849694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8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8352928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9275"/>
            <a:ext cx="91440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文字方塊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itchFamily="34" charset="-120"/>
                <a:ea typeface="Arial Unicode MS" pitchFamily="34" charset="-120"/>
                <a:cs typeface="Arial Unicode MS" pitchFamily="34" charset="-120"/>
              </a:rPr>
              <a:t>歷年房價走勢及大事紀</a:t>
            </a:r>
          </a:p>
        </p:txBody>
      </p:sp>
      <p:sp>
        <p:nvSpPr>
          <p:cNvPr id="5" name="向右箭號 4"/>
          <p:cNvSpPr/>
          <p:nvPr/>
        </p:nvSpPr>
        <p:spPr>
          <a:xfrm>
            <a:off x="6011863" y="5084763"/>
            <a:ext cx="2376487" cy="288925"/>
          </a:xfrm>
          <a:prstGeom prst="rightArrow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  <a:cs typeface="+mn-cs"/>
              </a:rPr>
              <a:t>預售市場表現</a:t>
            </a:r>
          </a:p>
        </p:txBody>
      </p:sp>
      <p:pic>
        <p:nvPicPr>
          <p:cNvPr id="78850" name="Picture 2" descr="http://www1.xkm.com.tw/imgfile/INF/2016/02/19/IN160219CHINA01AB0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27" y="1141350"/>
            <a:ext cx="9113673" cy="57166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2" name="Picture 4" descr="http://www.epochtimes.com/i6/1102031326241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9512" y="5445224"/>
            <a:ext cx="3851920" cy="1143000"/>
          </a:xfrm>
        </p:spPr>
        <p:txBody>
          <a:bodyPr>
            <a:normAutofit/>
          </a:bodyPr>
          <a:lstStyle/>
          <a:p>
            <a:r>
              <a:rPr lang="zh-TW" altLang="en-US" dirty="0" smtClean="0"/>
              <a:t>問房市怎麼走</a:t>
            </a:r>
            <a:endParaRPr lang="zh-TW" altLang="en-US" dirty="0"/>
          </a:p>
        </p:txBody>
      </p:sp>
      <p:sp>
        <p:nvSpPr>
          <p:cNvPr id="201730" name="AutoShape 2" descr="data:image/jpeg;base64,/9j/4AAQSkZJRgABAQAAAQABAAD/2wCEAAkGBxQSEhUUEhQUFRUXFBQUFBQUFBQVFRUVFRQWFxQVFBQYHCggGBwlHBUUITEhJSkrLi4uFx8zODMsNygtLisBCgoKDg0OGxAQGiwkHyQsLCwsLCwsLCwsLCwsLCwsLCwsLCwsLCwsLCwsLCwsLCwsLCwsLCwsLCwsLCwsLCwsLP/AABEIAPAA0gMBEQACEQEDEQH/xAAcAAABBQEBAQAAAAAAAAAAAAADAQIEBQYHAAj/xABCEAABAwIDBQUECAMHBQEAAAABAAIDBBEFEiEGMUFRYSJxgZGhEzKxwQcjQlJi0eHwFJKiFTNygrLC0kNzw+LxJP/EABoBAAMBAQEBAAAAAAAAAAAAAAECAwAEBQb/xAAyEQACAgIBAgUDAgUFAQEAAAAAAQIRAyESBDETIkFRYQVxgTLwFKGxweEjUpHR8TMV/9oADAMBAAIRAxEAPwDnbYVyWfWLGEbChY6gEbEtYygI9YWSEDbpkLQRrEweI4NWMkOyLWHiNdGtYHEE5gREaRHkYsTaBiOxaeZBHgf0WekQdO17DB/cn/H8ykX6zjhuS/JBc1VKtAiiTZ4hAFAXpiMhrG3ICwiVuj6F+jicsp2joljKj0p4rjsxf0xYln7N+KZO2cnUx4wo5OU55oixhFjCImPIGPLGEWMbsRriPtKCNjWGoK2JYNAJ47IkpIY1EUIAjYTxWCeuiAQtTJCsE9iIjQB7VhGgj47tjP48p7tFHk+TXwczVSZHLPqn9JLeRKMX5l9jkgvOvyVzmqx0NAXtWIyQMFEQY8LCSRIwlgMrb80JdhsCvIjumBTBkAtyU7PYeM5V9IVVnf4qkDyfqGkkYwqp5QiJjyxjyxhFjHljHkDHRGxriPtyRHAjRrJcdLonUScsiRT4hcOslYjlYKMLBQ9FIJ4tTAYrQsEWyIrGuCIoSqwx7QCbAEAjrdTjlhLSZyPqFdNMBA27COIkafUKc9Tv4BP9SZCzfVPHOZ3xunivMvscUH54/n+5AerHUwDliMgLkSTGErCsLQOtI3vQl2Dg/wDojqdFiFoLdFy8j6Tj5TnG1M2Z66sXY+b+oyuVFEqnmCImPLGPLGPLGEWMeWMdVhprrlUT7OU0i2o8NJ4KsYHLk6hIv6XBrjcrRgefk6nZkNq8JMZzWUMsK2dfS5lPRQNCid9BQEwTxRAxGrAPFMBjXIimixeEyULHD7IafLQryYvh1LXueXPUmjO0TLOcw77A/P5rryO4qSKZX5Yso5ZCHtHAyyA+Jt++5Xj2/COByalFr5/qLURZSWneDbTcnTtHod1ZGeESckRpESEi1wDZmerP1bbN4vdo3w5oORCeSMP1Gkl+jqSKzhIHEbxa3kUsm2qEw9VBTTaCzsdFHZwIXLxdn0ceqxzh5WYDFJMzyu6CpHzXUz5TbISc5xFgCImPLGPLGPIGPLGO/UGFdFowPdy9SaSgwwDgrRgedl6iy8gpAFVKjhlkbMlt9Rj2ZspZo+U9H6dN80crYvOR9MPTGFyo2ChAFgUOsmA0IwdoX5j4rPsTmrTRuMMpssPszY5SR4E3HxXh9TNTnzieMnK/MZTGIslZu0cBu6t/RduF8un+x0vzYTG14yuHSV/xXbDa/B503XF/JcSYZLNIRFG5+g1A03c+6yXE7id7ywgvM6J8ewdW7e1re9w+Sqjll1uJepcYZ9GBu11RICL6tZ+aLi0ck+vi9RR0bD8LbG0MYA1oFgAlaOCU3J2xauivxU2ykCqqMLDtHAEcrLKfuUprcWZ7ENg6aQ6tLDzabJ1MXnIq3/RbE73JHjvTLIZzruiqr/oyey+V58Qj4gVJMyOLYBNTnttJH3huTqSY1FUmAeWMeQMIsY+rqSmAXQkWnNssYrBURzO2OdUALWFY2zPbUEPjPcpZHaO/pIuMjkErLPI6rzvU+mi7Q+yI54BYxMw3DJJ3ZY2knieA7yitnP1HU48EeU2amn2FsLyygHk0XT8Wu54mX67uscf+R1PsrHHJd31jC0tIdoRe1nNPA6b1PLPjG0Rf1PJlXFafe0FoT2pG8i23cQfyXiZEdEvRmY2zjyzRvH3dT/hd+q7Oi82OUTpw7hKJitomZXu/7oI8Whd2B2l9jzMv6V9zoGxmOMggdneBd+l9391Hf4FJjtWkHqMSyNN+xIr9u4i+H2Ul8soMoAcA6MgtN8w1tmvbmAuhWu5y/wAPaNhFjEZ0Hmg86aCuilFk2OtaRoVN5ED+HaFEwJU3KzeG0h5sUtgcWAmgBR5ASYKOPKbHzRsDVk2JoKHMSUSqxrAmvB7ITKY0JUcs2m2H7RdFZp5cD+StHKVpNGJrcHmi99htz3hWUkxaICYAiBj6rFUAujkdHh2I6vW5jLARZsQ6pHMvDAVldWZgQpSmd2LBRgMUYA9cz7nqQWgVPTuebNaXHkBdAM8kIK5Og8VLnlZGCGlzsl3aWcd1+pOniorLynXoeb/FvHeWW1XZf2NHh+1lNSN9kxpJABe6xb7xAB1HMjRdiSijw+qjk6nJyk17I9P9JURNo4i/hvd/xHxWtMiuha7yLvDtoYKiNnaayVwuYS4Z2kbxbjuv3KeWPLGyfgzxzv09yto3f/olb0P9Lv8A2C8XItHr35IspNv2uyRub+MW56Bw/wBJVOilUn+C+F/q96dGAxuf2jWut2rAkD8NxfyXq4o8WcOZapfcbUPDmNYb27B0/wC3qfRGCq38hlK9fAyhjblAJBscpI0Nrkj99E+RpL5JYk299jRVGIOgYJYz2szQ4nW7SbEH0XHCcpzp9jrlUNr4NLT7RAaA3PLis0y3FPuXcFbM5v1cZuftO0CHGRy5MmJPbHzYjUMGsd+dikcJCKWKQXD9oWvOU3DuR0Q2gyxXtF4ypbILaXVFP0OeWNx2PpZD4g2SyFdB5ZiUtsHFFRV0+ZUjIL0U1bhoIN2g9FeMqRNs5tjex7rudFz1b+SrHL6MrxtWjOnBZvuFU5IXgzuUuIJnM9uOAjPxHqkczoj05HkxBI5l44AcGeZ2SMFzjwHz5JHIbJPHghzyOkaOh2Ga36yps88GgkNHfzTxh/uPnOr+uTyPjg0vf1KabacUr/ZPhED2m7QLGKZu4tzgcQbg8wAbXsn5RWmjjeDJn83Ll/UwWJ4k+WSSSQNBznMGCzHPNiA3prcnjpzXJJLlzruet08U4rEn2K6hrO2/MAXXaRwGgIBd3cAOZPALoWTVvZz5+nqbinS/swktXd2Yv1AtoeyL78rRut6qfizb2v8AAViglUf/AEA7EmMLXs9qXxuzNeXWHUWObQ7lXQjtqnSR1Clnaahrx9trh3hzA8HyavFyJ01+/Yqn5CPtk0GJh+7K0nuc1zT8UnTak/sPFnOxAAS0m1iW7r3Go59PVeryTVspDHLJqPcG6kEIuTnFh2t19NARwA1BTLJzdR0RyYPB/Vv9/wBAUFOGuLnHtO7VjxIOmnj6J3OPZEY45N2yVJHmjLL9k26nTK74qSpTuivFuPcsMKr/AGUoe0Bzha4toQTZdKak6J5IPhtlnthtUZZoTTSSQZIu0Be2dzrkOsRuDRz3rSajo58PTundM32DPfLTRSS2LnRtLiBYEniAo8XLaJZOMJuK9CvxWiY5j7aOAJB4ghSkiuPI4tMymA4695DhfQ8EHipnc5xaOiUVSdCftAG/em4nnzq9Fm4jek4EvEoiVBA4pljD4hXTuB7kGx4ogTRXebDQ6FFsMXWhv9kj7oQtlORn31Su5n1qxgjUE7t6RyH4pGpw/Y+Qtz1D/ZAi4Zvf48AmUH3ejxuo+swjLjgXL59P8lxRSxUgyxjvd9o95TKUYnkdQs3VS5ZH+PRAMX2gOU2+KWWUXH0aRyvaPE3OkcXanR7OXZ95vTTXwKpHJpHQ8PHsV76sOaH/AGXgjdazgTceP+0LnnB3Xt2OvBlgnyfr3+5RTSZXAg6/FdEY2qOPLkbnyJnt8zbmNzgNb9oNFt9yPHiljBrYzyxkqIU8wO4Nbbg2+o63KdJk5ONaOn7LTh0dK86OblY4Hf7rodfTzXldSnGUl+/crB3Bl7tfDemkNtxYfJ7b+l1y4H/qIaJzzFYrPJ+81r/Ma+rfVejB3Gi0JuMrRAxeIvjafwvBHUWcz/cr4OKk0J1blOn/AMjHQBxhzXuY8x13k6/CyduMbJeHJxTJBgJ0Ja0G1uNhu3BTbT2VxwmlX8yO7stvut+Y+aZMDVApZMz3HuHkLKs5XsnFU6O24DUMNJEGHNljYNOFmi/rdTUqVHn5scvFcmu5R7WVRigkkZrZhBHpdb9TKwRhPo8qx7ZsbvtuA8SqyWx27g/g6zU9l4aOGngpuOzmTuNh/wCI0TVRFq2MuHXB4rJAba7FJJO5hLDv4HmpOJ1xaasPSvzanwQSNP4JYlPJHiLZzwyqdn3Z0vY7ZxtPE2pnbeZ1yxrh/dAEgG33jv6eavjSS5P8HzP1HrJdRN4cT8nq16/4/qOxLEnuJF7D1Up5HL1J4unjBdihrpjxco38nVGPwUtbLfdc950QsZIy+IwZ3abwdCOB4K0XQk1ZCdRlrCDoxz8ob91zhmBA5BzT4OCpyv8ABy8UrXuNoCHRWADZGvAceJBdpf1HgnV8u+qJtrjdbskxwRuAdIXPHEHsNbzGVuptqN43JJTn2ZbHglk3Ba/fqTtoIQyMhsbAIu20NaALgkF3qD4JME3Odtk8mOMYUkDwCu9k8MvdoLXX6te1xd4nMh1UFLa/egY00tnTcbbmppeP1bj5C/yXj49TX3HRh8aiH1D27i0s6HcRr4HzXfifdMoiomj+r1Fw1wPeA7KT5OVovzjT/SQvaC0LxweWHzLP18U9O5L8/wBxsk1LDBr01/YlOjuSlTDyuKI07DZzeeYeuidPsyc1tor2HtHrr/NY/NV9CF+Y1+A426A2vYX0/fmk6iFStFsfHJj832L3F8UZUwuAsHlpB5OFtx6qcJOyM8HB2uxzzYSJ7q+BrBc+0uegaCST3WXczjbpM7zW0vG9ylk0csbK6WMhJY9ECScjmtY3hkWWrDzZ48evBL3GUOPYGQ5v2rhag2GbVm3vBA34KXYiMOrGFwByB0gB3Fws1l+5z2u/yrnlLjs+u+oN+A4r1pfj1/kqOn41XdnKOVrk+qSWV1R4eHCk7MhOLnUlKqOzl7FTVEE9BvW0Mm6I8tnaAjdrbgOpTKLFnFwjykVc0W/LoPVFdyN6tlJXtDSGuPvHQn7JF7Hu1se9dCTq0RcldMgu7MlzoJLxydHcD/pN0e8dem0I/LO32emSozmcR97tgciTaQeDw7zCR+/7+P5HRhyuC4/n/v8AfyaGoGeMX+3C8HvyEH+uMrl/TL7P9/1MqcjM0DgZWW3OaR6LrnqLINpyVHZac+0hH4mf6h+q8R6Zl3MHJ2qG/GMscOguAfQnyXetZq9yj7FT7Vzi4WzNezhrrqNLa77Lo4pL5QspO9diohbeKZnFpD7crj/kCqydTixY7hJfksoZcwv94NPpdSap0Vxu0JUGxN/H0RjsLKWoflf++FwPSy6IbRzTdSJlU+8d29PPVUyNNofEnxkisdiD7e8UFjRF5ZVR1v6Ltl/4Zn8RKPrpG2aD/wBNh1t3nS6Zs4skr0b/ANjcaqbZPkV9ZCWm+8KLlstBWiJUUbXtJHcOhCzkUimtMpJqbUi3TxR5DUepwCCCNyMZWJkjSK91N1SOSKK6M5hGKOp5RI3W1wRzad49B5Kco2qPrcsFkjxZs27TwSC5JBO8OB08RoVF45Hnvp8i7IjzYnGfdufA/NMscgx6bI/QhCN0pAA0O4fmrRgkdcMUMMeUixq8MMTQ0Wud5/JaTPGyZ/Hycn2XZFfJTke8P1CmkZvRidowDLbgG/FdmPsc8lbIHtRIDG73soF+ZHuH5JacXyQ02peUNFVWDXneDmcOhsyYeYY7xKDjuv37r+6FUu0v37P+zNNRTXY3jkksf8LrEf8AkXJNbLJ7MvEDHKwfclc3yJA+S635ov5RGWn+Tr2Dy/VN6ADy0Xi5F5mN6mcwpgfHURdZWDwc4D5LpyPjKMvsOtozUGZ2WzrG2lrbxwPLULsbSfYWm46ZDYzJUvYTcPa4a8T74+LvJM3yxp+3/hoqpte6/wA/9g8Lk7GU8CW+RPyKOReazYZaoNiLu0Nd7fVDGtByPZS1hzSDv+Q/JdEFSOeXmkic1pLQxoJc52jQLk2sBYeaEvQ6cTpM3exOw7YyJqkB8gN2R72s5E/ed6BPZ5s5eiOkRpGznGzVdjbvvZTY0YgZpbt01Uno6IoEX5WgdD80rZaMbKmoP1jeoF++yaO9GmqTIU9VkLwBdx3dLppVAlCLyJexHazQLntnTSMjBRkqx9SkWdPRJqGRPjiARGo1WyVICHPI45R5aoSZ4f1XK+Sxr7st66gzG6lys82EuJTYhQCx0SstGVnJ8ep8s0g6j4LtxO4AktozdS4teD3J4q1RDM6nZPEoPa+ye0R3jLJ5gh3gp0+37+B7Xf8AP/f8i6wWUlj4ydQMveWHsu/lLiufKtpjw9itxrSV7ubmSj/M0FVw7il+BMne/sdLweb6pvJeRkXmHKrB5rVVQ38d/wCdod/uV8qvHF/AYPbM5I32ckg+5MT5n8iuxPlFP3QFpsjY12ZY5OFwD4H8nO8kcW4uIZumpEGM5JZGfiuO4qz3FMlF1NoWvnuARzPqjCNAnK0WOz+yNVUuzNjLG7s0gLR3gbymbSEUlHbOmbO7ENpjmPaksBmI3DiGjhcpOVsnky2qNE2HLy7v2EeRzuNnn1QHx/L569EjmZYmVc9Vdx9f3+9yny2dEceh8NQMvoFKUyyxnizMe0dBv+PxU+5Tlx7EX2YcSTw1J5HgFaEd2QyT1RSuqAZHHrf9Es8luy2LFUEh/txzCSynArY4wF0H1TiEL0bMoiZlrH4mo2SxIW9idNSWn4hJP3PD+q9M78VfZmrGvD81NHh2DqaUEFahlOjkW3OHFk1wNHD1b+hXV07u0dDlcbMDicVteXzV46ZLMrimiPRz20O79g+hKM42SxzrRaYNVZJW349h3hoD/KT5KGWNx/mVxyqVfv4JWPt9082OYe+N5A9CFPA+/wC+5TIbLZOqzQN7gvP6qNZGGO0mQg/LiD/xxxu8rtPwCr36dfDYFqbIO0LQ2okB+2xrh32sVbA28a+AvUiDUQvqo2siY58mYWa0XJv2T3bzqq41xmCe4Gtwr6K5ZHCWpk9ndrQWMs51wBe7zp5Aqq1GjnlNcrRr8L2QpKcgtjBcPtO7Tr8xfd4LckTk5M09KGgaBByItMfUyCx7lNzColNL72+wA070PEsuo0imnl7btdADr32PxHqkkysVorDOCQ3MAeNyptlUq2WVPTOFuPXd5XScWBzQad7stg3KOJceXQb+5Mo0TbTKSqrCbsbcDiTvKo5OgrGrtkKGjvr1S0ijm0KYENDcpEQFVs+x4jrogoVYNBqV5D2luhuLd6xHNGLg1LsdNpXkgX38f0U2qPiHVuixZGPRGIsjE7e4QXxlzG3c05h+SeKcXaLYJ7pnJa+huL20PoeIPIrs1JckVri3FmXqqcsPTgU6dnNOHF/B4Snf3eY3FDiDkW1ZVCSMHk7N/O2zvVq54w4yLufKJfbE11oy3kSPU/muTrcfmspgdxodjVXlrYXji1zT4G/zWwRvDJGnqaL6HZqXEKiMsORjA4SyHcGk3AaOLt/737p9RaNkdUzpuB4JS0TMkLdftOsXOcfxOt+iussV8knCctvROkrQdLW5ISy2L4LWyuqnag8L8N5U+YyiBOJBo0OtifCyDmL4eyNNX34/vRSciscddyC+sG9xty4347lkyvErqyYuu1osTvHIfi69FVeYi6Tsk4fDYdprT4Jmq7CN2TqipcBZgAvx5JLYI403siy2Au8lx5/JTd+p0RX+0qpHNuXG3FUvQFF3RBkxDLo3XklpsqoL1IRfIddUR7gEVD68ciKJdYBbbNU4fOLjRt3Hw3I2eb9TyOGBpd3o3LZbEKUpWfL+HROFVwRT9gcF6hJIcw11VORN6MDtrsx7MGaJt2n+8YB/W0cwjDK4O0dOCayeSf4ZzmuwsOFx2m9PmuuMoz3H/gOTFPG6l2M7U4SRfLu6pr9yDxexGEb2ggg/vVZ0xeMkSsGrHRONr6qeaCmhsUnFh8UqnSOY4A3aeA52/JJigopofI3JppHf9g52x0EBA7UjM7j1J1HeDp4BcUp8JNIDi8k6foaR2JDLyTRzyEngVlBitcOzbeTvS5JWX6eDVlbXV4DdXAdfySIbhbMvV46659lGXdXHKOnUp+N92WWMiRYrUuNrNHc0k+d0fDiFpIuMPpJHWzvPdaxseoW4JHPkyexYmBsYsAjyoik5PYkVQANeaVy0UUNg3VJcdN11O2VSSCywkt1/+oLYeSXYpMRZbf32V4woR5LeiAyIDtHjuQbHr0JAl/CkobQAtV6PsrEstQrYiItnRdjsMY2nJeO1IL34gcEYuNbPj/q2eeTqKi9RDG7TY+ahJV2IKXJbHsfayWzd1RNhq7b1uQPCslta5wuW3aeHRUipSVpE5vHF1ezB7WbJBpdLS6He+I6A9W8ipydP2PS6TqbXDLte5gXuY42c3XceBB6q8eomu+ztn0MGrgClw1vAnyBVvH+DjfSsjPw8fe/p/VL/ABEQrpZMH/DNB1cT0AFyh4/sh/4Wu7NJg2LVkEYjigkfGC4tDmuBGY3NnG1tST4qU483bEccMX32aSjrK6Vt3xMiHJzi938osB5peEV6nPKUPQKaOVx1J8BZK3ECY9uCE6u179Ut32CppD4MFaTqLD4pkaWXWib/AATGe6wXPRUUiDt92AhbrrvuB80HZmkVmI1epslY0EGw7D84zEgnkCl7gyTolywBvDwRcRIzsFPUuA3JFplONmXrahxcS7wCrybKxxxRGlmsMzzayKQ3fsQjtJH99N4M/YHk9y/fAq8T6vxALo0KDyGFqFBTNzgmIh8TQDq0AEdyhNOz5frMDx5ZX2ZOkkuUFI4mqEduSyQIvYzMgn6MqtbRdw197fBdCnS0cqxb2ErS1zeF7Hv3KeSSaKQi4s4VtewR1pLftNDi3hmudfRUwxUobPQn1eTA1XYHQSOmkbExpMjzZoHn5AAnuCeWOvUrD6jjatqjpOBbAQRgGpY6Zx3/AHB0DePeVFRk3dHNn+o5JfofFfzNNT4NTQ6RQRs7mAFM9d0cLnkyK5SbB1EAG4BDkGKBRxiylKRRxoe6MAbkgtkdwRRmwUcWm/ihyKIbO4AAngnUhuJmcVxlsf8Aid7rRq7le3BUsXhY/DcOLrPfpxAO7XXUFUjjTVkZZq0ixmgY21gAeiWSSJxlKTIlRiFuvDr3KfI6I4k9kSeR7xoLJLLpRRmMTnEQL3nr+QXRCNgcr0YfEcTfMTc2HJdcIKIjbeiDZUsTidvdCko+m5gH0yVxHWQA+lSuJVTBsa5hu0kHolcTTjDIqkrLKkx1zT2xccwovGebm+lxkv8ATZewYkyRvZOqlxaPIydPkxPzIcya487INCpUEhmIQsMkrCT1bnAgb9192inJjwjTtmJx3Y98rzKw5n21aeIHLkmhma0M8sJOprQzYOAQ1v1gLX+ze1rXCxDjbd/lDlV5nLTJ5emjGPOD0dXGJBtuKaOSmc0sNoBWV4JDkckrdi4cbVxAz1LS3Xek5xrYFjmpaK+KQ620F+Kk5I6nF+o51SBxS2LwKvEMfhitneAeA1J8AEVCTCsd9ivO1cbvcZI7uZYetkeD9SyxNIhVFXUT9lgMV9xPaPkqwirBOkifs7ss6Jn8W+QPmZJoxwvcbnMeTvuDccgut4Flxujys3VcZcX2Zc1la0nNfR5IYN3ZbHGW6dA6x6tXm9JmblLG/T/xlFjaSZna+uzPAZckcAultHRDG0hsFIb3cLniVK0Ud+hLnnDWm40ssqF4yZyra3E/ayFrfdafMrvxRpWVUKVGfsqgo9ZY1HdMyJ757KsY8Y0KCpAnwIUMpkaSmSuJVZCKYi03BIPRI4jScZqpINDij2bxceqi8Zx5Ogxy/TotqHGWO0Jt0Kk8Z52bo8mP0suaOQF3TnwKTim9nJltR0T5i0i1gEJJEscX6mX2tobxe0Bs9mrHjRwI6qcXujpxPjKvRhNnquplp2Pmb7wu3LoSODiOqbd0gz8NS8pOle6xtfTn8kzv1JpKyqnxGYbmX8Uuiyxr3Kuprat+jbN8CT6plxH8OKBQ4RUv9+aTuBt8Ezml2QnkRPo9khfM436nU+qHNsWWVLSRfU+GsYLNHD1FkEiTyWOMYaddORHBUjJISScloE6tDZCHAEFr7cAHMie5jr8Nzm/5yurDkcZaPP6rCpY38GXp53TWFiCzMM3K8khdYcCbtHc1cM8fHPJr96O7CqgnItaOhDdQe0NSeaZoLnbD1NW1gu4gcUtWPGPsYjafa1rmlkWp3X4BdGPC7tl1DjtmCdrvXWBoYQiLQlkQUdtaULPoXEKHJhWh11haFWANcFjIA+NChrIs0CVodTIEtOpuJVTH0WISQG7TccWu1BUpQslm6fHmW+/uX9NtVG4We1zD/MPDiFCWOXoeXP6dkg/LtELaLG2yRlkdzfQk6b1Bxa2zdP00vE85f4DijHwsDSLtY1pbyyi27wTwkmjkz4JY8jTWrLaR7XNI03K0txORXGaZXZWlQo622hjbAkaLUZvQdhAQJu2K6oA/JZCOLI5qrX9EwyiBqqkW/XgmVjpJFXKDIQCbDLY9btLfmVWEuOyOVJ+gQlkYFrD596VgVyKHE9qAw2YLn0CFWdWPpvVmQxqukl1c49w3K2NJMpJcVooiF0hW0NLVgUNLVhaG5UbBR2ZpQs+j4hA5GxXEcHI2K4js6NiOJ661i0NKIKGOCAATolqNyI01OlcR45CBNTKbiVUwD2239y5ckaI5VUlNAqeodG7MwkEclxNBywjOOzQYdtJK97Y/ZtcTuIuD3qkZujzsvSQS5XotnzP3W+KfmQ8JVdjfayDgFmxeC9xss01tAO/VLZlCL9RsQkdvPktYJRSDCmt7xvuW2T5HnwjoN+nNFI3Mg1FQ1ma+lrWN+e4qt6F4OT0ZPGcWc+9jYdOKCez0MXTqCtlDCN5O8p5jx33PSC+iMWTnEqrakLrXYhie2hC1YrQ0hYFCWRBR10FSUj6Ohwcm5AodmTJitC5kbEaHByNi8RQUbEaFREaGlERoY4LAoC9iA6Ik8GilkhaHu0UzxY9y8ycTJ+hZbO17Yp2vfuAcO640KktSOXqcbnjcUbSDaCnI99qumjzJ4MnsBr8ZhIFnNv3hFpMTFiyKW0RBjMR3vb5oUU4TXYhuxyNt7O37gOYQpD+DN90RajaQcGlFGXSyIUm0jj9nuuU2h/4bj6lTW4g+Q9ooM6cOOK2iI5qVM6GgDhyTpkmvYjyqkScloqGOu8rtrynnYXeRhy1Id1DC1Y1CZVrBR1YLlUj6A9dOpGHXTqQKFBTqQrQoKaxaHByZMRoXOjYriezI2I4iEoiNDSFgAZAgwop8Qisb8DvXFmhuzSdbITguF6YXtWgd0RUBqI93RPFgkiMwWKo9ojVMmBymii2iWRcJb2I1RHO/cnMNkZxRFjpggbodi3cFI3zTIRoh17rNJVcStnPnlxi2U9MNbrtm9HB0kbbZOspnpUNLVgUNyrGOnNevPs9/iOBTKQrQqdSALdUUgHrp1IDR66dSFo9dMmChQU1itDgUyYjiecUbE4gisCgFVBmaQp5I8kBlG9lgvNyRJwdPiAcpoZjZHaIxWzN6I0jOKon6CMKw7krMTIHcEjNLaGSDinQg14vojEWSI5FkWUg9DZAijMo8TnzGw3BduGFK2eP1mblLihlPHZGUrZ29Ni4xRJsgdFHiFjUNssCjoLXrzj6CgjXrAoeHo2K4jsyZSFaHAp1IVo8U6kA8nUgHrp1IFHrp1IVo8XJuQvERGxHEQlGwUVdbHZ3QrjzQ2Qy+XZWTtsuOqYz2rQJqIqByFOgS0MbJfQIuJNMlROspsdBtNVhHoY4pkBsBImNF0VWI1v2W+a6cGH1ZxdX1SXliV0UVyumcqRzdHgeSXJkxrFA9tRFsiaj1lrBR6y1m4m1a9cVHuBA9Aw8PQNQ4PWBQRr0bFoeHI2K4jrplIVxPJ1IShCnUzUInUgUKnUhaGEpuQOJHq48zeqEqaJ5MfKNFFLUa2doQuXLhfdHn48qi/DkBD+ShRfQQs013IJ7GatEd4teyoqZJ2h8Z0SvuZMIx1yt2A9nqioa0alPCEpdiE8sYbbKStxAu0boF3Y+nS7nmZ+tt1EhQxlxVJSUQdP08sstk9sPJc3K+578MPFJRCZELL8RMqNg4iZVrNxPZVrBxNM2Rc9HoqYZsiVoopIIHpaGHB6Bggesah4esCh4esK0OD0bFcR2ZMmI0eumUhaPFOpAoYUykahpTqQKKfF6HN2gmjKjg6zpVkVruZaoc+M9E/CEjxnPNiHwYq62qlLpo2Vh17raFfiw5LLpvk0uvj7AXYueATrpURl9R9kCOJPPGyounijnl1+R6Qz2hPMlUVROdrJkYWKnJ3pJ5a7Hf0/0/luROhhXLJ2e9hxUqRI9nZA6lChpatYOI3KtZuJ7KtYOImVGzcS2grmuSuNAh1EZEltjuKU6E0+w/MQloZSaHCRBoopjhIkaKLYRsiAaCNesBoeHLC0KHrCtDg9GxaHB6Ng4ni5MmLQiZSBQ0hMpCtFdX4YHjQJrfoRlhi+5najCC07j4J1laR5+T6fBvRGnw3qjHP8EZ/So+jI39ndVTxyP/AOUvVj20Q70ryyZSP0/HEn09ATuak5SZ2w6eC7IsI8P5oUdMcaHugslaOhJIE6NAIwsQDQ3IsChCxYFCZUQUZ+Koc3cV2OKZ8nDNKPYsqbFiN6lLEd+Lr2u5b02KA8VGWNo9PF1kZE1krXJGmdcckZDrHgloqpUIJEvEqsgRsiWiikmEEqBqCNkWA4js6wtDw5YVoeEwrHhqNoRhMiPITuODQjzFaY4wg7wmUybTASYcw8EyaF2B/siPkmTQrHtw2MbmhUTQopphwCbkOmDdTIqg8gElKlcUMpkZ9MkcCikR306RxHTAuiSjDCxA1HsiIK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1286"/>
            <a:ext cx="9144000" cy="382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4820" name="Picture 4" descr="http://www1.xkm.com.tw/imgfile/INF/2016/03/27/IN160327ECONOMICB0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86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文字方塊 3"/>
          <p:cNvSpPr txBox="1"/>
          <p:nvPr/>
        </p:nvSpPr>
        <p:spPr>
          <a:xfrm>
            <a:off x="0" y="0"/>
            <a:ext cx="399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全台買賣移轉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資料來源：內政部</a:t>
            </a:r>
            <a:endParaRPr lang="en-US" altLang="zh-TW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資料來源：內政部</a:t>
            </a:r>
            <a:endParaRPr lang="en-US" altLang="zh-TW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0" y="1844824"/>
          <a:ext cx="9144000" cy="3024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604867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移轉量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北市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新北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桃園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台中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台南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高雄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全台</a:t>
                      </a:r>
                      <a:endParaRPr lang="zh-TW" altLang="en-US" sz="2000" dirty="0"/>
                    </a:p>
                  </a:txBody>
                  <a:tcPr/>
                </a:tc>
              </a:tr>
              <a:tr h="604867"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2015(</a:t>
                      </a:r>
                      <a:r>
                        <a:rPr lang="zh-TW" altLang="en-US" sz="2000" dirty="0" smtClean="0"/>
                        <a:t>萬</a:t>
                      </a:r>
                      <a:r>
                        <a:rPr lang="en-US" altLang="zh-TW" sz="2000" dirty="0" smtClean="0"/>
                        <a:t>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3.0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5.0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3.8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4.4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2.1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3.5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29.4</a:t>
                      </a:r>
                      <a:endParaRPr lang="zh-TW" altLang="en-US" sz="2000" dirty="0"/>
                    </a:p>
                  </a:txBody>
                  <a:tcPr/>
                </a:tc>
              </a:tr>
              <a:tr h="604867"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2014(</a:t>
                      </a:r>
                      <a:r>
                        <a:rPr lang="zh-TW" altLang="en-US" sz="2000" dirty="0" smtClean="0"/>
                        <a:t>萬</a:t>
                      </a:r>
                      <a:r>
                        <a:rPr lang="en-US" altLang="zh-TW" sz="2000" dirty="0" smtClean="0"/>
                        <a:t>)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3.2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6.0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4.4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4.8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2.0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3.9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32.1</a:t>
                      </a:r>
                      <a:endParaRPr lang="zh-TW" altLang="en-US" sz="2000" dirty="0"/>
                    </a:p>
                  </a:txBody>
                  <a:tcPr/>
                </a:tc>
              </a:tr>
              <a:tr h="604867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增減幅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-6%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-17%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-14%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-8%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+5%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-10%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2000" dirty="0" smtClean="0"/>
                        <a:t>-8%</a:t>
                      </a:r>
                      <a:endParaRPr lang="zh-TW" altLang="en-US" sz="2000" dirty="0"/>
                    </a:p>
                  </a:txBody>
                  <a:tcPr/>
                </a:tc>
              </a:tr>
              <a:tr h="604867">
                <a:tc>
                  <a:txBody>
                    <a:bodyPr/>
                    <a:lstStyle/>
                    <a:p>
                      <a:r>
                        <a:rPr lang="zh-TW" altLang="en-US" sz="2000" dirty="0" smtClean="0"/>
                        <a:t>表現</a:t>
                      </a:r>
                      <a:endParaRPr lang="zh-TW" alt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</a:rPr>
                        <a:t>24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</a:rPr>
                        <a:t>年新低</a:t>
                      </a:r>
                      <a:endParaRPr lang="zh-TW" alt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</a:rPr>
                        <a:t>24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</a:rPr>
                        <a:t>年新低</a:t>
                      </a:r>
                      <a:endParaRPr lang="zh-TW" alt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</a:rPr>
                        <a:t>15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</a:rPr>
                        <a:t>年新低</a:t>
                      </a:r>
                      <a:endParaRPr lang="zh-TW" alt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</a:rPr>
                        <a:t>14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</a:rPr>
                        <a:t>年新低</a:t>
                      </a:r>
                      <a:endParaRPr lang="zh-TW" alt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</a:rPr>
                        <a:t>-</a:t>
                      </a:r>
                      <a:endParaRPr lang="zh-TW" alt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</a:rPr>
                        <a:t>15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</a:rPr>
                        <a:t>年新低</a:t>
                      </a:r>
                      <a:endParaRPr lang="zh-TW" alt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C00000"/>
                          </a:solidFill>
                        </a:rPr>
                        <a:t>14</a:t>
                      </a:r>
                      <a:r>
                        <a:rPr lang="zh-TW" altLang="en-US" sz="1800" b="1" dirty="0" smtClean="0">
                          <a:solidFill>
                            <a:srgbClr val="C00000"/>
                          </a:solidFill>
                        </a:rPr>
                        <a:t>年新低</a:t>
                      </a:r>
                      <a:endParaRPr lang="zh-TW" altLang="en-US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0" y="908720"/>
            <a:ext cx="399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六都表現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37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00475"/>
            <a:ext cx="91440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/>
        </p:nvGraphicFramePr>
        <p:xfrm>
          <a:off x="-2" y="1988840"/>
          <a:ext cx="9144002" cy="403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286"/>
                <a:gridCol w="1306286"/>
                <a:gridCol w="1306286"/>
                <a:gridCol w="1306286"/>
                <a:gridCol w="1306286"/>
                <a:gridCol w="1306286"/>
                <a:gridCol w="1306286"/>
              </a:tblGrid>
              <a:tr h="599529"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房價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北市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新北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桃園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台中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台南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高雄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</a:tr>
              <a:tr h="1034803"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歷史最高價</a:t>
                      </a:r>
                      <a:endParaRPr lang="zh-TW" altLang="en-US" sz="1600" b="1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2013Q4</a:t>
                      </a:r>
                    </a:p>
                    <a:p>
                      <a:endParaRPr lang="en-US" altLang="zh-TW" dirty="0" smtClean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68.9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2014Q1</a:t>
                      </a:r>
                    </a:p>
                    <a:p>
                      <a:endParaRPr lang="en-US" altLang="zh-TW" dirty="0" smtClean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35.1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2014Q1</a:t>
                      </a:r>
                    </a:p>
                    <a:p>
                      <a:endParaRPr lang="en-US" altLang="zh-TW" dirty="0" smtClean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17.7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2015Q1</a:t>
                      </a:r>
                    </a:p>
                    <a:p>
                      <a:endParaRPr lang="en-US" altLang="zh-TW" dirty="0" smtClean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19.1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2015Q3</a:t>
                      </a:r>
                    </a:p>
                    <a:p>
                      <a:endParaRPr lang="en-US" altLang="zh-TW" dirty="0" smtClean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13.7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2015Q2</a:t>
                      </a:r>
                    </a:p>
                    <a:p>
                      <a:endParaRPr lang="en-US" altLang="zh-TW" dirty="0" smtClean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16.0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</a:tr>
              <a:tr h="599529">
                <a:tc>
                  <a:txBody>
                    <a:bodyPr/>
                    <a:lstStyle/>
                    <a:p>
                      <a:r>
                        <a:rPr lang="en-US" altLang="zh-TW" sz="1600" b="1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2016Q1</a:t>
                      </a:r>
                      <a:endParaRPr lang="zh-TW" altLang="en-US" sz="1600" b="1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58.1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30.5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15.6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17.0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12.5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14.9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</a:tr>
              <a:tr h="599529">
                <a:tc>
                  <a:txBody>
                    <a:bodyPr/>
                    <a:lstStyle/>
                    <a:p>
                      <a:r>
                        <a:rPr lang="en-US" altLang="zh-TW" sz="1600" b="1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2015Q4</a:t>
                      </a:r>
                      <a:endParaRPr lang="zh-TW" altLang="en-US" sz="1600" b="1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60.9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31.8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16.2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18.4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13.7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15.0</a:t>
                      </a:r>
                      <a:endParaRPr lang="zh-TW" altLang="en-US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</a:tr>
              <a:tr h="599529"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季增減幅</a:t>
                      </a:r>
                      <a:endParaRPr lang="zh-TW" altLang="en-US" sz="1600" b="1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-4.6%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-4.1%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-3.7%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-7.6%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-8.8%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-0.7%</a:t>
                      </a:r>
                    </a:p>
                  </a:txBody>
                  <a:tcPr marL="9525" marR="9525" marT="9525" marB="0" anchor="ctr"/>
                </a:tc>
              </a:tr>
              <a:tr h="599529">
                <a:tc>
                  <a:txBody>
                    <a:bodyPr/>
                    <a:lstStyle/>
                    <a:p>
                      <a:r>
                        <a:rPr lang="zh-TW" altLang="en-US" sz="1600" b="1" dirty="0" smtClean="0"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與高點價差</a:t>
                      </a:r>
                      <a:endParaRPr lang="zh-TW" altLang="en-US" sz="1600" b="1" dirty="0">
                        <a:latin typeface="超研澤中圓" pitchFamily="49" charset="-120"/>
                        <a:ea typeface="超研澤中圓" pitchFamily="49" charset="-120"/>
                        <a:cs typeface="超研澤中圓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-15.7%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-13.1%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-11.9%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-11.0%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-8.8%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1" i="0" u="none" strike="noStrike" dirty="0">
                          <a:solidFill>
                            <a:srgbClr val="C00000"/>
                          </a:solidFill>
                          <a:latin typeface="超研澤中圓" pitchFamily="49" charset="-120"/>
                          <a:ea typeface="超研澤中圓" pitchFamily="49" charset="-120"/>
                          <a:cs typeface="超研澤中圓" pitchFamily="49" charset="-120"/>
                        </a:rPr>
                        <a:t>-6.9%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4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資料來源：住商機構</a:t>
            </a:r>
            <a:endParaRPr lang="en-US" altLang="zh-TW" dirty="0"/>
          </a:p>
        </p:txBody>
      </p:sp>
      <p:sp>
        <p:nvSpPr>
          <p:cNvPr id="5" name="文字方塊 4"/>
          <p:cNvSpPr txBox="1"/>
          <p:nvPr/>
        </p:nvSpPr>
        <p:spPr>
          <a:xfrm>
            <a:off x="0" y="908720"/>
            <a:ext cx="3995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六都價格表現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://www1.xkm.com.tw/imgfile/INF/2016/01/04/IN160104COMMERCIA05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696"/>
            <a:ext cx="8820472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file.metanews.cn/phote/FileImg.aspx?sn=17012427764&amp;FileID=DADAYB07010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6"/>
            <a:ext cx="7632848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新聞圖片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7200800" cy="5141344"/>
          </a:xfrm>
          <a:prstGeom prst="rect">
            <a:avLst/>
          </a:prstGeom>
          <a:noFill/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  <a:cs typeface="+mn-cs"/>
              </a:rPr>
              <a:t>台灣空屋率名列前茅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  <a:cs typeface="+mn-cs"/>
              </a:rPr>
              <a:t>全國各縣市低度用電宅數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02" name="Picture 2" descr="https://www.beclass.com/share/201408/173530e53ec80c6697540537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51520" y="0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solidFill>
                  <a:srgbClr val="002060"/>
                </a:solidFill>
                <a:latin typeface="DotumChe" pitchFamily="49" charset="-127"/>
                <a:ea typeface="DotumChe" pitchFamily="49" charset="-127"/>
              </a:rPr>
              <a:t>自用買點</a:t>
            </a:r>
            <a:r>
              <a:rPr lang="en-US" altLang="zh-TW" sz="4800" dirty="0" smtClean="0">
                <a:solidFill>
                  <a:srgbClr val="002060"/>
                </a:solidFill>
                <a:latin typeface="DotumChe" pitchFamily="49" charset="-127"/>
                <a:ea typeface="DotumChe" pitchFamily="49" charset="-127"/>
              </a:rPr>
              <a:t>?</a:t>
            </a:r>
            <a:r>
              <a:rPr lang="zh-TW" altLang="en-US" sz="4800" dirty="0" smtClean="0">
                <a:solidFill>
                  <a:srgbClr val="002060"/>
                </a:solidFill>
                <a:latin typeface="DotumChe" pitchFamily="49" charset="-127"/>
                <a:ea typeface="DotumChe" pitchFamily="49" charset="-127"/>
              </a:rPr>
              <a:t> </a:t>
            </a:r>
            <a:endParaRPr lang="zh-TW" altLang="en-US" sz="4800" dirty="0">
              <a:solidFill>
                <a:srgbClr val="002060"/>
              </a:solidFill>
              <a:latin typeface="DotumChe" pitchFamily="49" charset="-127"/>
              <a:ea typeface="DotumChe" pitchFamily="49" charset="-127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652120" y="0"/>
            <a:ext cx="32624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dirty="0" smtClean="0">
                <a:solidFill>
                  <a:srgbClr val="C00000"/>
                </a:solidFill>
                <a:latin typeface="DotumChe" pitchFamily="49" charset="-127"/>
                <a:ea typeface="DotumChe" pitchFamily="49" charset="-127"/>
              </a:rPr>
              <a:t>投資買點</a:t>
            </a:r>
            <a:r>
              <a:rPr lang="en-US" altLang="zh-TW" sz="4800" dirty="0" smtClean="0">
                <a:solidFill>
                  <a:srgbClr val="C00000"/>
                </a:solidFill>
                <a:latin typeface="DotumChe" pitchFamily="49" charset="-127"/>
                <a:ea typeface="DotumChe" pitchFamily="49" charset="-127"/>
              </a:rPr>
              <a:t>?</a:t>
            </a:r>
            <a:r>
              <a:rPr lang="zh-TW" altLang="en-US" sz="4800" dirty="0" smtClean="0">
                <a:solidFill>
                  <a:srgbClr val="C00000"/>
                </a:solidFill>
                <a:latin typeface="DotumChe" pitchFamily="49" charset="-127"/>
                <a:ea typeface="DotumChe" pitchFamily="49" charset="-127"/>
              </a:rPr>
              <a:t> </a:t>
            </a:r>
            <a:endParaRPr lang="zh-TW" altLang="en-US" sz="4800" dirty="0">
              <a:solidFill>
                <a:srgbClr val="C00000"/>
              </a:solidFill>
              <a:latin typeface="DotumChe" pitchFamily="49" charset="-127"/>
              <a:ea typeface="DotumChe" pitchFamily="49" charset="-127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  <a:cs typeface="+mn-cs"/>
              </a:rPr>
              <a:t>全國囤屋數</a:t>
            </a:r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8964488" cy="551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5"/>
            <a:ext cx="7488832" cy="4094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  <a:cs typeface="+mn-cs"/>
              </a:rPr>
              <a:t>六都租金漲跌幅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748423" y="2967335"/>
            <a:ext cx="3647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政策現實面</a:t>
            </a:r>
            <a:endParaRPr lang="zh-TW" alt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-612576" y="4077072"/>
            <a:ext cx="10610447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zh-TW" altLang="en-US" sz="36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陰招陽招大家難接招</a:t>
            </a:r>
            <a:endParaRPr lang="zh-TW" altLang="en-US" sz="36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內容版面配置區 5"/>
          <p:cNvGraphicFramePr>
            <a:graphicFrameLocks noGrp="1"/>
          </p:cNvGraphicFramePr>
          <p:nvPr>
            <p:ph idx="4294967295"/>
          </p:nvPr>
        </p:nvGraphicFramePr>
        <p:xfrm>
          <a:off x="0" y="549275"/>
          <a:ext cx="8172400" cy="6308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圓角矩形 4"/>
          <p:cNvSpPr/>
          <p:nvPr/>
        </p:nvSpPr>
        <p:spPr bwMode="auto">
          <a:xfrm>
            <a:off x="8280400" y="1412776"/>
            <a:ext cx="863600" cy="511175"/>
          </a:xfrm>
          <a:prstGeom prst="roundRect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房屋評定現值</a:t>
            </a:r>
          </a:p>
        </p:txBody>
      </p:sp>
      <p:sp>
        <p:nvSpPr>
          <p:cNvPr id="8" name="圓角矩形 7"/>
          <p:cNvSpPr/>
          <p:nvPr/>
        </p:nvSpPr>
        <p:spPr bwMode="auto">
          <a:xfrm>
            <a:off x="8280400" y="2060848"/>
            <a:ext cx="863600" cy="511175"/>
          </a:xfrm>
          <a:prstGeom prst="roundRect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土地公告地價</a:t>
            </a:r>
          </a:p>
        </p:txBody>
      </p:sp>
      <p:sp>
        <p:nvSpPr>
          <p:cNvPr id="11" name="圓角矩形 10"/>
          <p:cNvSpPr/>
          <p:nvPr/>
        </p:nvSpPr>
        <p:spPr bwMode="auto">
          <a:xfrm>
            <a:off x="8280400" y="2636912"/>
            <a:ext cx="863600" cy="511175"/>
          </a:xfrm>
          <a:prstGeom prst="roundRect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土地公告現值</a:t>
            </a:r>
          </a:p>
        </p:txBody>
      </p:sp>
      <p:sp>
        <p:nvSpPr>
          <p:cNvPr id="12" name="圓角矩形 11"/>
          <p:cNvSpPr/>
          <p:nvPr/>
        </p:nvSpPr>
        <p:spPr bwMode="auto">
          <a:xfrm>
            <a:off x="8280400" y="3717032"/>
            <a:ext cx="863600" cy="511175"/>
          </a:xfrm>
          <a:prstGeom prst="roundRect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房屋評定現值</a:t>
            </a:r>
          </a:p>
        </p:txBody>
      </p:sp>
      <p:sp>
        <p:nvSpPr>
          <p:cNvPr id="13" name="圓角矩形 12"/>
          <p:cNvSpPr/>
          <p:nvPr/>
        </p:nvSpPr>
        <p:spPr bwMode="auto">
          <a:xfrm>
            <a:off x="8280400" y="4653136"/>
            <a:ext cx="863600" cy="714375"/>
          </a:xfrm>
          <a:prstGeom prst="roundRect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房屋評定現值</a:t>
            </a:r>
            <a:r>
              <a:rPr lang="en-US" altLang="zh-TW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+</a:t>
            </a:r>
            <a:r>
              <a:rPr lang="zh-TW" alt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公告現值</a:t>
            </a:r>
          </a:p>
        </p:txBody>
      </p:sp>
      <p:sp>
        <p:nvSpPr>
          <p:cNvPr id="14" name="圓角矩形 13"/>
          <p:cNvSpPr/>
          <p:nvPr/>
        </p:nvSpPr>
        <p:spPr bwMode="auto">
          <a:xfrm>
            <a:off x="8280400" y="5805264"/>
            <a:ext cx="863600" cy="306467"/>
          </a:xfrm>
          <a:prstGeom prst="roundRect">
            <a:avLst/>
          </a:prstGeom>
          <a:ln w="38100">
            <a:prstDash val="sysDot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zh-TW" altLang="en-US" sz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市價</a:t>
            </a:r>
            <a:endParaRPr lang="zh-TW" alt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5" name="圓角矩形圖說文字 14"/>
          <p:cNvSpPr/>
          <p:nvPr/>
        </p:nvSpPr>
        <p:spPr>
          <a:xfrm>
            <a:off x="395536" y="4077072"/>
            <a:ext cx="2376264" cy="792088"/>
          </a:xfrm>
          <a:prstGeom prst="wedgeRoundRectCallout">
            <a:avLst>
              <a:gd name="adj1" fmla="val 79020"/>
              <a:gd name="adj2" fmla="val -2324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關鍵</a:t>
            </a:r>
            <a:r>
              <a:rPr lang="en-US" altLang="zh-TW" dirty="0" smtClean="0"/>
              <a:t>:</a:t>
            </a:r>
          </a:p>
          <a:p>
            <a:pPr algn="ctr"/>
            <a:r>
              <a:rPr lang="zh-TW" altLang="en-US" dirty="0" smtClean="0"/>
              <a:t>資本利得與稅率</a:t>
            </a:r>
            <a:endParaRPr lang="zh-TW" altLang="en-US" dirty="0"/>
          </a:p>
        </p:txBody>
      </p:sp>
      <p:sp>
        <p:nvSpPr>
          <p:cNvPr id="16" name="圓角矩形圖說文字 15"/>
          <p:cNvSpPr/>
          <p:nvPr/>
        </p:nvSpPr>
        <p:spPr>
          <a:xfrm>
            <a:off x="395536" y="1196752"/>
            <a:ext cx="2304256" cy="792088"/>
          </a:xfrm>
          <a:prstGeom prst="wedgeRoundRectCallout">
            <a:avLst>
              <a:gd name="adj1" fmla="val 83887"/>
              <a:gd name="adj2" fmla="val 1889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關鍵</a:t>
            </a:r>
            <a:r>
              <a:rPr lang="en-US" altLang="zh-TW" dirty="0" smtClean="0"/>
              <a:t>:</a:t>
            </a:r>
          </a:p>
          <a:p>
            <a:pPr algn="ctr"/>
            <a:r>
              <a:rPr lang="zh-TW" altLang="en-US" dirty="0" smtClean="0"/>
              <a:t>自用</a:t>
            </a: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gw.udn.com.tw/gw/photo.php?u=http://uc.udn.com.tw/photo/2015/07/22/1/1131378.jpg&amp;sl=W&amp;fw=7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5" y="764704"/>
            <a:ext cx="7715141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房地合一稅 成本費用從寬認定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7416824" cy="57237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17090" name="Picture 2" descr="http://pgw.udn.com.tw/gw/photo.php?u=http://uc.udn.com.tw/photo/2016/03/19/1/1945658.jpg&amp;sl=W&amp;fw=750&amp;exp=3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8604448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ac-wmat.org/uploads/root/8778701347130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9144000" cy="53732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3275856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124744"/>
            <a:ext cx="5796136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10" name="Picture 10" descr="http://p1-news.hfcdn.com/p1-news/MjQ5NDk5bmV3cw,,/2cc518f177f2d7ad.jpg/qs/r=1688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9144000" cy="4005064"/>
          </a:xfrm>
          <a:prstGeom prst="rect">
            <a:avLst/>
          </a:prstGeom>
          <a:noFill/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/>
          </a:bodyPr>
          <a:lstStyle/>
          <a:p>
            <a:r>
              <a:rPr lang="en-US" altLang="zh-TW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1.</a:t>
            </a:r>
            <a:r>
              <a:rPr lang="zh-TW" alt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以登記為準，有賺錢有繳稅</a:t>
            </a:r>
            <a:endParaRPr lang="en-US" altLang="zh-TW" sz="3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endParaRPr lang="en-US" altLang="zh-TW" sz="3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r>
              <a:rPr lang="en-US" altLang="zh-TW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2.</a:t>
            </a:r>
            <a:r>
              <a:rPr lang="zh-TW" altLang="en-US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自用客戶可能繳更少</a:t>
            </a:r>
            <a:endParaRPr lang="en-US" altLang="zh-TW" sz="3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endParaRPr lang="en-US" altLang="zh-TW" sz="30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r>
              <a:rPr lang="en-US" altLang="zh-TW" sz="3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3.</a:t>
            </a:r>
            <a:r>
              <a:rPr lang="zh-TW" altLang="en-US" sz="3000" b="1" dirty="0" smtClean="0">
                <a:solidFill>
                  <a:srgbClr val="C00000"/>
                </a:solidFill>
                <a:latin typeface="Times New Roman" pitchFamily="18" charset="0"/>
                <a:ea typeface="超研澤特標準宋體" pitchFamily="49" charset="-120"/>
              </a:rPr>
              <a:t>奢侈稅同時退場</a:t>
            </a:r>
          </a:p>
        </p:txBody>
      </p:sp>
      <p:sp>
        <p:nvSpPr>
          <p:cNvPr id="4" name="標題 1"/>
          <p:cNvSpPr txBox="1">
            <a:spLocks/>
          </p:cNvSpPr>
          <p:nvPr/>
        </p:nvSpPr>
        <p:spPr bwMode="auto">
          <a:xfrm>
            <a:off x="323528" y="54868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房地合一三大重點</a:t>
            </a:r>
            <a:endParaRPr lang="zh-TW" altLang="en-US" sz="3600" b="1" dirty="0">
              <a:solidFill>
                <a:srgbClr val="008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  <p:sp>
        <p:nvSpPr>
          <p:cNvPr id="76802" name="AutoShape 2" descr="data:image/jpeg;base64,/9j/4AAQSkZJRgABAQAAAQABAAD/2wCEAAkGBw8SEhUQExIVFRUXFRUWFRYWGBkVFRgYGBgWGBUVFxYYHSggGBolGxYWITIhJSkrLi4uFx8zODMtNygtLisBCgoKDg0OGxAQGy0mICUtLSsuListLy0tLy0tLS0tLS8tLS0tLSstLS0tLS0tLS0tLS0tLS0tLS0tLS0tLS0tLf/AABEIAOIA3wMBEQACEQEDEQH/xAAcAAEAAQUBAQAAAAAAAAAAAAAABQECAwQGBwj/xABBEAABAgMEBggDBQcEAwAAAAABAAIDBBEFEiExBkFRYXGBEyIyQpGhscFSctEjYoKy8AcUJHOSouEVM+LxQ2PC/8QAGwEBAAMBAQEBAAAAAAAAAAAAAAIDBAEFBgf/xAA1EQACAgEDAgMGBQQCAwEAAAAAAQIDEQQSMSFBBTJRE2FxgZGhIlKx0fAUQsHhFTMjQ/EG/9oADAMBAAIRAxEAPwD3FAEAQBAEAQBAEAQBAEAQBAEAQFKjLWgKoAgCAIAgCAIAgCAIAgCAIAgCAIAgCAIAgCAIAgKEgYlcbwCIn9J5KDg6M0nYyrz/AG1pzVMtTXHv9C2NE32Odn/2iNGEGAT955uj+kVr4hZ5a38qL46X1ZzdoaZT8X/y9GNkMXf7sT5qiWpsl3+hojp612I6yrZjQI7Zi85xB614klzT2mkn9VAUYWOMtxZOtSjtPaJKaZFhtisNWvaHNO4+hXrxkpLKPIlFxeGZ104EAQBAEAQBAEAQBAEAQBAEAQBAEAQBAEAQERbtqdELrSA7Mn4R9V5uv1jqWyHmf2Nml06m90uDzTSCLHMQiJFe9pxbeJIpsplhkvPja7VmTybHBQeERSkcLSunTGVIkWFdOo7b9m1vXH/ubz1XkmEdjs3N4HMb67Vt0tuHsZk1dWVvXzPSlvPPCAIAgCAIAgCAIAgCAIAgCAIAgCAIAgCA1rQnBCYXHPJo2lZ9TqI0Q3P5FtNTslhHluklqGI4srXGrztOzgP1kvBrUpN2T5Z6smktkeEbT7OixZWG57aOIJhk5uAyrsvD2K5OLpkpdmIyVice6OaV5AsK6dLQ2q7k7nBNO0aNK9Lyu/8AJZlqvcXKsiJ6VMFwo4kgghwF0g5imOa012bup2cMHruiNuCbgB5p0jerFH3viG4jHxGpezTZvjnueLfV7OWOxNq0pCAIAgCAIAgCAIAgCAIAgCAIAgCAIC17wASTQAVJXJSUVl8HUm3hHnultukmjTQkUaPhb8XE/rJfO22vU2bn5Vx/P1PXrgqYbVy+SM0QsH95iX3j7JhF777swzhrO7DWtNVe55fBRbZtWFyejTksIjCzLZuIy/WxaLqlbBxZRVY65KSPMNI5Ew336UqaOGx+vx+q8umT8kuUejNLzLhkK4rQQM1nAGKxpyvAngMT6KFjxBssjByaOsizTdoWCKNka2R9oSV+TMSnWvGKPlrd/KAeS9iuvFKfzMLtzqHHtjHz5/0ROiduGTmBENejd1Yo+6T2qbRn4jWrKbNksnLqvaQx37HtkN4cA4GoIBBGRByIXqHjNYLkAQBAEAQBAEAQBAEAQBAEAQBAEAQHJ6XW41gLAcBn952po3DX/heLr73ZL2MOO/8AP51PT0tOyPtJfI4SzpOLNx7g7TjVztTW63cBgAOAVddecRRKc8Lcz1aQk4cGG2FDFGtFBt2knaScVvSUVhGFtt5ZnXThz2ldmh7S+mBF1+74X8sPJefrKmmrY/P+fY36SzK9m/keZTEIscWOzBp9CuRaayi1rDwVkZswnh42ivqCN4zV1c9ryQsr3xwetyExCmIHSXWGrTUUBoaY8tY3ELW4owbpLplnKz862keAGkGHLX64XaPDwABuuqUliGTsHmaz6o88KxHrnpX7MNILzf3KIes0VhE6295nFuY3cFu01mVtZ52spw96+Z361mAIAgCAIAgCAIAgCAIAgCAIAgCAiNIrVEBlAaOIOPwjW5YtbqfZR2x8z4/c2aTT+0lulwjyidmnx4gDQTU3WN1kk+pK8uuvasdzfZLPXsemaL2I2VhUNDEdQxHb9TQfhHnida9CuGxHnWT3v3EwplYQFsRgcC0ioIII3FcaTWGdTaeUeZ6XWUWOJ1t1/Ew5Hl9V5cYuqbrfyPYTVsFNfM5YlXkDqdBbb6J5gPPUiAgV1Oxp6+e5aaZ/2syamr+9fM2rdgthiYjuiAGJAbCaw4GrS7EY41vZU1K6yX4MFNEW7E0cGSsiPVLpSbfCiNisN17HBzTvHtqUotp5R2UVJYZ7to9a7JuAyOzCoo5vwvHaaf1lRenCanHJ4Vtbrk4sklMrCAIAgCAIAgCAIAgCAIAgCA15+cZBYYjshq1k6gFXbbGqDlIsqqlbNRieRaTWy6M9wrr62zDJo3D1XhrdOTsnyz22owiq48I6fQHR+4BNxR1nD7Jp7rTm873DLdxWyqGPxM8++zL2o7RXGYIAgCAitIrP6WHeAq9lSN7e833/AO1m1VW+OVyjXo7vZzw+GeSWjLdG+g7Jxbw2cvoqK57lk9CyG14NS8QajAjEFWohjJbGiOcS5xLicyTUnmV3k6kksIpAbVwHPwXJPCEniJ0NjSbYsTrtDmtBJBFQa4Ae/JY7puMehXUup1dikSpd0LQ0PoXNxLajWBXA8FGrXXV8PPxJW0Rt8xOwdI/ih/0n2K2w8X/PH6GSWg/K/qbkK3Zc5uLfmHuKrZDxGiXfHxKJaK1cLJvQZmG/sva7gQVqhbCflaZnlXOPmWDKrCAQBAEAQBAEAQBAEAQHJadSM5EDOgaXjEUFBdOt+JxqMBsWDV0TsksdV6e89DR311Rkn0b7+45zRzQmP0odNQ7sNuN0kEvdqaQD2dZ8NarVEk8yROzURxiD6noytMQQHIaaW7Myz2CE8AGtQWhwNA3bjrKnFJgkdDrYizUF0SIG3mxC3qggUutORJxxXJLAJ5RAQHn2m1i3XEtHVdVzNgd3mcPruXn2w9lZlcM9rTWe3q2vzI4WDBe83WNc47ACSrlFvgjKUY+Z4JuS0SjvxiEQx/U7wGA8Vaqn3M8tXFeVZMlr2XBl7jGXi8glznHGmQFBgMQfBVXpRwkRhbOzLZKaOwLsMv1vPkMB7ry9RLMsehqqWFklVQWBAWPC6iSMD1JE0Xf6tHhAuEVwABOJqMNxWqvUWx6RkyE6KpLMoo6fQ23f3uAHOp0rOrEGWOpwGwjzrsX0FFu+PvPCvq9nL3E8rigIAgCAIAgCAIAgCAxRtSpu7E4GJZyYQHL6X6PxZotLCBdrnjWoG/DJTi8A2NCrLiy8F7IgFTFLhSuV1o1jcVyTyDoFEBAY48tDiANexrhUGjhUVGRouSipdGicLJQeYvHwObbDa0m60NxNaAD0UyLeerKrpw4i14xix3Ux6wY3l1R51PNebdLMmzdXHEUjqIMMNaGjIADwXlN5eTclhYL1wBAWPK6iSMD1JE0RNuRaQiNbiG+58gtFCzI5Y8RIzQ7SD92mBF7hNyKPuk4OptGfiNa9SqTqkn2MFsFbBrue3scCAQagioIyIORXqHkFUAQBAEAQBAEAQBAY42Spu4Jw5MKzkwugLgCAIAgKhAcw/M8T6qYNa0Zno4T4nwtNOJwb5kKE5bYtkoR3SSOS0fgXooOpgvc8h615Lx73iGD061mR1KxF4QFCUOmJ5UkSSMDypImiGtOCY0aHLg0Jqa50qDjyDVu0sMmfUz2r4HFOY+BFdDeKOabrx7jaNYOwrfKOVgyQljqev/syt7pIZlHnrQxWGfih1y/DUDgQtGmsytr7GfWVYe9cM7lajEEAQBAEAQBAEAQGvGmGVuXhezu1xoMzRZ7bIZ2ZWfQnGL5NO0Z+HAZfeaCoaNVSchXILNZYq47mX11uctqOfj2hFe6/eI2BpIAHLPivEs1Nk5bs4+B6cKIRjjGQbYjt79fmAP8AlWQ1dy75+I/papdvoBpa5vbhB3yuLfIgrXDWN8of8Yn5ZfVE7Y9psmYQjMBALnNoaVq0lpy3hbYy3LJ5t1Tqm4N5wbqkVFQgOZiZnifVTBzumEzRjIQ7xvHg3LzPks+ofRI06eOW2YNHYV2GX63HyGA86ryNQ8yx6HpVR6ZJcPWfBPAvpgYLXOXcHcGJzl1IkkYnFSRNI09HG9JNRYupgujn1fRrvFetpIYX87nl62fb3/oYdPrD6Rn71DHXhjrgd6GNe8t9K7Atcl3MtU8PDOS0dtZ8CKyIw9ZhvN3jvNO4io5qp5jLcjdFKcXBn0DZU/DmITI7D1XtBG0bWneDUcl6EZKSyjyJwcJOLNtSIBAEAQBAUqgIe1dI4EGoH2jtjchxdq81hs19UW4xeWvTj6nZpwScu5ys9pLHijtXG/C3A8zmV4Op1ettm4Lovd+/8+Brrlp4w3v78/QpotG/iW7w8f2k+yn4fpnXbuk+vUrnq1Z+GK6HcPYHAggEHMEVB5Fe2ROW0osuDBhiJBb0Tr9D0ZLWnBxxZ2dQ1KuWmrnyi2N848M4eFpFFp1gHeR8sPJZ5+Gr+1muvXY8yMc7awc0hoIccMdQ1kEKNejmpYlwbHrq1W3F9T1PRaGGycuAKDoYfm0EnxK3tY6HiOTk22Si4cAQHNRe0eJ9VMHB6RzBiTLgMbtIbeIz/uJWK6WZP3HoUQxBe8noDQ1oaMgAPBeVLq8npKOFgyX1HAwVvpgYLS5MDBY5ylgkka03Gusc7YCeerzU4Ry0jreE2bOh0C7L3zm95PIdUeh8V7VKxE8LUyzPHoTitM5Fj9lsnEpFZFjQy7rXRccxtdTQW1puqpqlNcli1Uovg7aw7LhysBkBmIaMSc3E4uceJV0IKEcIptsdknJm+pFYQBAEBrT09DgtvPNNg1k7ANao1Gprojum/wB38CUYOXB57bEd8WIYpJrjdx7I1ALxbLnZJt/xGbc85RigCrAdeNVkqqVScV6ll9ztkm/Q0ozaOWhcFJI6NmkzC+Yjxa4K2n/sROvzI9CXomwg9MR9gP5g/K5SiDx9quOBAe2aOj+El/5ML8gVD5OokFwAIDm4vaPzH1UwQs1YcuHdK1pa4OrgTQknEkHjXBUzojJNcGivUzg13Mv+mRroe1pc06xjlhkOCwz0Ml5Xn7G6HiEH5lj7mo4EZghZZ0zh5ka4W1z8rRbfVeCzBQuXcHcFhcu4O4Iu3YxEMNGbnAeGPrRX0RzLJXc8RwdhIy/Rw2Q/ha1vMDHzqvYisLB89OW6TZnXSJ1Fm/7TOC0w8qKpcmypHAgCAICPti1WQG1OLj2W7d52BYddroaWGX1b4X87FtVTsfuOFmp18WIHxHVJOGwbgNQXyUbbdVepz69/cjbftqpaXwLI5wXqI8Q1peNQOG/2Umgaj4tX03FSx0OkjYzg2PBJw+0YPE091Orzr4nY+ZHoy9I2kJpeP4f8bfRylEHjwVxwFAe3WCP4aB/JhfkCplydRvKICA5uP2nfMfVTBrzXZPL1QE9Yf+wz8X5iovkGvbVpycItbMAC9k4tvAcxiF1JnDVZZMnMC9BiA/I4OHMZhVTohLzRL4am2HEvqaE1ozGHYId5HwKzS0Uf7X9TbX4k154/Qh5mTisNHMIVEtLZHtn4G2vWUz74+PT/AEQ7IfSzkGEcmkOI3DrH0A5q3TQ69SvWzxFten6k5pXbEWXazow2ry7rEVpdu5DKuOteklk8M2NGYz3y7XvcXOJJJOJKPkHd2WQYTeFFfW049CuS6m0pkQgCA1rQnGwYZiOyGQ1k6gFRqdRDT1uyXYnXBzltR55PzjojnRHnE+AGoDcvhbrbNVbul1bPVSjVD3Ii2xiXh2zLcvZpoVUNq+Z4l9ztll/IvmZwUVqiUmlAESJW5TE0xNMhtSyca47pcIsrrc5KK5ZqxnRINXEtJIph1iBw91bHE10OY64MNnWi3p4URz63YjHGta0DgTQcAcArVHa0dXQ9sl5hkRoexwc05Oaag8wtfPU1JpkVpYP4f8bfdSjydPHFccBQHuFjD+Hg/wAqH+QKh8nUbi4AgObj9p3zH1KmDVnYgawkmmXqoykorLOSaS6k7o/Ea6XYWkEdbL5jhxXNyl1QTT4IrTGw4szduU6uOOvMUwxU4vB04SZsObgm90bqjvMqSPDrDwU8oHQaFW5NvmWy8SK5zC15IeAXAtFR1iL3ioySwcPQHAEUIqNhxCgdIW1ZWGxzS1oBIOQ/VF1BehyGmMhEjdA1gqaxK7BgzNTiwyVsSTdBgthuNSFFgm7NmzDd905j3Xjw1To1U/yt9f3NDr31r1Ojaa4hfRJprKMJVdAQHE6WT9+L0YPVZhxdr8MvFfIeNar2t3s1xH9f9cfU9LS17Y7vU5idiZN5n2VXh9XNj+C/yZ9fbxWvi/8ABrtC9I80tdIMcCS5wNRQClN+pVSvlGyMEujz9jRXUpVTs9Mfc1Jjpmmjaho7N33Ixqr3GE44l3IVWezmprlFkCUiRHVdUbXHPdnmpblFYRCUsvJsCw4ZN5xJOogU8dq57Z9jm42pKNNyjr8F5prGbT8zPcY71OF2OCUZYJuc0whx4BY9hZEvNOHWY6hxocwdx8VqjdHuXK1dzhHsIWiFsZcMkpJljslYSPcrLFIEIf8Aqh/lCofJ1G0uALoOOmbUhdK5lTS8Re7ta7dm9VLUQ3bSv2sc4Na0xedTUPXWseqszZj0KbpZlg2dD5gsjOg917S4fM36tr4BT0s+u07TLrg7FbTSUc0HAgHjiugwNkYQeIgYA4VAPHApkGwuAi7b7n4vZSQIxdAQGky14Yc5jqgtcW1zG44YheFqqX7WTXc01WJxx6HV2JNBzbta4Vadx/XmvU8Mubi6pduPgUaiHXciTXqGcwzke5De/wCFpPgKqq+z2Vcp+ibJQjukkeZxHkkk5kknic1+eyk5NyfLPaSx0I6KCSTQ5r6CiOyuMfceBfPdZJ+8NVpUXgKLim8klZJRcU+j5LwhAvCAvC4C9o1Bck0ll8HUm3hGV1htiYv6p2t7XPUvNt8WjDpX1/T9z0KdBN9ZvC+5rTFjCH2XNO44O/Xgq6tRdquU8fb+fU0yVOn+P3ISdkzjWHd3j3IwXuaaU6lje38eP3MFmo3vokj0uy9J5JzGN6YNIa1tHgtyAGZw81vVsX3CsRMwJqG/Fj2O+VwPoVNPPBPKMNsRiyC9wwNKDicPdV3Sca2yNksROBmYIovLTMZmhRatBOeR5YJLLllh9WYZefEGMyMQSGmpAzIIINK8VbS9skyUXh5OxkdJ5OLgIoYfhidQ+JwPivQVkX3NSsTJgGoqMtupWE8hcAQEZbfc/F7KSBFroIu0rYbDNxgvxMqDEA76ZncPJU2XKPBXOxLgw2JJViF8Wjnu61NQPuV5V9jl1O6WeZtep1ki+69p30PPBd0k9lsX8vqbLVmLJ9fSmAi9JXUlonADxIXn+Ky26Sf87l2nX/kRwUIiuK+T0ValJyfY0a+xxgoruZXvYvV6nkEY+6X3W5509+CsXGWdLjDIzC5k4VCAvCAzS8EvcGjM/qqrtsVcXJk64OclFE9LSjWDDPWdZXz2ousveZcenY9ymmFS6c+prT80Wm43PWdm4LTo9DGa3z47L9zNq9XKD2Q59SOXs4SWEeTnPVlQgMUWThuzaOIwPkuqTQyakWxm5tdTiK+YU1Z6ndxls+BGY43nEtunvEtrUUwPNJz3RwG8o2JmJgoJHDRZNAAjeVPadNaC8RYrWZjEngB9aKT/AAxyDei2O3uuI4iqgrfUbi2XhTcDGE8j5HYc2nA+Csjdjh4JKWCVldMpqHhGhh++nRu8hdPgtEdQ+/UsVrJ6R0vk4mDnGGfvjD+oVHjRXK6LLFYjPbU1C6NsS+0sqesCCMtozVm5JZJ7lycdN2pFjEw4NWt1uyJH/wAjdmstuo9CidvoXykm2GMMTrOv/AWGUnIobJKzB9oOB9FXLgv0v/avmTbUR6bOiacF9SnlZPOZHaRsrLRNwr4EFYfE4btLNe7P0LqHixHm01CLhQOunUfruXx+mvdMs4yu5uvpVscEPGZMA0xPAhe9VZCyKkjx7K3XJxZJ2GAxri/tuOvE0GQ9VGzq+hWzfjTTKZqCizhowphjiQDiNSm00dM4UThsyUe48OpXUeBVN9XtYbS2m32c9x0UvFa8Xmmo8xxC8edEoPEkezXbGxZizDO2eH4jB23UeKvoulV05RTqNOreq6MiI8u9ho4U2HUea9KFkZ9Ynl2VSreJIsCmVlwQBcOGOZNGk7Mfqurk6Qs1PimaujA6bMrJQ3QmuiktJq6oddND2c92PNU32yhGTh2LaIKy2MHwzEXtgmkIZgVeesTXGg1AKyGZxTkcsgozcfRtFBaMb4vIfRS2RIYRK2dNGI0kihBphkVVOO1kWjaKgcMEWRhOzYOWHopKbR3Jqmx2Vwc4CuIw9VL2jO7jfhwmtF1ooFBvPJwuXDhvWRD6xdsFPH/pGa9JH8TZMsbXBTjHLwb2yfAX0qWEeeWx4Qe1zDk4EHgRQqNkFOLi+GsHU8PJ5dMwixzmHNpIPIr8/trdc3B8p4PYT3LKNWM3Wt2gtxmt/FGDXVZSmvgzWmJe/rIO0e69RSweaaps6Ie+PE/RS3o7k3JKRDDerU0psAUZTycbN4Ks4XhcBL6PwyXOdqoBzzHv4rPqEmkjbok9zZOXFk2HoZKOhgihFRsRQx1Rx4awyCtOS6MgjsnyOxbapuS6nl6ilQeVwzTVhnKhDhUIDRmJKEahsNgfdJBp7ZKuNk/b4b/Djg2ezj/S78dd2PsREaXfiHNdvqDjz1rZlNFEZNPKZllpJ7iAGkDDEigojkkccs9WTAs6D8Pmfqqd8iGWbLWgCgFBsCgC5DgQBAEBQoCdkIFxgBzOJ+i6kepRXshh8klIw6vG7FbNJXusXu6nbJYiTC9wyBAcdppZtHCYaMDQP3HUeeXLevmfG9JiSvj36P8AwbtLZ02M5ZeCm4vKNbSawzGW0Xt0XK2Oe/c8S+l1Sx27FWq0oLwgLwuA3LPkXxXUbkO07UPqdy42WV1ubwjrJaVbDaGNGA89pO9UuOXlnpwioLCMtxc2Esi4mwZI63WfZV2Ob9FKMcMzarrA59TPOKoCoQFQh0qFw4VQBAEBVAEBRAEBv2ZKVN85DLedvBdNempy974JhoU0jcSshButqcz6al7Wjp2Qy+WZbZZeDaWsqCAxzEBr2ljhVpFCFCyuNkXGS6M6m08o85tmyny77pxacWO2jfvC+J12ilprMPh8P+dz1KrVYsmjRZIWSrluiTnCM47ZFhbRezTqI2rpz6HjX6eVT93qVCvM5OWVYL30dEqxuzvH6DipKDZfXS5dXwdPBl2sAa0AAagu7DZFKKwjJcTYSyLibBkXE2DJD6SPoxrdrq8gPqQoTjgzamXRI59VmIuCAqgKrgAQFUAQFHOogMfSu1t8F3B0ygrhwIDekpEu6zsBqGs/4Q106dy/FLgl2tU0jcb0jLV6xyHmvQ0mn3vdLj9SmyeOiJNesZggCAIDXnpOHGYYbxUHxB1EHUVTfRC+DhNdCUJuDyjgrYseJLuxxYey8ZcDsK+N12gs0suvWPZ/uenVdGxe8jwFgTaeUXNJrDJSwpmXhurEZU6n9q7+H3zXq6XxCC6W/X/Rilo4p7ofQ7GC9rxea4OG0Yhe3FRmt0XlFLyujMlxd2HMi4mwZFxNgyLi7sGTkbfmL8YgZM6vPveeHJYbn+PHoY7ZbpEcqiouCAqgKrgCAqgKoDAZhoJGxSwdLIky3aiiwUk5prnXK5nAnLmdS64vknCuU30OglZFrcTifIKrOTdVpow6vqzeAU0jQb0nJk4nAeq9HTaRz/FLj9SmyzHREmBTBeskksIylV0BAEAQBAWRYTXAtcAQcwcQozhGa2yWUdTaeUcta2ixFXwMR8Bz/CTnwK+b1vgjX46Pp+xuq1Xaf1ObfDLSWuBBGYOBXzs4Sg9slhm1NNZRllpiJDN5ji07jnxGR5qdWosqeYPByUIy6NE7J6TOGEVlfvNwPgcPRexR412tj81+xmnpPyv6k1K2tLxMogB2O6p88169Os013lms+j6fqZZVWR5RvXVt9mVZNO1psQYTn68m/McvryVVzVcHL6fEjOeEcNVeMZQuHC4ICqAquABAVQFQh1LLwiPtGw47z0kM0Jza40qdo+hUoXwXRmiGmsfbHxIw2LPVoWEc6+iu9rWS/pbCYsywIoFHYVxc52fJqhK1GuurYsHXy8EmjWgn9ayo11yseIonKSXJKS0iBi7E7NX+V69GijDrPq/sZp2t9Ebq3lIQBAEAQBAEAQBAas7Z8KMKPaDsORHArPqNJTqFiyOf1+pOFkoeVnOz2irxjCdeHwuwPjkfJfPanwCa60yz7nz9f/htr1i/uRCTEpEhmj2ObxGHI5FeHdpraXiyLRrjOMuGY6LOTM8vMxGdh7m8CQPBXVaq6rySa+ZGVcZeZGSbnIsWgiOLrtaZDPhmtMvFNTPG95x7v2KJ6KqXb7mvcReJS7xRQ/DYdpMqIe9WLxKPeP3K34Y+0vsXCEVJeIQ/K/sR/wCNn+ZfcuEA7VL+uj+VnP8Ajp/mReJben9Z6R+5JeHesvt/syNlRtKf1UnwkTWgrXLZlZLs2eK57Wb7li0tUe31NhjaZJzyXJJdEZAFYkcZswJV7smnjkPFa6dNbZ5UVSsjHlkjAswDFxruGXivUp8NS62P5Izyv9DfYwAUAoF6UIRgsRWChtvkuUjgQBAEAQBAEAQBAEAQBAUc0EUIqNhXGk1hhPBHTNhyz+5dO1vV8sl513hOlt5jj4dP9F8dTZHuR0bRYdyJycK+Y+i8y3/87H/1z+q/z/o0R135kaUXR2YGV13A09aLz7PAdVHy4fz/AHwXx1lb56Gu6yZgZw3cqH0WSXhWrjzW/wBf0LFqKn/cWGTijOG/+k/RUf0d8eYS+jJ+1g+6+oEB/wALvArqpsX9r+jOb4+pkbAf8LvAqyNNn5X9Gcc4+pmZJxT3HeBWiGkvfEH9GVuyHqjYh2ZGPcPOg9StUPDtS/7P0IO+tdzahWNE1lo81sr8IufmaRU9THsbcKxmjtOJ4YLbX4RBeeTfw6fuUy1L7I3YUnDbk0cTifNbq9JTX5Y/5KpWylyzOtJWEAQBAEAQBAEAQBAEAQBAEAQBAEAQBAEAQBAEAQBAEAQBAEAQBAEAQBAEAQBAEAQBAEAQBAEAQBAEAQBAEAQBAEAQBAEAQB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6804" name="AutoShape 4" descr="data:image/jpeg;base64,/9j/4AAQSkZJRgABAQAAAQABAAD/2wCEAAkGBw8SEhUQExIVFRUXFRUWFRYWGBkVFRgYGBgWGBUVFxYYHSggGBolGxYWITIhJSkrLi4uFx8zODMtNygtLisBCgoKDg0OGxAQGy0mICUtLSsuListLy0tLy0tLS0tLS8tLS0tLSstLS0tLS0tLS0tLS0tLS0tLS0tLS0tLS0tLf/AABEIAOIA3wMBEQACEQEDEQH/xAAcAAEAAQUBAQAAAAAAAAAAAAAABQECAwQGBwj/xABBEAABAgMEBggDBQcEAwAAAAABAAIDBBEFEiExBkFRYXGBEyIyQpGhscFSctEjYoKy8AcUJHOSouEVM+LxQ2PC/8QAGwEBAAMBAQEBAAAAAAAAAAAAAAIDBAEFBgf/xAA1EQACAgEDAgMGBQQCAwEAAAAAAQIDEQQSMSFBBTJRE2FxgZGhIlKx0fAUQsHhFTMjQ/EG/9oADAMBAAIRAxEAPwD3FAEAQBAEAQBAEAQBAEAQBAEAQFKjLWgKoAgCAIAgCAIAgCAIAgCAIAgCAIAgCAIAgCAIAgKEgYlcbwCIn9J5KDg6M0nYyrz/AG1pzVMtTXHv9C2NE32Odn/2iNGEGAT955uj+kVr4hZ5a38qL46X1ZzdoaZT8X/y9GNkMXf7sT5qiWpsl3+hojp612I6yrZjQI7Zi85xB614klzT2mkn9VAUYWOMtxZOtSjtPaJKaZFhtisNWvaHNO4+hXrxkpLKPIlFxeGZ104EAQBAEAQBAEAQBAEAQBAEAQBAEAQBAEAQERbtqdELrSA7Mn4R9V5uv1jqWyHmf2Nml06m90uDzTSCLHMQiJFe9pxbeJIpsplhkvPja7VmTybHBQeERSkcLSunTGVIkWFdOo7b9m1vXH/ubz1XkmEdjs3N4HMb67Vt0tuHsZk1dWVvXzPSlvPPCAIAgCAIAgCAIAgCAIAgCAIAgCAIAgCA1rQnBCYXHPJo2lZ9TqI0Q3P5FtNTslhHluklqGI4srXGrztOzgP1kvBrUpN2T5Z6smktkeEbT7OixZWG57aOIJhk5uAyrsvD2K5OLpkpdmIyVice6OaV5AsK6dLQ2q7k7nBNO0aNK9Lyu/8AJZlqvcXKsiJ6VMFwo4kgghwF0g5imOa012bup2cMHruiNuCbgB5p0jerFH3viG4jHxGpezTZvjnueLfV7OWOxNq0pCAIAgCAIAgCAIAgCAIAgCAIAgCAIC17wASTQAVJXJSUVl8HUm3hHnultukmjTQkUaPhb8XE/rJfO22vU2bn5Vx/P1PXrgqYbVy+SM0QsH95iX3j7JhF777swzhrO7DWtNVe55fBRbZtWFyejTksIjCzLZuIy/WxaLqlbBxZRVY65KSPMNI5Ew336UqaOGx+vx+q8umT8kuUejNLzLhkK4rQQM1nAGKxpyvAngMT6KFjxBssjByaOsizTdoWCKNka2R9oSV+TMSnWvGKPlrd/KAeS9iuvFKfzMLtzqHHtjHz5/0ROiduGTmBENejd1Yo+6T2qbRn4jWrKbNksnLqvaQx37HtkN4cA4GoIBBGRByIXqHjNYLkAQBAEAQBAEAQBAEAQBAEAQBAEAQHJ6XW41gLAcBn952po3DX/heLr73ZL2MOO/8AP51PT0tOyPtJfI4SzpOLNx7g7TjVztTW63cBgAOAVddecRRKc8Lcz1aQk4cGG2FDFGtFBt2knaScVvSUVhGFtt5ZnXThz2ldmh7S+mBF1+74X8sPJefrKmmrY/P+fY36SzK9m/keZTEIscWOzBp9CuRaayi1rDwVkZswnh42ivqCN4zV1c9ryQsr3xwetyExCmIHSXWGrTUUBoaY8tY3ELW4owbpLplnKz862keAGkGHLX64XaPDwABuuqUliGTsHmaz6o88KxHrnpX7MNILzf3KIes0VhE6295nFuY3cFu01mVtZ52spw96+Z361mAIAgCAIAgCAIAgCAIAgCAIAgCAiNIrVEBlAaOIOPwjW5YtbqfZR2x8z4/c2aTT+0lulwjyidmnx4gDQTU3WN1kk+pK8uuvasdzfZLPXsemaL2I2VhUNDEdQxHb9TQfhHnida9CuGxHnWT3v3EwplYQFsRgcC0ioIII3FcaTWGdTaeUeZ6XWUWOJ1t1/Ew5Hl9V5cYuqbrfyPYTVsFNfM5YlXkDqdBbb6J5gPPUiAgV1Oxp6+e5aaZ/2syamr+9fM2rdgthiYjuiAGJAbCaw4GrS7EY41vZU1K6yX4MFNEW7E0cGSsiPVLpSbfCiNisN17HBzTvHtqUotp5R2UVJYZ7to9a7JuAyOzCoo5vwvHaaf1lRenCanHJ4Vtbrk4sklMrCAIAgCAIAgCAIAgCAIAgCA15+cZBYYjshq1k6gFXbbGqDlIsqqlbNRieRaTWy6M9wrr62zDJo3D1XhrdOTsnyz22owiq48I6fQHR+4BNxR1nD7Jp7rTm873DLdxWyqGPxM8++zL2o7RXGYIAgCAitIrP6WHeAq9lSN7e833/AO1m1VW+OVyjXo7vZzw+GeSWjLdG+g7Jxbw2cvoqK57lk9CyG14NS8QajAjEFWohjJbGiOcS5xLicyTUnmV3k6kksIpAbVwHPwXJPCEniJ0NjSbYsTrtDmtBJBFQa4Ae/JY7puMehXUup1dikSpd0LQ0PoXNxLajWBXA8FGrXXV8PPxJW0Rt8xOwdI/ih/0n2K2w8X/PH6GSWg/K/qbkK3Zc5uLfmHuKrZDxGiXfHxKJaK1cLJvQZmG/sva7gQVqhbCflaZnlXOPmWDKrCAQBAEAQBAEAQBAEAQHJadSM5EDOgaXjEUFBdOt+JxqMBsWDV0TsksdV6e89DR311Rkn0b7+45zRzQmP0odNQ7sNuN0kEvdqaQD2dZ8NarVEk8yROzURxiD6noytMQQHIaaW7Myz2CE8AGtQWhwNA3bjrKnFJgkdDrYizUF0SIG3mxC3qggUutORJxxXJLAJ5RAQHn2m1i3XEtHVdVzNgd3mcPruXn2w9lZlcM9rTWe3q2vzI4WDBe83WNc47ACSrlFvgjKUY+Z4JuS0SjvxiEQx/U7wGA8Vaqn3M8tXFeVZMlr2XBl7jGXi8glznHGmQFBgMQfBVXpRwkRhbOzLZKaOwLsMv1vPkMB7ry9RLMsehqqWFklVQWBAWPC6iSMD1JE0Xf6tHhAuEVwABOJqMNxWqvUWx6RkyE6KpLMoo6fQ23f3uAHOp0rOrEGWOpwGwjzrsX0FFu+PvPCvq9nL3E8rigIAgCAIAgCAIAgCAxRtSpu7E4GJZyYQHL6X6PxZotLCBdrnjWoG/DJTi8A2NCrLiy8F7IgFTFLhSuV1o1jcVyTyDoFEBAY48tDiANexrhUGjhUVGRouSipdGicLJQeYvHwObbDa0m60NxNaAD0UyLeerKrpw4i14xix3Ux6wY3l1R51PNebdLMmzdXHEUjqIMMNaGjIADwXlN5eTclhYL1wBAWPK6iSMD1JE0RNuRaQiNbiG+58gtFCzI5Y8RIzQ7SD92mBF7hNyKPuk4OptGfiNa9SqTqkn2MFsFbBrue3scCAQagioIyIORXqHkFUAQBAEAQBAEAQBAY42Spu4Jw5MKzkwugLgCAIAgKhAcw/M8T6qYNa0Zno4T4nwtNOJwb5kKE5bYtkoR3SSOS0fgXooOpgvc8h615Lx73iGD061mR1KxF4QFCUOmJ5UkSSMDypImiGtOCY0aHLg0Jqa50qDjyDVu0sMmfUz2r4HFOY+BFdDeKOabrx7jaNYOwrfKOVgyQljqev/syt7pIZlHnrQxWGfih1y/DUDgQtGmsytr7GfWVYe9cM7lajEEAQBAEAQBAEAQGvGmGVuXhezu1xoMzRZ7bIZ2ZWfQnGL5NO0Z+HAZfeaCoaNVSchXILNZYq47mX11uctqOfj2hFe6/eI2BpIAHLPivEs1Nk5bs4+B6cKIRjjGQbYjt79fmAP8AlWQ1dy75+I/papdvoBpa5vbhB3yuLfIgrXDWN8of8Yn5ZfVE7Y9psmYQjMBALnNoaVq0lpy3hbYy3LJ5t1Tqm4N5wbqkVFQgOZiZnifVTBzumEzRjIQ7xvHg3LzPks+ofRI06eOW2YNHYV2GX63HyGA86ryNQ8yx6HpVR6ZJcPWfBPAvpgYLXOXcHcGJzl1IkkYnFSRNI09HG9JNRYupgujn1fRrvFetpIYX87nl62fb3/oYdPrD6Rn71DHXhjrgd6GNe8t9K7Atcl3MtU8PDOS0dtZ8CKyIw9ZhvN3jvNO4io5qp5jLcjdFKcXBn0DZU/DmITI7D1XtBG0bWneDUcl6EZKSyjyJwcJOLNtSIBAEAQBAUqgIe1dI4EGoH2jtjchxdq81hs19UW4xeWvTj6nZpwScu5ys9pLHijtXG/C3A8zmV4Op1ettm4Lovd+/8+Brrlp4w3v78/QpotG/iW7w8f2k+yn4fpnXbuk+vUrnq1Z+GK6HcPYHAggEHMEVB5Fe2ROW0osuDBhiJBb0Tr9D0ZLWnBxxZ2dQ1KuWmrnyi2N848M4eFpFFp1gHeR8sPJZ5+Gr+1muvXY8yMc7awc0hoIccMdQ1kEKNejmpYlwbHrq1W3F9T1PRaGGycuAKDoYfm0EnxK3tY6HiOTk22Si4cAQHNRe0eJ9VMHB6RzBiTLgMbtIbeIz/uJWK6WZP3HoUQxBe8noDQ1oaMgAPBeVLq8npKOFgyX1HAwVvpgYLS5MDBY5ylgkka03Gusc7YCeerzU4Ry0jreE2bOh0C7L3zm95PIdUeh8V7VKxE8LUyzPHoTitM5Fj9lsnEpFZFjQy7rXRccxtdTQW1puqpqlNcli1Uovg7aw7LhysBkBmIaMSc3E4uceJV0IKEcIptsdknJm+pFYQBAEBrT09DgtvPNNg1k7ANao1Gprojum/wB38CUYOXB57bEd8WIYpJrjdx7I1ALxbLnZJt/xGbc85RigCrAdeNVkqqVScV6ll9ztkm/Q0ozaOWhcFJI6NmkzC+Yjxa4K2n/sROvzI9CXomwg9MR9gP5g/K5SiDx9quOBAe2aOj+El/5ML8gVD5OokFwAIDm4vaPzH1UwQs1YcuHdK1pa4OrgTQknEkHjXBUzojJNcGivUzg13Mv+mRroe1pc06xjlhkOCwz0Ml5Xn7G6HiEH5lj7mo4EZghZZ0zh5ka4W1z8rRbfVeCzBQuXcHcFhcu4O4Iu3YxEMNGbnAeGPrRX0RzLJXc8RwdhIy/Rw2Q/ha1vMDHzqvYisLB89OW6TZnXSJ1Fm/7TOC0w8qKpcmypHAgCAICPti1WQG1OLj2W7d52BYddroaWGX1b4X87FtVTsfuOFmp18WIHxHVJOGwbgNQXyUbbdVepz69/cjbftqpaXwLI5wXqI8Q1peNQOG/2Umgaj4tX03FSx0OkjYzg2PBJw+0YPE091Orzr4nY+ZHoy9I2kJpeP4f8bfRylEHjwVxwFAe3WCP4aB/JhfkCplydRvKICA5uP2nfMfVTBrzXZPL1QE9Yf+wz8X5iovkGvbVpycItbMAC9k4tvAcxiF1JnDVZZMnMC9BiA/I4OHMZhVTohLzRL4am2HEvqaE1ozGHYId5HwKzS0Uf7X9TbX4k154/Qh5mTisNHMIVEtLZHtn4G2vWUz74+PT/AEQ7IfSzkGEcmkOI3DrH0A5q3TQ69SvWzxFten6k5pXbEWXazow2ry7rEVpdu5DKuOteklk8M2NGYz3y7XvcXOJJJOJKPkHd2WQYTeFFfW049CuS6m0pkQgCA1rQnGwYZiOyGQ1k6gFRqdRDT1uyXYnXBzltR55PzjojnRHnE+AGoDcvhbrbNVbul1bPVSjVD3Ii2xiXh2zLcvZpoVUNq+Z4l9ztll/IvmZwUVqiUmlAESJW5TE0xNMhtSyca47pcIsrrc5KK5ZqxnRINXEtJIph1iBw91bHE10OY64MNnWi3p4URz63YjHGta0DgTQcAcArVHa0dXQ9sl5hkRoexwc05Oaag8wtfPU1JpkVpYP4f8bfdSjydPHFccBQHuFjD+Hg/wAqH+QKh8nUbi4AgObj9p3zH1KmDVnYgawkmmXqoykorLOSaS6k7o/Ea6XYWkEdbL5jhxXNyl1QTT4IrTGw4szduU6uOOvMUwxU4vB04SZsObgm90bqjvMqSPDrDwU8oHQaFW5NvmWy8SK5zC15IeAXAtFR1iL3ioySwcPQHAEUIqNhxCgdIW1ZWGxzS1oBIOQ/VF1BehyGmMhEjdA1gqaxK7BgzNTiwyVsSTdBgthuNSFFgm7NmzDd905j3Xjw1To1U/yt9f3NDr31r1Ojaa4hfRJprKMJVdAQHE6WT9+L0YPVZhxdr8MvFfIeNar2t3s1xH9f9cfU9LS17Y7vU5idiZN5n2VXh9XNj+C/yZ9fbxWvi/8ABrtC9I80tdIMcCS5wNRQClN+pVSvlGyMEujz9jRXUpVTs9Mfc1Jjpmmjaho7N33Ixqr3GE44l3IVWezmprlFkCUiRHVdUbXHPdnmpblFYRCUsvJsCw4ZN5xJOogU8dq57Z9jm42pKNNyjr8F5prGbT8zPcY71OF2OCUZYJuc0whx4BY9hZEvNOHWY6hxocwdx8VqjdHuXK1dzhHsIWiFsZcMkpJljslYSPcrLFIEIf8Aqh/lCofJ1G0uALoOOmbUhdK5lTS8Re7ta7dm9VLUQ3bSv2sc4Na0xedTUPXWseqszZj0KbpZlg2dD5gsjOg917S4fM36tr4BT0s+u07TLrg7FbTSUc0HAgHjiugwNkYQeIgYA4VAPHApkGwuAi7b7n4vZSQIxdAQGky14Yc5jqgtcW1zG44YheFqqX7WTXc01WJxx6HV2JNBzbta4Vadx/XmvU8Mubi6pduPgUaiHXciTXqGcwzke5De/wCFpPgKqq+z2Vcp+ibJQjukkeZxHkkk5kknic1+eyk5NyfLPaSx0I6KCSTQ5r6CiOyuMfceBfPdZJ+8NVpUXgKLim8klZJRcU+j5LwhAvCAvC4C9o1Bck0ll8HUm3hGV1htiYv6p2t7XPUvNt8WjDpX1/T9z0KdBN9ZvC+5rTFjCH2XNO44O/Xgq6tRdquU8fb+fU0yVOn+P3ISdkzjWHd3j3IwXuaaU6lje38eP3MFmo3vokj0uy9J5JzGN6YNIa1tHgtyAGZw81vVsX3CsRMwJqG/Fj2O+VwPoVNPPBPKMNsRiyC9wwNKDicPdV3Sca2yNksROBmYIovLTMZmhRatBOeR5YJLLllh9WYZefEGMyMQSGmpAzIIINK8VbS9skyUXh5OxkdJ5OLgIoYfhidQ+JwPivQVkX3NSsTJgGoqMtupWE8hcAQEZbfc/F7KSBFroIu0rYbDNxgvxMqDEA76ZncPJU2XKPBXOxLgw2JJViF8Wjnu61NQPuV5V9jl1O6WeZtep1ki+69p30PPBd0k9lsX8vqbLVmLJ9fSmAi9JXUlonADxIXn+Ky26Sf87l2nX/kRwUIiuK+T0ValJyfY0a+xxgoruZXvYvV6nkEY+6X3W5509+CsXGWdLjDIzC5k4VCAvCAzS8EvcGjM/qqrtsVcXJk64OclFE9LSjWDDPWdZXz2ousveZcenY9ymmFS6c+prT80Wm43PWdm4LTo9DGa3z47L9zNq9XKD2Q59SOXs4SWEeTnPVlQgMUWThuzaOIwPkuqTQyakWxm5tdTiK+YU1Z6ndxls+BGY43nEtunvEtrUUwPNJz3RwG8o2JmJgoJHDRZNAAjeVPadNaC8RYrWZjEngB9aKT/AAxyDei2O3uuI4iqgrfUbi2XhTcDGE8j5HYc2nA+Csjdjh4JKWCVldMpqHhGhh++nRu8hdPgtEdQ+/UsVrJ6R0vk4mDnGGfvjD+oVHjRXK6LLFYjPbU1C6NsS+0sqesCCMtozVm5JZJ7lycdN2pFjEw4NWt1uyJH/wAjdmstuo9CidvoXykm2GMMTrOv/AWGUnIobJKzB9oOB9FXLgv0v/avmTbUR6bOiacF9SnlZPOZHaRsrLRNwr4EFYfE4btLNe7P0LqHixHm01CLhQOunUfruXx+mvdMs4yu5uvpVscEPGZMA0xPAhe9VZCyKkjx7K3XJxZJ2GAxri/tuOvE0GQ9VGzq+hWzfjTTKZqCizhowphjiQDiNSm00dM4UThsyUe48OpXUeBVN9XtYbS2m32c9x0UvFa8Xmmo8xxC8edEoPEkezXbGxZizDO2eH4jB23UeKvoulV05RTqNOreq6MiI8u9ho4U2HUea9KFkZ9Ynl2VSreJIsCmVlwQBcOGOZNGk7Mfqurk6Qs1PimaujA6bMrJQ3QmuiktJq6oddND2c92PNU32yhGTh2LaIKy2MHwzEXtgmkIZgVeesTXGg1AKyGZxTkcsgozcfRtFBaMb4vIfRS2RIYRK2dNGI0kihBphkVVOO1kWjaKgcMEWRhOzYOWHopKbR3Jqmx2Vwc4CuIw9VL2jO7jfhwmtF1ooFBvPJwuXDhvWRD6xdsFPH/pGa9JH8TZMsbXBTjHLwb2yfAX0qWEeeWx4Qe1zDk4EHgRQqNkFOLi+GsHU8PJ5dMwixzmHNpIPIr8/trdc3B8p4PYT3LKNWM3Wt2gtxmt/FGDXVZSmvgzWmJe/rIO0e69RSweaaps6Ie+PE/RS3o7k3JKRDDerU0psAUZTycbN4Ks4XhcBL6PwyXOdqoBzzHv4rPqEmkjbok9zZOXFk2HoZKOhgihFRsRQx1Rx4awyCtOS6MgjsnyOxbapuS6nl6ilQeVwzTVhnKhDhUIDRmJKEahsNgfdJBp7ZKuNk/b4b/Djg2ezj/S78dd2PsREaXfiHNdvqDjz1rZlNFEZNPKZllpJ7iAGkDDEigojkkccs9WTAs6D8Pmfqqd8iGWbLWgCgFBsCgC5DgQBAEBQoCdkIFxgBzOJ+i6kepRXshh8klIw6vG7FbNJXusXu6nbJYiTC9wyBAcdppZtHCYaMDQP3HUeeXLevmfG9JiSvj36P8AwbtLZ02M5ZeCm4vKNbSawzGW0Xt0XK2Oe/c8S+l1Sx27FWq0oLwgLwuA3LPkXxXUbkO07UPqdy42WV1ubwjrJaVbDaGNGA89pO9UuOXlnpwioLCMtxc2Esi4mwZI63WfZV2Ob9FKMcMzarrA59TPOKoCoQFQh0qFw4VQBAEBVAEBRAEBv2ZKVN85DLedvBdNempy974JhoU0jcSshButqcz6al7Wjp2Qy+WZbZZeDaWsqCAxzEBr2ljhVpFCFCyuNkXGS6M6m08o85tmyny77pxacWO2jfvC+J12ilprMPh8P+dz1KrVYsmjRZIWSrluiTnCM47ZFhbRezTqI2rpz6HjX6eVT93qVCvM5OWVYL30dEqxuzvH6DipKDZfXS5dXwdPBl2sAa0AAagu7DZFKKwjJcTYSyLibBkXE2DJD6SPoxrdrq8gPqQoTjgzamXRI59VmIuCAqgKrgAQFUAQFHOogMfSu1t8F3B0ygrhwIDekpEu6zsBqGs/4Q106dy/FLgl2tU0jcb0jLV6xyHmvQ0mn3vdLj9SmyeOiJNesZggCAIDXnpOHGYYbxUHxB1EHUVTfRC+DhNdCUJuDyjgrYseJLuxxYey8ZcDsK+N12gs0suvWPZ/uenVdGxe8jwFgTaeUXNJrDJSwpmXhurEZU6n9q7+H3zXq6XxCC6W/X/Rilo4p7ofQ7GC9rxea4OG0Yhe3FRmt0XlFLyujMlxd2HMi4mwZFxNgyLi7sGTkbfmL8YgZM6vPveeHJYbn+PHoY7ZbpEcqiouCAqgKrgCAqgKoDAZhoJGxSwdLIky3aiiwUk5prnXK5nAnLmdS64vknCuU30OglZFrcTifIKrOTdVpow6vqzeAU0jQb0nJk4nAeq9HTaRz/FLj9SmyzHREmBTBeskksIylV0BAEAQBAWRYTXAtcAQcwcQozhGa2yWUdTaeUcta2ixFXwMR8Bz/CTnwK+b1vgjX46Pp+xuq1Xaf1ObfDLSWuBBGYOBXzs4Sg9slhm1NNZRllpiJDN5ji07jnxGR5qdWosqeYPByUIy6NE7J6TOGEVlfvNwPgcPRexR412tj81+xmnpPyv6k1K2tLxMogB2O6p88169Os013lms+j6fqZZVWR5RvXVt9mVZNO1psQYTn68m/McvryVVzVcHL6fEjOeEcNVeMZQuHC4ICqAquABAVQFQh1LLwiPtGw47z0kM0Jza40qdo+hUoXwXRmiGmsfbHxIw2LPVoWEc6+iu9rWS/pbCYsywIoFHYVxc52fJqhK1GuurYsHXy8EmjWgn9ayo11yseIonKSXJKS0iBi7E7NX+V69GijDrPq/sZp2t9Ebq3lIQBAEAQBAEAQBAas7Z8KMKPaDsORHArPqNJTqFiyOf1+pOFkoeVnOz2irxjCdeHwuwPjkfJfPanwCa60yz7nz9f/htr1i/uRCTEpEhmj2ObxGHI5FeHdpraXiyLRrjOMuGY6LOTM8vMxGdh7m8CQPBXVaq6rySa+ZGVcZeZGSbnIsWgiOLrtaZDPhmtMvFNTPG95x7v2KJ6KqXb7mvcReJS7xRQ/DYdpMqIe9WLxKPeP3K34Y+0vsXCEVJeIQ/K/sR/wCNn+ZfcuEA7VL+uj+VnP8Ajp/mReJben9Z6R+5JeHesvt/syNlRtKf1UnwkTWgrXLZlZLs2eK57Wb7li0tUe31NhjaZJzyXJJdEZAFYkcZswJV7smnjkPFa6dNbZ5UVSsjHlkjAswDFxruGXivUp8NS62P5Izyv9DfYwAUAoF6UIRgsRWChtvkuUjgQBAEAQBAEAQBAEAQBAUc0EUIqNhXGk1hhPBHTNhyz+5dO1vV8sl513hOlt5jj4dP9F8dTZHuR0bRYdyJycK+Y+i8y3/87H/1z+q/z/o0R135kaUXR2YGV13A09aLz7PAdVHy4fz/AHwXx1lb56Gu6yZgZw3cqH0WSXhWrjzW/wBf0LFqKn/cWGTijOG/+k/RUf0d8eYS+jJ+1g+6+oEB/wALvArqpsX9r+jOb4+pkbAf8LvAqyNNn5X9Gcc4+pmZJxT3HeBWiGkvfEH9GVuyHqjYh2ZGPcPOg9StUPDtS/7P0IO+tdzahWNE1lo81sr8IufmaRU9THsbcKxmjtOJ4YLbX4RBeeTfw6fuUy1L7I3YUnDbk0cTifNbq9JTX5Y/5KpWylyzOtJWEAQBAEAQBAEAQBAEAQBAEAQBAEAQBAEAQBAEAQBAEAQBAEAQBAEAQBAEAQBAEAQBAEAQBAEAQBAEAQBAEAQBAEAQBAEAQBAEAQBAEAQB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6806" name="AutoShape 6" descr="data:image/jpeg;base64,/9j/4AAQSkZJRgABAQAAAQABAAD/2wCEAAkGBxATERUSEBIWFhISFxUVFhUWFhYWFxUVFRUWFxcYFRUYHSggGBolGxcXITEiJSkrLi4wFx8zODMtNygtLysBCgoKDg0OGhAQGy8mHyUtLy0tLy4tLS0tKy0tLS0tLS0tLS0tLS0tLS0tLS0tLS0tLS0tKy0tLS0tLS0tKy0tLf/AABEIAPYAzQMBEQACEQEDEQH/xAAcAAEAAgMBAQEAAAAAAAAAAAAABAYCAwUHAQj/xABLEAACAQICBQgGBwUGBAcBAAABAgADEQQhBRIxQVEGEyIyYXGBkQdCUqGxwRQjM2JystFjgpLC8DRDU6Lh8SRzg9J0hJOjpLPiFf/EABoBAQADAQEBAAAAAAAAAAAAAAABAgQDBQb/xAA0EQACAQIEAwUHBAMBAQAAAAAAAQIDEQQSITEyQXETUWGBsQUikaHB0fAjM0LhFFLxcmL/2gAMAwEAAhEDEQA/APaMZVqi3NqG4/1eAa8PXrE9JABYkbs8rDbAPqVa186YtvsRfda1z3wDLnq3+GP4h2f14QA9SqMggOzO4F+JtAMRVr2+zF/xDP35QAK1ffTG0+sNmdvlAJFFyRdhY8IBsgCAIAgCAIAgCAIAgCAIBSKvKsV9L0MFhmvSo87UrsNjstNlVAfZVmBPaBwz5Od5JI49peaii7zqdhAEAQBAEAQBAEAQBAEAQBAEAQBAEAQBAEAQBAOdpfTmFwq62IrIl9ik3dvwoOkx7gZEpKO5WUlHc8t5a+kl6qtRwoanTORY5VWHgfq18dY/d355Vs2kTNUr30iaPQhgy2MrVj/d0gvjUYfJDIpcfkRh17x7VNRsEAQBAEAQBAEAQCJS0hTas9C/1tNUcrvKPcBhxF1YeHaJFyL62JckkQBAEAQBAEAQBAOdpjTmGwq62IqhL7F2u1vZQZnwEpOcYK8mVlOMdygaZ9J9Q3XCUQo/xKuZ8Kamw8WPdMs8X/qjNLE/6o4+j/SJjqVNlOrUqO5c1apZtoACrTXVCgAbAbZmVWKkkUjXkkczSXLXSNW4fEOqn1aVqQ8GUa/+aVdepLmQ60nzK69ViWYZE5s2ZY/ic5nzld9Wc2yG6y6ZB7Z6G9F81gTVIs2Ict+4nRX+Y+M74bW8vL4f3c2YeNo37y+zSaBAEAQBAEAQBAEA8p9LGLrYTHYTG0Dqsab0ydoIRg2qw9ZSKhy7NxAI4VbppozV24yUkW3kry5wuMVQWFKuf7tjkx/Zsev3dYbwJeFRS6nSFWMupaZ0OogCAIAgCAIBWOWnKkYRRTpWbEOLqDmEXZrsO+9hvseBmbEYhUl4nGrVyaLc8jxVR6jmpVZnduszG5P+nYMhunlObk7sxNt6sjMkJlTA0TYtuW1z2nYO82PkZdMG99EsgDYg80pF1Vh9a4+5S22+82qvadk62a309S2W25z8S4OSjVQbBe5Pax3nyHACTci5jo7R716yUUHSqMFHiczEpNLTfl15BK7sfpHRuDWjSSknVpqFHgJ6VOGSCj3HpxVlYky5IgCAIAgCAIAgCAUj0v6L57R5qAXbDOtX93NH8Ara37s5VVeJxrxvDoeIUbjIb9oNrHvBymNmEsmiuVmPw/Rp13AHqMdde7VqX1fC0hVZx2Z0jVlHmWFvSZjWpFClMOQNWol1KkEG5VtYNssRltlnip2sX/yJWO7on0iVVA+m4Yhcr1aYNh+JG2efhJp45PSXyLxxD/ki86M0nQxCa9CorrvttB4MDmp7DNkJxmrxZojJSV0S5csIBVuWPKr6KUp0gGqEq7j2aYbMfiYAgcMzwvkxGKVJqPN+hxq1cuiPNMfiHrVHq1Dd6h1jwHADsAsB3Tx6lVzk5Mxybk7s0thjZbAkvewAuTY2yG/O/lHJeJFiadCLTzxlQUt/NKNeuR+C9kvxcjunfs8v7jt4bv8ArzL5LcWnqbaen0pIaeGoagvrCqzBq2ta2sHKlVNvZGVzY5zpGuoq0V9yVUSVoorWJJZixJJY3JY6zE8S28yl7nJkV1lkyC++iHAUzXeqQS6LYZdFL7yfaPATrQ96uk1sr+e3/PPuNGHScrnrU9Q2iAIAgCAIAgCAIAgGvE0FqI1NxdHUqwOwqwsQfAwGrn5x01od8LiKmHe96bWBPrIc0bxW3jcbp5tRZXY82ccrsZ4Z0NlqgkbnW2uvgcnHYbdhE5OS5lb951afJ2o9J6tAitTS1ygOsATY61M9IEZHeLXNzaOzbi5R1/O4v2bautScNPXpOpp3aopUkHom+8jvztMaSTuhn0MNE4irhSuIo1V1r2KX6w22dd4+FxadIVpQldf9EW46o9g0LpaniaSVUNtYG6k5qVsGB7iRn2jjPapVY1IqSN8JqSuiZVqBVLMbKoJJ4AC5nVuxY8Zx2IatUeq/WqHWPZfYvgtl8J8rVrdpNz7zz5O7ubNHaKesTYhUQXqVGyVF7eJ4DfL0qcqm2iW75ImMbnSbS2HppzWHFRCoK/SQENVlJZiADY0wSx2G9rXmnt6cY5YXXjpf+i2eKVl8St4hFvdWZr5kstie/pGZ7rv/AD5nJoiOkumVNVSi1tYg2Ow2Nj3GdEwaEw7OwRBdmNgBvJl3JJXYPcuR+glwmGWn67dKoeLHd4T08LRdON5cT3+i8vW7PQpQyRO5NJ0EAQBAEAQBAEAQBAEA8s9L+iqnO0sVtpavMnIdBrlluwFyrXIFzkRl1pjxUXZSMmJi9JFCppPPbMpNoswIIZgV6pBIK/hO7wnNyZJ26GJNbLEUjVP+Kg1aw72A1an74v2iT2mfiV/Fb/35/E6J5t0bdJaFNNFemwqIMmZbXS5uoqqCdRs7cMtsrWpZVdO65+HXuJlCyujRozF1KNRKlM2KG9txvYMCOBAAPcOE4QrSpyUo8vz5kRbi7o9Q03jBU0fVqJsqUWt2ay2se0XnvVaqlh3Uj/rf5GyTvBsoOB0W9ZtVPaAJOxQQ5LHsAWfN4elKq1GPh5b6/IzKLbM9MYtSBQoZYemcuNR99R+JO7gJ1rVov9Onwr5vvf0EnyWxx3SckzmS9G4GmWBrX1eA906wavqSkuY0zo2kqF6YK2Owm9wTbfvl7iUVujkYrFu6LTsNVbWAvmbWHxPnLKy1KN30PQOQPJLmrYnEL9YR0FPqA7z2/CelhMO21Umui+r+i5ddtVGlb3mXmekaRAEAQBAEAQBAEAQBAEAj6QwVOtSelVXWp1AVYdh4cDvB3WkNJqzIaTVmeKcoOT1XB1ube7I1+aqWyccDwcbx4jKePiKTpvwPPqU3BkSmkxyZUkpTnKTJJ+j670m16ZsdhBzVlO1XX1lPCVjVlB3j+eDLRbT0OhjNHqyitQFqbX1k2mk4Fyt962uQeHdL1IJx7SntzXc+7pzRdx5osujCW0TWU+olYDwXX+JnpYN58FKP/pHZfts5+BrrRwt2UscXfJW1SKS3AN7HrEnvBmCEo4bD2mrupur2tFFU7R6nMrDD+qlXxqJb3U5kcqP8VL4r7HN5TnVUG79ZVMqyXTxNIC5LA7xq3z7Df4zQpRJuiFpHFmp0VFkXPPjxb9Ja5Vu5avR/yeFvpFamN3Na35gvwM9PA4fN+pNacvv9vkdqFP8Aky+z1jUIAgCAIAgCAIAgCAIAgCAIBG0jgKVemaVZA6NtB47iCMwRxGcrKKkrMiUVJWZ4/pLQ1bDVDTqra5Oo3q1FvlqMdpt6pz79p8DE0ZUparQwSg4uzMEp8RMMmCbh1UdZbjvt75zzpbq/nYsjtaLxVIE0ubKpXHNuxcta+StawGRPleacPXp5nSy2U9G736cu86Ra2OmMKw0bUojJ6lUUDbcalVKR9xv3T08HBxwrg98zT+Ni7XuNeX0NunuT9Zm1qQDIqqioCFKqosAL5EbTtG2ccf7NrVanaQaelrbWt+eBMoPkVyvgaq5PRqr/ANN2H8Sgj3zy5YLEw3g/X0OTj4Mj/RCdi1D3Uqh+URoVv9H8GVt+WJWG5OYip1aD241SKSjvXreQmunga8v426kqm3yLLojkdTQh8QRUYZhALU1Pdtc9p8p6tD2dCGs9X8jrGilqy0ieidxAEAQBAEAQBAEAQBAEAQD4zAC5NgMyTuEAqOjeXC1ndVpXVSdXp2d0GxgpFs9tiRa88+ftGnCTTTt3o5RqxbsdqjygoHr61M/fU2He63T3ztTxtCe0l56ep0uiWy0K9Mg6lWm23qup+ImlpSVnsGk9GcTEcjMOfs3qUx7IYOvlUBI8CJhqezaM9Vp0OborkaF5F/t8uykoPneZn7Gpv+TI7LxJdDkhhx12qVOwsFHkgB9860/ZOHi7tN9X9i3ZLmdIYMa7DcaiVfEKB8UBmuFPLOXi0/lb6Frak+aCwgCAIAgCAIAgCAIAgCAIAgCAIAgCAUv0j6Z1KYwqHpVhep2Utlj+MgjuDdkxY2v2cMq3foca08qsuZ5bovSmvWZadwyXZWGdwu09g+Rnl1KEowu/MzZGtUX/AEPpUVVscqg2jj2iedOGU7QncnNSUnWt0vaGTfxDOIVZw4G10L3JFHG106lZrD1XtUHiW6f+abaftSvHdp9V9rE52TKPKKqPtKauN5Rip8Ea4/zTbT9rwfHFrpr9i2cnUeUWHPXLUz99SAO91uo85up42hPaS89PUspI6WHro41qbKw4qQw8xNPiSbZIOer1nZ7OqorFQNQlsgM9YtbafZlHKzsTY+V8G2o2vWqtkSOkKdjbcaQU++Q5OwsVrBadxSDNxUA3VAAe4Otrd5DGZaeJl/LU6yprkXKhU1lVrW1gDbhcXm44myAIAgCAIAgCAIAgCAIAgEbSWOShSerUPRQXPE7gBxJNgO0iVlJRTk9kQ3Y8D5Y6Zdi7Ofra5LNY5ImywPAABR2AnbPFpt16rqS2MnHLMy2+jfkwaVIO4+urgFrjqU9oU9u89pA3TcbqUMquyfym5OnDtz+Hvzd7kDbTP/afdPMxOHye9Hb0/r0MtWlleaJlo3SAqDPJxtHzHZPMlGxWMrkvWlSx8LQLmJaCDUyLfWtZtzDJh3MMx5y8Ks4cLa6Owu0SaGk8QnUrMQNz2qDxLdM/xTbD2piI7tPqvtYsqjOtyfq1KpqtUbIlbKhKgMQ2sRY3F+jkWOyelh8Z/kJu1reJ3pyzI6WkaCczUJUEhHzbpHqnec5qk/dfQ6LcpVLCqxVFZk12RLoRkGYKbKwKjIndM1JKUkmdZNpHo1NAoAGwADynpmYygCAIAgCAIAgCAIAgCAIB5x6RdOKWNIH6rD9KoR61W2S9uqD/ABNxWeT7QrOUlQh5/RfX4GetL+KKFyO0Q2NxRr1h9VSIYjczeonaBtPhxnSlBRioo6UYXfgj3HR2G1Fues2Z7OydTS2SmUEEEXByIOwjtixBQuUegGw7c9QvzV/GmTuPFf8AaePisN2fvR4fQxVaWV3Wxhg8YHHBhtHzHZPOasVUrm/WkEmJaAYloIMS0ggkaO0i1FrjNT1l4/oZ3oYiVGV1tzReE3FllxmNSpharobjm37wdU5EbjPdjXjUpuUTbTalZoo/O3G3gbgkEEG4IIzB7ZhrVZRptxdmXxGlNss3J7lNmKOJbM2CVT6x3LU4NwbYdmRtrbcD7RVb3KmkvX+/D4dxjhUvo9y2z1TqIAgCAIAgCAIAgCAIByeU2lvo9AstucboUwfbIOZHBRdj3W3zhiK6o03N/jKyllVzw3TjvWqrhaN2Zmzuc2qMbksezMk953Tx8LBturLdmaKbfiz1vkjoJKFJKa5rT2n26hzLHx+QnpJWN6WVWRZZIEA+OgIIYAgixBzBB3EQ0mrMblE0/oNsO3OUr80TlxQn1T2cD4d/hYzCuk8y4fT85GKpTyO62Ia40WzBvMJTMDjF7f68YsLnz6WvbIsRc+HFLx9xizFz5z68YsyLmSYogMqtk6lWA3gy9OpOm7xLwqODuiKEtvl54hzjlaO1TFOcXFo+PnkdhnFGUsHJzlOaVqWIJNLYtQ5mn2PxTt2rvyzX3sD7RvanWfR/f7/E706vKRe1YEXBuDmCN4ntGg+wBAEAQBAEAQBAEA8k5b8oddmqqbqL06A3Eb3/AHiAe5U3z5/FVf8AJr5Fwx/H9l8TNUeZ2Pno25PG30moPrKtxTvuQ9Z+9vgO2ehSjZXNFGFlmZ6lSphQANgnU6mcAQBAMalNWBVgCpFiDsIhxUlZ7EPUomn9Bmi2sudJjkd6n2T8jPn8XhHQd1w+ngzHUp5ehw3FplRxMC0mxBiWk2BiWk2BgWlkiDHnDuMnKgPpDcY7NAfSjvEdkiDucmuVhwxCPdsOfV2tS7afFeK+Izyb1MHjJU/cqark+7+vQ7061tJHpeGxCVEV6bBkYXVlNwQeBntp31RrNsAQBAEAQBAEArPLXSmpT5hT06oOufZpbG7tbqjs1jumD2hiexp2jxPRfV/nM51JWR5do/BHH4sD+4p5tu6AOzvY+7umHCUMqt8SlKGZnsmjcKEUZWyAA4KNgE9I2MmQQfZJAkgQBAMa1JWUqwBUixB3iRKCknF7ENX0ZRdPaENE5Z026p3jsPb8Z89isK6Errh5fZmSpTy9CuV0KnPznCOpwZpLS9iDEtJsDAtJsDEtLWIMS0mwMCZaxBgWlrA63JvlLVwb5dOixu9K/m1O/Vf3HfuI2YbEulo9V6HWnWcdHses6M0jSxFMVaLBkbzB3hgcwRwM9iMlJXWxtTTV0S5YkQBAEAQDTjMSlKm1RzZUBY9w4DeeyRKSim3sDx3lXpOpUYj+9rnNRnqpsSmPcO3M7585neIrOq9tl+fmpmbzO5duRegBQpBSBrdaoeLn1e4bP9561OGVWNcY5Y2LZOhIkgQD7JAgCSBAMK9FXUq4urZESk4RnFxktCGrqzKLp7QppGxzpt1W+R7fjPnsThpYeXhyf0MdSnlKriaRQ2PgeMpFpnBqxpLS9iDEtJsDEtJsQYFpawMC0mxBgWlkgYFpaxBP0Fp2vhKnOUTcG2vTJ6NQDceB4MMx2i4OihWlSfh3HWnVcH4HsGgNOUcXS5yicxk6HrI3Bh89h3T14VIzV4m6MlJXR05csIAgCAUnlzpgXNIHoUbNU+9U2onhcN3leBnke067dqEN3v0/Nf8Apyqy5FQ5FU+exxZxd9VnXgGuq+4EznhYpSS7kTRSzHrlGkFAA/3npHczgH2SBJAgg+wBAEAQDXiMOrqUcXU7R/W+UqU41IuMloQ0mrMoentCmmdVs0bqt/WxhPncRh54efhyf5zMlSnYqOKolDY+B4iWhJSWhnasaC0vYgwLSbAxLS1iDAtJsQYFpawMZNgJIJWjNI1sPUFWg2q4y4qw3q6+sp4eIsbGdKdWVN3iXhNwd0ev8luU9LGJl0Kyjp0ibkfeU+snb52nrUqsaiujfCopq6O7OpcQBAK5i+ReFqX1zVILFyNf1mJJN7XOZPnMrwdFyc2tX4v7lcivc14PkvhcJXpVKCsGdmpkl2YappO+wm21Fluwpw1iiYxSZYoOggCSQfYAgH2TYCAJIEgCSDlcqP7LUO8apHfrrONenGdNxkSoqTsygV6a1Fsf9QeInztSjUoz01MlWhKLsV7E4Z1bVIJ4EDaJoh7yukZXCV7WMBhqh2I3kZ0VOXcWVGo9oszGj6x9TzI/WXVKfcXWFqvl6GS6IrH2fP8AQSyoyLrB1PA3pyfqnf5KTLdl4l1gZc2jenJl95PkB8TJ7Jd5dYFc5fI3LyX2XYi5UXuMtYgZZdstClFySLf4dNLdlwo+jfBDrPWbvZB+VBNywlLu+ZzVCHcdLR3IzA0Ki1adNxUQ3VjWrG27ZrWItutOkKMIO8UXjTjHVIsE6lxAEAQCHpLIU29mon+c83/PKy2JRvnIsYVtkgg1At7R9x+UEmQZuPmB8rSQfecbiPI/rFwOdbgPMj5Sbg14rG82jOy5KLmxubdlwJDdlcJXdiXLECAIBz+UFLWw9Rdlwv5llKmkWWhuUxdFjex8pkzHbMbV0anafGRmYzG1cDTHq/GLsi5sXDINijyEi7FzMJBA1YJI74qkPXW/AG58hnKSnGO7sUc4rdmaWY0yMwatDy55LzrQalJNBtON0XqemcRAEAQBAEAh6V+zB4VKJ8qqGQ9gSJxLGNSAeS06xpVMRYkBWc2Bt1WeeLjb3ik7asjF7R/O46eH0niCusjVipuLjWYZGx94MzJ4pK6zW82Y1KfibBykrrtqkdjKPmJP+XiY7y+KX2J7aS5m+nytrcaZ7x+hE6L2jXXd8CVXkd18Ya2AqVGABNOre2zolhl5T1aFZ1aGdrXX5M1UZZrMsQmwk+wBAIelh9S3h+YTnV4GTHcrgWYrHUjYnH0qbBHbpkawUAsSoNr2A2XyvInKMFeTsUlOMdyO2l19VGPfqgfEn3TPLGUltqcniY8jZhjiaw1qYpIt7XYu5v2ABezfO9CUq0cy0REas56xsiLoylWrV8RSq12C0Cijm1RNYsLm9wxHnOkKblJpvYrFzlJpy27tCtcpxqapBdujUYhnZr6upbaTxOyJQUWrHTKoSuu58zPRlUijTUeqir/CAPlPCq8bfiYdC56HUn6OPaZD5Av/ACz3MCtIdPob4/tou89QqIAgCAIAgEPTH2FU8EZv4Rf5SGCTOJYxqbJIPJtL07YjErxap7yf1njY/Sz8SMV+3Fnd5GNfCKfvVPfUYz0cN+0jlS4TLTI/4rB9r1R/7RMip+7Hz+gnxROhV0dQbrUkP7o+Npd0ab3ivgWcIvkbMJTA0fXVRYKMUAOADVLStOKjTkl4lqCtZeP1LPTOQ7h8JqJMpIEAi6U+ybw/MJzq8DLR3OAFmQ6FO5T1CuPp234cjzqk/wAsx45fprqZMTuiO9awuSf67p5SRm0LfyV+w73b5T3fZ37PmzXR4SNye+2xrcatv4Qwnelxz6r0FPjkVTlW1gT7FCs3u/8AzInxr87jrPi8n9CHQqavR7Afd+t54ko31PMbPR9DUunhfu5//HqD5z3MJG1l4HpLgRbpvKiAIAgCAIBH0jR16NRPbR181IgH2hU1lVvaAPmLzkWMn2QDy/lIlsXW7W+KgzyPaC93zIxP7K6/ccjtHU6uH1mLq4YrrI7KbBVI2G2+aKNCEo31v4NozU4Jq5v0zg6lOphtSu5LVSqmpqvqFkOYyF8srGTOlJSjaT89eQnBpqzOnbHrsNCoO0PTPuuJ1/WXc/kX/UXczoaKLtgcRrqFa+IuoOsASCcjv2y1O+SV/E6Ub8+8suFPQT8K/ATStizNskCLAi6SH1TeH5hOdXhZMdziBZlsdCkcrDbHr/4Ye+q0xY5e4upjxW6OXWq3IXxPy+Z8J58Y2VzKi1aA0k60RTpUHqNdjfJUzOXTM9PCVXGlljFt69PiaqU2o2SuadD0K7jEMtXmhztUuFUMSwJuAx2AbLy1JVZuettdefImmpyb1tqV/T9GyVluT9Qc2NzdtcfIS/ZqEt29OZ0cFHNryOVXq2sfD+v63zAo6NHm3PXtFp9dRHso7eSqv809rDrXyPWeyLJNRQQBAEAQBAEAgaG/s9Hsp0x4hQDOTLEttkA835X0G+lVSoJyRjYbBqKCTPMx691+RFfWicXQumK2FU0xSV1La3WKtsA2nsA3TlSxmRWMMKrjoS9IcpadVqBam9Pmqqu17EatiDYjMnPhNDxMZOPgWdZNrQsmG09hKnVrp3MdQ+TWmlVqb5ndVYPmdLRRBw+KtmNer76SH5y0NVL85IvTer6nc0efqqf4E/KJojsi73JEkgQCNpD7NvD4ic6nCyVucgLMpc8+5ZtbH/8Al6fvq1f0mTGLRGLFPVHEpVLkt5d279fGY5RsrGVs9H5If2Sn2l//ALGE9XBq1Fefqehh/wBtEbk8PqMSeNaufM/6yuF17R//AE/RE0efUqnKfW1KxX2aKnuNQ/rIqP330Xqyaz0l0RxcBo+rWcKisxuL2F7DiTsAmZK7skebGLk7RR7Ro8f8SvDmqv56Np6tFbnqyO5NBQQBAEAQBAEAhaM+zA9lqi/w1GX5Tm9ySUYJPPOXgIqtYkayJe28XInnY2Cau+RWvG9FvuKlSuy3vvI/hYrt8J5MnZ2POsGBhNMg0OinaBOibRB6J6PlH0Gqo2a9T301nrYJ3pPqbcNw+Za9Em9CkeNOn+UTdDhRoluyVLECAR8d9mfD4iUqcJK3OWFmYueY+kJrY89uHpDzqVpmxCu0YcVxI4C17CwHymZwuzKeicmNLImEooAXqWboILnOoxz4bRNUMRTpwUd33LVm6lOMYJErRWicSKeozimjFmIABc623PYB75zo069mr5U233vX5L5loRn0JzcncMUKOhcGxOszXJUgi5BG8TRChCKfO+7bu2dFBWafMn4fCpTXVpqFUblAA906KKSsiySSsjdowfXv92mn+d3/AOyd6XMiR2Z2KiAIAgCAIAgEHRosrDhVrX/eqM/wYSj3JRMkElD9ICdK/wCy+DNMeKXuvoKn7Mih4Sp0f3n/ADEzx5x1PLZtNSVyi5gzyyRB6D6Nmvhaw/aH300nrYD9uXX6I2YbhfUtOgj/AMNQ/wCVS/Is30+BdDTPiZOlyokA0Y0dA+HxEpU4SUc4LOBc8t9IaXx57KNL81X9ZkxDszDin7yNeh+SWJr2ITUQ+vUuot91dp8rds5xpTmcoUZzPS9C6KXD0lpixKjNrWLG97zbTpqCsv8ApvpwUI2J+rOhcasgGJWLAaNH11U/cojyNY/zTtT2IZ1BOhUygCAIAgCAIBAwLfWVxwqLYdho0s/PW8pRkomwSUzl/T6N/wBnUHln85lxC919BL9uXQ8xw77e8++xnkyR5RsLyMpBiXk2IPRfRab0K4/aD3oJ6eB4ZdfobcNsy26B/stH/lp7lE20+BdDVPiZPlyogGnF9Q+HxlKnCStyCBOJYjNougavPGkpq2A1yLkAXta+zafORkTd7FXFN3sTdWWLH3VgDVgGFVlUFmICjaSbAd5iwI6ipU6l6ae2w6Z/AjdXvYburvl1DvIuTsLhkpiyC1zckklmOy7Mcye/hOiIJIkkGcAQBAEAQBANGIwlN7F1BI2NsZb+y4zXwMA0/R6q/Z1NYezUF/AVBmO9gxkWBX+U6VKyoq0anOargqFJAJAy53qEbc7icasHLRF01laPKsZgq1FtWsj02J2OpAJsOqdjd4JE8qdOUOJHlShKO6NOud48s5zsVPoa8mxB6R6Jj9XXH30Pmp/SehgtmbMNsy5aFFsPTHBQPKbIcKNct2TZcqIBqxPVPh8ZWexKIYE4ljMLJsQZASbAytJsCFWxouUpDXcZHOyIfvvx+6LnMZAG8WB8o4bpB6h13GYysqH7ibu83bM52ylkrAmqZJBsWSDMSSDMQD7AEAQBAEAQBAEA116COpV1DKdqsAQe8GAVbSno+wVS5pBqDfcN0/8ATbIDsXVmeeFpy5W6HKVGD5FO0ryAxtLNAtdRvQ6r95Rj7gzGZJ4Oa4Xc4Sw8lwnd9FNNkOKR1ZWU0SVdSrC/O7QwvunXBxlFyTVtvqXw6aumi8aOW1JRwHzM2R2NT3JMsQIBrxHVlZ7EojATkSZgSwNWKxSUwNc5nqqBdmPBVGZ+W+SDn1KlSp1ronsKekfxuNn4V8yDaAb6ShQFUAAZAAWAHYBskg3KYBtQySDaJIMxAM1kkGUAQBAEAQBAEAQBAEAQCLXwza2vTcK1gpDLrKQCSLgEEHM5g79hgGqk1emAGRXH7M2YXOzVfIgcdYd0hA3UcdTY6utZ/YYFG7wrWJHaMpIJMA11tkrLYlGgkAEkgAZknIADeTulCTl19LFsqAy/xWGX/TX1u82GwjWi4saKNMAlrlnba7G7HvO4dgsBfICRckkqZINqmSiDcingZIN6U24SSDaKZkgzCSSDICAfYAgCAIAgCAIAgCAIAgCAIBrrUUcarqGXgwBHkYBG+hMv2VRl+631ieTHWA7FYCAQdJ6aNHVSql3cgJqN0Sb2GsSLp4a1u2VlsSjR/wDza9YhqrqQDcIL6i8OjbpEe0fALe0rlbLXSJqaH4v5D/WTkIzEhNGoN5PjJyIjMblwlMer55ybIXNqoBsAHhJIMoAgCAIAgCAIAg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6808" name="AutoShape 8" descr="data:image/jpeg;base64,/9j/4AAQSkZJRgABAQAAAQABAAD/2wCEAAkGBxATERUSEBIWFhISFxUVFhUWFhYWFxUVFRUWFxcYFRUYHSggGBolGxcXITEiJSkrLi4wFx8zODMtNygtLysBCgoKDg0OGhAQGy8mHyUtLy0tLy4tLS0tKy0tLS0tLS0tLS0tLS0tLS0tLS0tLS0tLS0tKy0tLS0tLS0tKy0tLf/AABEIAPYAzQMBEQACEQEDEQH/xAAcAAEAAgMBAQEAAAAAAAAAAAAABAYCAwUHAQj/xABLEAACAQICBQgGBwUGBAcBAAABAgADEQQhBRIxQVEGEyIyYXGBkQdCUqGxwRQjM2JystFjgpLC8DRDU6Lh8SRzg9J0hJOjpLPiFf/EABoBAQADAQEBAAAAAAAAAAAAAAABAgQDBQb/xAA0EQACAQIEAwUHBAMBAQAAAAAAAQIDEQQSITEyQXETUWGBsQUikaHB0fAjM0LhFFLxcmL/2gAMAwEAAhEDEQA/APaMZVqi3NqG4/1eAa8PXrE9JABYkbs8rDbAPqVa186YtvsRfda1z3wDLnq3+GP4h2f14QA9SqMggOzO4F+JtAMRVr2+zF/xDP35QAK1ffTG0+sNmdvlAJFFyRdhY8IBsgCAIAgCAIAgCAIAgCAIBSKvKsV9L0MFhmvSo87UrsNjstNlVAfZVmBPaBwz5Od5JI49peaii7zqdhAEAQBAEAQBAEAQBAEAQBAEAQBAEAQBAEAQBAOdpfTmFwq62IrIl9ik3dvwoOkx7gZEpKO5WUlHc8t5a+kl6qtRwoanTORY5VWHgfq18dY/d355Vs2kTNUr30iaPQhgy2MrVj/d0gvjUYfJDIpcfkRh17x7VNRsEAQBAEAQBAEAQCJS0hTas9C/1tNUcrvKPcBhxF1YeHaJFyL62JckkQBAEAQBAEAQBAOdpjTmGwq62IqhL7F2u1vZQZnwEpOcYK8mVlOMdygaZ9J9Q3XCUQo/xKuZ8Kamw8WPdMs8X/qjNLE/6o4+j/SJjqVNlOrUqO5c1apZtoACrTXVCgAbAbZmVWKkkUjXkkczSXLXSNW4fEOqn1aVqQ8GUa/+aVdepLmQ60nzK69ViWYZE5s2ZY/ic5nzld9Wc2yG6y6ZB7Z6G9F81gTVIs2Ict+4nRX+Y+M74bW8vL4f3c2YeNo37y+zSaBAEAQBAEAQBAEA8p9LGLrYTHYTG0Dqsab0ydoIRg2qw9ZSKhy7NxAI4VbppozV24yUkW3kry5wuMVQWFKuf7tjkx/Zsev3dYbwJeFRS6nSFWMupaZ0OogCAIAgCAIBWOWnKkYRRTpWbEOLqDmEXZrsO+9hvseBmbEYhUl4nGrVyaLc8jxVR6jmpVZnduszG5P+nYMhunlObk7sxNt6sjMkJlTA0TYtuW1z2nYO82PkZdMG99EsgDYg80pF1Vh9a4+5S22+82qvadk62a309S2W25z8S4OSjVQbBe5Pax3nyHACTci5jo7R716yUUHSqMFHiczEpNLTfl15BK7sfpHRuDWjSSknVpqFHgJ6VOGSCj3HpxVlYky5IgCAIAgCAIAgCAUj0v6L57R5qAXbDOtX93NH8Ara37s5VVeJxrxvDoeIUbjIb9oNrHvBymNmEsmiuVmPw/Rp13AHqMdde7VqX1fC0hVZx2Z0jVlHmWFvSZjWpFClMOQNWol1KkEG5VtYNssRltlnip2sX/yJWO7on0iVVA+m4Yhcr1aYNh+JG2efhJp45PSXyLxxD/ki86M0nQxCa9CorrvttB4MDmp7DNkJxmrxZojJSV0S5csIBVuWPKr6KUp0gGqEq7j2aYbMfiYAgcMzwvkxGKVJqPN+hxq1cuiPNMfiHrVHq1Dd6h1jwHADsAsB3Tx6lVzk5Mxybk7s0thjZbAkvewAuTY2yG/O/lHJeJFiadCLTzxlQUt/NKNeuR+C9kvxcjunfs8v7jt4bv8ArzL5LcWnqbaen0pIaeGoagvrCqzBq2ta2sHKlVNvZGVzY5zpGuoq0V9yVUSVoorWJJZixJJY3JY6zE8S28yl7nJkV1lkyC++iHAUzXeqQS6LYZdFL7yfaPATrQ96uk1sr+e3/PPuNGHScrnrU9Q2iAIAgCAIAgCAIAgGvE0FqI1NxdHUqwOwqwsQfAwGrn5x01od8LiKmHe96bWBPrIc0bxW3jcbp5tRZXY82ccrsZ4Z0NlqgkbnW2uvgcnHYbdhE5OS5lb951afJ2o9J6tAitTS1ygOsATY61M9IEZHeLXNzaOzbi5R1/O4v2bautScNPXpOpp3aopUkHom+8jvztMaSTuhn0MNE4irhSuIo1V1r2KX6w22dd4+FxadIVpQldf9EW46o9g0LpaniaSVUNtYG6k5qVsGB7iRn2jjPapVY1IqSN8JqSuiZVqBVLMbKoJJ4AC5nVuxY8Zx2IatUeq/WqHWPZfYvgtl8J8rVrdpNz7zz5O7ubNHaKesTYhUQXqVGyVF7eJ4DfL0qcqm2iW75ImMbnSbS2HppzWHFRCoK/SQENVlJZiADY0wSx2G9rXmnt6cY5YXXjpf+i2eKVl8St4hFvdWZr5kstie/pGZ7rv/AD5nJoiOkumVNVSi1tYg2Ow2Nj3GdEwaEw7OwRBdmNgBvJl3JJXYPcuR+glwmGWn67dKoeLHd4T08LRdON5cT3+i8vW7PQpQyRO5NJ0EAQBAEAQBAEAQBAEA8s9L+iqnO0sVtpavMnIdBrlluwFyrXIFzkRl1pjxUXZSMmJi9JFCppPPbMpNoswIIZgV6pBIK/hO7wnNyZJ26GJNbLEUjVP+Kg1aw72A1an74v2iT2mfiV/Fb/35/E6J5t0bdJaFNNFemwqIMmZbXS5uoqqCdRs7cMtsrWpZVdO65+HXuJlCyujRozF1KNRKlM2KG9txvYMCOBAAPcOE4QrSpyUo8vz5kRbi7o9Q03jBU0fVqJsqUWt2ay2se0XnvVaqlh3Uj/rf5GyTvBsoOB0W9ZtVPaAJOxQQ5LHsAWfN4elKq1GPh5b6/IzKLbM9MYtSBQoZYemcuNR99R+JO7gJ1rVov9Onwr5vvf0EnyWxx3SckzmS9G4GmWBrX1eA906wavqSkuY0zo2kqF6YK2Owm9wTbfvl7iUVujkYrFu6LTsNVbWAvmbWHxPnLKy1KN30PQOQPJLmrYnEL9YR0FPqA7z2/CelhMO21Umui+r+i5ddtVGlb3mXmekaRAEAQBAEAQBAEAQBAEAj6QwVOtSelVXWp1AVYdh4cDvB3WkNJqzIaTVmeKcoOT1XB1ube7I1+aqWyccDwcbx4jKePiKTpvwPPqU3BkSmkxyZUkpTnKTJJ+j670m16ZsdhBzVlO1XX1lPCVjVlB3j+eDLRbT0OhjNHqyitQFqbX1k2mk4Fyt962uQeHdL1IJx7SntzXc+7pzRdx5osujCW0TWU+olYDwXX+JnpYN58FKP/pHZfts5+BrrRwt2UscXfJW1SKS3AN7HrEnvBmCEo4bD2mrupur2tFFU7R6nMrDD+qlXxqJb3U5kcqP8VL4r7HN5TnVUG79ZVMqyXTxNIC5LA7xq3z7Df4zQpRJuiFpHFmp0VFkXPPjxb9Ja5Vu5avR/yeFvpFamN3Na35gvwM9PA4fN+pNacvv9vkdqFP8Aky+z1jUIAgCAIAgCAIAgCAIAgCAIBG0jgKVemaVZA6NtB47iCMwRxGcrKKkrMiUVJWZ4/pLQ1bDVDTqra5Oo3q1FvlqMdpt6pz79p8DE0ZUparQwSg4uzMEp8RMMmCbh1UdZbjvt75zzpbq/nYsjtaLxVIE0ubKpXHNuxcta+StawGRPleacPXp5nSy2U9G736cu86Ra2OmMKw0bUojJ6lUUDbcalVKR9xv3T08HBxwrg98zT+Ni7XuNeX0NunuT9Zm1qQDIqqioCFKqosAL5EbTtG2ccf7NrVanaQaelrbWt+eBMoPkVyvgaq5PRqr/ANN2H8Sgj3zy5YLEw3g/X0OTj4Mj/RCdi1D3Uqh+URoVv9H8GVt+WJWG5OYip1aD241SKSjvXreQmunga8v426kqm3yLLojkdTQh8QRUYZhALU1Pdtc9p8p6tD2dCGs9X8jrGilqy0ieidxAEAQBAEAQBAEAQBAEAQD4zAC5NgMyTuEAqOjeXC1ndVpXVSdXp2d0GxgpFs9tiRa88+ftGnCTTTt3o5RqxbsdqjygoHr61M/fU2He63T3ztTxtCe0l56ep0uiWy0K9Mg6lWm23qup+ImlpSVnsGk9GcTEcjMOfs3qUx7IYOvlUBI8CJhqezaM9Vp0OborkaF5F/t8uykoPneZn7Gpv+TI7LxJdDkhhx12qVOwsFHkgB9860/ZOHi7tN9X9i3ZLmdIYMa7DcaiVfEKB8UBmuFPLOXi0/lb6Frak+aCwgCAIAgCAIAgCAIAgCAIAgCAIAgCAUv0j6Z1KYwqHpVhep2Utlj+MgjuDdkxY2v2cMq3foca08qsuZ5bovSmvWZadwyXZWGdwu09g+Rnl1KEowu/MzZGtUX/AEPpUVVscqg2jj2iedOGU7QncnNSUnWt0vaGTfxDOIVZw4G10L3JFHG106lZrD1XtUHiW6f+abaftSvHdp9V9rE52TKPKKqPtKauN5Rip8Ea4/zTbT9rwfHFrpr9i2cnUeUWHPXLUz99SAO91uo85up42hPaS89PUspI6WHro41qbKw4qQw8xNPiSbZIOer1nZ7OqorFQNQlsgM9YtbafZlHKzsTY+V8G2o2vWqtkSOkKdjbcaQU++Q5OwsVrBadxSDNxUA3VAAe4Otrd5DGZaeJl/LU6yprkXKhU1lVrW1gDbhcXm44myAIAgCAIAgCAIAgCAIAgEbSWOShSerUPRQXPE7gBxJNgO0iVlJRTk9kQ3Y8D5Y6Zdi7Ofra5LNY5ImywPAABR2AnbPFpt16rqS2MnHLMy2+jfkwaVIO4+urgFrjqU9oU9u89pA3TcbqUMquyfym5OnDtz+Hvzd7kDbTP/afdPMxOHye9Hb0/r0MtWlleaJlo3SAqDPJxtHzHZPMlGxWMrkvWlSx8LQLmJaCDUyLfWtZtzDJh3MMx5y8Ks4cLa6Owu0SaGk8QnUrMQNz2qDxLdM/xTbD2piI7tPqvtYsqjOtyfq1KpqtUbIlbKhKgMQ2sRY3F+jkWOyelh8Z/kJu1reJ3pyzI6WkaCczUJUEhHzbpHqnec5qk/dfQ6LcpVLCqxVFZk12RLoRkGYKbKwKjIndM1JKUkmdZNpHo1NAoAGwADynpmYygCAIAgCAIAgCAIAgCAIB5x6RdOKWNIH6rD9KoR61W2S9uqD/ABNxWeT7QrOUlQh5/RfX4GetL+KKFyO0Q2NxRr1h9VSIYjczeonaBtPhxnSlBRioo6UYXfgj3HR2G1Fues2Z7OydTS2SmUEEEXByIOwjtixBQuUegGw7c9QvzV/GmTuPFf8AaePisN2fvR4fQxVaWV3Wxhg8YHHBhtHzHZPOasVUrm/WkEmJaAYloIMS0ggkaO0i1FrjNT1l4/oZ3oYiVGV1tzReE3FllxmNSpharobjm37wdU5EbjPdjXjUpuUTbTalZoo/O3G3gbgkEEG4IIzB7ZhrVZRptxdmXxGlNss3J7lNmKOJbM2CVT6x3LU4NwbYdmRtrbcD7RVb3KmkvX+/D4dxjhUvo9y2z1TqIAgCAIAgCAIAgCAIByeU2lvo9AstucboUwfbIOZHBRdj3W3zhiK6o03N/jKyllVzw3TjvWqrhaN2Zmzuc2qMbksezMk953Tx8LBturLdmaKbfiz1vkjoJKFJKa5rT2n26hzLHx+QnpJWN6WVWRZZIEA+OgIIYAgixBzBB3EQ0mrMblE0/oNsO3OUr80TlxQn1T2cD4d/hYzCuk8y4fT85GKpTyO62Ia40WzBvMJTMDjF7f68YsLnz6WvbIsRc+HFLx9xizFz5z68YsyLmSYogMqtk6lWA3gy9OpOm7xLwqODuiKEtvl54hzjlaO1TFOcXFo+PnkdhnFGUsHJzlOaVqWIJNLYtQ5mn2PxTt2rvyzX3sD7RvanWfR/f7/E706vKRe1YEXBuDmCN4ntGg+wBAEAQBAEAQBAEA8k5b8oddmqqbqL06A3Eb3/AHiAe5U3z5/FVf8AJr5Fwx/H9l8TNUeZ2Pno25PG30moPrKtxTvuQ9Z+9vgO2ehSjZXNFGFlmZ6lSphQANgnU6mcAQBAMalNWBVgCpFiDsIhxUlZ7EPUomn9Bmi2sudJjkd6n2T8jPn8XhHQd1w+ngzHUp5ehw3FplRxMC0mxBiWk2BiWk2BgWlkiDHnDuMnKgPpDcY7NAfSjvEdkiDucmuVhwxCPdsOfV2tS7afFeK+Izyb1MHjJU/cqark+7+vQ7061tJHpeGxCVEV6bBkYXVlNwQeBntp31RrNsAQBAEAQBAEArPLXSmpT5hT06oOufZpbG7tbqjs1jumD2hiexp2jxPRfV/nM51JWR5do/BHH4sD+4p5tu6AOzvY+7umHCUMqt8SlKGZnsmjcKEUZWyAA4KNgE9I2MmQQfZJAkgQBAMa1JWUqwBUixB3iRKCknF7ENX0ZRdPaENE5Z026p3jsPb8Z89isK6Errh5fZmSpTy9CuV0KnPznCOpwZpLS9iDEtJsDAtJsDEtLWIMS0mwMCZaxBgWlrA63JvlLVwb5dOixu9K/m1O/Vf3HfuI2YbEulo9V6HWnWcdHses6M0jSxFMVaLBkbzB3hgcwRwM9iMlJXWxtTTV0S5YkQBAEAQDTjMSlKm1RzZUBY9w4DeeyRKSim3sDx3lXpOpUYj+9rnNRnqpsSmPcO3M7585neIrOq9tl+fmpmbzO5duRegBQpBSBrdaoeLn1e4bP9561OGVWNcY5Y2LZOhIkgQD7JAgCSBAMK9FXUq4urZESk4RnFxktCGrqzKLp7QppGxzpt1W+R7fjPnsThpYeXhyf0MdSnlKriaRQ2PgeMpFpnBqxpLS9iDEtJsDEtJsQYFpawMC0mxBgWlkgYFpaxBP0Fp2vhKnOUTcG2vTJ6NQDceB4MMx2i4OihWlSfh3HWnVcH4HsGgNOUcXS5yicxk6HrI3Bh89h3T14VIzV4m6MlJXR05csIAgCAUnlzpgXNIHoUbNU+9U2onhcN3leBnke067dqEN3v0/Nf8Apyqy5FQ5FU+exxZxd9VnXgGuq+4EznhYpSS7kTRSzHrlGkFAA/3npHczgH2SBJAgg+wBAEAQDXiMOrqUcXU7R/W+UqU41IuMloQ0mrMoentCmmdVs0bqt/WxhPncRh54efhyf5zMlSnYqOKolDY+B4iWhJSWhnasaC0vYgwLSbAxLS1iDAtJsQYFpawMZNgJIJWjNI1sPUFWg2q4y4qw3q6+sp4eIsbGdKdWVN3iXhNwd0ev8luU9LGJl0Kyjp0ibkfeU+snb52nrUqsaiujfCopq6O7OpcQBAK5i+ReFqX1zVILFyNf1mJJN7XOZPnMrwdFyc2tX4v7lcivc14PkvhcJXpVKCsGdmpkl2YappO+wm21Fluwpw1iiYxSZYoOggCSQfYAgH2TYCAJIEgCSDlcqP7LUO8apHfrrONenGdNxkSoqTsygV6a1Fsf9QeInztSjUoz01MlWhKLsV7E4Z1bVIJ4EDaJoh7yukZXCV7WMBhqh2I3kZ0VOXcWVGo9oszGj6x9TzI/WXVKfcXWFqvl6GS6IrH2fP8AQSyoyLrB1PA3pyfqnf5KTLdl4l1gZc2jenJl95PkB8TJ7Jd5dYFc5fI3LyX2XYi5UXuMtYgZZdstClFySLf4dNLdlwo+jfBDrPWbvZB+VBNywlLu+ZzVCHcdLR3IzA0Ki1adNxUQ3VjWrG27ZrWItutOkKMIO8UXjTjHVIsE6lxAEAQCHpLIU29mon+c83/PKy2JRvnIsYVtkgg1At7R9x+UEmQZuPmB8rSQfecbiPI/rFwOdbgPMj5Sbg14rG82jOy5KLmxubdlwJDdlcJXdiXLECAIBz+UFLWw9Rdlwv5llKmkWWhuUxdFjex8pkzHbMbV0anafGRmYzG1cDTHq/GLsi5sXDINijyEi7FzMJBA1YJI74qkPXW/AG58hnKSnGO7sUc4rdmaWY0yMwatDy55LzrQalJNBtON0XqemcRAEAQBAEAh6V+zB4VKJ8qqGQ9gSJxLGNSAeS06xpVMRYkBWc2Bt1WeeLjb3ik7asjF7R/O46eH0niCusjVipuLjWYZGx94MzJ4pK6zW82Y1KfibBykrrtqkdjKPmJP+XiY7y+KX2J7aS5m+nytrcaZ7x+hE6L2jXXd8CVXkd18Ya2AqVGABNOre2zolhl5T1aFZ1aGdrXX5M1UZZrMsQmwk+wBAIelh9S3h+YTnV4GTHcrgWYrHUjYnH0qbBHbpkawUAsSoNr2A2XyvInKMFeTsUlOMdyO2l19VGPfqgfEn3TPLGUltqcniY8jZhjiaw1qYpIt7XYu5v2ABezfO9CUq0cy0REas56xsiLoylWrV8RSq12C0Cijm1RNYsLm9wxHnOkKblJpvYrFzlJpy27tCtcpxqapBdujUYhnZr6upbaTxOyJQUWrHTKoSuu58zPRlUijTUeqir/CAPlPCq8bfiYdC56HUn6OPaZD5Av/ACz3MCtIdPob4/tou89QqIAgCAIAgEPTH2FU8EZv4Rf5SGCTOJYxqbJIPJtL07YjErxap7yf1njY/Sz8SMV+3Fnd5GNfCKfvVPfUYz0cN+0jlS4TLTI/4rB9r1R/7RMip+7Hz+gnxROhV0dQbrUkP7o+Npd0ab3ivgWcIvkbMJTA0fXVRYKMUAOADVLStOKjTkl4lqCtZeP1LPTOQ7h8JqJMpIEAi6U+ybw/MJzq8DLR3OAFmQ6FO5T1CuPp234cjzqk/wAsx45fprqZMTuiO9awuSf67p5SRm0LfyV+w73b5T3fZ37PmzXR4SNye+2xrcatv4Qwnelxz6r0FPjkVTlW1gT7FCs3u/8AzInxr87jrPi8n9CHQqavR7Afd+t54ko31PMbPR9DUunhfu5//HqD5z3MJG1l4HpLgRbpvKiAIAgCAIBH0jR16NRPbR181IgH2hU1lVvaAPmLzkWMn2QDy/lIlsXW7W+KgzyPaC93zIxP7K6/ccjtHU6uH1mLq4YrrI7KbBVI2G2+aKNCEo31v4NozU4Jq5v0zg6lOphtSu5LVSqmpqvqFkOYyF8srGTOlJSjaT89eQnBpqzOnbHrsNCoO0PTPuuJ1/WXc/kX/UXczoaKLtgcRrqFa+IuoOsASCcjv2y1O+SV/E6Ub8+8suFPQT8K/ATStizNskCLAi6SH1TeH5hOdXhZMdziBZlsdCkcrDbHr/4Ye+q0xY5e4upjxW6OXWq3IXxPy+Z8J58Y2VzKi1aA0k60RTpUHqNdjfJUzOXTM9PCVXGlljFt69PiaqU2o2SuadD0K7jEMtXmhztUuFUMSwJuAx2AbLy1JVZuettdefImmpyb1tqV/T9GyVluT9Qc2NzdtcfIS/ZqEt29OZ0cFHNryOVXq2sfD+v63zAo6NHm3PXtFp9dRHso7eSqv809rDrXyPWeyLJNRQQBAEAQBAEAgaG/s9Hsp0x4hQDOTLEttkA835X0G+lVSoJyRjYbBqKCTPMx691+RFfWicXQumK2FU0xSV1La3WKtsA2nsA3TlSxmRWMMKrjoS9IcpadVqBam9Pmqqu17EatiDYjMnPhNDxMZOPgWdZNrQsmG09hKnVrp3MdQ+TWmlVqb5ndVYPmdLRRBw+KtmNer76SH5y0NVL85IvTer6nc0efqqf4E/KJojsi73JEkgQCNpD7NvD4ic6nCyVucgLMpc8+5ZtbH/8Al6fvq1f0mTGLRGLFPVHEpVLkt5d279fGY5RsrGVs9H5If2Sn2l//ALGE9XBq1Fefqehh/wBtEbk8PqMSeNaufM/6yuF17R//AE/RE0efUqnKfW1KxX2aKnuNQ/rIqP330Xqyaz0l0RxcBo+rWcKisxuL2F7DiTsAmZK7skebGLk7RR7Ro8f8SvDmqv56Np6tFbnqyO5NBQQBAEAQBAEAhaM+zA9lqi/w1GX5Tm9ySUYJPPOXgIqtYkayJe28XInnY2Cau+RWvG9FvuKlSuy3vvI/hYrt8J5MnZ2POsGBhNMg0OinaBOibRB6J6PlH0Gqo2a9T301nrYJ3pPqbcNw+Za9Em9CkeNOn+UTdDhRoluyVLECAR8d9mfD4iUqcJK3OWFmYueY+kJrY89uHpDzqVpmxCu0YcVxI4C17CwHymZwuzKeicmNLImEooAXqWboILnOoxz4bRNUMRTpwUd33LVm6lOMYJErRWicSKeozimjFmIABc623PYB75zo069mr5U233vX5L5loRn0JzcncMUKOhcGxOszXJUgi5BG8TRChCKfO+7bu2dFBWafMn4fCpTXVpqFUblAA906KKSsiySSsjdowfXv92mn+d3/AOyd6XMiR2Z2KiAIAgCAIAgEHRosrDhVrX/eqM/wYSj3JRMkElD9ICdK/wCy+DNMeKXuvoKn7Mih4Sp0f3n/ADEzx5x1PLZtNSVyi5gzyyRB6D6Nmvhaw/aH300nrYD9uXX6I2YbhfUtOgj/AMNQ/wCVS/Is30+BdDTPiZOlyokA0Y0dA+HxEpU4SUc4LOBc8t9IaXx57KNL81X9ZkxDszDin7yNeh+SWJr2ITUQ+vUuot91dp8rds5xpTmcoUZzPS9C6KXD0lpixKjNrWLG97zbTpqCsv8ApvpwUI2J+rOhcasgGJWLAaNH11U/cojyNY/zTtT2IZ1BOhUygCAIAgCAIBAwLfWVxwqLYdho0s/PW8pRkomwSUzl/T6N/wBnUHln85lxC919BL9uXQ8xw77e8++xnkyR5RsLyMpBiXk2IPRfRab0K4/aD3oJ6eB4ZdfobcNsy26B/stH/lp7lE20+BdDVPiZPlyogGnF9Q+HxlKnCStyCBOJYjNougavPGkpq2A1yLkAXta+zafORkTd7FXFN3sTdWWLH3VgDVgGFVlUFmICjaSbAd5iwI6ipU6l6ae2w6Z/AjdXvYburvl1DvIuTsLhkpiyC1zckklmOy7Mcye/hOiIJIkkGcAQBAEAQBANGIwlN7F1BI2NsZb+y4zXwMA0/R6q/Z1NYezUF/AVBmO9gxkWBX+U6VKyoq0anOargqFJAJAy53qEbc7icasHLRF01laPKsZgq1FtWsj02J2OpAJsOqdjd4JE8qdOUOJHlShKO6NOud48s5zsVPoa8mxB6R6Jj9XXH30Pmp/SehgtmbMNsy5aFFsPTHBQPKbIcKNct2TZcqIBqxPVPh8ZWexKIYE4ljMLJsQZASbAytJsCFWxouUpDXcZHOyIfvvx+6LnMZAG8WB8o4bpB6h13GYysqH7ibu83bM52ylkrAmqZJBsWSDMSSDMQD7AEAQBAEAQBAEA116COpV1DKdqsAQe8GAVbSno+wVS5pBqDfcN0/8ATbIDsXVmeeFpy5W6HKVGD5FO0ryAxtLNAtdRvQ6r95Rj7gzGZJ4Oa4Xc4Sw8lwnd9FNNkOKR1ZWU0SVdSrC/O7QwvunXBxlFyTVtvqXw6aumi8aOW1JRwHzM2R2NT3JMsQIBrxHVlZ7EojATkSZgSwNWKxSUwNc5nqqBdmPBVGZ+W+SDn1KlSp1ronsKekfxuNn4V8yDaAb6ShQFUAAZAAWAHYBskg3KYBtQySDaJIMxAM1kkGUAQBAEAQBAEAQBAEAQCLXwza2vTcK1gpDLrKQCSLgEEHM5g79hgGqk1emAGRXH7M2YXOzVfIgcdYd0hA3UcdTY6utZ/YYFG7wrWJHaMpIJMA11tkrLYlGgkAEkgAZknIADeTulCTl19LFsqAy/xWGX/TX1u82GwjWi4saKNMAlrlnba7G7HvO4dgsBfICRckkqZINqmSiDcingZIN6U24SSDaKZkgzCSSDICAfYAgCAIAgCAIAgCAIAgCAIBrrUUcarqGXgwBHkYBG+hMv2VRl+631ieTHWA7FYCAQdJ6aNHVSql3cgJqN0Sb2GsSLp4a1u2VlsSjR/wDza9YhqrqQDcIL6i8OjbpEe0fALe0rlbLXSJqaH4v5D/WTkIzEhNGoN5PjJyIjMblwlMer55ybIXNqoBsAHhJIMoAgCAIAgCAIAgH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3730" name="Picture 2" descr="http://ww.daliulian.net/imgs/image/37/3795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763688" y="692696"/>
            <a:ext cx="7315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dirty="0" smtClean="0">
                <a:solidFill>
                  <a:schemeClr val="bg1"/>
                </a:solidFill>
                <a:latin typeface="DotumChe" pitchFamily="49" charset="-127"/>
                <a:ea typeface="DotumChe" pitchFamily="49" charset="-127"/>
              </a:rPr>
              <a:t>520</a:t>
            </a:r>
            <a:r>
              <a:rPr lang="zh-TW" altLang="en-US" sz="4800" dirty="0" smtClean="0">
                <a:solidFill>
                  <a:schemeClr val="bg1"/>
                </a:solidFill>
                <a:latin typeface="DotumChe" pitchFamily="49" charset="-127"/>
                <a:ea typeface="DotumChe" pitchFamily="49" charset="-127"/>
              </a:rPr>
              <a:t>後會看到房市曙光嗎</a:t>
            </a:r>
            <a:r>
              <a:rPr lang="en-US" altLang="zh-TW" sz="4800" dirty="0" smtClean="0">
                <a:solidFill>
                  <a:schemeClr val="bg1"/>
                </a:solidFill>
                <a:latin typeface="DotumChe" pitchFamily="49" charset="-127"/>
                <a:ea typeface="DotumChe" pitchFamily="49" charset="-127"/>
              </a:rPr>
              <a:t>?</a:t>
            </a:r>
            <a:r>
              <a:rPr lang="zh-TW" altLang="en-US" sz="4800" dirty="0" smtClean="0">
                <a:solidFill>
                  <a:schemeClr val="bg1"/>
                </a:solidFill>
                <a:latin typeface="DotumChe" pitchFamily="49" charset="-127"/>
                <a:ea typeface="DotumChe" pitchFamily="49" charset="-127"/>
              </a:rPr>
              <a:t> </a:t>
            </a:r>
            <a:endParaRPr lang="zh-TW" altLang="en-US" sz="4800" dirty="0">
              <a:solidFill>
                <a:schemeClr val="bg1"/>
              </a:solidFill>
              <a:latin typeface="DotumChe" pitchFamily="49" charset="-127"/>
              <a:ea typeface="DotumChe" pitchFamily="49" charset="-127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1.</a:t>
            </a:r>
            <a:r>
              <a:rPr lang="zh-TW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慎選投資名義</a:t>
            </a:r>
            <a:endParaRPr lang="en-US" altLang="zh-TW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None/>
            </a:pPr>
            <a:r>
              <a:rPr lang="zh-TW" altLang="en-US" sz="20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  <a:cs typeface="+mj-cs"/>
              </a:rPr>
              <a:t>  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itchFamily="18" charset="0"/>
                <a:ea typeface="超研澤特標準宋體" pitchFamily="49" charset="-120"/>
                <a:cs typeface="+mj-cs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Times New Roman" pitchFamily="18" charset="0"/>
                <a:ea typeface="超研澤特標準宋體" pitchFamily="49" charset="-120"/>
                <a:cs typeface="+mj-cs"/>
              </a:rPr>
              <a:t>個人優於公司，本國優於外國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itchFamily="18" charset="0"/>
                <a:ea typeface="超研澤特標準宋體" pitchFamily="49" charset="-120"/>
                <a:cs typeface="+mj-cs"/>
              </a:rPr>
              <a:t>)</a:t>
            </a:r>
          </a:p>
          <a:p>
            <a:pPr>
              <a:buNone/>
            </a:pPr>
            <a:endParaRPr lang="en-US" altLang="zh-TW" sz="2000" b="1" dirty="0" smtClean="0">
              <a:solidFill>
                <a:srgbClr val="FF0000"/>
              </a:solidFill>
              <a:latin typeface="Times New Roman" pitchFamily="18" charset="0"/>
              <a:ea typeface="超研澤特標準宋體" pitchFamily="49" charset="-120"/>
              <a:cs typeface="+mj-cs"/>
            </a:endParaRPr>
          </a:p>
          <a:p>
            <a:r>
              <a:rPr lang="en-US" altLang="zh-TW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2.</a:t>
            </a:r>
            <a:r>
              <a:rPr lang="zh-TW" altLang="en-US" sz="36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個人利用三大工具合法節稅</a:t>
            </a:r>
            <a:endParaRPr lang="en-US" altLang="zh-TW" sz="36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None/>
            </a:pPr>
            <a:r>
              <a:rPr lang="zh-TW" altLang="en-US" sz="2000" b="1" dirty="0" smtClean="0">
                <a:solidFill>
                  <a:srgbClr val="FF0000"/>
                </a:solidFill>
                <a:latin typeface="Times New Roman" pitchFamily="18" charset="0"/>
                <a:ea typeface="超研澤特標準宋體" pitchFamily="49" charset="-120"/>
                <a:cs typeface="+mj-cs"/>
              </a:rPr>
              <a:t>    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itchFamily="18" charset="0"/>
                <a:ea typeface="超研澤特標準宋體" pitchFamily="49" charset="-120"/>
                <a:cs typeface="+mj-cs"/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  <a:latin typeface="Times New Roman" pitchFamily="18" charset="0"/>
                <a:ea typeface="超研澤特標準宋體" pitchFamily="49" charset="-120"/>
                <a:cs typeface="+mj-cs"/>
              </a:rPr>
              <a:t>自用、重購、長期持有</a:t>
            </a:r>
            <a:r>
              <a:rPr lang="en-US" altLang="zh-TW" sz="2000" b="1" dirty="0" smtClean="0">
                <a:solidFill>
                  <a:srgbClr val="FF0000"/>
                </a:solidFill>
                <a:latin typeface="Times New Roman" pitchFamily="18" charset="0"/>
                <a:ea typeface="超研澤特標準宋體" pitchFamily="49" charset="-120"/>
                <a:cs typeface="+mj-cs"/>
              </a:rPr>
              <a:t>)</a:t>
            </a:r>
          </a:p>
          <a:p>
            <a:endParaRPr lang="zh-TW" altLang="en-US" dirty="0"/>
          </a:p>
        </p:txBody>
      </p:sp>
      <p:sp>
        <p:nvSpPr>
          <p:cNvPr id="4" name="標題 1"/>
          <p:cNvSpPr txBox="1"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eaLnBrk="0" hangingPunct="0"/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房地合一因應方法</a:t>
            </a:r>
            <a:endParaRPr lang="zh-TW" altLang="en-US" sz="3600" b="1" dirty="0">
              <a:solidFill>
                <a:srgbClr val="008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 bwMode="auto">
          <a:xfrm>
            <a:off x="323528" y="54868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各地方政府房屋稅稅率</a:t>
            </a:r>
            <a:endParaRPr lang="zh-TW" altLang="en-US" sz="3600" b="1" dirty="0">
              <a:solidFill>
                <a:srgbClr val="008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4000" cy="3960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8066" name="Picture 2" descr="調整公告地價，會有啥影響？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824"/>
            <a:ext cx="91440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3730" name="Picture 2" descr="http://ww.daliulian.net/imgs/image/37/3795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1763688" y="692696"/>
            <a:ext cx="73157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800" dirty="0" smtClean="0">
                <a:solidFill>
                  <a:schemeClr val="bg1"/>
                </a:solidFill>
                <a:latin typeface="DotumChe" pitchFamily="49" charset="-127"/>
                <a:ea typeface="DotumChe" pitchFamily="49" charset="-127"/>
              </a:rPr>
              <a:t>520</a:t>
            </a:r>
            <a:r>
              <a:rPr lang="zh-TW" altLang="en-US" sz="4800" dirty="0" smtClean="0">
                <a:solidFill>
                  <a:schemeClr val="bg1"/>
                </a:solidFill>
                <a:latin typeface="DotumChe" pitchFamily="49" charset="-127"/>
                <a:ea typeface="DotumChe" pitchFamily="49" charset="-127"/>
              </a:rPr>
              <a:t>後會看到房市曙光嗎</a:t>
            </a:r>
            <a:r>
              <a:rPr lang="en-US" altLang="zh-TW" sz="4800" dirty="0" smtClean="0">
                <a:solidFill>
                  <a:schemeClr val="bg1"/>
                </a:solidFill>
                <a:latin typeface="DotumChe" pitchFamily="49" charset="-127"/>
                <a:ea typeface="DotumChe" pitchFamily="49" charset="-127"/>
              </a:rPr>
              <a:t>?</a:t>
            </a:r>
            <a:r>
              <a:rPr lang="zh-TW" altLang="en-US" sz="4800" dirty="0" smtClean="0">
                <a:solidFill>
                  <a:schemeClr val="bg1"/>
                </a:solidFill>
                <a:latin typeface="DotumChe" pitchFamily="49" charset="-127"/>
                <a:ea typeface="DotumChe" pitchFamily="49" charset="-127"/>
              </a:rPr>
              <a:t> </a:t>
            </a:r>
            <a:endParaRPr lang="zh-TW" altLang="en-US" sz="4800" dirty="0">
              <a:solidFill>
                <a:schemeClr val="bg1"/>
              </a:solidFill>
              <a:latin typeface="DotumChe" pitchFamily="49" charset="-127"/>
              <a:ea typeface="DotumChe" pitchFamily="49" charset="-127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20888"/>
            <a:ext cx="9144000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91440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9120"/>
            <a:ext cx="91440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77880"/>
            <a:ext cx="914400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42900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467544" y="692696"/>
            <a:ext cx="8089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dirty="0" smtClean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我國</a:t>
            </a:r>
            <a:r>
              <a:rPr lang="zh-TW" altLang="en-US" dirty="0">
                <a:solidFill>
                  <a:schemeClr val="bg1"/>
                </a:solidFill>
                <a:latin typeface="Microsoft YaHei" pitchFamily="34" charset="-122"/>
                <a:ea typeface="Microsoft YaHei" pitchFamily="34" charset="-122"/>
              </a:rPr>
              <a:t>與主要國家賦稅之比較</a:t>
            </a:r>
            <a:endParaRPr lang="zh-TW" altLang="zh-TW" dirty="0">
              <a:solidFill>
                <a:schemeClr val="bg1"/>
              </a:solidFill>
              <a:latin typeface="Microsoft YaHei" pitchFamily="34" charset="-122"/>
              <a:ea typeface="Microsoft YaHei" pitchFamily="34" charset="-122"/>
            </a:endParaRPr>
          </a:p>
        </p:txBody>
      </p:sp>
      <p:graphicFrame>
        <p:nvGraphicFramePr>
          <p:cNvPr id="53252" name="物件 1"/>
          <p:cNvGraphicFramePr>
            <a:graphicFrameLocks noChangeAspect="1"/>
          </p:cNvGraphicFramePr>
          <p:nvPr/>
        </p:nvGraphicFramePr>
        <p:xfrm>
          <a:off x="0" y="1146174"/>
          <a:ext cx="9053513" cy="5711825"/>
        </p:xfrm>
        <a:graphic>
          <a:graphicData uri="http://schemas.openxmlformats.org/presentationml/2006/ole">
            <p:oleObj spid="_x0000_s108546" name="文件" r:id="rId4" imgW="8628025" imgH="4651894" progId="Word.Document.12">
              <p:embed/>
            </p:oleObj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95536" y="692696"/>
            <a:ext cx="808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我國</a:t>
            </a:r>
            <a:r>
              <a:rPr lang="zh-TW" altLang="en-US" sz="3600" b="1" dirty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與主要國家賦稅之比較</a:t>
            </a:r>
            <a:endParaRPr lang="zh-TW" altLang="zh-TW" sz="3600" b="1" dirty="0">
              <a:solidFill>
                <a:srgbClr val="008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58775" y="981075"/>
            <a:ext cx="8347075" cy="419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0850" indent="-450850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charset="0"/>
              <a:buChar char="•"/>
              <a:defRPr sz="28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2pPr>
            <a:lvl3pPr marL="11430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3pPr>
            <a:lvl4pPr marL="16002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4pPr>
            <a:lvl5pPr marL="2057400" indent="-228600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accent1"/>
              </a:buClr>
              <a:buFont typeface="Arial" charset="0"/>
              <a:buChar char="•"/>
              <a:defRPr sz="140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defRPr>
            </a:lvl9pPr>
          </a:lstStyle>
          <a:p>
            <a:pPr algn="just" eaLnBrk="1" hangingPunct="1">
              <a:lnSpc>
                <a:spcPct val="125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zh-TW" altLang="zh-TW" sz="2800" dirty="0" smtClean="0">
                <a:latin typeface="Microsoft YaHei" pitchFamily="34" charset="-122"/>
                <a:ea typeface="Microsoft YaHei" pitchFamily="34" charset="-122"/>
              </a:rPr>
              <a:t>有關財政平衡的幾個主要思維：</a:t>
            </a:r>
            <a:endParaRPr lang="en-US" altLang="zh-TW" sz="2800" dirty="0" smtClean="0">
              <a:latin typeface="Microsoft YaHei" pitchFamily="34" charset="-122"/>
              <a:ea typeface="Microsoft YaHei" pitchFamily="34" charset="-122"/>
            </a:endParaRPr>
          </a:p>
          <a:p>
            <a:pPr algn="just" eaLnBrk="1" hangingPunct="1">
              <a:lnSpc>
                <a:spcPts val="1000"/>
              </a:lnSpc>
              <a:spcBef>
                <a:spcPct val="0"/>
              </a:spcBef>
              <a:buClrTx/>
              <a:buFontTx/>
              <a:buNone/>
              <a:defRPr/>
            </a:pPr>
            <a:endParaRPr lang="zh-TW" altLang="zh-TW" sz="2800" dirty="0" smtClean="0">
              <a:latin typeface="Microsoft YaHei" pitchFamily="34" charset="-122"/>
              <a:ea typeface="Microsoft YaHei" pitchFamily="34" charset="-122"/>
            </a:endParaRPr>
          </a:p>
          <a:p>
            <a:pPr marL="444500" indent="-444500" eaLnBrk="1" hangingPunct="1">
              <a:lnSpc>
                <a:spcPts val="2800"/>
              </a:lnSpc>
              <a:spcBef>
                <a:spcPts val="2400"/>
              </a:spcBef>
              <a:buClrTx/>
              <a:buFontTx/>
              <a:buNone/>
              <a:defRPr/>
            </a:pPr>
            <a:r>
              <a:rPr lang="en-US" altLang="zh-TW" sz="2500" dirty="0" smtClean="0">
                <a:latin typeface="Microsoft YaHei" pitchFamily="34" charset="-122"/>
                <a:ea typeface="Microsoft YaHei" pitchFamily="34" charset="-122"/>
              </a:rPr>
              <a:t>(1)</a:t>
            </a:r>
            <a:r>
              <a:rPr lang="zh-TW" altLang="zh-TW" sz="2500" dirty="0" smtClean="0">
                <a:latin typeface="Microsoft YaHei" pitchFamily="34" charset="-122"/>
                <a:ea typeface="Microsoft YaHei" pitchFamily="34" charset="-122"/>
              </a:rPr>
              <a:t>未來的社會福利支出不太可能減少，增加稅收勢不可免</a:t>
            </a:r>
            <a:r>
              <a:rPr lang="zh-TW" altLang="en-US" sz="2400" dirty="0" smtClean="0">
                <a:latin typeface="Microsoft YaHei" pitchFamily="34" charset="-122"/>
                <a:ea typeface="Microsoft YaHei" pitchFamily="34" charset="-122"/>
              </a:rPr>
              <a:t>  </a:t>
            </a:r>
            <a:r>
              <a:rPr lang="en-US" altLang="zh-TW" sz="2400" dirty="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zh-TW" sz="2400" dirty="0" smtClean="0">
                <a:latin typeface="Microsoft YaHei" pitchFamily="34" charset="-122"/>
                <a:ea typeface="Microsoft YaHei" pitchFamily="34" charset="-122"/>
              </a:rPr>
              <a:t>台灣人民的租稅負擔相對仍然低很多</a:t>
            </a:r>
            <a:r>
              <a:rPr lang="en-US" altLang="zh-TW" sz="2400" dirty="0" smtClean="0">
                <a:latin typeface="Microsoft YaHei" pitchFamily="34" charset="-122"/>
                <a:ea typeface="Microsoft YaHei" pitchFamily="34" charset="-122"/>
              </a:rPr>
              <a:t>)</a:t>
            </a:r>
          </a:p>
          <a:p>
            <a:pPr marL="444500" indent="-444500" eaLnBrk="1" hangingPunct="1">
              <a:lnSpc>
                <a:spcPts val="2800"/>
              </a:lnSpc>
              <a:spcBef>
                <a:spcPts val="2400"/>
              </a:spcBef>
              <a:buClrTx/>
              <a:buFontTx/>
              <a:buNone/>
              <a:defRPr/>
            </a:pPr>
            <a:r>
              <a:rPr lang="en-US" altLang="zh-TW" sz="2500" dirty="0" smtClean="0">
                <a:latin typeface="Microsoft YaHei" pitchFamily="34" charset="-122"/>
                <a:ea typeface="Microsoft YaHei" pitchFamily="34" charset="-122"/>
              </a:rPr>
              <a:t>(2)</a:t>
            </a:r>
            <a:r>
              <a:rPr lang="zh-TW" altLang="zh-TW" sz="2500" dirty="0" smtClean="0">
                <a:latin typeface="Microsoft YaHei" pitchFamily="34" charset="-122"/>
                <a:ea typeface="Microsoft YaHei" pitchFamily="34" charset="-122"/>
              </a:rPr>
              <a:t>在全球經濟景氣仍然低迷的現況下，增加稅負必需十分</a:t>
            </a:r>
            <a:r>
              <a:rPr lang="zh-TW" altLang="en-US" sz="2500" dirty="0" smtClean="0">
                <a:latin typeface="Microsoft YaHei" pitchFamily="34" charset="-122"/>
                <a:ea typeface="Microsoft YaHei" pitchFamily="34" charset="-122"/>
              </a:rPr>
              <a:t>   </a:t>
            </a:r>
            <a:r>
              <a:rPr lang="zh-TW" altLang="zh-TW" sz="2500" dirty="0" smtClean="0">
                <a:latin typeface="Microsoft YaHei" pitchFamily="34" charset="-122"/>
                <a:ea typeface="Microsoft YaHei" pitchFamily="34" charset="-122"/>
              </a:rPr>
              <a:t>謹慎，</a:t>
            </a:r>
            <a:r>
              <a:rPr lang="zh-TW" altLang="en-US" sz="2500" dirty="0" smtClean="0">
                <a:latin typeface="Microsoft YaHei" pitchFamily="34" charset="-122"/>
                <a:ea typeface="Microsoft YaHei" pitchFamily="34" charset="-122"/>
              </a:rPr>
              <a:t>可能會</a:t>
            </a:r>
            <a:r>
              <a:rPr lang="zh-TW" altLang="zh-TW" sz="2500" dirty="0" smtClean="0">
                <a:latin typeface="Microsoft YaHei" pitchFamily="34" charset="-122"/>
                <a:ea typeface="Microsoft YaHei" pitchFamily="34" charset="-122"/>
              </a:rPr>
              <a:t>從一些對於經濟活動影響較少的稅目開始調整</a:t>
            </a:r>
            <a:r>
              <a:rPr lang="zh-TW" altLang="en-US" sz="2500" dirty="0" smtClean="0">
                <a:latin typeface="Microsoft YaHei" pitchFamily="34" charset="-122"/>
                <a:ea typeface="Microsoft YaHei" pitchFamily="34" charset="-122"/>
              </a:rPr>
              <a:t>。</a:t>
            </a:r>
            <a:r>
              <a:rPr lang="en-US" altLang="zh-TW" dirty="0" smtClean="0">
                <a:latin typeface="Microsoft YaHei" pitchFamily="34" charset="-122"/>
                <a:ea typeface="Microsoft YaHei" pitchFamily="34" charset="-122"/>
              </a:rPr>
              <a:t> </a:t>
            </a:r>
          </a:p>
          <a:p>
            <a:pPr marL="444500" indent="-444500" eaLnBrk="1" hangingPunct="1">
              <a:lnSpc>
                <a:spcPts val="2800"/>
              </a:lnSpc>
              <a:spcBef>
                <a:spcPts val="2400"/>
              </a:spcBef>
              <a:buClrTx/>
              <a:buFontTx/>
              <a:buNone/>
              <a:defRPr/>
            </a:pPr>
            <a:r>
              <a:rPr lang="en-US" altLang="zh-TW" sz="2500" dirty="0" smtClean="0">
                <a:latin typeface="Microsoft YaHei" pitchFamily="34" charset="-122"/>
                <a:ea typeface="Microsoft YaHei" pitchFamily="34" charset="-122"/>
              </a:rPr>
              <a:t>(3)</a:t>
            </a:r>
            <a:r>
              <a:rPr lang="zh-TW" altLang="en-US" sz="2500" dirty="0" smtClean="0">
                <a:latin typeface="Microsoft YaHei" pitchFamily="34" charset="-122"/>
                <a:ea typeface="Microsoft YaHei" pitchFamily="34" charset="-122"/>
              </a:rPr>
              <a:t>富人稅：同時考慮稅收增加與租稅公平</a:t>
            </a:r>
            <a:r>
              <a:rPr lang="en-US" altLang="zh-TW" sz="2500" dirty="0" smtClean="0">
                <a:latin typeface="Microsoft YaHei" pitchFamily="34" charset="-122"/>
                <a:ea typeface="Microsoft YaHei" pitchFamily="34" charset="-122"/>
              </a:rPr>
              <a:t/>
            </a:r>
            <a:br>
              <a:rPr lang="en-US" altLang="zh-TW" sz="2500" dirty="0" smtClean="0">
                <a:latin typeface="Microsoft YaHei" pitchFamily="34" charset="-122"/>
                <a:ea typeface="Microsoft YaHei" pitchFamily="34" charset="-122"/>
              </a:rPr>
            </a:br>
            <a:r>
              <a:rPr lang="en-US" altLang="zh-TW" sz="2500" dirty="0" smtClean="0">
                <a:latin typeface="Microsoft YaHei" pitchFamily="34" charset="-122"/>
                <a:ea typeface="Microsoft YaHei" pitchFamily="34" charset="-122"/>
              </a:rPr>
              <a:t>(</a:t>
            </a:r>
            <a:r>
              <a:rPr lang="zh-TW" altLang="en-US" sz="2500" dirty="0" smtClean="0">
                <a:latin typeface="Microsoft YaHei" pitchFamily="34" charset="-122"/>
                <a:ea typeface="Microsoft YaHei" pitchFamily="34" charset="-122"/>
              </a:rPr>
              <a:t>財產稅、增值稅、證所稅</a:t>
            </a:r>
            <a:r>
              <a:rPr lang="en-US" altLang="zh-TW" sz="2500" dirty="0" smtClean="0">
                <a:latin typeface="Microsoft YaHei" pitchFamily="34" charset="-122"/>
                <a:ea typeface="Microsoft YaHei" pitchFamily="34" charset="-122"/>
              </a:rPr>
              <a:t>)</a:t>
            </a:r>
            <a:endParaRPr lang="zh-TW" altLang="zh-TW" sz="2500" dirty="0" smtClean="0">
              <a:latin typeface="Microsoft YaHei" pitchFamily="34" charset="-122"/>
              <a:ea typeface="Microsoft YaHei" pitchFamily="34" charset="-122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124744"/>
            <a:ext cx="5015161" cy="5368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3789040"/>
            <a:ext cx="2361431" cy="2373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55576" y="2348880"/>
            <a:ext cx="28803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看見</a:t>
            </a:r>
            <a:r>
              <a:rPr lang="en-US" altLang="zh-TW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‧</a:t>
            </a:r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新竹</a:t>
            </a:r>
            <a:endParaRPr lang="zh-TW" altLang="zh-TW" sz="3600" b="1" dirty="0">
              <a:solidFill>
                <a:srgbClr val="008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34818" name="Picture 2" descr="http://cdn.jin10.com/news/pic/1445504760_d6b4f5b7b2e806488dc7d376a8d381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0" y="5805264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dirty="0" smtClean="0">
                <a:solidFill>
                  <a:srgbClr val="FF0000"/>
                </a:solidFill>
                <a:latin typeface="DotumChe" pitchFamily="49" charset="-127"/>
                <a:ea typeface="DotumChe" pitchFamily="49" charset="-127"/>
              </a:rPr>
              <a:t>負利率會影響房地產嗎</a:t>
            </a:r>
            <a:r>
              <a:rPr lang="en-US" altLang="zh-TW" sz="4800" b="1" dirty="0" smtClean="0">
                <a:solidFill>
                  <a:srgbClr val="FF0000"/>
                </a:solidFill>
                <a:latin typeface="DotumChe" pitchFamily="49" charset="-127"/>
                <a:ea typeface="DotumChe" pitchFamily="49" charset="-127"/>
              </a:rPr>
              <a:t>?</a:t>
            </a:r>
            <a:r>
              <a:rPr lang="zh-TW" altLang="en-US" sz="4800" b="1" dirty="0" smtClean="0">
                <a:solidFill>
                  <a:srgbClr val="FF0000"/>
                </a:solidFill>
                <a:latin typeface="DotumChe" pitchFamily="49" charset="-127"/>
                <a:ea typeface="DotumChe" pitchFamily="49" charset="-127"/>
              </a:rPr>
              <a:t> </a:t>
            </a:r>
            <a:endParaRPr lang="zh-TW" altLang="en-US" sz="4800" b="1" dirty="0">
              <a:solidFill>
                <a:srgbClr val="FF0000"/>
              </a:solidFill>
              <a:latin typeface="DotumChe" pitchFamily="49" charset="-127"/>
              <a:ea typeface="DotumChe" pitchFamily="49" charset="-127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圖表 4"/>
          <p:cNvGraphicFramePr/>
          <p:nvPr/>
        </p:nvGraphicFramePr>
        <p:xfrm>
          <a:off x="0" y="1340768"/>
          <a:ext cx="9144000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Box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57200" y="522972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新竹縣市買賣移轉</a:t>
            </a:r>
            <a:endParaRPr lang="zh-TW" altLang="zh-TW" sz="3600" b="1" dirty="0">
              <a:solidFill>
                <a:srgbClr val="008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1115615" y="2060847"/>
          <a:ext cx="6408715" cy="3528392"/>
        </p:xfrm>
        <a:graphic>
          <a:graphicData uri="http://schemas.openxmlformats.org/drawingml/2006/table">
            <a:tbl>
              <a:tblPr/>
              <a:tblGrid>
                <a:gridCol w="1281743"/>
                <a:gridCol w="1281743"/>
                <a:gridCol w="1281743"/>
                <a:gridCol w="1281743"/>
                <a:gridCol w="1281743"/>
              </a:tblGrid>
              <a:tr h="44104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FFFFFF"/>
                          </a:solidFill>
                          <a:latin typeface="新細明體"/>
                        </a:rPr>
                        <a:t>地區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FFFFFF"/>
                          </a:solidFill>
                          <a:latin typeface="新細明體"/>
                        </a:rPr>
                        <a:t>103</a:t>
                      </a:r>
                      <a:r>
                        <a:rPr lang="zh-TW" altLang="en-US" sz="2000" b="0" i="0" u="none" strike="noStrike">
                          <a:solidFill>
                            <a:srgbClr val="FFFFFF"/>
                          </a:solidFill>
                          <a:latin typeface="新細明體"/>
                        </a:rPr>
                        <a:t>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TW" sz="2000" b="0" i="0" u="none" strike="noStrike">
                          <a:solidFill>
                            <a:srgbClr val="FFFFFF"/>
                          </a:solidFill>
                          <a:latin typeface="新細明體"/>
                        </a:rPr>
                        <a:t>104</a:t>
                      </a:r>
                      <a:r>
                        <a:rPr lang="zh-TW" altLang="en-US" sz="2000" b="0" i="0" u="none" strike="noStrike">
                          <a:solidFill>
                            <a:srgbClr val="FFFFFF"/>
                          </a:solidFill>
                          <a:latin typeface="新細明體"/>
                        </a:rPr>
                        <a:t>年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FFFFFF"/>
                          </a:solidFill>
                          <a:latin typeface="新細明體"/>
                        </a:rPr>
                        <a:t>漲跌幅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923C"/>
                    </a:solidFill>
                  </a:tcPr>
                </a:tc>
              </a:tr>
              <a:tr h="44104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新竹市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17.44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18.19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4.3%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049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新竹縣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新豐鄉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9.87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14.65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48.4%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0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湖口鄉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10.79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10.56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-2.1%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0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新埔鎮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10.82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13.8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27.5%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0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竹北市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20.95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20.67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-1.3%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0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關西鎮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8.61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9.16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6.4%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1049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TW" altLang="en-US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竹北鎮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11.48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11.12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20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-3.1%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457200" y="522972"/>
            <a:ext cx="8229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lIns="91440" tIns="45720" rIns="91440" bIns="4572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超研澤特標準宋體" pitchFamily="49" charset="-120"/>
                <a:cs typeface="+mj-cs"/>
              </a:rPr>
              <a:t>新竹縣市主要區域均價</a:t>
            </a:r>
            <a:endParaRPr kumimoji="0" lang="zh-TW" altLang="zh-TW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itchFamily="18" charset="0"/>
              <a:ea typeface="超研澤特標準宋體" pitchFamily="49" charset="-120"/>
              <a:cs typeface="+mj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69368"/>
            <a:ext cx="8964488" cy="5688632"/>
          </a:xfrm>
          <a:prstGeom prst="rect">
            <a:avLst/>
          </a:prstGeom>
          <a:noFill/>
          <a:ln w="9525">
            <a:solidFill>
              <a:schemeClr val="tx1">
                <a:lumMod val="95000"/>
                <a:lumOff val="5000"/>
              </a:schemeClr>
            </a:solidFill>
            <a:miter lim="800000"/>
            <a:headEnd/>
            <a:tailEnd/>
          </a:ln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169368"/>
            <a:ext cx="4536504" cy="5688632"/>
          </a:xfrm>
          <a:prstGeom prst="rect">
            <a:avLst/>
          </a:prstGeom>
          <a:noFill/>
          <a:ln w="9525">
            <a:solidFill>
              <a:schemeClr val="bg2">
                <a:lumMod val="10000"/>
              </a:schemeClr>
            </a:solidFill>
            <a:miter lim="800000"/>
            <a:headEnd/>
            <a:tailEnd/>
          </a:ln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0" y="548680"/>
            <a:ext cx="80899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zh-TW" altLang="en-US" sz="3600" b="1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都市地價指數</a:t>
            </a:r>
            <a:endParaRPr lang="zh-TW" altLang="zh-TW" sz="3600" b="1" dirty="0">
              <a:solidFill>
                <a:srgbClr val="008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/>
          <p:cNvCxnSpPr/>
          <p:nvPr/>
        </p:nvCxnSpPr>
        <p:spPr>
          <a:xfrm>
            <a:off x="395288" y="765175"/>
            <a:ext cx="7416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396" name="文字方塊 4"/>
          <p:cNvSpPr txBox="1">
            <a:spLocks noChangeArrowheads="1"/>
          </p:cNvSpPr>
          <p:nvPr/>
        </p:nvSpPr>
        <p:spPr bwMode="auto">
          <a:xfrm>
            <a:off x="2987675" y="981075"/>
            <a:ext cx="3262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rgbClr val="FF0000"/>
                </a:solidFill>
              </a:rPr>
              <a:t>新竹縣每月成交價量相對比</a:t>
            </a:r>
          </a:p>
        </p:txBody>
      </p:sp>
      <p:pic>
        <p:nvPicPr>
          <p:cNvPr id="5939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6600825"/>
            <a:ext cx="2105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圖表 8"/>
          <p:cNvGraphicFramePr>
            <a:graphicFrameLocks noGrp="1"/>
          </p:cNvGraphicFramePr>
          <p:nvPr/>
        </p:nvGraphicFramePr>
        <p:xfrm>
          <a:off x="4572000" y="1628800"/>
          <a:ext cx="4572000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圖表 11"/>
          <p:cNvGraphicFramePr>
            <a:graphicFrameLocks/>
          </p:cNvGraphicFramePr>
          <p:nvPr/>
        </p:nvGraphicFramePr>
        <p:xfrm>
          <a:off x="0" y="1484784"/>
          <a:ext cx="464400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/>
          <p:cNvCxnSpPr/>
          <p:nvPr/>
        </p:nvCxnSpPr>
        <p:spPr>
          <a:xfrm>
            <a:off x="395288" y="765175"/>
            <a:ext cx="7416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420" name="文字方塊 4"/>
          <p:cNvSpPr txBox="1">
            <a:spLocks noChangeArrowheads="1"/>
          </p:cNvSpPr>
          <p:nvPr/>
        </p:nvSpPr>
        <p:spPr bwMode="auto">
          <a:xfrm>
            <a:off x="2987675" y="981075"/>
            <a:ext cx="3575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rgbClr val="FF0000"/>
                </a:solidFill>
              </a:rPr>
              <a:t>新竹縣</a:t>
            </a:r>
            <a:r>
              <a:rPr lang="en-US" altLang="zh-TW" sz="2000" b="1">
                <a:solidFill>
                  <a:srgbClr val="FF0000"/>
                </a:solidFill>
              </a:rPr>
              <a:t>2</a:t>
            </a:r>
            <a:r>
              <a:rPr lang="zh-TW" altLang="en-US" sz="2000" b="1">
                <a:solidFill>
                  <a:srgbClr val="FF0000"/>
                </a:solidFill>
              </a:rPr>
              <a:t>月各區平均總價</a:t>
            </a:r>
            <a:r>
              <a:rPr lang="en-US" altLang="zh-TW" sz="2000" b="1">
                <a:solidFill>
                  <a:srgbClr val="FF0000"/>
                </a:solidFill>
              </a:rPr>
              <a:t>(</a:t>
            </a:r>
            <a:r>
              <a:rPr lang="zh-TW" altLang="en-US" sz="2000" b="1">
                <a:solidFill>
                  <a:srgbClr val="FF0000"/>
                </a:solidFill>
              </a:rPr>
              <a:t>萬元</a:t>
            </a:r>
            <a:r>
              <a:rPr lang="en-US" altLang="zh-TW" sz="2000" b="1">
                <a:solidFill>
                  <a:srgbClr val="FF0000"/>
                </a:solidFill>
              </a:rPr>
              <a:t>)</a:t>
            </a:r>
            <a:endParaRPr lang="zh-TW" altLang="en-US" sz="2000" b="1">
              <a:solidFill>
                <a:srgbClr val="FF0000"/>
              </a:solidFill>
            </a:endParaRPr>
          </a:p>
          <a:p>
            <a:endParaRPr lang="zh-TW" altLang="en-US" sz="2000" b="1">
              <a:solidFill>
                <a:srgbClr val="FF0000"/>
              </a:solidFill>
            </a:endParaRPr>
          </a:p>
        </p:txBody>
      </p:sp>
      <p:graphicFrame>
        <p:nvGraphicFramePr>
          <p:cNvPr id="7" name="圖表 6"/>
          <p:cNvGraphicFramePr>
            <a:graphicFrameLocks/>
          </p:cNvGraphicFramePr>
          <p:nvPr/>
        </p:nvGraphicFramePr>
        <p:xfrm>
          <a:off x="251520" y="1484784"/>
          <a:ext cx="8496944" cy="4968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線接點 2"/>
          <p:cNvCxnSpPr/>
          <p:nvPr/>
        </p:nvCxnSpPr>
        <p:spPr>
          <a:xfrm>
            <a:off x="395288" y="765175"/>
            <a:ext cx="74168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444" name="文字方塊 4"/>
          <p:cNvSpPr txBox="1">
            <a:spLocks noChangeArrowheads="1"/>
          </p:cNvSpPr>
          <p:nvPr/>
        </p:nvSpPr>
        <p:spPr bwMode="auto">
          <a:xfrm>
            <a:off x="2987675" y="981075"/>
            <a:ext cx="3262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TW" altLang="en-US" sz="2000" b="1">
                <a:solidFill>
                  <a:srgbClr val="FF0000"/>
                </a:solidFill>
              </a:rPr>
              <a:t>新竹市每月成交價量相對比</a:t>
            </a:r>
          </a:p>
        </p:txBody>
      </p:sp>
      <p:pic>
        <p:nvPicPr>
          <p:cNvPr id="6144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6600825"/>
            <a:ext cx="210502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圖表 9"/>
          <p:cNvGraphicFramePr>
            <a:graphicFrameLocks noGrp="1"/>
          </p:cNvGraphicFramePr>
          <p:nvPr/>
        </p:nvGraphicFramePr>
        <p:xfrm>
          <a:off x="4788024" y="1628800"/>
          <a:ext cx="4176464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圖表 10"/>
          <p:cNvGraphicFramePr>
            <a:graphicFrameLocks/>
          </p:cNvGraphicFramePr>
          <p:nvPr/>
        </p:nvGraphicFramePr>
        <p:xfrm>
          <a:off x="0" y="1556792"/>
          <a:ext cx="478802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692696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dirty="0" smtClean="0">
                <a:solidFill>
                  <a:srgbClr val="008000"/>
                </a:solidFill>
                <a:latin typeface="Times New Roman" pitchFamily="18" charset="0"/>
                <a:ea typeface="超研澤特標準宋體" pitchFamily="49" charset="-120"/>
              </a:rPr>
              <a:t>銀行貸款成數</a:t>
            </a:r>
            <a:endParaRPr lang="en-US" altLang="zh-TW" dirty="0" smtClean="0">
              <a:solidFill>
                <a:srgbClr val="008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2" y="1484784"/>
          <a:ext cx="9143996" cy="3816420"/>
        </p:xfrm>
        <a:graphic>
          <a:graphicData uri="http://schemas.openxmlformats.org/drawingml/2006/table">
            <a:tbl>
              <a:tblPr/>
              <a:tblGrid>
                <a:gridCol w="812131"/>
                <a:gridCol w="812131"/>
                <a:gridCol w="1458829"/>
                <a:gridCol w="1488907"/>
                <a:gridCol w="812131"/>
                <a:gridCol w="812131"/>
                <a:gridCol w="1458829"/>
                <a:gridCol w="1488907"/>
              </a:tblGrid>
              <a:tr h="318035"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期別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縣市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平均核貸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成數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平均貸款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利率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期別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縣市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平均核貸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latin typeface="新細明體"/>
                        </a:rPr>
                        <a:t>成數</a:t>
                      </a:r>
                      <a:endParaRPr lang="en-US" altLang="zh-TW" sz="1800" b="0" i="0" u="none" strike="noStrike" dirty="0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平均</a:t>
                      </a:r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貸款</a:t>
                      </a:r>
                      <a:r>
                        <a:rPr lang="zh-TW" altLang="en-US" sz="1800" b="0" i="0" u="none" strike="noStrike" smtClean="0">
                          <a:solidFill>
                            <a:srgbClr val="000000"/>
                          </a:solidFill>
                          <a:latin typeface="新細明體"/>
                        </a:rPr>
                        <a:t>利率</a:t>
                      </a:r>
                      <a:endParaRPr lang="en-US" altLang="zh-TW" sz="1800" b="0" i="0" u="none" strike="noStrike">
                        <a:solidFill>
                          <a:srgbClr val="000000"/>
                        </a:solidFill>
                        <a:latin typeface="新細明體"/>
                      </a:endParaRP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台中市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67%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高雄市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69%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台北市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62%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2.06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基隆市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72%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2.2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台東縣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73%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2.06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雲林縣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70%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1.91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台南市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69%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2.03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新北市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65%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2.08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宜蘭縣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68%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2.02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 dirty="0">
                          <a:solidFill>
                            <a:srgbClr val="FF0000"/>
                          </a:solidFill>
                          <a:latin typeface="新細明體"/>
                        </a:rPr>
                        <a:t>新竹市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latin typeface="新細明體"/>
                        </a:rPr>
                        <a:t>70%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latin typeface="新細明體"/>
                        </a:rPr>
                        <a:t>2.06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花蓮縣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77%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2.2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FF0000"/>
                          </a:solidFill>
                          <a:latin typeface="新細明體"/>
                        </a:rPr>
                        <a:t>新竹縣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FF0000"/>
                          </a:solidFill>
                          <a:latin typeface="新細明體"/>
                        </a:rPr>
                        <a:t>70%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 dirty="0">
                          <a:solidFill>
                            <a:srgbClr val="FF0000"/>
                          </a:solidFill>
                          <a:latin typeface="新細明體"/>
                        </a:rPr>
                        <a:t>2.03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金門縣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68%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1.87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嘉義市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66%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2.26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南投縣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70%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2.05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嘉義縣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74%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2.01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屏東縣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68%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2.1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彰化縣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68%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1.97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苗栗縣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71%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2.01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澎湖縣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71%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2.01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035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2015Q4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桃園市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69%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altLang="zh-TW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2.07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　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　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TW" altLang="en-US" sz="1800" b="0" i="0" u="none" strike="noStrike">
                          <a:solidFill>
                            <a:srgbClr val="000000"/>
                          </a:solidFill>
                          <a:latin typeface="新細明體"/>
                        </a:rPr>
                        <a:t>　</a:t>
                      </a:r>
                    </a:p>
                  </a:txBody>
                  <a:tcPr marL="7520" marR="7520" marT="75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latin typeface="新細明體"/>
                        </a:rPr>
                        <a:t>　</a:t>
                      </a:r>
                    </a:p>
                  </a:txBody>
                  <a:tcPr marL="7520" marR="7520" marT="75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95234" name="Picture 2" descr="http://dgbest.tom.com/upload/201401/6b51ee5a7c2feeced1ca3465f8c7d5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480720"/>
          </a:xfrm>
          <a:prstGeom prst="rect">
            <a:avLst/>
          </a:prstGeom>
          <a:noFill/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0" y="170080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 smtClean="0">
                <a:solidFill>
                  <a:schemeClr val="bg1"/>
                </a:solidFill>
                <a:latin typeface="Times New Roman" pitchFamily="18" charset="0"/>
                <a:ea typeface="超研澤特標準宋體" pitchFamily="49" charset="-120"/>
              </a:rPr>
              <a:t>5</a:t>
            </a:r>
            <a:r>
              <a:rPr lang="zh-TW" altLang="en-US" sz="3600" b="1" dirty="0" smtClean="0">
                <a:solidFill>
                  <a:schemeClr val="bg1"/>
                </a:solidFill>
                <a:latin typeface="Times New Roman" pitchFamily="18" charset="0"/>
                <a:ea typeface="超研澤特標準宋體" pitchFamily="49" charset="-120"/>
              </a:rPr>
              <a:t>大趨勢</a:t>
            </a:r>
            <a:endParaRPr lang="zh-TW" altLang="en-US" sz="3600" b="1" dirty="0">
              <a:solidFill>
                <a:schemeClr val="bg1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8306" name="Picture 2" descr="http://img.bituzi.com/red/20120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669360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332656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1.</a:t>
            </a:r>
            <a:r>
              <a:rPr lang="zh-TW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節稅成為</a:t>
            </a:r>
            <a:r>
              <a:rPr lang="zh-TW" altLang="en-US" sz="4400" b="1" dirty="0" smtClean="0">
                <a:solidFill>
                  <a:srgbClr val="C00000"/>
                </a:solidFill>
                <a:latin typeface="Times New Roman" pitchFamily="18" charset="0"/>
                <a:ea typeface="超研澤特標準宋體" pitchFamily="49" charset="-120"/>
              </a:rPr>
              <a:t>顯學</a:t>
            </a:r>
            <a:endParaRPr lang="zh-TW" altLang="en-US" sz="4400" b="1" dirty="0">
              <a:solidFill>
                <a:srgbClr val="C00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62" name="Picture 2" descr="Q:\各部門同仁個人資料夾\兩岸營運整合中心\企劃研究室\即時剪報暫存區\IN151203ECONOMICA1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948" y="1340768"/>
            <a:ext cx="9153948" cy="4536504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676400" y="5517232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 smtClean="0">
                <a:solidFill>
                  <a:srgbClr val="C00000"/>
                </a:solidFill>
                <a:latin typeface="Times New Roman" pitchFamily="18" charset="0"/>
                <a:ea typeface="超研澤特標準宋體" pitchFamily="49" charset="-120"/>
              </a:rPr>
              <a:t>財富</a:t>
            </a:r>
            <a:r>
              <a:rPr lang="en-US" altLang="zh-TW" sz="4400" b="1" dirty="0" smtClean="0">
                <a:solidFill>
                  <a:srgbClr val="C00000"/>
                </a:solidFill>
                <a:latin typeface="Times New Roman" pitchFamily="18" charset="0"/>
                <a:ea typeface="超研澤特標準宋體" pitchFamily="49" charset="-120"/>
              </a:rPr>
              <a:t>M</a:t>
            </a:r>
            <a:r>
              <a:rPr lang="zh-TW" altLang="en-US" sz="4400" b="1" dirty="0" smtClean="0">
                <a:solidFill>
                  <a:srgbClr val="C00000"/>
                </a:solidFill>
                <a:latin typeface="Times New Roman" pitchFamily="18" charset="0"/>
                <a:ea typeface="超研澤特標準宋體" pitchFamily="49" charset="-120"/>
              </a:rPr>
              <a:t>型化，專業出線</a:t>
            </a:r>
            <a:endParaRPr lang="zh-TW" altLang="en-US" sz="4400" b="1" dirty="0">
              <a:solidFill>
                <a:srgbClr val="C00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9154" name="Picture 2" descr="http://www.sie.gov.hk/html/sie/tc/common/images/Sie_HeadBanner_faqOth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9330" name="Picture 2" descr="「特殊不動產」的圖片搜尋結果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7756" cy="6858000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332656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 smtClean="0">
                <a:solidFill>
                  <a:schemeClr val="bg1"/>
                </a:solidFill>
                <a:latin typeface="Times New Roman" pitchFamily="18" charset="0"/>
                <a:ea typeface="超研澤特標準宋體" pitchFamily="49" charset="-120"/>
              </a:rPr>
              <a:t>2.</a:t>
            </a:r>
            <a:r>
              <a:rPr lang="zh-TW" altLang="en-US" sz="3600" b="1" dirty="0" smtClean="0">
                <a:solidFill>
                  <a:schemeClr val="bg1"/>
                </a:solidFill>
                <a:latin typeface="Times New Roman" pitchFamily="18" charset="0"/>
                <a:ea typeface="超研澤特標準宋體" pitchFamily="49" charset="-120"/>
              </a:rPr>
              <a:t>特殊產品出線</a:t>
            </a:r>
            <a:endParaRPr lang="zh-TW" altLang="en-US" sz="4400" b="1" dirty="0">
              <a:solidFill>
                <a:schemeClr val="bg1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138" y="862013"/>
            <a:ext cx="8467725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899592" y="5517232"/>
            <a:ext cx="824440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 smtClean="0">
                <a:solidFill>
                  <a:srgbClr val="C00000"/>
                </a:solidFill>
                <a:latin typeface="Times New Roman" pitchFamily="18" charset="0"/>
                <a:ea typeface="超研澤特標準宋體" pitchFamily="49" charset="-120"/>
              </a:rPr>
              <a:t>低成本高風險興起，富貴險中求</a:t>
            </a:r>
            <a:endParaRPr lang="en-US" altLang="zh-TW" sz="4400" b="1" dirty="0" smtClean="0">
              <a:solidFill>
                <a:srgbClr val="C00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1378" name="Picture 2" descr="http://nmstorage.nextmag.com.tw/photo/2015/07/16/3-5%2020150605HH%E6%B7%A1%E6%B5%B7%E6%96%B0%E5%B8%82%E9%8E%AE-05_1437044969887_284292_ver1.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41368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332656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3.</a:t>
            </a:r>
            <a:r>
              <a:rPr lang="zh-TW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建商靈活操作付款方式</a:t>
            </a:r>
            <a:endParaRPr lang="zh-TW" altLang="en-US" sz="4400" b="1" dirty="0">
              <a:solidFill>
                <a:srgbClr val="C00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4450" name="Picture 2" descr="https://api.msg.nat.gov.tw/emsgService/contimg/f02/201411/141508622240820/bann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332656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4.</a:t>
            </a:r>
            <a:r>
              <a:rPr lang="zh-TW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 成本決定買氣</a:t>
            </a:r>
            <a:endParaRPr lang="zh-TW" altLang="en-US" sz="4400" b="1" dirty="0">
              <a:solidFill>
                <a:srgbClr val="C00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103426" name="Picture 2" descr="http://www1.xkm.com.tw/imgfile/INF/2015/12/04/IN151204ECONOMICA18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899592" y="5517232"/>
            <a:ext cx="8244408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 smtClean="0">
                <a:solidFill>
                  <a:srgbClr val="C00000"/>
                </a:solidFill>
                <a:latin typeface="Times New Roman" pitchFamily="18" charset="0"/>
                <a:ea typeface="超研澤特標準宋體" pitchFamily="49" charset="-120"/>
              </a:rPr>
              <a:t>講不出口的，成交會說話</a:t>
            </a:r>
            <a:endParaRPr lang="en-US" altLang="zh-TW" sz="4400" b="1" dirty="0" smtClean="0">
              <a:solidFill>
                <a:srgbClr val="C00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6498" name="Picture 2" descr="http://img.bituzi.com/red/20130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73005" cy="6858000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0" y="332656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5.</a:t>
            </a:r>
            <a:r>
              <a:rPr lang="zh-TW" altLang="en-US" sz="36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 海外不動產續熱</a:t>
            </a:r>
            <a:endParaRPr lang="zh-TW" altLang="en-US" sz="4400" b="1" dirty="0">
              <a:solidFill>
                <a:srgbClr val="C00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www1.xkm.com.tw/imgfile/INF/2015/12/09/IN151209ECONOMICA14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336613"/>
          </a:xfrm>
          <a:prstGeom prst="rect">
            <a:avLst/>
          </a:prstGeom>
          <a:noFill/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2267744" y="5517232"/>
            <a:ext cx="687625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4400" b="1" dirty="0" smtClean="0">
                <a:solidFill>
                  <a:srgbClr val="C00000"/>
                </a:solidFill>
                <a:latin typeface="Times New Roman" pitchFamily="18" charset="0"/>
                <a:ea typeface="超研澤特標準宋體" pitchFamily="49" charset="-120"/>
              </a:rPr>
              <a:t>上車容易下車難</a:t>
            </a:r>
            <a:endParaRPr lang="en-US" altLang="zh-TW" sz="4400" b="1" dirty="0" smtClean="0">
              <a:solidFill>
                <a:srgbClr val="C00000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91880" y="2780928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 smtClean="0">
                <a:solidFill>
                  <a:schemeClr val="bg1"/>
                </a:solidFill>
              </a:rPr>
              <a:t>蝴蝶自來</a:t>
            </a:r>
            <a:endParaRPr lang="zh-TW" altLang="en-US" dirty="0">
              <a:solidFill>
                <a:schemeClr val="bg1"/>
              </a:solidFill>
            </a:endParaRPr>
          </a:p>
        </p:txBody>
      </p:sp>
      <p:sp>
        <p:nvSpPr>
          <p:cNvPr id="118788" name="AutoShape 4" descr="「你若盛開 蝴蝶自來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118790" name="AutoShape 6" descr="「你若盛開 蝴蝶自來」的圖片搜尋結果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18792" name="Picture 8" descr="http://pic.pimg.tw/iven139/1412149728-3705580564.jpg?v=14121497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矩形 8"/>
          <p:cNvSpPr/>
          <p:nvPr/>
        </p:nvSpPr>
        <p:spPr>
          <a:xfrm>
            <a:off x="251520" y="5517232"/>
            <a:ext cx="7524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花若盛開</a:t>
            </a:r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‧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蝴蝶自來</a:t>
            </a:r>
            <a:endParaRPr lang="en-US" altLang="zh-TW" sz="36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你若精彩</a:t>
            </a:r>
            <a:r>
              <a:rPr lang="en-US" altLang="zh-TW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‧</a:t>
            </a:r>
            <a:r>
              <a:rPr lang="zh-TW" altLang="en-US" sz="3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天自安排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19812" name="Picture 4" descr="http://picm.bbzhi.com/chahuabizhi/lansexi-landiaozhutichouxiangcgbeijing/cartoon_abstract_blue_backgrounds_1920x1200_15967_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2915816" y="3717032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solidFill>
                  <a:schemeClr val="bg1"/>
                </a:solidFill>
                <a:latin typeface="Times New Roman" pitchFamily="18" charset="0"/>
                <a:ea typeface="超研澤特標準宋體" pitchFamily="49" charset="-120"/>
              </a:rPr>
              <a:t>天道酬勤，等待舞台</a:t>
            </a:r>
            <a:endParaRPr lang="en-US" altLang="zh-TW" sz="2400" b="1" dirty="0" smtClean="0">
              <a:solidFill>
                <a:schemeClr val="bg1"/>
              </a:solidFill>
              <a:latin typeface="Times New Roman" pitchFamily="18" charset="0"/>
              <a:ea typeface="超研澤特標準宋體" pitchFamily="49" charset="-12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政策性變因去除，遺贈稅率可能是最後一擊</a:t>
            </a: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Font typeface="Wingdings" pitchFamily="2" charset="2"/>
              <a:buChar char="Ø"/>
            </a:pP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景氣轉差，重案區賣盤釋出</a:t>
            </a: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Font typeface="Wingdings" pitchFamily="2" charset="2"/>
              <a:buChar char="Ø"/>
            </a:pP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2800" b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進入價格</a:t>
            </a: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修正波段，糾紛頻傳</a:t>
            </a: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Font typeface="Wingdings" pitchFamily="2" charset="2"/>
              <a:buChar char="Ø"/>
            </a:pP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價格修正有限，</a:t>
            </a:r>
            <a:r>
              <a:rPr lang="en-US" altLang="zh-TW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U</a:t>
            </a: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型打底格局建立</a:t>
            </a: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Font typeface="Wingdings" pitchFamily="2" charset="2"/>
              <a:buChar char="Ø"/>
            </a:pP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Font typeface="Wingdings" pitchFamily="2" charset="2"/>
              <a:buChar char="Ø"/>
            </a:pPr>
            <a:r>
              <a:rPr lang="zh-TW" alt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超研澤特標準宋體" pitchFamily="49" charset="-120"/>
              </a:rPr>
              <a:t>商用交易冷清，非自用族群觀望</a:t>
            </a: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None/>
            </a:pP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pPr>
              <a:buFont typeface="Wingdings" pitchFamily="2" charset="2"/>
              <a:buChar char="Ø"/>
            </a:pPr>
            <a:endParaRPr lang="en-US" altLang="zh-TW" sz="28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超研澤特標準宋體" pitchFamily="49" charset="-120"/>
            </a:endParaRPr>
          </a:p>
          <a:p>
            <a:endParaRPr lang="en-US" altLang="zh-TW" dirty="0" smtClean="0"/>
          </a:p>
          <a:p>
            <a:endParaRPr lang="zh-TW" altLang="en-US" dirty="0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itchFamily="18" charset="0"/>
                <a:ea typeface="超研澤特標準宋體" pitchFamily="49" charset="-120"/>
                <a:cs typeface="+mn-cs"/>
              </a:rPr>
              <a:t>結論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vrworld.com/wp-content/uploads/2014/09/taipei-sunrise-2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852936"/>
            <a:ext cx="8229600" cy="1143000"/>
          </a:xfrm>
        </p:spPr>
        <p:txBody>
          <a:bodyPr>
            <a:noAutofit/>
          </a:bodyPr>
          <a:lstStyle/>
          <a:p>
            <a:r>
              <a:rPr lang="zh-TW" altLang="en-US" sz="5400" b="1" dirty="0" smtClean="0">
                <a:solidFill>
                  <a:schemeClr val="accent3">
                    <a:lumMod val="75000"/>
                  </a:schemeClr>
                </a:solidFill>
              </a:rPr>
              <a:t>關於</a:t>
            </a:r>
            <a:r>
              <a:rPr lang="en-US" altLang="zh-TW" sz="5400" b="1" dirty="0" smtClean="0">
                <a:solidFill>
                  <a:schemeClr val="accent3">
                    <a:lumMod val="75000"/>
                  </a:schemeClr>
                </a:solidFill>
              </a:rPr>
              <a:t>2016</a:t>
            </a:r>
            <a:r>
              <a:rPr lang="zh-TW" altLang="en-US" sz="5400" b="1" dirty="0" smtClean="0">
                <a:solidFill>
                  <a:schemeClr val="accent3">
                    <a:lumMod val="75000"/>
                  </a:schemeClr>
                </a:solidFill>
              </a:rPr>
              <a:t>年景氣</a:t>
            </a:r>
            <a:r>
              <a:rPr lang="en-US" altLang="zh-TW" sz="54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altLang="zh-TW" sz="54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altLang="zh-TW" sz="5400" b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en-US" altLang="zh-TW" sz="5400" b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zh-TW" altLang="en-US" sz="5400" b="1" dirty="0" smtClean="0">
                <a:solidFill>
                  <a:schemeClr val="accent3">
                    <a:lumMod val="75000"/>
                  </a:schemeClr>
                </a:solidFill>
              </a:rPr>
              <a:t>我們不</a:t>
            </a:r>
            <a:r>
              <a:rPr lang="zh-TW" altLang="en-US" sz="5400" b="1" dirty="0" smtClean="0">
                <a:solidFill>
                  <a:srgbClr val="00B0F0"/>
                </a:solidFill>
              </a:rPr>
              <a:t>悲觀</a:t>
            </a:r>
            <a:r>
              <a:rPr lang="zh-TW" altLang="en-US" sz="5400" b="1" dirty="0" smtClean="0">
                <a:solidFill>
                  <a:schemeClr val="accent3">
                    <a:lumMod val="75000"/>
                  </a:schemeClr>
                </a:solidFill>
              </a:rPr>
              <a:t>但也不</a:t>
            </a:r>
            <a:r>
              <a:rPr lang="zh-TW" altLang="en-US" sz="5400" b="1" dirty="0" smtClean="0">
                <a:solidFill>
                  <a:srgbClr val="FF0000"/>
                </a:solidFill>
              </a:rPr>
              <a:t>樂觀</a:t>
            </a:r>
            <a:endParaRPr lang="zh-TW" altLang="en-US" sz="5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0" name="Picture 4" descr="http://www.mannersmentor.com/wp-content/uploads/2015/12/Dollarphotoclub_77959340-1024x5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9144000" cy="5301208"/>
          </a:xfrm>
          <a:prstGeom prst="rect">
            <a:avLst/>
          </a:prstGeom>
          <a:noFill/>
        </p:spPr>
      </p:pic>
      <p:pic>
        <p:nvPicPr>
          <p:cNvPr id="19460" name="Picture 6" descr="MMj02362140000[1]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4149080"/>
            <a:ext cx="858837" cy="75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12776"/>
            <a:ext cx="486727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293096"/>
            <a:ext cx="5501630" cy="188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539552" y="908720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不</a:t>
            </a:r>
            <a:r>
              <a:rPr lang="zh-TW" altLang="en-US" sz="2800" b="1" dirty="0" smtClean="0">
                <a:solidFill>
                  <a:srgbClr val="00B0F0"/>
                </a:solidFill>
              </a:rPr>
              <a:t>悲觀</a:t>
            </a:r>
            <a:r>
              <a:rPr lang="zh-TW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的原因</a:t>
            </a:r>
          </a:p>
        </p:txBody>
      </p:sp>
      <p:sp>
        <p:nvSpPr>
          <p:cNvPr id="8" name="矩形 7"/>
          <p:cNvSpPr/>
          <p:nvPr/>
        </p:nvSpPr>
        <p:spPr>
          <a:xfrm>
            <a:off x="3635896" y="3861048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不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樂觀</a:t>
            </a:r>
            <a:r>
              <a:rPr lang="zh-TW" altLang="en-US" sz="2800" b="1" dirty="0" smtClean="0">
                <a:solidFill>
                  <a:schemeClr val="accent4">
                    <a:lumMod val="50000"/>
                  </a:schemeClr>
                </a:solidFill>
              </a:rPr>
              <a:t>的理由</a:t>
            </a:r>
          </a:p>
        </p:txBody>
      </p:sp>
      <p:sp>
        <p:nvSpPr>
          <p:cNvPr id="9" name="頁尾版面配置區 5"/>
          <p:cNvSpPr>
            <a:spLocks noGrp="1"/>
          </p:cNvSpPr>
          <p:nvPr>
            <p:ph type="ftr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r>
              <a:rPr lang="zh-TW" altLang="en-US" dirty="0" smtClean="0"/>
              <a:t>資料來源：富邦金控</a:t>
            </a:r>
            <a:endParaRPr lang="en-US" altLang="zh-TW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3698</TotalTime>
  <Words>1118</Words>
  <Application>Microsoft Office PowerPoint</Application>
  <PresentationFormat>如螢幕大小 (4:3)</PresentationFormat>
  <Paragraphs>396</Paragraphs>
  <Slides>80</Slides>
  <Notes>2</Notes>
  <HiddenSlides>0</HiddenSlides>
  <MMClips>0</MMClips>
  <ScaleCrop>false</ScaleCrop>
  <HeadingPairs>
    <vt:vector size="6" baseType="variant"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80</vt:i4>
      </vt:variant>
    </vt:vector>
  </HeadingPairs>
  <TitlesOfParts>
    <vt:vector size="82" baseType="lpstr">
      <vt:lpstr>Office 佈景主題</vt:lpstr>
      <vt:lpstr>文件</vt:lpstr>
      <vt:lpstr>2016台灣房地產市場解析</vt:lpstr>
      <vt:lpstr>投影片 2</vt:lpstr>
      <vt:lpstr>問房市怎麼走</vt:lpstr>
      <vt:lpstr>投影片 4</vt:lpstr>
      <vt:lpstr>投影片 5</vt:lpstr>
      <vt:lpstr>投影片 6</vt:lpstr>
      <vt:lpstr>投影片 7</vt:lpstr>
      <vt:lpstr>關於2016年景氣  我們不悲觀但也不樂觀</vt:lpstr>
      <vt:lpstr>投影片 9</vt:lpstr>
      <vt:lpstr>2016全球經濟四大主旋律</vt:lpstr>
      <vt:lpstr>金融市場震盪加劇</vt:lpstr>
      <vt:lpstr>2016三大變數</vt:lpstr>
      <vt:lpstr>2016經濟成長預估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預售市場表現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台灣空屋率名列前茅</vt:lpstr>
      <vt:lpstr>全國各縣市低度用電宅數</vt:lpstr>
      <vt:lpstr>全國囤屋數</vt:lpstr>
      <vt:lpstr>六都租金漲跌幅</vt:lpstr>
      <vt:lpstr>投影片 42</vt:lpstr>
      <vt:lpstr>投影片 43</vt:lpstr>
      <vt:lpstr>投影片 44</vt:lpstr>
      <vt:lpstr>投影片 45</vt:lpstr>
      <vt:lpstr>投影片 46</vt:lpstr>
      <vt:lpstr>投影片 47</vt:lpstr>
      <vt:lpstr>投影片 48</vt:lpstr>
      <vt:lpstr>投影片 49</vt:lpstr>
      <vt:lpstr>房地合一因應方法</vt:lpstr>
      <vt:lpstr>投影片 51</vt:lpstr>
      <vt:lpstr>投影片 52</vt:lpstr>
      <vt:lpstr>投影片 53</vt:lpstr>
      <vt:lpstr>投影片 54</vt:lpstr>
      <vt:lpstr>投影片 55</vt:lpstr>
      <vt:lpstr>投影片 56</vt:lpstr>
      <vt:lpstr>投影片 57</vt:lpstr>
      <vt:lpstr>投影片 58</vt:lpstr>
      <vt:lpstr>投影片 59</vt:lpstr>
      <vt:lpstr>新竹縣市買賣移轉</vt:lpstr>
      <vt:lpstr>投影片 61</vt:lpstr>
      <vt:lpstr>投影片 62</vt:lpstr>
      <vt:lpstr>投影片 63</vt:lpstr>
      <vt:lpstr>投影片 64</vt:lpstr>
      <vt:lpstr>投影片 65</vt:lpstr>
      <vt:lpstr>投影片 66</vt:lpstr>
      <vt:lpstr>投影片 67</vt:lpstr>
      <vt:lpstr>投影片 68</vt:lpstr>
      <vt:lpstr>投影片 69</vt:lpstr>
      <vt:lpstr>投影片 70</vt:lpstr>
      <vt:lpstr>投影片 71</vt:lpstr>
      <vt:lpstr>投影片 72</vt:lpstr>
      <vt:lpstr>投影片 73</vt:lpstr>
      <vt:lpstr>投影片 74</vt:lpstr>
      <vt:lpstr>投影片 75</vt:lpstr>
      <vt:lpstr>投影片 76</vt:lpstr>
      <vt:lpstr>投影片 77</vt:lpstr>
      <vt:lpstr>投影片 78</vt:lpstr>
      <vt:lpstr>投影片 79</vt:lpstr>
      <vt:lpstr>投影片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Betty</dc:creator>
  <cp:lastModifiedBy>0271</cp:lastModifiedBy>
  <cp:revision>239</cp:revision>
  <dcterms:created xsi:type="dcterms:W3CDTF">2015-12-25T03:44:52Z</dcterms:created>
  <dcterms:modified xsi:type="dcterms:W3CDTF">2016-04-18T04:11:40Z</dcterms:modified>
</cp:coreProperties>
</file>