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71"/>
  </p:notesMasterIdLst>
  <p:sldIdLst>
    <p:sldId id="256" r:id="rId8"/>
    <p:sldId id="275" r:id="rId9"/>
    <p:sldId id="300" r:id="rId10"/>
    <p:sldId id="368" r:id="rId11"/>
    <p:sldId id="394" r:id="rId12"/>
    <p:sldId id="369" r:id="rId13"/>
    <p:sldId id="370" r:id="rId14"/>
    <p:sldId id="301" r:id="rId15"/>
    <p:sldId id="277" r:id="rId16"/>
    <p:sldId id="360" r:id="rId17"/>
    <p:sldId id="349" r:id="rId18"/>
    <p:sldId id="330" r:id="rId19"/>
    <p:sldId id="379" r:id="rId20"/>
    <p:sldId id="331" r:id="rId21"/>
    <p:sldId id="332" r:id="rId22"/>
    <p:sldId id="333" r:id="rId23"/>
    <p:sldId id="403" r:id="rId24"/>
    <p:sldId id="388" r:id="rId25"/>
    <p:sldId id="389" r:id="rId26"/>
    <p:sldId id="405" r:id="rId27"/>
    <p:sldId id="404" r:id="rId28"/>
    <p:sldId id="355" r:id="rId29"/>
    <p:sldId id="366" r:id="rId30"/>
    <p:sldId id="352" r:id="rId31"/>
    <p:sldId id="374" r:id="rId32"/>
    <p:sldId id="335" r:id="rId33"/>
    <p:sldId id="336" r:id="rId34"/>
    <p:sldId id="337" r:id="rId35"/>
    <p:sldId id="367" r:id="rId36"/>
    <p:sldId id="347" r:id="rId37"/>
    <p:sldId id="375" r:id="rId38"/>
    <p:sldId id="381" r:id="rId39"/>
    <p:sldId id="401" r:id="rId40"/>
    <p:sldId id="402" r:id="rId41"/>
    <p:sldId id="338" r:id="rId42"/>
    <p:sldId id="339" r:id="rId43"/>
    <p:sldId id="356" r:id="rId44"/>
    <p:sldId id="377" r:id="rId45"/>
    <p:sldId id="378" r:id="rId46"/>
    <p:sldId id="376" r:id="rId47"/>
    <p:sldId id="382" r:id="rId48"/>
    <p:sldId id="358" r:id="rId49"/>
    <p:sldId id="406" r:id="rId50"/>
    <p:sldId id="380" r:id="rId51"/>
    <p:sldId id="399" r:id="rId52"/>
    <p:sldId id="385" r:id="rId53"/>
    <p:sldId id="363" r:id="rId54"/>
    <p:sldId id="383" r:id="rId55"/>
    <p:sldId id="391" r:id="rId56"/>
    <p:sldId id="371" r:id="rId57"/>
    <p:sldId id="393" r:id="rId58"/>
    <p:sldId id="400" r:id="rId59"/>
    <p:sldId id="342" r:id="rId60"/>
    <p:sldId id="397" r:id="rId61"/>
    <p:sldId id="343" r:id="rId62"/>
    <p:sldId id="396" r:id="rId63"/>
    <p:sldId id="398" r:id="rId64"/>
    <p:sldId id="344" r:id="rId65"/>
    <p:sldId id="345" r:id="rId66"/>
    <p:sldId id="350" r:id="rId67"/>
    <p:sldId id="351" r:id="rId68"/>
    <p:sldId id="362" r:id="rId69"/>
    <p:sldId id="272" r:id="rId70"/>
  </p:sldIdLst>
  <p:sldSz cx="9144000" cy="6858000" type="screen4x3"/>
  <p:notesSz cx="7099300" cy="10234613"/>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5pPr>
    <a:lvl6pPr marL="2286000" algn="l" defTabSz="914400" rtl="0" eaLnBrk="1" latinLnBrk="0" hangingPunct="1">
      <a:defRPr kern="1200">
        <a:solidFill>
          <a:schemeClr val="bg1"/>
        </a:solidFill>
        <a:latin typeface="Arial" pitchFamily="34" charset="0"/>
        <a:ea typeface="+mn-ea"/>
        <a:cs typeface="Arial" pitchFamily="34" charset="0"/>
      </a:defRPr>
    </a:lvl6pPr>
    <a:lvl7pPr marL="2743200" algn="l" defTabSz="914400" rtl="0" eaLnBrk="1" latinLnBrk="0" hangingPunct="1">
      <a:defRPr kern="1200">
        <a:solidFill>
          <a:schemeClr val="bg1"/>
        </a:solidFill>
        <a:latin typeface="Arial" pitchFamily="34" charset="0"/>
        <a:ea typeface="+mn-ea"/>
        <a:cs typeface="Arial" pitchFamily="34" charset="0"/>
      </a:defRPr>
    </a:lvl7pPr>
    <a:lvl8pPr marL="3200400" algn="l" defTabSz="914400" rtl="0" eaLnBrk="1" latinLnBrk="0" hangingPunct="1">
      <a:defRPr kern="1200">
        <a:solidFill>
          <a:schemeClr val="bg1"/>
        </a:solidFill>
        <a:latin typeface="Arial" pitchFamily="34" charset="0"/>
        <a:ea typeface="+mn-ea"/>
        <a:cs typeface="Arial" pitchFamily="34" charset="0"/>
      </a:defRPr>
    </a:lvl8pPr>
    <a:lvl9pPr marL="3657600" algn="l" defTabSz="914400" rtl="0" eaLnBrk="1" latinLnBrk="0" hangingPunct="1">
      <a:defRPr kern="1200">
        <a:solidFill>
          <a:schemeClr val="bg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預設章節" id="{C09DFF82-F0EA-4172-8E9C-082188558DB0}">
          <p14:sldIdLst>
            <p14:sldId id="256"/>
            <p14:sldId id="275"/>
            <p14:sldId id="300"/>
            <p14:sldId id="368"/>
            <p14:sldId id="394"/>
            <p14:sldId id="369"/>
            <p14:sldId id="370"/>
            <p14:sldId id="301"/>
            <p14:sldId id="277"/>
            <p14:sldId id="360"/>
            <p14:sldId id="349"/>
            <p14:sldId id="330"/>
            <p14:sldId id="379"/>
            <p14:sldId id="331"/>
            <p14:sldId id="332"/>
            <p14:sldId id="333"/>
            <p14:sldId id="403"/>
            <p14:sldId id="388"/>
            <p14:sldId id="389"/>
            <p14:sldId id="405"/>
            <p14:sldId id="404"/>
            <p14:sldId id="355"/>
            <p14:sldId id="366"/>
            <p14:sldId id="352"/>
            <p14:sldId id="374"/>
            <p14:sldId id="335"/>
            <p14:sldId id="336"/>
            <p14:sldId id="337"/>
            <p14:sldId id="367"/>
            <p14:sldId id="347"/>
            <p14:sldId id="375"/>
            <p14:sldId id="381"/>
            <p14:sldId id="401"/>
            <p14:sldId id="402"/>
            <p14:sldId id="338"/>
            <p14:sldId id="339"/>
            <p14:sldId id="356"/>
            <p14:sldId id="377"/>
            <p14:sldId id="378"/>
            <p14:sldId id="376"/>
            <p14:sldId id="382"/>
            <p14:sldId id="358"/>
            <p14:sldId id="406"/>
            <p14:sldId id="380"/>
            <p14:sldId id="399"/>
            <p14:sldId id="385"/>
            <p14:sldId id="363"/>
            <p14:sldId id="383"/>
            <p14:sldId id="391"/>
            <p14:sldId id="371"/>
            <p14:sldId id="393"/>
            <p14:sldId id="400"/>
            <p14:sldId id="342"/>
            <p14:sldId id="397"/>
            <p14:sldId id="343"/>
            <p14:sldId id="396"/>
            <p14:sldId id="398"/>
            <p14:sldId id="344"/>
            <p14:sldId id="345"/>
            <p14:sldId id="350"/>
            <p14:sldId id="351"/>
            <p14:sldId id="362"/>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3224">
          <p15:clr>
            <a:srgbClr val="A4A3A4"/>
          </p15:clr>
        </p15:guide>
        <p15:guide id="4"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林秀銘" initials="林秀銘"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3300"/>
    <a:srgbClr val="FF3300"/>
    <a:srgbClr val="800000"/>
    <a:srgbClr val="990099"/>
    <a:srgbClr val="FFFFCC"/>
    <a:srgbClr val="0000FF"/>
    <a:srgbClr val="990000"/>
    <a:srgbClr val="FFCC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2756" autoAdjust="0"/>
  </p:normalViewPr>
  <p:slideViewPr>
    <p:cSldViewPr>
      <p:cViewPr varScale="1">
        <p:scale>
          <a:sx n="70" d="100"/>
          <a:sy n="70" d="100"/>
        </p:scale>
        <p:origin x="1206"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127"/>
        <p:guide pos="2141"/>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63856-227F-4D67-BCBF-94B9D434156A}"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zh-TW" altLang="en-US"/>
        </a:p>
      </dgm:t>
    </dgm:pt>
    <dgm:pt modelId="{EF82A58E-8646-40AC-A730-1E08EBEB91D0}">
      <dgm:prSet custT="1"/>
      <dgm:spPr/>
      <dgm:t>
        <a:bodyPr/>
        <a:lstStyle/>
        <a:p>
          <a:pPr rtl="0"/>
          <a:r>
            <a:rPr lang="en-US" altLang="zh-TW" sz="3600" b="1" dirty="0" smtClean="0">
              <a:solidFill>
                <a:schemeClr val="tx1">
                  <a:lumMod val="95000"/>
                  <a:lumOff val="5000"/>
                </a:schemeClr>
              </a:solidFill>
            </a:rPr>
            <a:t> </a:t>
          </a:r>
          <a:r>
            <a:rPr lang="zh-TW" altLang="en-US" sz="3600" b="1" dirty="0" smtClean="0">
              <a:solidFill>
                <a:schemeClr val="tx1">
                  <a:lumMod val="95000"/>
                  <a:lumOff val="5000"/>
                </a:schemeClr>
              </a:solidFill>
            </a:rPr>
            <a:t>奢侈稅  </a:t>
          </a:r>
          <a:r>
            <a:rPr lang="en-US" altLang="zh-TW" sz="1600" b="1" dirty="0" smtClean="0">
              <a:solidFill>
                <a:schemeClr val="tx1">
                  <a:lumMod val="95000"/>
                  <a:lumOff val="5000"/>
                </a:schemeClr>
              </a:solidFill>
            </a:rPr>
            <a:t>(2016.01.01</a:t>
          </a:r>
          <a:r>
            <a:rPr lang="zh-TW" altLang="en-US" sz="1600" b="1" dirty="0" smtClean="0">
              <a:solidFill>
                <a:schemeClr val="tx1">
                  <a:lumMod val="95000"/>
                  <a:lumOff val="5000"/>
                </a:schemeClr>
              </a:solidFill>
            </a:rPr>
            <a:t>不動產部分 停徵</a:t>
          </a:r>
          <a:r>
            <a:rPr lang="en-US" altLang="zh-TW" sz="1600" b="1" dirty="0" smtClean="0">
              <a:solidFill>
                <a:schemeClr val="tx1">
                  <a:lumMod val="95000"/>
                  <a:lumOff val="5000"/>
                </a:schemeClr>
              </a:solidFill>
            </a:rPr>
            <a:t>)</a:t>
          </a:r>
          <a:endParaRPr lang="zh-TW" altLang="en-US" sz="1600" dirty="0">
            <a:solidFill>
              <a:schemeClr val="tx1">
                <a:lumMod val="95000"/>
                <a:lumOff val="5000"/>
              </a:schemeClr>
            </a:solidFill>
          </a:endParaRPr>
        </a:p>
      </dgm:t>
    </dgm:pt>
    <dgm:pt modelId="{D44432F0-2FED-457E-89F1-CB5213C6894E}" type="parTrans" cxnId="{40C58AFE-B899-4BB4-809E-D58BE99641C0}">
      <dgm:prSet/>
      <dgm:spPr/>
      <dgm:t>
        <a:bodyPr/>
        <a:lstStyle/>
        <a:p>
          <a:endParaRPr lang="zh-TW" altLang="en-US"/>
        </a:p>
      </dgm:t>
    </dgm:pt>
    <dgm:pt modelId="{184074EC-A6B5-4570-81CF-FDC2CFCD4721}" type="sibTrans" cxnId="{40C58AFE-B899-4BB4-809E-D58BE99641C0}">
      <dgm:prSet/>
      <dgm:spPr/>
      <dgm:t>
        <a:bodyPr/>
        <a:lstStyle/>
        <a:p>
          <a:endParaRPr lang="zh-TW" altLang="en-US"/>
        </a:p>
      </dgm:t>
    </dgm:pt>
    <dgm:pt modelId="{D0A373B9-8E3D-473D-B6C6-1F1CA1B71B8C}">
      <dgm:prSet custT="1"/>
      <dgm:spPr/>
      <dgm:t>
        <a:bodyPr/>
        <a:lstStyle/>
        <a:p>
          <a:pPr rtl="0"/>
          <a:r>
            <a:rPr lang="en-US" altLang="zh-TW" sz="3600" b="1" dirty="0" smtClean="0">
              <a:solidFill>
                <a:schemeClr val="tx1">
                  <a:lumMod val="95000"/>
                  <a:lumOff val="5000"/>
                </a:schemeClr>
              </a:solidFill>
            </a:rPr>
            <a:t> </a:t>
          </a:r>
          <a:r>
            <a:rPr lang="zh-TW" altLang="en-US" sz="3600" b="1" dirty="0" smtClean="0">
              <a:solidFill>
                <a:schemeClr val="tx1">
                  <a:lumMod val="95000"/>
                  <a:lumOff val="5000"/>
                </a:schemeClr>
              </a:solidFill>
            </a:rPr>
            <a:t>    囤房稅</a:t>
          </a:r>
          <a:r>
            <a:rPr lang="en-US" altLang="zh-TW" sz="1600" b="1" dirty="0" smtClean="0">
              <a:solidFill>
                <a:schemeClr val="tx1">
                  <a:lumMod val="95000"/>
                  <a:lumOff val="5000"/>
                </a:schemeClr>
              </a:solidFill>
            </a:rPr>
            <a:t>(2015.06 </a:t>
          </a:r>
          <a:r>
            <a:rPr lang="zh-TW" altLang="en-US" sz="1600" b="1" dirty="0" smtClean="0">
              <a:solidFill>
                <a:schemeClr val="tx1">
                  <a:lumMod val="95000"/>
                  <a:lumOff val="5000"/>
                </a:schemeClr>
              </a:solidFill>
            </a:rPr>
            <a:t>房屋稅條例修正</a:t>
          </a:r>
          <a:r>
            <a:rPr lang="en-US" altLang="zh-TW" sz="1600" b="1" dirty="0" smtClean="0">
              <a:solidFill>
                <a:schemeClr val="tx1">
                  <a:lumMod val="95000"/>
                  <a:lumOff val="5000"/>
                </a:schemeClr>
              </a:solidFill>
            </a:rPr>
            <a:t>)</a:t>
          </a:r>
          <a:endParaRPr lang="zh-TW" altLang="en-US" sz="1600" dirty="0">
            <a:solidFill>
              <a:schemeClr val="tx1">
                <a:lumMod val="95000"/>
                <a:lumOff val="5000"/>
              </a:schemeClr>
            </a:solidFill>
          </a:endParaRPr>
        </a:p>
      </dgm:t>
    </dgm:pt>
    <dgm:pt modelId="{7B6F0588-4A09-45B9-9932-93CD4B52CB7E}" type="parTrans" cxnId="{A72B5F1A-B154-4FA0-95F9-D5C1BF58674C}">
      <dgm:prSet/>
      <dgm:spPr/>
      <dgm:t>
        <a:bodyPr/>
        <a:lstStyle/>
        <a:p>
          <a:endParaRPr lang="zh-TW" altLang="en-US"/>
        </a:p>
      </dgm:t>
    </dgm:pt>
    <dgm:pt modelId="{D60F3BB8-6C89-423E-8560-330A299D5756}" type="sibTrans" cxnId="{A72B5F1A-B154-4FA0-95F9-D5C1BF58674C}">
      <dgm:prSet/>
      <dgm:spPr/>
      <dgm:t>
        <a:bodyPr/>
        <a:lstStyle/>
        <a:p>
          <a:endParaRPr lang="zh-TW" altLang="en-US"/>
        </a:p>
      </dgm:t>
    </dgm:pt>
    <dgm:pt modelId="{B3B6B4AD-0FE9-4718-8BC5-5CBFC48EA3D3}">
      <dgm:prSet custT="1"/>
      <dgm:spPr/>
      <dgm:t>
        <a:bodyPr/>
        <a:lstStyle/>
        <a:p>
          <a:pPr rtl="0"/>
          <a:endParaRPr lang="en-US" altLang="zh-TW" sz="2800" b="1" dirty="0" smtClean="0">
            <a:solidFill>
              <a:schemeClr val="tx1">
                <a:lumMod val="95000"/>
                <a:lumOff val="5000"/>
              </a:schemeClr>
            </a:solidFill>
          </a:endParaRPr>
        </a:p>
        <a:p>
          <a:pPr rtl="0"/>
          <a:r>
            <a:rPr lang="en-US" altLang="zh-TW" sz="2800" b="1" dirty="0" smtClean="0">
              <a:solidFill>
                <a:schemeClr val="tx1">
                  <a:lumMod val="95000"/>
                  <a:lumOff val="5000"/>
                </a:schemeClr>
              </a:solidFill>
            </a:rPr>
            <a:t> </a:t>
          </a:r>
          <a:r>
            <a:rPr lang="zh-TW" altLang="en-US" sz="2800" b="1" dirty="0" smtClean="0">
              <a:solidFill>
                <a:srgbClr val="C00000"/>
              </a:solidFill>
            </a:rPr>
            <a:t>房地合一所得稅</a:t>
          </a:r>
          <a:r>
            <a:rPr lang="en-US" altLang="zh-TW" sz="1600" b="1" dirty="0" smtClean="0">
              <a:solidFill>
                <a:schemeClr val="tx1">
                  <a:lumMod val="95000"/>
                  <a:lumOff val="5000"/>
                </a:schemeClr>
              </a:solidFill>
            </a:rPr>
            <a:t>(2016.01.01 </a:t>
          </a:r>
          <a:r>
            <a:rPr lang="zh-TW" altLang="en-US" sz="1600" b="1" dirty="0" smtClean="0">
              <a:solidFill>
                <a:schemeClr val="tx1">
                  <a:lumMod val="95000"/>
                  <a:lumOff val="5000"/>
                </a:schemeClr>
              </a:solidFill>
            </a:rPr>
            <a:t>所得稅新制</a:t>
          </a:r>
          <a:r>
            <a:rPr lang="en-US" altLang="zh-TW" sz="1600" b="1" dirty="0" smtClean="0">
              <a:solidFill>
                <a:schemeClr val="tx1">
                  <a:lumMod val="95000"/>
                  <a:lumOff val="5000"/>
                </a:schemeClr>
              </a:solidFill>
            </a:rPr>
            <a:t>)</a:t>
          </a:r>
        </a:p>
        <a:p>
          <a:pPr rtl="0"/>
          <a:endParaRPr lang="zh-TW" altLang="en-US" sz="2800" b="1" dirty="0">
            <a:solidFill>
              <a:srgbClr val="C00000"/>
            </a:solidFill>
          </a:endParaRPr>
        </a:p>
      </dgm:t>
    </dgm:pt>
    <dgm:pt modelId="{93711F2A-0156-4E77-B2AF-70DA2F1F1BB9}" type="parTrans" cxnId="{08259BDC-8074-43A0-AEB2-89A017FF109B}">
      <dgm:prSet/>
      <dgm:spPr/>
      <dgm:t>
        <a:bodyPr/>
        <a:lstStyle/>
        <a:p>
          <a:endParaRPr lang="zh-TW" altLang="en-US"/>
        </a:p>
      </dgm:t>
    </dgm:pt>
    <dgm:pt modelId="{AD8F3407-B92B-4486-AA78-AA0564649F6E}" type="sibTrans" cxnId="{08259BDC-8074-43A0-AEB2-89A017FF109B}">
      <dgm:prSet/>
      <dgm:spPr/>
      <dgm:t>
        <a:bodyPr/>
        <a:lstStyle/>
        <a:p>
          <a:endParaRPr lang="zh-TW" altLang="en-US"/>
        </a:p>
      </dgm:t>
    </dgm:pt>
    <dgm:pt modelId="{0DB6B61A-CBE8-41B7-AC2F-148DD3F8A987}" type="pres">
      <dgm:prSet presAssocID="{5A363856-227F-4D67-BCBF-94B9D434156A}" presName="linearFlow" presStyleCnt="0">
        <dgm:presLayoutVars>
          <dgm:dir/>
          <dgm:resizeHandles val="exact"/>
        </dgm:presLayoutVars>
      </dgm:prSet>
      <dgm:spPr/>
      <dgm:t>
        <a:bodyPr/>
        <a:lstStyle/>
        <a:p>
          <a:endParaRPr lang="zh-TW" altLang="en-US"/>
        </a:p>
      </dgm:t>
    </dgm:pt>
    <dgm:pt modelId="{D67EB3A5-C23B-4A82-95BB-E3BA3451DE01}" type="pres">
      <dgm:prSet presAssocID="{EF82A58E-8646-40AC-A730-1E08EBEB91D0}" presName="composite" presStyleCnt="0"/>
      <dgm:spPr/>
    </dgm:pt>
    <dgm:pt modelId="{23481940-BCB6-4E9E-90FF-263576047E58}" type="pres">
      <dgm:prSet presAssocID="{EF82A58E-8646-40AC-A730-1E08EBEB91D0}" presName="imgShp" presStyleLbl="fgImgPlace1" presStyleIdx="0" presStyleCnt="3" custLinFactNeighborX="13109" custLinFactNeighborY="2754"/>
      <dgm:spPr>
        <a:ln>
          <a:solidFill>
            <a:schemeClr val="accent2">
              <a:lumMod val="75000"/>
            </a:schemeClr>
          </a:solidFill>
        </a:ln>
      </dgm:spPr>
      <dgm:t>
        <a:bodyPr/>
        <a:lstStyle/>
        <a:p>
          <a:endParaRPr lang="zh-TW" altLang="en-US"/>
        </a:p>
      </dgm:t>
    </dgm:pt>
    <dgm:pt modelId="{241F30EC-9992-42FF-B74A-9169A782F597}" type="pres">
      <dgm:prSet presAssocID="{EF82A58E-8646-40AC-A730-1E08EBEB91D0}" presName="txShp" presStyleLbl="node1" presStyleIdx="0" presStyleCnt="3" custScaleX="114911" custLinFactNeighborX="9482" custLinFactNeighborY="2745">
        <dgm:presLayoutVars>
          <dgm:bulletEnabled val="1"/>
        </dgm:presLayoutVars>
      </dgm:prSet>
      <dgm:spPr>
        <a:prstGeom prst="homePlate">
          <a:avLst/>
        </a:prstGeom>
      </dgm:spPr>
      <dgm:t>
        <a:bodyPr/>
        <a:lstStyle/>
        <a:p>
          <a:endParaRPr lang="zh-TW" altLang="en-US"/>
        </a:p>
      </dgm:t>
    </dgm:pt>
    <dgm:pt modelId="{3C55FD63-216D-4C04-904A-8B61558A0A62}" type="pres">
      <dgm:prSet presAssocID="{184074EC-A6B5-4570-81CF-FDC2CFCD4721}" presName="spacing" presStyleCnt="0"/>
      <dgm:spPr/>
    </dgm:pt>
    <dgm:pt modelId="{B3231855-9581-4BF9-ADF8-BB73C0272E9B}" type="pres">
      <dgm:prSet presAssocID="{D0A373B9-8E3D-473D-B6C6-1F1CA1B71B8C}" presName="composite" presStyleCnt="0"/>
      <dgm:spPr/>
    </dgm:pt>
    <dgm:pt modelId="{90001040-97FB-4117-8FB7-8D878C3C3384}" type="pres">
      <dgm:prSet presAssocID="{D0A373B9-8E3D-473D-B6C6-1F1CA1B71B8C}" presName="imgShp" presStyleLbl="fgImgPlace1" presStyleIdx="1" presStyleCnt="3" custLinFactNeighborX="13204" custLinFactNeighborY="7378"/>
      <dgm:spPr>
        <a:ln>
          <a:solidFill>
            <a:schemeClr val="accent2">
              <a:lumMod val="75000"/>
            </a:schemeClr>
          </a:solidFill>
        </a:ln>
      </dgm:spPr>
      <dgm:t>
        <a:bodyPr/>
        <a:lstStyle/>
        <a:p>
          <a:endParaRPr lang="zh-TW" altLang="en-US"/>
        </a:p>
      </dgm:t>
    </dgm:pt>
    <dgm:pt modelId="{99A58273-9FE3-4277-8439-E055FFA2D38F}" type="pres">
      <dgm:prSet presAssocID="{D0A373B9-8E3D-473D-B6C6-1F1CA1B71B8C}" presName="txShp" presStyleLbl="node1" presStyleIdx="1" presStyleCnt="3" custScaleX="115522" custLinFactNeighborX="8591" custLinFactNeighborY="9428">
        <dgm:presLayoutVars>
          <dgm:bulletEnabled val="1"/>
        </dgm:presLayoutVars>
      </dgm:prSet>
      <dgm:spPr/>
      <dgm:t>
        <a:bodyPr/>
        <a:lstStyle/>
        <a:p>
          <a:endParaRPr lang="zh-TW" altLang="en-US"/>
        </a:p>
      </dgm:t>
    </dgm:pt>
    <dgm:pt modelId="{AA6084AF-B2B6-4780-B7E5-F95932FF912E}" type="pres">
      <dgm:prSet presAssocID="{D60F3BB8-6C89-423E-8560-330A299D5756}" presName="spacing" presStyleCnt="0"/>
      <dgm:spPr/>
    </dgm:pt>
    <dgm:pt modelId="{ACF63AC4-89BD-4E26-8D37-B2C84DD6731C}" type="pres">
      <dgm:prSet presAssocID="{B3B6B4AD-0FE9-4718-8BC5-5CBFC48EA3D3}" presName="composite" presStyleCnt="0"/>
      <dgm:spPr/>
    </dgm:pt>
    <dgm:pt modelId="{6558F33B-A78F-4577-8E42-9BF478D147F6}" type="pres">
      <dgm:prSet presAssocID="{B3B6B4AD-0FE9-4718-8BC5-5CBFC48EA3D3}" presName="imgShp" presStyleLbl="fgImgPlace1" presStyleIdx="2" presStyleCnt="3" custLinFactNeighborX="13235" custLinFactNeighborY="-102"/>
      <dgm:spPr>
        <a:ln>
          <a:solidFill>
            <a:srgbClr val="FF0000"/>
          </a:solidFill>
        </a:ln>
      </dgm:spPr>
      <dgm:t>
        <a:bodyPr/>
        <a:lstStyle/>
        <a:p>
          <a:endParaRPr lang="zh-TW" altLang="en-US"/>
        </a:p>
      </dgm:t>
    </dgm:pt>
    <dgm:pt modelId="{B4045EBF-E608-44AD-B13F-007919DABAC6}" type="pres">
      <dgm:prSet presAssocID="{B3B6B4AD-0FE9-4718-8BC5-5CBFC48EA3D3}" presName="txShp" presStyleLbl="node1" presStyleIdx="2" presStyleCnt="3" custScaleX="115545" custLinFactNeighborX="9957" custLinFactNeighborY="5608">
        <dgm:presLayoutVars>
          <dgm:bulletEnabled val="1"/>
        </dgm:presLayoutVars>
      </dgm:prSet>
      <dgm:spPr/>
      <dgm:t>
        <a:bodyPr/>
        <a:lstStyle/>
        <a:p>
          <a:endParaRPr lang="zh-TW" altLang="en-US"/>
        </a:p>
      </dgm:t>
    </dgm:pt>
  </dgm:ptLst>
  <dgm:cxnLst>
    <dgm:cxn modelId="{6F401D06-69BE-40A7-858C-EDAFDDF408EE}" type="presOf" srcId="{EF82A58E-8646-40AC-A730-1E08EBEB91D0}" destId="{241F30EC-9992-42FF-B74A-9169A782F597}" srcOrd="0" destOrd="0" presId="urn:microsoft.com/office/officeart/2005/8/layout/vList3#1"/>
    <dgm:cxn modelId="{1948A474-D85A-4521-A885-2A5200BE068D}" type="presOf" srcId="{5A363856-227F-4D67-BCBF-94B9D434156A}" destId="{0DB6B61A-CBE8-41B7-AC2F-148DD3F8A987}" srcOrd="0" destOrd="0" presId="urn:microsoft.com/office/officeart/2005/8/layout/vList3#1"/>
    <dgm:cxn modelId="{A72B5F1A-B154-4FA0-95F9-D5C1BF58674C}" srcId="{5A363856-227F-4D67-BCBF-94B9D434156A}" destId="{D0A373B9-8E3D-473D-B6C6-1F1CA1B71B8C}" srcOrd="1" destOrd="0" parTransId="{7B6F0588-4A09-45B9-9932-93CD4B52CB7E}" sibTransId="{D60F3BB8-6C89-423E-8560-330A299D5756}"/>
    <dgm:cxn modelId="{7062150F-6577-42CB-9C60-BE1D13164132}" type="presOf" srcId="{B3B6B4AD-0FE9-4718-8BC5-5CBFC48EA3D3}" destId="{B4045EBF-E608-44AD-B13F-007919DABAC6}" srcOrd="0" destOrd="0" presId="urn:microsoft.com/office/officeart/2005/8/layout/vList3#1"/>
    <dgm:cxn modelId="{4919D44C-AC34-4645-A314-CC30DCB09516}" type="presOf" srcId="{D0A373B9-8E3D-473D-B6C6-1F1CA1B71B8C}" destId="{99A58273-9FE3-4277-8439-E055FFA2D38F}" srcOrd="0" destOrd="0" presId="urn:microsoft.com/office/officeart/2005/8/layout/vList3#1"/>
    <dgm:cxn modelId="{08259BDC-8074-43A0-AEB2-89A017FF109B}" srcId="{5A363856-227F-4D67-BCBF-94B9D434156A}" destId="{B3B6B4AD-0FE9-4718-8BC5-5CBFC48EA3D3}" srcOrd="2" destOrd="0" parTransId="{93711F2A-0156-4E77-B2AF-70DA2F1F1BB9}" sibTransId="{AD8F3407-B92B-4486-AA78-AA0564649F6E}"/>
    <dgm:cxn modelId="{40C58AFE-B899-4BB4-809E-D58BE99641C0}" srcId="{5A363856-227F-4D67-BCBF-94B9D434156A}" destId="{EF82A58E-8646-40AC-A730-1E08EBEB91D0}" srcOrd="0" destOrd="0" parTransId="{D44432F0-2FED-457E-89F1-CB5213C6894E}" sibTransId="{184074EC-A6B5-4570-81CF-FDC2CFCD4721}"/>
    <dgm:cxn modelId="{9396783A-D3C6-4A86-8B04-6DA308FB57A8}" type="presParOf" srcId="{0DB6B61A-CBE8-41B7-AC2F-148DD3F8A987}" destId="{D67EB3A5-C23B-4A82-95BB-E3BA3451DE01}" srcOrd="0" destOrd="0" presId="urn:microsoft.com/office/officeart/2005/8/layout/vList3#1"/>
    <dgm:cxn modelId="{1157449E-0772-42F3-A52F-854099464420}" type="presParOf" srcId="{D67EB3A5-C23B-4A82-95BB-E3BA3451DE01}" destId="{23481940-BCB6-4E9E-90FF-263576047E58}" srcOrd="0" destOrd="0" presId="urn:microsoft.com/office/officeart/2005/8/layout/vList3#1"/>
    <dgm:cxn modelId="{2E31FD37-DF61-40C1-AE81-2443F0D10229}" type="presParOf" srcId="{D67EB3A5-C23B-4A82-95BB-E3BA3451DE01}" destId="{241F30EC-9992-42FF-B74A-9169A782F597}" srcOrd="1" destOrd="0" presId="urn:microsoft.com/office/officeart/2005/8/layout/vList3#1"/>
    <dgm:cxn modelId="{4B8B735F-EC72-469F-9ECC-878B1BB4B838}" type="presParOf" srcId="{0DB6B61A-CBE8-41B7-AC2F-148DD3F8A987}" destId="{3C55FD63-216D-4C04-904A-8B61558A0A62}" srcOrd="1" destOrd="0" presId="urn:microsoft.com/office/officeart/2005/8/layout/vList3#1"/>
    <dgm:cxn modelId="{8259FA02-5F71-4377-BEAB-3B7A6919353B}" type="presParOf" srcId="{0DB6B61A-CBE8-41B7-AC2F-148DD3F8A987}" destId="{B3231855-9581-4BF9-ADF8-BB73C0272E9B}" srcOrd="2" destOrd="0" presId="urn:microsoft.com/office/officeart/2005/8/layout/vList3#1"/>
    <dgm:cxn modelId="{1929AC36-857C-4FF0-B40D-FE6B4A5ED394}" type="presParOf" srcId="{B3231855-9581-4BF9-ADF8-BB73C0272E9B}" destId="{90001040-97FB-4117-8FB7-8D878C3C3384}" srcOrd="0" destOrd="0" presId="urn:microsoft.com/office/officeart/2005/8/layout/vList3#1"/>
    <dgm:cxn modelId="{0D6FCB8F-A7EC-45CC-93F4-6C8FEF711CC2}" type="presParOf" srcId="{B3231855-9581-4BF9-ADF8-BB73C0272E9B}" destId="{99A58273-9FE3-4277-8439-E055FFA2D38F}" srcOrd="1" destOrd="0" presId="urn:microsoft.com/office/officeart/2005/8/layout/vList3#1"/>
    <dgm:cxn modelId="{12C11A6C-B0F4-4062-8436-9F68FDA62630}" type="presParOf" srcId="{0DB6B61A-CBE8-41B7-AC2F-148DD3F8A987}" destId="{AA6084AF-B2B6-4780-B7E5-F95932FF912E}" srcOrd="3" destOrd="0" presId="urn:microsoft.com/office/officeart/2005/8/layout/vList3#1"/>
    <dgm:cxn modelId="{FE46BD6F-601F-43EC-9C03-0919FEED7D3F}" type="presParOf" srcId="{0DB6B61A-CBE8-41B7-AC2F-148DD3F8A987}" destId="{ACF63AC4-89BD-4E26-8D37-B2C84DD6731C}" srcOrd="4" destOrd="0" presId="urn:microsoft.com/office/officeart/2005/8/layout/vList3#1"/>
    <dgm:cxn modelId="{F4831A13-928F-4948-9DE6-853680BB3381}" type="presParOf" srcId="{ACF63AC4-89BD-4E26-8D37-B2C84DD6731C}" destId="{6558F33B-A78F-4577-8E42-9BF478D147F6}" srcOrd="0" destOrd="0" presId="urn:microsoft.com/office/officeart/2005/8/layout/vList3#1"/>
    <dgm:cxn modelId="{E9482132-5CC5-491E-8721-72E2AA0CEA25}" type="presParOf" srcId="{ACF63AC4-89BD-4E26-8D37-B2C84DD6731C}" destId="{B4045EBF-E608-44AD-B13F-007919DABAC6}"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C9F34A-EC38-4B2A-970D-833923DE33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83AAF93A-B9ED-442C-8A60-B6977BA7E892}">
      <dgm:prSet phldrT="[文字]"/>
      <dgm:spPr>
        <a:solidFill>
          <a:schemeClr val="accent2"/>
        </a:solidFill>
      </dgm:spPr>
      <dgm:t>
        <a:bodyPr/>
        <a:lstStyle/>
        <a:p>
          <a:r>
            <a:rPr lang="en-US" altLang="zh-TW" dirty="0" smtClean="0"/>
            <a:t>1</a:t>
          </a:r>
          <a:r>
            <a:rPr lang="en-US" altLang="zh-TW" smtClean="0"/>
            <a:t>.</a:t>
          </a:r>
          <a:r>
            <a:rPr lang="zh-TW" altLang="en-US" dirty="0" smtClean="0"/>
            <a:t>納稅及申報</a:t>
          </a:r>
          <a:endParaRPr lang="zh-TW" altLang="en-US" dirty="0"/>
        </a:p>
      </dgm:t>
    </dgm:pt>
    <dgm:pt modelId="{8EB83E04-939D-430D-AAE0-2B79B870810D}" type="parTrans" cxnId="{33D4235B-F221-4982-9BCF-CD9864705BD7}">
      <dgm:prSet/>
      <dgm:spPr/>
      <dgm:t>
        <a:bodyPr/>
        <a:lstStyle/>
        <a:p>
          <a:endParaRPr lang="zh-TW" altLang="en-US"/>
        </a:p>
      </dgm:t>
    </dgm:pt>
    <dgm:pt modelId="{106CF012-0CBF-4D2C-BE6B-4DAEE14E909B}" type="sibTrans" cxnId="{33D4235B-F221-4982-9BCF-CD9864705BD7}">
      <dgm:prSet/>
      <dgm:spPr/>
      <dgm:t>
        <a:bodyPr/>
        <a:lstStyle/>
        <a:p>
          <a:endParaRPr lang="zh-TW" altLang="en-US"/>
        </a:p>
      </dgm:t>
    </dgm:pt>
    <dgm:pt modelId="{4063EDAF-1D77-4F1F-B9A5-F62175CD2344}">
      <dgm:prSet phldrT="[文字]" custT="1"/>
      <dgm:spPr>
        <a:solidFill>
          <a:srgbClr val="FFFFCC">
            <a:alpha val="90000"/>
          </a:srgbClr>
        </a:solidFill>
      </dgm:spPr>
      <dgm:t>
        <a:bodyPr/>
        <a:lstStyle/>
        <a:p>
          <a:r>
            <a:rPr lang="zh-TW" sz="1600" b="1" dirty="0" smtClean="0">
              <a:solidFill>
                <a:srgbClr val="FF0000"/>
              </a:solidFill>
            </a:rPr>
            <a:t>個人部分</a:t>
          </a:r>
          <a:r>
            <a:rPr lang="zh-TW" sz="1600" b="1" dirty="0" smtClean="0"/>
            <a:t>，與舊制的財產交易所得併入綜合所得稅合併申報不同，新制的房地合一所得稅為</a:t>
          </a:r>
          <a:r>
            <a:rPr lang="zh-TW" sz="1600" b="1" dirty="0" smtClean="0">
              <a:solidFill>
                <a:srgbClr val="FF0000"/>
              </a:solidFill>
            </a:rPr>
            <a:t>分離課稅</a:t>
          </a:r>
          <a:r>
            <a:rPr lang="zh-TW" altLang="en-US" sz="1600" b="1" dirty="0" smtClean="0"/>
            <a:t>。係指單獨計算出售房地所得，適用房地合一新制</a:t>
          </a:r>
          <a:r>
            <a:rPr lang="zh-TW" sz="1600" b="1" dirty="0" smtClean="0"/>
            <a:t>，</a:t>
          </a:r>
          <a:r>
            <a:rPr lang="zh-TW" altLang="en-US" sz="1600" b="1" dirty="0" smtClean="0"/>
            <a:t>於</a:t>
          </a:r>
          <a:r>
            <a:rPr lang="zh-TW" sz="1600" b="1" dirty="0" smtClean="0">
              <a:solidFill>
                <a:srgbClr val="FF0000"/>
              </a:solidFill>
            </a:rPr>
            <a:t>過戶完成之次日</a:t>
          </a:r>
          <a:r>
            <a:rPr lang="en-US" sz="1600" b="1" dirty="0" smtClean="0">
              <a:solidFill>
                <a:srgbClr val="FF0000"/>
              </a:solidFill>
            </a:rPr>
            <a:t>30</a:t>
          </a:r>
          <a:r>
            <a:rPr lang="zh-TW" sz="1600" b="1" dirty="0" smtClean="0">
              <a:solidFill>
                <a:srgbClr val="FF0000"/>
              </a:solidFill>
            </a:rPr>
            <a:t>日</a:t>
          </a:r>
          <a:r>
            <a:rPr lang="zh-TW" altLang="en-US" sz="1600" b="1" dirty="0" smtClean="0">
              <a:solidFill>
                <a:srgbClr val="FF0000"/>
              </a:solidFill>
            </a:rPr>
            <a:t>內</a:t>
          </a:r>
          <a:r>
            <a:rPr lang="zh-TW" sz="1600" b="1" dirty="0" smtClean="0"/>
            <a:t>需</a:t>
          </a:r>
          <a:r>
            <a:rPr lang="zh-TW" sz="1600" b="1" dirty="0" smtClean="0">
              <a:solidFill>
                <a:srgbClr val="FF0000"/>
              </a:solidFill>
            </a:rPr>
            <a:t>繳納及申報</a:t>
          </a:r>
          <a:r>
            <a:rPr lang="zh-TW" sz="1600" b="1" dirty="0" smtClean="0"/>
            <a:t>。</a:t>
          </a:r>
          <a:r>
            <a:rPr lang="en-US" altLang="zh-TW" sz="1600" b="1" dirty="0" smtClean="0"/>
            <a:t>(§14-5)</a:t>
          </a:r>
          <a:endParaRPr lang="zh-TW" altLang="en-US" sz="1600" dirty="0"/>
        </a:p>
      </dgm:t>
    </dgm:pt>
    <dgm:pt modelId="{6BC453F0-3678-40AB-9C26-BDB860FFAC33}" type="parTrans" cxnId="{37522573-B443-43A8-B3C2-6C883750C780}">
      <dgm:prSet/>
      <dgm:spPr/>
      <dgm:t>
        <a:bodyPr/>
        <a:lstStyle/>
        <a:p>
          <a:endParaRPr lang="zh-TW" altLang="en-US"/>
        </a:p>
      </dgm:t>
    </dgm:pt>
    <dgm:pt modelId="{22E1C957-7D68-40C4-9DF8-ACE78AD946EB}" type="sibTrans" cxnId="{37522573-B443-43A8-B3C2-6C883750C780}">
      <dgm:prSet/>
      <dgm:spPr/>
      <dgm:t>
        <a:bodyPr/>
        <a:lstStyle/>
        <a:p>
          <a:endParaRPr lang="zh-TW" altLang="en-US"/>
        </a:p>
      </dgm:t>
    </dgm:pt>
    <dgm:pt modelId="{D8A47E47-C665-4D3B-9995-3D4713CF6DCA}">
      <dgm:prSet phldrT="[文字]"/>
      <dgm:spPr>
        <a:solidFill>
          <a:schemeClr val="accent2"/>
        </a:solidFill>
      </dgm:spPr>
      <dgm:t>
        <a:bodyPr/>
        <a:lstStyle/>
        <a:p>
          <a:r>
            <a:rPr lang="en-US" altLang="zh-TW" dirty="0" smtClean="0"/>
            <a:t>2.</a:t>
          </a:r>
          <a:r>
            <a:rPr lang="zh-TW" altLang="en-US" dirty="0" smtClean="0"/>
            <a:t>申報地</a:t>
          </a:r>
          <a:endParaRPr lang="en-US" altLang="zh-TW" dirty="0" smtClean="0"/>
        </a:p>
      </dgm:t>
    </dgm:pt>
    <dgm:pt modelId="{E0285EB1-68AC-4195-B0D9-FD6661756F27}" type="parTrans" cxnId="{F5FFFAC9-1A99-420D-90AF-4654714909E9}">
      <dgm:prSet/>
      <dgm:spPr/>
      <dgm:t>
        <a:bodyPr/>
        <a:lstStyle/>
        <a:p>
          <a:endParaRPr lang="zh-TW" altLang="en-US"/>
        </a:p>
      </dgm:t>
    </dgm:pt>
    <dgm:pt modelId="{E6837356-16C0-44A3-B7BD-ED6DB07774A9}" type="sibTrans" cxnId="{F5FFFAC9-1A99-420D-90AF-4654714909E9}">
      <dgm:prSet/>
      <dgm:spPr/>
      <dgm:t>
        <a:bodyPr/>
        <a:lstStyle/>
        <a:p>
          <a:endParaRPr lang="zh-TW" altLang="en-US"/>
        </a:p>
      </dgm:t>
    </dgm:pt>
    <dgm:pt modelId="{5A9D5DD3-264F-43B4-A8E3-3F99E060FE57}">
      <dgm:prSet phldrT="[文字]" custT="1"/>
      <dgm:spPr>
        <a:solidFill>
          <a:srgbClr val="FFFFCC">
            <a:alpha val="90000"/>
          </a:srgbClr>
        </a:solidFill>
      </dgm:spPr>
      <dgm:t>
        <a:bodyPr/>
        <a:lstStyle/>
        <a:p>
          <a:r>
            <a:rPr lang="en-US" altLang="zh-TW" sz="1800" b="1" dirty="0" smtClean="0">
              <a:solidFill>
                <a:srgbClr val="FF0000"/>
              </a:solidFill>
            </a:rPr>
            <a:t>(2)</a:t>
          </a:r>
          <a:r>
            <a:rPr lang="zh-TW" altLang="en-US" sz="1800" b="1" dirty="0" smtClean="0">
              <a:solidFill>
                <a:srgbClr val="FF0000"/>
              </a:solidFill>
            </a:rPr>
            <a:t>非居住者：</a:t>
          </a:r>
          <a:r>
            <a:rPr lang="zh-TW" altLang="en-US" sz="1800" b="1" dirty="0" smtClean="0"/>
            <a:t>中華民國境內居住之個人</a:t>
          </a:r>
          <a:r>
            <a:rPr lang="zh-TW" altLang="en-US" sz="1800" dirty="0" smtClean="0"/>
            <a:t>，應向</a:t>
          </a:r>
          <a:r>
            <a:rPr lang="zh-TW" altLang="en-US" sz="1800" b="1" dirty="0" smtClean="0">
              <a:solidFill>
                <a:srgbClr val="FF0000"/>
              </a:solidFill>
            </a:rPr>
            <a:t>房屋、土地所在地</a:t>
          </a:r>
          <a:r>
            <a:rPr lang="zh-TW" altLang="en-US" sz="1800" dirty="0" smtClean="0"/>
            <a:t>稽徵機關申報。</a:t>
          </a:r>
          <a:r>
            <a:rPr lang="en-US" altLang="zh-TW" sz="1600" b="1" dirty="0" smtClean="0"/>
            <a:t>(</a:t>
          </a:r>
          <a:r>
            <a:rPr lang="zh-TW" altLang="en-US" sz="1600" b="1" dirty="0" smtClean="0"/>
            <a:t>申</a:t>
          </a:r>
          <a:r>
            <a:rPr lang="en-US" altLang="zh-TW" sz="1600" b="1" dirty="0" smtClean="0"/>
            <a:t>§8)</a:t>
          </a:r>
          <a:endParaRPr lang="zh-TW" altLang="en-US" sz="1600" b="1" dirty="0"/>
        </a:p>
      </dgm:t>
    </dgm:pt>
    <dgm:pt modelId="{23632359-DFDB-47A8-B0AC-2589FA2B17D4}" type="parTrans" cxnId="{962E4940-8933-4815-A05B-03889FF085A8}">
      <dgm:prSet/>
      <dgm:spPr/>
      <dgm:t>
        <a:bodyPr/>
        <a:lstStyle/>
        <a:p>
          <a:endParaRPr lang="zh-TW" altLang="en-US"/>
        </a:p>
      </dgm:t>
    </dgm:pt>
    <dgm:pt modelId="{56907E5C-E2BC-43EA-9A66-E753742EC31C}" type="sibTrans" cxnId="{962E4940-8933-4815-A05B-03889FF085A8}">
      <dgm:prSet/>
      <dgm:spPr/>
      <dgm:t>
        <a:bodyPr/>
        <a:lstStyle/>
        <a:p>
          <a:endParaRPr lang="zh-TW" altLang="en-US"/>
        </a:p>
      </dgm:t>
    </dgm:pt>
    <dgm:pt modelId="{43D01242-DD4D-4A46-9C26-17928B50B975}">
      <dgm:prSet phldrT="[文字]" custT="1"/>
      <dgm:spPr>
        <a:solidFill>
          <a:schemeClr val="accent2"/>
        </a:solidFill>
      </dgm:spPr>
      <dgm:t>
        <a:bodyPr/>
        <a:lstStyle/>
        <a:p>
          <a:r>
            <a:rPr lang="en-US" altLang="zh-TW" sz="2400" dirty="0" smtClean="0"/>
            <a:t>3.</a:t>
          </a:r>
          <a:r>
            <a:rPr lang="zh-TW" altLang="en-US" sz="2400" dirty="0" smtClean="0"/>
            <a:t>未申報或申報偏低而無正當理由</a:t>
          </a:r>
          <a:endParaRPr lang="en-US" altLang="zh-TW" sz="2400" dirty="0" smtClean="0"/>
        </a:p>
        <a:p>
          <a:endParaRPr lang="zh-TW" altLang="en-US" sz="2000" dirty="0"/>
        </a:p>
      </dgm:t>
    </dgm:pt>
    <dgm:pt modelId="{7A4CBB41-BC4B-49A8-A9DB-A56505C53799}" type="sibTrans" cxnId="{ACB1E355-95CA-41F7-B991-1D8774B585BE}">
      <dgm:prSet/>
      <dgm:spPr/>
      <dgm:t>
        <a:bodyPr/>
        <a:lstStyle/>
        <a:p>
          <a:endParaRPr lang="zh-TW" altLang="en-US"/>
        </a:p>
      </dgm:t>
    </dgm:pt>
    <dgm:pt modelId="{19591F04-7773-47C4-BDF1-D5FAEFBB1850}" type="parTrans" cxnId="{ACB1E355-95CA-41F7-B991-1D8774B585BE}">
      <dgm:prSet/>
      <dgm:spPr/>
      <dgm:t>
        <a:bodyPr/>
        <a:lstStyle/>
        <a:p>
          <a:endParaRPr lang="zh-TW" altLang="en-US"/>
        </a:p>
      </dgm:t>
    </dgm:pt>
    <dgm:pt modelId="{ED43D838-7543-4386-9881-71ACB7A80818}">
      <dgm:prSet phldrT="[文字]" custT="1"/>
      <dgm:spPr>
        <a:solidFill>
          <a:srgbClr val="FFFFCC">
            <a:alpha val="90000"/>
          </a:srgbClr>
        </a:solidFill>
      </dgm:spPr>
      <dgm:t>
        <a:bodyPr/>
        <a:lstStyle/>
        <a:p>
          <a:r>
            <a:rPr lang="zh-TW" altLang="en-US" sz="1200" dirty="0" smtClean="0">
              <a:solidFill>
                <a:srgbClr val="FF0000"/>
              </a:solidFill>
            </a:rPr>
            <a:t>依個人的身分別是否為居住者判斷</a:t>
          </a:r>
          <a:endParaRPr lang="zh-TW" altLang="en-US" sz="1200" dirty="0">
            <a:solidFill>
              <a:srgbClr val="FF0000"/>
            </a:solidFill>
          </a:endParaRPr>
        </a:p>
      </dgm:t>
    </dgm:pt>
    <dgm:pt modelId="{97E15A71-7553-475B-BE40-32B276E14B21}" type="sibTrans" cxnId="{778D2B6D-0746-400B-8600-CA51DBEBCED6}">
      <dgm:prSet/>
      <dgm:spPr/>
      <dgm:t>
        <a:bodyPr/>
        <a:lstStyle/>
        <a:p>
          <a:endParaRPr lang="zh-TW" altLang="en-US"/>
        </a:p>
      </dgm:t>
    </dgm:pt>
    <dgm:pt modelId="{FD207087-D86D-4FA5-9B24-0DE17AD74E79}" type="parTrans" cxnId="{778D2B6D-0746-400B-8600-CA51DBEBCED6}">
      <dgm:prSet/>
      <dgm:spPr/>
      <dgm:t>
        <a:bodyPr/>
        <a:lstStyle/>
        <a:p>
          <a:endParaRPr lang="zh-TW" altLang="en-US"/>
        </a:p>
      </dgm:t>
    </dgm:pt>
    <dgm:pt modelId="{63B8291C-1FD0-439E-9967-11558107BCAE}">
      <dgm:prSet phldrT="[文字]" custT="1"/>
      <dgm:spPr>
        <a:solidFill>
          <a:srgbClr val="FFFFCC">
            <a:alpha val="90000"/>
          </a:srgbClr>
        </a:solidFill>
      </dgm:spPr>
      <dgm:t>
        <a:bodyPr/>
        <a:lstStyle/>
        <a:p>
          <a:r>
            <a:rPr lang="en-US" altLang="zh-TW" sz="1800" b="1" dirty="0" smtClean="0">
              <a:solidFill>
                <a:srgbClr val="FF0000"/>
              </a:solidFill>
            </a:rPr>
            <a:t>(1) </a:t>
          </a:r>
          <a:r>
            <a:rPr lang="zh-TW" altLang="en-US" sz="1800" b="1" dirty="0" smtClean="0">
              <a:solidFill>
                <a:srgbClr val="FF0000"/>
              </a:solidFill>
            </a:rPr>
            <a:t>居住者：</a:t>
          </a:r>
          <a:r>
            <a:rPr lang="zh-TW" altLang="en-US" sz="1800" b="1" dirty="0" smtClean="0">
              <a:solidFill>
                <a:schemeClr val="tx1"/>
              </a:solidFill>
            </a:rPr>
            <a:t>向</a:t>
          </a:r>
          <a:r>
            <a:rPr lang="zh-TW" altLang="en-US" sz="1800" b="1" dirty="0" smtClean="0">
              <a:solidFill>
                <a:srgbClr val="FF0000"/>
              </a:solidFill>
            </a:rPr>
            <a:t>戶籍所在地</a:t>
          </a:r>
          <a:r>
            <a:rPr lang="zh-TW" altLang="en-US" sz="1800" dirty="0" smtClean="0"/>
            <a:t>稽徵機關申報。</a:t>
          </a:r>
          <a:endParaRPr lang="zh-TW" altLang="en-US" sz="1200" dirty="0"/>
        </a:p>
      </dgm:t>
    </dgm:pt>
    <dgm:pt modelId="{EA7C38FB-3628-4BA7-976B-05AC4521355C}" type="parTrans" cxnId="{4EF651DF-B49B-484E-B821-64856C62C011}">
      <dgm:prSet/>
      <dgm:spPr/>
      <dgm:t>
        <a:bodyPr/>
        <a:lstStyle/>
        <a:p>
          <a:endParaRPr lang="zh-TW" altLang="en-US"/>
        </a:p>
      </dgm:t>
    </dgm:pt>
    <dgm:pt modelId="{ACA71012-0C06-468A-957F-25150685E0C1}" type="sibTrans" cxnId="{4EF651DF-B49B-484E-B821-64856C62C011}">
      <dgm:prSet/>
      <dgm:spPr/>
      <dgm:t>
        <a:bodyPr/>
        <a:lstStyle/>
        <a:p>
          <a:endParaRPr lang="zh-TW" altLang="en-US"/>
        </a:p>
      </dgm:t>
    </dgm:pt>
    <dgm:pt modelId="{D73D8DD8-F391-4639-98A3-B33733AE5704}" type="pres">
      <dgm:prSet presAssocID="{BDC9F34A-EC38-4B2A-970D-833923DE33CE}" presName="Name0" presStyleCnt="0">
        <dgm:presLayoutVars>
          <dgm:dir/>
          <dgm:animLvl val="lvl"/>
          <dgm:resizeHandles val="exact"/>
        </dgm:presLayoutVars>
      </dgm:prSet>
      <dgm:spPr/>
      <dgm:t>
        <a:bodyPr/>
        <a:lstStyle/>
        <a:p>
          <a:endParaRPr lang="zh-TW" altLang="en-US"/>
        </a:p>
      </dgm:t>
    </dgm:pt>
    <dgm:pt modelId="{506B74AC-F2EE-46D9-9997-1640E888FC3D}" type="pres">
      <dgm:prSet presAssocID="{83AAF93A-B9ED-442C-8A60-B6977BA7E892}" presName="linNode" presStyleCnt="0"/>
      <dgm:spPr/>
    </dgm:pt>
    <dgm:pt modelId="{BBD19EE4-44C3-4FA4-A38B-AE2459983E12}" type="pres">
      <dgm:prSet presAssocID="{83AAF93A-B9ED-442C-8A60-B6977BA7E892}" presName="parentText" presStyleLbl="node1" presStyleIdx="0" presStyleCnt="3" custScaleY="60572" custLinFactNeighborY="-4986">
        <dgm:presLayoutVars>
          <dgm:chMax val="1"/>
          <dgm:bulletEnabled val="1"/>
        </dgm:presLayoutVars>
      </dgm:prSet>
      <dgm:spPr/>
      <dgm:t>
        <a:bodyPr/>
        <a:lstStyle/>
        <a:p>
          <a:endParaRPr lang="zh-TW" altLang="en-US"/>
        </a:p>
      </dgm:t>
    </dgm:pt>
    <dgm:pt modelId="{B4A98479-1F1A-4B6C-AF71-28512A75AC08}" type="pres">
      <dgm:prSet presAssocID="{83AAF93A-B9ED-442C-8A60-B6977BA7E892}" presName="descendantText" presStyleLbl="alignAccFollowNode1" presStyleIdx="0" presStyleCnt="2" custScaleY="78312">
        <dgm:presLayoutVars>
          <dgm:bulletEnabled val="1"/>
        </dgm:presLayoutVars>
      </dgm:prSet>
      <dgm:spPr/>
      <dgm:t>
        <a:bodyPr/>
        <a:lstStyle/>
        <a:p>
          <a:endParaRPr lang="zh-TW" altLang="en-US"/>
        </a:p>
      </dgm:t>
    </dgm:pt>
    <dgm:pt modelId="{A34F1971-7929-4E38-B904-1D367A80073E}" type="pres">
      <dgm:prSet presAssocID="{106CF012-0CBF-4D2C-BE6B-4DAEE14E909B}" presName="sp" presStyleCnt="0"/>
      <dgm:spPr/>
    </dgm:pt>
    <dgm:pt modelId="{0D14A1C9-B6C6-4E4B-8054-844C36CF197A}" type="pres">
      <dgm:prSet presAssocID="{D8A47E47-C665-4D3B-9995-3D4713CF6DCA}" presName="linNode" presStyleCnt="0"/>
      <dgm:spPr/>
    </dgm:pt>
    <dgm:pt modelId="{8EEEFC2F-BEA4-45C3-9C02-2F9B208ADB34}" type="pres">
      <dgm:prSet presAssocID="{D8A47E47-C665-4D3B-9995-3D4713CF6DCA}" presName="parentText" presStyleLbl="node1" presStyleIdx="1" presStyleCnt="3" custScaleY="57845">
        <dgm:presLayoutVars>
          <dgm:chMax val="1"/>
          <dgm:bulletEnabled val="1"/>
        </dgm:presLayoutVars>
      </dgm:prSet>
      <dgm:spPr/>
      <dgm:t>
        <a:bodyPr/>
        <a:lstStyle/>
        <a:p>
          <a:endParaRPr lang="zh-TW" altLang="en-US"/>
        </a:p>
      </dgm:t>
    </dgm:pt>
    <dgm:pt modelId="{0589F7FD-5AA9-4A24-AEA6-31CFC9011DCE}" type="pres">
      <dgm:prSet presAssocID="{D8A47E47-C665-4D3B-9995-3D4713CF6DCA}" presName="descendantText" presStyleLbl="alignAccFollowNode1" presStyleIdx="1" presStyleCnt="2" custScaleY="75338" custLinFactNeighborY="0">
        <dgm:presLayoutVars>
          <dgm:bulletEnabled val="1"/>
        </dgm:presLayoutVars>
      </dgm:prSet>
      <dgm:spPr/>
      <dgm:t>
        <a:bodyPr/>
        <a:lstStyle/>
        <a:p>
          <a:endParaRPr lang="zh-TW" altLang="en-US"/>
        </a:p>
      </dgm:t>
    </dgm:pt>
    <dgm:pt modelId="{E5AD03BF-4E30-4988-8019-DB0D7DAA63C8}" type="pres">
      <dgm:prSet presAssocID="{E6837356-16C0-44A3-B7BD-ED6DB07774A9}" presName="sp" presStyleCnt="0"/>
      <dgm:spPr/>
    </dgm:pt>
    <dgm:pt modelId="{3F12BE53-A98B-45A4-895F-DF2DA8F57164}" type="pres">
      <dgm:prSet presAssocID="{43D01242-DD4D-4A46-9C26-17928B50B975}" presName="linNode" presStyleCnt="0"/>
      <dgm:spPr/>
    </dgm:pt>
    <dgm:pt modelId="{F7650978-86ED-46DC-9AF6-1D3819C62A14}" type="pres">
      <dgm:prSet presAssocID="{43D01242-DD4D-4A46-9C26-17928B50B975}" presName="parentText" presStyleLbl="node1" presStyleIdx="2" presStyleCnt="3" custScaleY="80111">
        <dgm:presLayoutVars>
          <dgm:chMax val="1"/>
          <dgm:bulletEnabled val="1"/>
        </dgm:presLayoutVars>
      </dgm:prSet>
      <dgm:spPr/>
      <dgm:t>
        <a:bodyPr/>
        <a:lstStyle/>
        <a:p>
          <a:endParaRPr lang="zh-TW" altLang="en-US"/>
        </a:p>
      </dgm:t>
    </dgm:pt>
  </dgm:ptLst>
  <dgm:cxnLst>
    <dgm:cxn modelId="{F80B71BE-E941-4D50-86F7-EE1967B7916A}" type="presOf" srcId="{4063EDAF-1D77-4F1F-B9A5-F62175CD2344}" destId="{B4A98479-1F1A-4B6C-AF71-28512A75AC08}" srcOrd="0" destOrd="0" presId="urn:microsoft.com/office/officeart/2005/8/layout/vList5"/>
    <dgm:cxn modelId="{E558CBD9-E7B2-4E33-BF5F-D9BC7DD28CE4}" type="presOf" srcId="{ED43D838-7543-4386-9881-71ACB7A80818}" destId="{0589F7FD-5AA9-4A24-AEA6-31CFC9011DCE}" srcOrd="0" destOrd="0" presId="urn:microsoft.com/office/officeart/2005/8/layout/vList5"/>
    <dgm:cxn modelId="{F5FFFAC9-1A99-420D-90AF-4654714909E9}" srcId="{BDC9F34A-EC38-4B2A-970D-833923DE33CE}" destId="{D8A47E47-C665-4D3B-9995-3D4713CF6DCA}" srcOrd="1" destOrd="0" parTransId="{E0285EB1-68AC-4195-B0D9-FD6661756F27}" sibTransId="{E6837356-16C0-44A3-B7BD-ED6DB07774A9}"/>
    <dgm:cxn modelId="{340870BF-C54F-4F92-8EEC-909B27736AF7}" type="presOf" srcId="{D8A47E47-C665-4D3B-9995-3D4713CF6DCA}" destId="{8EEEFC2F-BEA4-45C3-9C02-2F9B208ADB34}" srcOrd="0" destOrd="0" presId="urn:microsoft.com/office/officeart/2005/8/layout/vList5"/>
    <dgm:cxn modelId="{37522573-B443-43A8-B3C2-6C883750C780}" srcId="{83AAF93A-B9ED-442C-8A60-B6977BA7E892}" destId="{4063EDAF-1D77-4F1F-B9A5-F62175CD2344}" srcOrd="0" destOrd="0" parTransId="{6BC453F0-3678-40AB-9C26-BDB860FFAC33}" sibTransId="{22E1C957-7D68-40C4-9DF8-ACE78AD946EB}"/>
    <dgm:cxn modelId="{962E4940-8933-4815-A05B-03889FF085A8}" srcId="{D8A47E47-C665-4D3B-9995-3D4713CF6DCA}" destId="{5A9D5DD3-264F-43B4-A8E3-3F99E060FE57}" srcOrd="2" destOrd="0" parTransId="{23632359-DFDB-47A8-B0AC-2589FA2B17D4}" sibTransId="{56907E5C-E2BC-43EA-9A66-E753742EC31C}"/>
    <dgm:cxn modelId="{D088F426-8CDF-4B3A-AD5D-116C394BAF38}" type="presOf" srcId="{63B8291C-1FD0-439E-9967-11558107BCAE}" destId="{0589F7FD-5AA9-4A24-AEA6-31CFC9011DCE}" srcOrd="0" destOrd="1" presId="urn:microsoft.com/office/officeart/2005/8/layout/vList5"/>
    <dgm:cxn modelId="{778D2B6D-0746-400B-8600-CA51DBEBCED6}" srcId="{D8A47E47-C665-4D3B-9995-3D4713CF6DCA}" destId="{ED43D838-7543-4386-9881-71ACB7A80818}" srcOrd="0" destOrd="0" parTransId="{FD207087-D86D-4FA5-9B24-0DE17AD74E79}" sibTransId="{97E15A71-7553-475B-BE40-32B276E14B21}"/>
    <dgm:cxn modelId="{BFC4ABCE-A11A-4297-94BC-CB9D226C5657}" type="presOf" srcId="{BDC9F34A-EC38-4B2A-970D-833923DE33CE}" destId="{D73D8DD8-F391-4639-98A3-B33733AE5704}" srcOrd="0" destOrd="0" presId="urn:microsoft.com/office/officeart/2005/8/layout/vList5"/>
    <dgm:cxn modelId="{56A32407-8ACC-440D-AABB-EA455431F3A3}" type="presOf" srcId="{83AAF93A-B9ED-442C-8A60-B6977BA7E892}" destId="{BBD19EE4-44C3-4FA4-A38B-AE2459983E12}" srcOrd="0" destOrd="0" presId="urn:microsoft.com/office/officeart/2005/8/layout/vList5"/>
    <dgm:cxn modelId="{33D4235B-F221-4982-9BCF-CD9864705BD7}" srcId="{BDC9F34A-EC38-4B2A-970D-833923DE33CE}" destId="{83AAF93A-B9ED-442C-8A60-B6977BA7E892}" srcOrd="0" destOrd="0" parTransId="{8EB83E04-939D-430D-AAE0-2B79B870810D}" sibTransId="{106CF012-0CBF-4D2C-BE6B-4DAEE14E909B}"/>
    <dgm:cxn modelId="{4EF651DF-B49B-484E-B821-64856C62C011}" srcId="{D8A47E47-C665-4D3B-9995-3D4713CF6DCA}" destId="{63B8291C-1FD0-439E-9967-11558107BCAE}" srcOrd="1" destOrd="0" parTransId="{EA7C38FB-3628-4BA7-976B-05AC4521355C}" sibTransId="{ACA71012-0C06-468A-957F-25150685E0C1}"/>
    <dgm:cxn modelId="{2ACF8397-B985-4B95-88F2-34370F77206C}" type="presOf" srcId="{43D01242-DD4D-4A46-9C26-17928B50B975}" destId="{F7650978-86ED-46DC-9AF6-1D3819C62A14}" srcOrd="0" destOrd="0" presId="urn:microsoft.com/office/officeart/2005/8/layout/vList5"/>
    <dgm:cxn modelId="{9E2A2D13-F3F8-41D7-80ED-D318968F55FC}" type="presOf" srcId="{5A9D5DD3-264F-43B4-A8E3-3F99E060FE57}" destId="{0589F7FD-5AA9-4A24-AEA6-31CFC9011DCE}" srcOrd="0" destOrd="2" presId="urn:microsoft.com/office/officeart/2005/8/layout/vList5"/>
    <dgm:cxn modelId="{ACB1E355-95CA-41F7-B991-1D8774B585BE}" srcId="{BDC9F34A-EC38-4B2A-970D-833923DE33CE}" destId="{43D01242-DD4D-4A46-9C26-17928B50B975}" srcOrd="2" destOrd="0" parTransId="{19591F04-7773-47C4-BDF1-D5FAEFBB1850}" sibTransId="{7A4CBB41-BC4B-49A8-A9DB-A56505C53799}"/>
    <dgm:cxn modelId="{815269B2-7B93-4CDE-9372-71957CA072AF}" type="presParOf" srcId="{D73D8DD8-F391-4639-98A3-B33733AE5704}" destId="{506B74AC-F2EE-46D9-9997-1640E888FC3D}" srcOrd="0" destOrd="0" presId="urn:microsoft.com/office/officeart/2005/8/layout/vList5"/>
    <dgm:cxn modelId="{D71E2A6C-C19D-4FDD-A0D9-28673A810EAB}" type="presParOf" srcId="{506B74AC-F2EE-46D9-9997-1640E888FC3D}" destId="{BBD19EE4-44C3-4FA4-A38B-AE2459983E12}" srcOrd="0" destOrd="0" presId="urn:microsoft.com/office/officeart/2005/8/layout/vList5"/>
    <dgm:cxn modelId="{3D3E5EA9-2F87-49EC-B2F1-31ECD2A8F070}" type="presParOf" srcId="{506B74AC-F2EE-46D9-9997-1640E888FC3D}" destId="{B4A98479-1F1A-4B6C-AF71-28512A75AC08}" srcOrd="1" destOrd="0" presId="urn:microsoft.com/office/officeart/2005/8/layout/vList5"/>
    <dgm:cxn modelId="{1F8C22D7-812F-4B44-BD35-A0A9F83DBEA5}" type="presParOf" srcId="{D73D8DD8-F391-4639-98A3-B33733AE5704}" destId="{A34F1971-7929-4E38-B904-1D367A80073E}" srcOrd="1" destOrd="0" presId="urn:microsoft.com/office/officeart/2005/8/layout/vList5"/>
    <dgm:cxn modelId="{F06E6151-F4ED-41E2-9CDF-AEF902828768}" type="presParOf" srcId="{D73D8DD8-F391-4639-98A3-B33733AE5704}" destId="{0D14A1C9-B6C6-4E4B-8054-844C36CF197A}" srcOrd="2" destOrd="0" presId="urn:microsoft.com/office/officeart/2005/8/layout/vList5"/>
    <dgm:cxn modelId="{44741C2A-9602-4A7F-B177-F4068BD58BA1}" type="presParOf" srcId="{0D14A1C9-B6C6-4E4B-8054-844C36CF197A}" destId="{8EEEFC2F-BEA4-45C3-9C02-2F9B208ADB34}" srcOrd="0" destOrd="0" presId="urn:microsoft.com/office/officeart/2005/8/layout/vList5"/>
    <dgm:cxn modelId="{A1656D33-4949-4343-A397-ABFF7CF1444C}" type="presParOf" srcId="{0D14A1C9-B6C6-4E4B-8054-844C36CF197A}" destId="{0589F7FD-5AA9-4A24-AEA6-31CFC9011DCE}" srcOrd="1" destOrd="0" presId="urn:microsoft.com/office/officeart/2005/8/layout/vList5"/>
    <dgm:cxn modelId="{39D35465-1F74-4386-AB07-4DF58D040DC8}" type="presParOf" srcId="{D73D8DD8-F391-4639-98A3-B33733AE5704}" destId="{E5AD03BF-4E30-4988-8019-DB0D7DAA63C8}" srcOrd="3" destOrd="0" presId="urn:microsoft.com/office/officeart/2005/8/layout/vList5"/>
    <dgm:cxn modelId="{89662121-E20E-4937-8C49-32B2448E03F8}" type="presParOf" srcId="{D73D8DD8-F391-4639-98A3-B33733AE5704}" destId="{3F12BE53-A98B-45A4-895F-DF2DA8F57164}" srcOrd="4" destOrd="0" presId="urn:microsoft.com/office/officeart/2005/8/layout/vList5"/>
    <dgm:cxn modelId="{ECCDBF16-9731-4710-9C4F-250B5B8B22D6}" type="presParOf" srcId="{3F12BE53-A98B-45A4-895F-DF2DA8F57164}" destId="{F7650978-86ED-46DC-9AF6-1D3819C62A1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C9F34A-EC38-4B2A-970D-833923DE33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3D01242-DD4D-4A46-9C26-17928B50B975}">
      <dgm:prSet phldrT="[文字]"/>
      <dgm:spPr>
        <a:solidFill>
          <a:schemeClr val="accent2"/>
        </a:solidFill>
      </dgm:spPr>
      <dgm:t>
        <a:bodyPr/>
        <a:lstStyle/>
        <a:p>
          <a:r>
            <a:rPr lang="en-US" altLang="zh-TW" dirty="0" smtClean="0"/>
            <a:t>4.</a:t>
          </a:r>
          <a:r>
            <a:rPr lang="zh-TW" altLang="en-US" dirty="0" smtClean="0"/>
            <a:t>未依實際成交價額申報</a:t>
          </a:r>
          <a:endParaRPr lang="en-US" altLang="zh-TW" dirty="0" smtClean="0"/>
        </a:p>
        <a:p>
          <a:r>
            <a:rPr lang="zh-TW" altLang="en-US" dirty="0" smtClean="0"/>
            <a:t>或未提供實際成交價額</a:t>
          </a:r>
          <a:endParaRPr lang="en-US" altLang="zh-TW" dirty="0" smtClean="0"/>
        </a:p>
        <a:p>
          <a:r>
            <a:rPr lang="en-US" altLang="zh-TW" b="1" dirty="0" smtClean="0">
              <a:solidFill>
                <a:schemeClr val="tx1"/>
              </a:solidFill>
            </a:rPr>
            <a:t>(</a:t>
          </a:r>
          <a:r>
            <a:rPr lang="zh-TW" altLang="en-US" b="1" dirty="0" smtClean="0">
              <a:solidFill>
                <a:schemeClr val="tx1"/>
              </a:solidFill>
            </a:rPr>
            <a:t>參酌下列</a:t>
          </a:r>
          <a:r>
            <a:rPr lang="zh-TW" b="1" dirty="0" smtClean="0">
              <a:solidFill>
                <a:schemeClr val="tx1"/>
              </a:solidFill>
            </a:rPr>
            <a:t>時價</a:t>
          </a:r>
          <a:r>
            <a:rPr lang="zh-TW" altLang="en-US" b="1" dirty="0" smtClean="0">
              <a:solidFill>
                <a:schemeClr val="tx1"/>
              </a:solidFill>
            </a:rPr>
            <a:t>或</a:t>
          </a:r>
          <a:r>
            <a:rPr lang="zh-TW" b="1" dirty="0" smtClean="0">
              <a:solidFill>
                <a:schemeClr val="tx1"/>
              </a:solidFill>
            </a:rPr>
            <a:t>資料認定成交價額</a:t>
          </a:r>
          <a:r>
            <a:rPr lang="en-US" altLang="zh-TW" b="1" dirty="0" smtClean="0">
              <a:solidFill>
                <a:schemeClr val="tx1"/>
              </a:solidFill>
            </a:rPr>
            <a:t>)</a:t>
          </a:r>
          <a:endParaRPr lang="zh-TW" altLang="en-US" dirty="0">
            <a:solidFill>
              <a:schemeClr val="tx1"/>
            </a:solidFill>
          </a:endParaRPr>
        </a:p>
      </dgm:t>
    </dgm:pt>
    <dgm:pt modelId="{19591F04-7773-47C4-BDF1-D5FAEFBB1850}" type="parTrans" cxnId="{ACB1E355-95CA-41F7-B991-1D8774B585BE}">
      <dgm:prSet/>
      <dgm:spPr/>
      <dgm:t>
        <a:bodyPr/>
        <a:lstStyle/>
        <a:p>
          <a:endParaRPr lang="zh-TW" altLang="en-US"/>
        </a:p>
      </dgm:t>
    </dgm:pt>
    <dgm:pt modelId="{7A4CBB41-BC4B-49A8-A9DB-A56505C53799}" type="sibTrans" cxnId="{ACB1E355-95CA-41F7-B991-1D8774B585BE}">
      <dgm:prSet/>
      <dgm:spPr/>
      <dgm:t>
        <a:bodyPr/>
        <a:lstStyle/>
        <a:p>
          <a:endParaRPr lang="zh-TW" altLang="en-US"/>
        </a:p>
      </dgm:t>
    </dgm:pt>
    <dgm:pt modelId="{6E6CE6D0-1074-4965-BE70-3895BF29BF08}">
      <dgm:prSet custT="1"/>
      <dgm:spPr>
        <a:solidFill>
          <a:srgbClr val="FFFFCC">
            <a:alpha val="90000"/>
          </a:srgbClr>
        </a:solidFill>
      </dgm:spPr>
      <dgm:t>
        <a:bodyPr/>
        <a:lstStyle/>
        <a:p>
          <a:r>
            <a:rPr lang="en-US" sz="2000" b="1" u="none" kern="1200" dirty="0" smtClean="0">
              <a:solidFill>
                <a:srgbClr val="FF3300"/>
              </a:solidFill>
              <a:latin typeface="微軟正黑體" panose="020B0604030504040204" pitchFamily="34" charset="-120"/>
              <a:ea typeface="微軟正黑體" panose="020B0604030504040204" pitchFamily="34" charset="-120"/>
              <a:cs typeface="Arial" pitchFamily="34" charset="0"/>
            </a:rPr>
            <a:t>2</a:t>
          </a:r>
          <a:r>
            <a:rPr lang="zh-TW" sz="2000" b="1" u="none" kern="1200" dirty="0" smtClean="0">
              <a:solidFill>
                <a:srgbClr val="FF3300"/>
              </a:solidFill>
              <a:latin typeface="微軟正黑體" panose="020B0604030504040204" pitchFamily="34" charset="-120"/>
              <a:ea typeface="微軟正黑體" panose="020B0604030504040204" pitchFamily="34" charset="-120"/>
              <a:cs typeface="Arial" pitchFamily="34" charset="0"/>
            </a:rPr>
            <a:t>不動產估價師之估價資料。</a:t>
          </a:r>
          <a:endParaRPr lang="zh-TW" sz="2000" b="1" u="none" kern="1200" dirty="0">
            <a:solidFill>
              <a:srgbClr val="FF3300"/>
            </a:solidFill>
            <a:latin typeface="微軟正黑體" panose="020B0604030504040204" pitchFamily="34" charset="-120"/>
            <a:ea typeface="微軟正黑體" panose="020B0604030504040204" pitchFamily="34" charset="-120"/>
            <a:cs typeface="Arial" pitchFamily="34" charset="0"/>
          </a:endParaRPr>
        </a:p>
      </dgm:t>
    </dgm:pt>
    <dgm:pt modelId="{66F36B9E-6981-4A8A-8F77-E9BC0DB86E26}" type="parTrans" cxnId="{0564754E-AA80-4169-A0E4-86640E0F50B9}">
      <dgm:prSet/>
      <dgm:spPr/>
      <dgm:t>
        <a:bodyPr/>
        <a:lstStyle/>
        <a:p>
          <a:endParaRPr lang="zh-TW" altLang="en-US"/>
        </a:p>
      </dgm:t>
    </dgm:pt>
    <dgm:pt modelId="{2E60F8F1-A91D-4ABC-A45D-D4B967C44F7D}" type="sibTrans" cxnId="{0564754E-AA80-4169-A0E4-86640E0F50B9}">
      <dgm:prSet/>
      <dgm:spPr/>
      <dgm:t>
        <a:bodyPr/>
        <a:lstStyle/>
        <a:p>
          <a:endParaRPr lang="zh-TW" altLang="en-US"/>
        </a:p>
      </dgm:t>
    </dgm:pt>
    <dgm:pt modelId="{63AC2D20-864E-4B4E-A61F-7A500BCECFBF}">
      <dgm:prSet phldrT="[文字]" custT="1"/>
      <dgm:spPr>
        <a:solidFill>
          <a:srgbClr val="FFFFCC">
            <a:alpha val="90000"/>
          </a:srgbClr>
        </a:solidFill>
      </dgm:spPr>
      <dgm:t>
        <a:bodyPr/>
        <a:lstStyle/>
        <a:p>
          <a:endParaRPr lang="zh-TW" altLang="en-US" sz="2000" b="0" kern="1200" dirty="0">
            <a:solidFill>
              <a:srgbClr val="FF0000"/>
            </a:solidFill>
          </a:endParaRPr>
        </a:p>
      </dgm:t>
    </dgm:pt>
    <dgm:pt modelId="{76961204-5CC2-4B6E-ACE3-2A553C0CE7B2}" type="parTrans" cxnId="{4D9284FB-5307-49D5-8A35-14BF23FF53D3}">
      <dgm:prSet/>
      <dgm:spPr/>
      <dgm:t>
        <a:bodyPr/>
        <a:lstStyle/>
        <a:p>
          <a:endParaRPr lang="zh-TW" altLang="en-US"/>
        </a:p>
      </dgm:t>
    </dgm:pt>
    <dgm:pt modelId="{B574A7B7-DF68-4E35-A1A8-C7EE3C0895B1}" type="sibTrans" cxnId="{4D9284FB-5307-49D5-8A35-14BF23FF53D3}">
      <dgm:prSet/>
      <dgm:spPr/>
      <dgm:t>
        <a:bodyPr/>
        <a:lstStyle/>
        <a:p>
          <a:endParaRPr lang="zh-TW" altLang="en-US"/>
        </a:p>
      </dgm:t>
    </dgm:pt>
    <dgm:pt modelId="{2FE9AB6E-EC72-4359-BBD9-2F545E64C667}">
      <dgm:prSet phldrT="[文字]" custT="1"/>
      <dgm:spPr>
        <a:solidFill>
          <a:srgbClr val="FFFFCC">
            <a:alpha val="90000"/>
          </a:srgbClr>
        </a:solidFill>
      </dgm:spPr>
      <dgm:t>
        <a:bodyPr/>
        <a:lstStyle/>
        <a:p>
          <a:r>
            <a:rPr lang="en-US"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1 </a:t>
          </a:r>
          <a:r>
            <a:rPr lang="zh-TW"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金融機構貸款評定之價格。</a:t>
          </a:r>
          <a:endParaRPr lang="zh-TW" altLang="en-US" sz="2000" b="1" u="none" kern="1200" dirty="0">
            <a:solidFill>
              <a:srgbClr val="990099"/>
            </a:solidFill>
            <a:latin typeface="微軟正黑體" panose="020B0604030504040204" pitchFamily="34" charset="-120"/>
            <a:ea typeface="微軟正黑體" panose="020B0604030504040204" pitchFamily="34" charset="-120"/>
            <a:cs typeface="Arial" pitchFamily="34" charset="0"/>
          </a:endParaRPr>
        </a:p>
      </dgm:t>
    </dgm:pt>
    <dgm:pt modelId="{58789AFB-596E-4AFE-980A-5343731DEEB2}" type="sibTrans" cxnId="{F4122AFF-48D3-4D2C-9811-53751F8B0AB6}">
      <dgm:prSet/>
      <dgm:spPr/>
      <dgm:t>
        <a:bodyPr/>
        <a:lstStyle/>
        <a:p>
          <a:endParaRPr lang="zh-TW" altLang="en-US"/>
        </a:p>
      </dgm:t>
    </dgm:pt>
    <dgm:pt modelId="{D5AB1D3B-78E9-4D33-B2FE-11050C78CC76}" type="parTrans" cxnId="{F4122AFF-48D3-4D2C-9811-53751F8B0AB6}">
      <dgm:prSet/>
      <dgm:spPr/>
      <dgm:t>
        <a:bodyPr/>
        <a:lstStyle/>
        <a:p>
          <a:endParaRPr lang="zh-TW" altLang="en-US"/>
        </a:p>
      </dgm:t>
    </dgm:pt>
    <dgm:pt modelId="{6035E39A-A7CF-47F2-8CA6-6CCBA27A3EEE}">
      <dgm:prSet custT="1"/>
      <dgm:spPr>
        <a:solidFill>
          <a:srgbClr val="FFFFCC">
            <a:alpha val="90000"/>
          </a:srgbClr>
        </a:solidFill>
      </dgm:spPr>
      <dgm:t>
        <a:bodyPr/>
        <a:lstStyle/>
        <a:p>
          <a:r>
            <a:rPr lang="en-US"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3</a:t>
          </a:r>
          <a:r>
            <a:rPr lang="zh-TW"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大型仲介公司買賣資料扣除佣金加成估算之售價。</a:t>
          </a:r>
          <a:endParaRPr lang="zh-TW" sz="2000" b="1" u="none" kern="1200" dirty="0">
            <a:solidFill>
              <a:srgbClr val="990099"/>
            </a:solidFill>
            <a:latin typeface="微軟正黑體" panose="020B0604030504040204" pitchFamily="34" charset="-120"/>
            <a:ea typeface="微軟正黑體" panose="020B0604030504040204" pitchFamily="34" charset="-120"/>
            <a:cs typeface="Arial" pitchFamily="34" charset="0"/>
          </a:endParaRPr>
        </a:p>
      </dgm:t>
    </dgm:pt>
    <dgm:pt modelId="{B92ACE38-7013-431D-841A-CA87A8B1BF08}" type="sibTrans" cxnId="{3A36D3C5-90F8-4981-B127-00DC5D0AE044}">
      <dgm:prSet/>
      <dgm:spPr/>
      <dgm:t>
        <a:bodyPr/>
        <a:lstStyle/>
        <a:p>
          <a:endParaRPr lang="zh-TW" altLang="en-US"/>
        </a:p>
      </dgm:t>
    </dgm:pt>
    <dgm:pt modelId="{7F9C2306-A32F-46E5-BAAB-E5FE17342F69}" type="parTrans" cxnId="{3A36D3C5-90F8-4981-B127-00DC5D0AE044}">
      <dgm:prSet/>
      <dgm:spPr/>
      <dgm:t>
        <a:bodyPr/>
        <a:lstStyle/>
        <a:p>
          <a:endParaRPr lang="zh-TW" altLang="en-US"/>
        </a:p>
      </dgm:t>
    </dgm:pt>
    <dgm:pt modelId="{22E557DE-BA62-488D-B877-39A2B93EFEDE}">
      <dgm:prSet custT="1"/>
      <dgm:spPr>
        <a:solidFill>
          <a:srgbClr val="FFFFCC">
            <a:alpha val="90000"/>
          </a:srgbClr>
        </a:solidFill>
      </dgm:spPr>
      <dgm:t>
        <a:bodyPr/>
        <a:lstStyle/>
        <a:p>
          <a:r>
            <a:rPr lang="en-US" sz="2000" b="1" u="none" kern="1200" dirty="0" smtClean="0">
              <a:solidFill>
                <a:srgbClr val="FF3300"/>
              </a:solidFill>
              <a:latin typeface="微軟正黑體" panose="020B0604030504040204" pitchFamily="34" charset="-120"/>
              <a:ea typeface="微軟正黑體" panose="020B0604030504040204" pitchFamily="34" charset="-120"/>
              <a:cs typeface="Arial" pitchFamily="34" charset="0"/>
            </a:rPr>
            <a:t>4</a:t>
          </a:r>
          <a:r>
            <a:rPr lang="zh-TW" sz="2000" b="1" u="none" kern="1200" dirty="0" smtClean="0">
              <a:solidFill>
                <a:srgbClr val="FF3300"/>
              </a:solidFill>
              <a:latin typeface="微軟正黑體" panose="020B0604030504040204" pitchFamily="34" charset="-120"/>
              <a:ea typeface="微軟正黑體" panose="020B0604030504040204" pitchFamily="34" charset="-120"/>
              <a:cs typeface="Arial" pitchFamily="34" charset="0"/>
            </a:rPr>
            <a:t>法院拍賣或國有財產署等出售公有房屋、土地之價格。</a:t>
          </a:r>
          <a:endParaRPr lang="zh-TW" sz="2000" b="1" u="none" kern="1200" dirty="0">
            <a:solidFill>
              <a:srgbClr val="FF3300"/>
            </a:solidFill>
            <a:latin typeface="微軟正黑體" panose="020B0604030504040204" pitchFamily="34" charset="-120"/>
            <a:ea typeface="微軟正黑體" panose="020B0604030504040204" pitchFamily="34" charset="-120"/>
            <a:cs typeface="Arial" pitchFamily="34" charset="0"/>
          </a:endParaRPr>
        </a:p>
      </dgm:t>
    </dgm:pt>
    <dgm:pt modelId="{8FC5010A-A3EC-4DCB-8D3A-26CDE13826FF}" type="sibTrans" cxnId="{AE82BC51-2A86-4A22-9AAF-9324981DF359}">
      <dgm:prSet/>
      <dgm:spPr/>
      <dgm:t>
        <a:bodyPr/>
        <a:lstStyle/>
        <a:p>
          <a:endParaRPr lang="zh-TW" altLang="en-US"/>
        </a:p>
      </dgm:t>
    </dgm:pt>
    <dgm:pt modelId="{0EDE2F7D-6920-4ABA-9119-0324329CA917}" type="parTrans" cxnId="{AE82BC51-2A86-4A22-9AAF-9324981DF359}">
      <dgm:prSet/>
      <dgm:spPr/>
      <dgm:t>
        <a:bodyPr/>
        <a:lstStyle/>
        <a:p>
          <a:endParaRPr lang="zh-TW" altLang="en-US"/>
        </a:p>
      </dgm:t>
    </dgm:pt>
    <dgm:pt modelId="{71BB6B66-AC2D-431F-9429-722A60BAF4B1}">
      <dgm:prSet custT="1"/>
      <dgm:spPr>
        <a:solidFill>
          <a:srgbClr val="FFFFCC">
            <a:alpha val="90000"/>
          </a:srgbClr>
        </a:solidFill>
      </dgm:spPr>
      <dgm:t>
        <a:bodyPr/>
        <a:lstStyle/>
        <a:p>
          <a:r>
            <a:rPr lang="en-US"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5</a:t>
          </a:r>
          <a:r>
            <a:rPr lang="zh-TW"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報章雜誌所載市場價格。</a:t>
          </a:r>
          <a:endParaRPr lang="zh-TW" sz="2000" b="1" u="none" kern="1200" dirty="0">
            <a:solidFill>
              <a:srgbClr val="990099"/>
            </a:solidFill>
            <a:latin typeface="微軟正黑體" panose="020B0604030504040204" pitchFamily="34" charset="-120"/>
            <a:ea typeface="微軟正黑體" panose="020B0604030504040204" pitchFamily="34" charset="-120"/>
            <a:cs typeface="Arial" pitchFamily="34" charset="0"/>
          </a:endParaRPr>
        </a:p>
      </dgm:t>
    </dgm:pt>
    <dgm:pt modelId="{F4596A6D-0F6E-483C-8F05-3DC972AE06CB}" type="sibTrans" cxnId="{DAE1F237-119C-481D-8AF4-D82DAB7DF81B}">
      <dgm:prSet/>
      <dgm:spPr/>
      <dgm:t>
        <a:bodyPr/>
        <a:lstStyle/>
        <a:p>
          <a:endParaRPr lang="zh-TW" altLang="en-US"/>
        </a:p>
      </dgm:t>
    </dgm:pt>
    <dgm:pt modelId="{BD028B06-7D42-4DCE-9072-4BE50A21ECC3}" type="parTrans" cxnId="{DAE1F237-119C-481D-8AF4-D82DAB7DF81B}">
      <dgm:prSet/>
      <dgm:spPr/>
      <dgm:t>
        <a:bodyPr/>
        <a:lstStyle/>
        <a:p>
          <a:endParaRPr lang="zh-TW" altLang="en-US"/>
        </a:p>
      </dgm:t>
    </dgm:pt>
    <dgm:pt modelId="{33AE76D2-EBAD-46B0-9843-B318277327D1}">
      <dgm:prSet custT="1"/>
      <dgm:spPr>
        <a:solidFill>
          <a:srgbClr val="FFFFCC">
            <a:alpha val="90000"/>
          </a:srgbClr>
        </a:solidFill>
      </dgm:spPr>
      <dgm:t>
        <a:bodyPr/>
        <a:lstStyle/>
        <a:p>
          <a:r>
            <a:rPr lang="en-US" sz="2000" b="1" u="none" kern="1200" dirty="0" smtClean="0">
              <a:solidFill>
                <a:srgbClr val="FF3300"/>
              </a:solidFill>
              <a:latin typeface="微軟正黑體" panose="020B0604030504040204" pitchFamily="34" charset="-120"/>
              <a:ea typeface="微軟正黑體" panose="020B0604030504040204" pitchFamily="34" charset="-120"/>
              <a:cs typeface="Arial" pitchFamily="34" charset="0"/>
            </a:rPr>
            <a:t>6</a:t>
          </a:r>
          <a:r>
            <a:rPr lang="zh-TW" sz="2000" b="1" u="none" kern="1200" dirty="0" smtClean="0">
              <a:solidFill>
                <a:srgbClr val="FF3300"/>
              </a:solidFill>
              <a:latin typeface="微軟正黑體" panose="020B0604030504040204" pitchFamily="34" charset="-120"/>
              <a:ea typeface="微軟正黑體" panose="020B0604030504040204" pitchFamily="34" charset="-120"/>
              <a:cs typeface="Arial" pitchFamily="34" charset="0"/>
            </a:rPr>
            <a:t>其他具參考性之時價資料。</a:t>
          </a:r>
          <a:endParaRPr lang="zh-TW" sz="2000" b="1" u="none" kern="1200" dirty="0">
            <a:solidFill>
              <a:srgbClr val="FF3300"/>
            </a:solidFill>
            <a:latin typeface="微軟正黑體" panose="020B0604030504040204" pitchFamily="34" charset="-120"/>
            <a:ea typeface="微軟正黑體" panose="020B0604030504040204" pitchFamily="34" charset="-120"/>
            <a:cs typeface="Arial" pitchFamily="34" charset="0"/>
          </a:endParaRPr>
        </a:p>
      </dgm:t>
    </dgm:pt>
    <dgm:pt modelId="{7EBE84EF-981B-43D2-9CBF-A3A9E4E418FA}" type="sibTrans" cxnId="{09E8602F-9133-4213-9F58-89AE12DEEF8C}">
      <dgm:prSet/>
      <dgm:spPr/>
      <dgm:t>
        <a:bodyPr/>
        <a:lstStyle/>
        <a:p>
          <a:endParaRPr lang="zh-TW" altLang="en-US"/>
        </a:p>
      </dgm:t>
    </dgm:pt>
    <dgm:pt modelId="{C684CB6A-FFE5-423F-8C29-B66F07617C01}" type="parTrans" cxnId="{09E8602F-9133-4213-9F58-89AE12DEEF8C}">
      <dgm:prSet/>
      <dgm:spPr/>
      <dgm:t>
        <a:bodyPr/>
        <a:lstStyle/>
        <a:p>
          <a:endParaRPr lang="zh-TW" altLang="en-US"/>
        </a:p>
      </dgm:t>
    </dgm:pt>
    <dgm:pt modelId="{89B8294B-D00D-4AC7-A2A6-DD830F725EFA}">
      <dgm:prSet custT="1"/>
      <dgm:spPr>
        <a:solidFill>
          <a:srgbClr val="FFFFCC">
            <a:alpha val="90000"/>
          </a:srgbClr>
        </a:solidFill>
      </dgm:spPr>
      <dgm:t>
        <a:bodyPr/>
        <a:lstStyle/>
        <a:p>
          <a:r>
            <a:rPr lang="en-US" altLang="zh-TW"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7 </a:t>
          </a:r>
          <a:r>
            <a:rPr lang="zh-TW" altLang="en-US"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時價資料同時有數種者，得以其平均數認定。</a:t>
          </a:r>
          <a:r>
            <a:rPr lang="en-US" altLang="zh-TW"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a:t>
          </a:r>
          <a:r>
            <a:rPr lang="zh-TW" altLang="en-US"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申</a:t>
          </a:r>
          <a:r>
            <a:rPr lang="en-US" altLang="zh-TW"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§9)</a:t>
          </a:r>
          <a:endParaRPr lang="zh-TW" sz="2000" b="1" u="none" kern="1200" dirty="0">
            <a:solidFill>
              <a:srgbClr val="990099"/>
            </a:solidFill>
            <a:latin typeface="微軟正黑體" panose="020B0604030504040204" pitchFamily="34" charset="-120"/>
            <a:ea typeface="微軟正黑體" panose="020B0604030504040204" pitchFamily="34" charset="-120"/>
            <a:cs typeface="Arial" pitchFamily="34" charset="0"/>
          </a:endParaRPr>
        </a:p>
      </dgm:t>
    </dgm:pt>
    <dgm:pt modelId="{E3AC775C-99A7-4B4A-B903-E52DDAF00B4E}" type="parTrans" cxnId="{DAD2EAE3-B871-4945-AF5E-C864FF56455B}">
      <dgm:prSet/>
      <dgm:spPr/>
      <dgm:t>
        <a:bodyPr/>
        <a:lstStyle/>
        <a:p>
          <a:endParaRPr lang="zh-TW" altLang="en-US"/>
        </a:p>
      </dgm:t>
    </dgm:pt>
    <dgm:pt modelId="{B819D5C7-0663-4719-9F67-7FB8280659E7}" type="sibTrans" cxnId="{DAD2EAE3-B871-4945-AF5E-C864FF56455B}">
      <dgm:prSet/>
      <dgm:spPr/>
      <dgm:t>
        <a:bodyPr/>
        <a:lstStyle/>
        <a:p>
          <a:endParaRPr lang="zh-TW" altLang="en-US"/>
        </a:p>
      </dgm:t>
    </dgm:pt>
    <dgm:pt modelId="{D73D8DD8-F391-4639-98A3-B33733AE5704}" type="pres">
      <dgm:prSet presAssocID="{BDC9F34A-EC38-4B2A-970D-833923DE33CE}" presName="Name0" presStyleCnt="0">
        <dgm:presLayoutVars>
          <dgm:dir/>
          <dgm:animLvl val="lvl"/>
          <dgm:resizeHandles val="exact"/>
        </dgm:presLayoutVars>
      </dgm:prSet>
      <dgm:spPr/>
      <dgm:t>
        <a:bodyPr/>
        <a:lstStyle/>
        <a:p>
          <a:endParaRPr lang="zh-TW" altLang="en-US"/>
        </a:p>
      </dgm:t>
    </dgm:pt>
    <dgm:pt modelId="{3F12BE53-A98B-45A4-895F-DF2DA8F57164}" type="pres">
      <dgm:prSet presAssocID="{43D01242-DD4D-4A46-9C26-17928B50B975}" presName="linNode" presStyleCnt="0"/>
      <dgm:spPr/>
    </dgm:pt>
    <dgm:pt modelId="{F7650978-86ED-46DC-9AF6-1D3819C62A14}" type="pres">
      <dgm:prSet presAssocID="{43D01242-DD4D-4A46-9C26-17928B50B975}" presName="parentText" presStyleLbl="node1" presStyleIdx="0" presStyleCnt="1" custScaleY="126404">
        <dgm:presLayoutVars>
          <dgm:chMax val="1"/>
          <dgm:bulletEnabled val="1"/>
        </dgm:presLayoutVars>
      </dgm:prSet>
      <dgm:spPr/>
      <dgm:t>
        <a:bodyPr/>
        <a:lstStyle/>
        <a:p>
          <a:endParaRPr lang="zh-TW" altLang="en-US"/>
        </a:p>
      </dgm:t>
    </dgm:pt>
    <dgm:pt modelId="{014D914C-B587-4875-A6B8-4A9340923558}" type="pres">
      <dgm:prSet presAssocID="{43D01242-DD4D-4A46-9C26-17928B50B975}" presName="descendantText" presStyleLbl="alignAccFollowNode1" presStyleIdx="0" presStyleCnt="1" custScaleY="162821">
        <dgm:presLayoutVars>
          <dgm:bulletEnabled val="1"/>
        </dgm:presLayoutVars>
      </dgm:prSet>
      <dgm:spPr/>
      <dgm:t>
        <a:bodyPr/>
        <a:lstStyle/>
        <a:p>
          <a:endParaRPr lang="zh-TW" altLang="en-US"/>
        </a:p>
      </dgm:t>
    </dgm:pt>
  </dgm:ptLst>
  <dgm:cxnLst>
    <dgm:cxn modelId="{3A36D3C5-90F8-4981-B127-00DC5D0AE044}" srcId="{43D01242-DD4D-4A46-9C26-17928B50B975}" destId="{6035E39A-A7CF-47F2-8CA6-6CCBA27A3EEE}" srcOrd="3" destOrd="0" parTransId="{7F9C2306-A32F-46E5-BAAB-E5FE17342F69}" sibTransId="{B92ACE38-7013-431D-841A-CA87A8B1BF08}"/>
    <dgm:cxn modelId="{2E5111FC-C616-4635-8BAC-7FD58A51FF65}" type="presOf" srcId="{43D01242-DD4D-4A46-9C26-17928B50B975}" destId="{F7650978-86ED-46DC-9AF6-1D3819C62A14}" srcOrd="0" destOrd="0" presId="urn:microsoft.com/office/officeart/2005/8/layout/vList5"/>
    <dgm:cxn modelId="{976913B7-DDDB-408B-AAF4-688AE9722DE8}" type="presOf" srcId="{6035E39A-A7CF-47F2-8CA6-6CCBA27A3EEE}" destId="{014D914C-B587-4875-A6B8-4A9340923558}" srcOrd="0" destOrd="3" presId="urn:microsoft.com/office/officeart/2005/8/layout/vList5"/>
    <dgm:cxn modelId="{EB5FD9DA-E702-4E23-8A2F-3253BB3A1D26}" type="presOf" srcId="{BDC9F34A-EC38-4B2A-970D-833923DE33CE}" destId="{D73D8DD8-F391-4639-98A3-B33733AE5704}" srcOrd="0" destOrd="0" presId="urn:microsoft.com/office/officeart/2005/8/layout/vList5"/>
    <dgm:cxn modelId="{CF5E4402-2B06-4816-B9A0-C40D515F4434}" type="presOf" srcId="{89B8294B-D00D-4AC7-A2A6-DD830F725EFA}" destId="{014D914C-B587-4875-A6B8-4A9340923558}" srcOrd="0" destOrd="7" presId="urn:microsoft.com/office/officeart/2005/8/layout/vList5"/>
    <dgm:cxn modelId="{48163F12-4418-47BB-AA51-ABA136681195}" type="presOf" srcId="{22E557DE-BA62-488D-B877-39A2B93EFEDE}" destId="{014D914C-B587-4875-A6B8-4A9340923558}" srcOrd="0" destOrd="4" presId="urn:microsoft.com/office/officeart/2005/8/layout/vList5"/>
    <dgm:cxn modelId="{B39A198F-5FD5-4AE9-A278-D15598021D94}" type="presOf" srcId="{71BB6B66-AC2D-431F-9429-722A60BAF4B1}" destId="{014D914C-B587-4875-A6B8-4A9340923558}" srcOrd="0" destOrd="5" presId="urn:microsoft.com/office/officeart/2005/8/layout/vList5"/>
    <dgm:cxn modelId="{F4122AFF-48D3-4D2C-9811-53751F8B0AB6}" srcId="{43D01242-DD4D-4A46-9C26-17928B50B975}" destId="{2FE9AB6E-EC72-4359-BBD9-2F545E64C667}" srcOrd="1" destOrd="0" parTransId="{D5AB1D3B-78E9-4D33-B2FE-11050C78CC76}" sibTransId="{58789AFB-596E-4AFE-980A-5343731DEEB2}"/>
    <dgm:cxn modelId="{DAD2EAE3-B871-4945-AF5E-C864FF56455B}" srcId="{43D01242-DD4D-4A46-9C26-17928B50B975}" destId="{89B8294B-D00D-4AC7-A2A6-DD830F725EFA}" srcOrd="7" destOrd="0" parTransId="{E3AC775C-99A7-4B4A-B903-E52DDAF00B4E}" sibTransId="{B819D5C7-0663-4719-9F67-7FB8280659E7}"/>
    <dgm:cxn modelId="{DAE1F237-119C-481D-8AF4-D82DAB7DF81B}" srcId="{43D01242-DD4D-4A46-9C26-17928B50B975}" destId="{71BB6B66-AC2D-431F-9429-722A60BAF4B1}" srcOrd="5" destOrd="0" parTransId="{BD028B06-7D42-4DCE-9072-4BE50A21ECC3}" sibTransId="{F4596A6D-0F6E-483C-8F05-3DC972AE06CB}"/>
    <dgm:cxn modelId="{54E2B56B-3017-4C95-A915-95373FF7FAC4}" type="presOf" srcId="{33AE76D2-EBAD-46B0-9843-B318277327D1}" destId="{014D914C-B587-4875-A6B8-4A9340923558}" srcOrd="0" destOrd="6" presId="urn:microsoft.com/office/officeart/2005/8/layout/vList5"/>
    <dgm:cxn modelId="{09E8602F-9133-4213-9F58-89AE12DEEF8C}" srcId="{43D01242-DD4D-4A46-9C26-17928B50B975}" destId="{33AE76D2-EBAD-46B0-9843-B318277327D1}" srcOrd="6" destOrd="0" parTransId="{C684CB6A-FFE5-423F-8C29-B66F07617C01}" sibTransId="{7EBE84EF-981B-43D2-9CBF-A3A9E4E418FA}"/>
    <dgm:cxn modelId="{CFF9A520-633E-4E74-A65B-0F8DA6F6579A}" type="presOf" srcId="{6E6CE6D0-1074-4965-BE70-3895BF29BF08}" destId="{014D914C-B587-4875-A6B8-4A9340923558}" srcOrd="0" destOrd="2" presId="urn:microsoft.com/office/officeart/2005/8/layout/vList5"/>
    <dgm:cxn modelId="{0564754E-AA80-4169-A0E4-86640E0F50B9}" srcId="{43D01242-DD4D-4A46-9C26-17928B50B975}" destId="{6E6CE6D0-1074-4965-BE70-3895BF29BF08}" srcOrd="2" destOrd="0" parTransId="{66F36B9E-6981-4A8A-8F77-E9BC0DB86E26}" sibTransId="{2E60F8F1-A91D-4ABC-A45D-D4B967C44F7D}"/>
    <dgm:cxn modelId="{AE82BC51-2A86-4A22-9AAF-9324981DF359}" srcId="{43D01242-DD4D-4A46-9C26-17928B50B975}" destId="{22E557DE-BA62-488D-B877-39A2B93EFEDE}" srcOrd="4" destOrd="0" parTransId="{0EDE2F7D-6920-4ABA-9119-0324329CA917}" sibTransId="{8FC5010A-A3EC-4DCB-8D3A-26CDE13826FF}"/>
    <dgm:cxn modelId="{ACB1E355-95CA-41F7-B991-1D8774B585BE}" srcId="{BDC9F34A-EC38-4B2A-970D-833923DE33CE}" destId="{43D01242-DD4D-4A46-9C26-17928B50B975}" srcOrd="0" destOrd="0" parTransId="{19591F04-7773-47C4-BDF1-D5FAEFBB1850}" sibTransId="{7A4CBB41-BC4B-49A8-A9DB-A56505C53799}"/>
    <dgm:cxn modelId="{93AEAF5F-DF54-4476-B130-902EBCB35E5E}" type="presOf" srcId="{63AC2D20-864E-4B4E-A61F-7A500BCECFBF}" destId="{014D914C-B587-4875-A6B8-4A9340923558}" srcOrd="0" destOrd="0" presId="urn:microsoft.com/office/officeart/2005/8/layout/vList5"/>
    <dgm:cxn modelId="{DF00DBC5-594C-44B5-A916-9D38AD3BE699}" type="presOf" srcId="{2FE9AB6E-EC72-4359-BBD9-2F545E64C667}" destId="{014D914C-B587-4875-A6B8-4A9340923558}" srcOrd="0" destOrd="1" presId="urn:microsoft.com/office/officeart/2005/8/layout/vList5"/>
    <dgm:cxn modelId="{4D9284FB-5307-49D5-8A35-14BF23FF53D3}" srcId="{43D01242-DD4D-4A46-9C26-17928B50B975}" destId="{63AC2D20-864E-4B4E-A61F-7A500BCECFBF}" srcOrd="0" destOrd="0" parTransId="{76961204-5CC2-4B6E-ACE3-2A553C0CE7B2}" sibTransId="{B574A7B7-DF68-4E35-A1A8-C7EE3C0895B1}"/>
    <dgm:cxn modelId="{80B6B22E-0169-40E7-B42F-D7736A635B49}" type="presParOf" srcId="{D73D8DD8-F391-4639-98A3-B33733AE5704}" destId="{3F12BE53-A98B-45A4-895F-DF2DA8F57164}" srcOrd="0" destOrd="0" presId="urn:microsoft.com/office/officeart/2005/8/layout/vList5"/>
    <dgm:cxn modelId="{F51624F1-0875-47B9-B41A-0332B5D342D7}" type="presParOf" srcId="{3F12BE53-A98B-45A4-895F-DF2DA8F57164}" destId="{F7650978-86ED-46DC-9AF6-1D3819C62A14}" srcOrd="0" destOrd="0" presId="urn:microsoft.com/office/officeart/2005/8/layout/vList5"/>
    <dgm:cxn modelId="{0CA6B795-680E-4811-B415-CD5B688CD4CE}" type="presParOf" srcId="{3F12BE53-A98B-45A4-895F-DF2DA8F57164}" destId="{014D914C-B587-4875-A6B8-4A934092355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615861-F06D-48E2-B94F-E7D596599413}"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zh-TW" altLang="en-US"/>
        </a:p>
      </dgm:t>
    </dgm:pt>
    <dgm:pt modelId="{F3D18D7E-EA47-4940-9958-B53544A50F52}">
      <dgm:prSet custT="1"/>
      <dgm:spPr>
        <a:solidFill>
          <a:srgbClr val="FF9999"/>
        </a:solidFill>
      </dgm:spPr>
      <dgm:t>
        <a:bodyPr/>
        <a:lstStyle/>
        <a:p>
          <a:pPr rtl="0"/>
          <a:r>
            <a:rPr kumimoji="1" lang="en-US" sz="2800" b="1" i="0" baseline="0" dirty="0" smtClean="0">
              <a:solidFill>
                <a:schemeClr val="tx1"/>
              </a:solidFill>
            </a:rPr>
            <a:t>(1)</a:t>
          </a:r>
          <a:r>
            <a:rPr kumimoji="1" lang="zh-TW" sz="2800" b="1" i="0" baseline="0" dirty="0" smtClean="0">
              <a:solidFill>
                <a:schemeClr val="tx1"/>
              </a:solidFill>
            </a:rPr>
            <a:t>未依限辦理申報</a:t>
          </a:r>
          <a:endParaRPr kumimoji="1" lang="zh-TW" sz="2800" b="0" i="0" baseline="0" dirty="0">
            <a:solidFill>
              <a:schemeClr val="tx1"/>
            </a:solidFill>
          </a:endParaRPr>
        </a:p>
      </dgm:t>
    </dgm:pt>
    <dgm:pt modelId="{06EBA933-7D03-4DD8-99FA-EE4D7B1AEB6A}" type="parTrans" cxnId="{53B2975B-27EA-4B05-A196-F54C66DC0D88}">
      <dgm:prSet/>
      <dgm:spPr/>
      <dgm:t>
        <a:bodyPr/>
        <a:lstStyle/>
        <a:p>
          <a:endParaRPr lang="zh-TW" altLang="en-US"/>
        </a:p>
      </dgm:t>
    </dgm:pt>
    <dgm:pt modelId="{BB9CB52A-4F47-4598-9052-02DB307355EE}" type="sibTrans" cxnId="{53B2975B-27EA-4B05-A196-F54C66DC0D88}">
      <dgm:prSet/>
      <dgm:spPr/>
      <dgm:t>
        <a:bodyPr/>
        <a:lstStyle/>
        <a:p>
          <a:endParaRPr lang="zh-TW" altLang="en-US"/>
        </a:p>
      </dgm:t>
    </dgm:pt>
    <dgm:pt modelId="{9649FDD9-0252-4F87-B24B-E23539C0BEDB}">
      <dgm:prSet custT="1"/>
      <dgm:spPr>
        <a:solidFill>
          <a:srgbClr val="FF9999"/>
        </a:solidFill>
      </dgm:spPr>
      <dgm:t>
        <a:bodyPr/>
        <a:lstStyle/>
        <a:p>
          <a:pPr rtl="0"/>
          <a:r>
            <a:rPr kumimoji="1" lang="zh-TW" altLang="en-US" sz="1800" b="0" i="0" baseline="0" dirty="0" smtClean="0">
              <a:solidFill>
                <a:schemeClr val="tx1"/>
              </a:solidFill>
            </a:rPr>
            <a:t>個人違反第十四條之五規定，未依限辦理申報，處</a:t>
          </a:r>
          <a:r>
            <a:rPr kumimoji="1" lang="zh-TW" altLang="en-US" sz="1800" b="1" i="0" baseline="0" dirty="0" smtClean="0">
              <a:solidFill>
                <a:srgbClr val="FF0000"/>
              </a:solidFill>
            </a:rPr>
            <a:t>三千元以上三萬元</a:t>
          </a:r>
          <a:r>
            <a:rPr kumimoji="1" lang="zh-TW" altLang="en-US" sz="1800" b="0" i="0" baseline="0" dirty="0" smtClean="0">
              <a:solidFill>
                <a:schemeClr val="tx1"/>
              </a:solidFill>
            </a:rPr>
            <a:t>以下罰鍰。</a:t>
          </a:r>
          <a:endParaRPr kumimoji="1" lang="zh-TW" altLang="en-US" sz="1800" b="0" i="0" baseline="0" dirty="0">
            <a:solidFill>
              <a:schemeClr val="tx1"/>
            </a:solidFill>
          </a:endParaRPr>
        </a:p>
      </dgm:t>
    </dgm:pt>
    <dgm:pt modelId="{58A32C67-20F3-475B-B403-B3192EFE4A54}" type="parTrans" cxnId="{2DB1FEE8-E7F0-45BE-89B5-B416036160A4}">
      <dgm:prSet/>
      <dgm:spPr/>
      <dgm:t>
        <a:bodyPr/>
        <a:lstStyle/>
        <a:p>
          <a:endParaRPr lang="zh-TW" altLang="en-US"/>
        </a:p>
      </dgm:t>
    </dgm:pt>
    <dgm:pt modelId="{3924980F-7333-4E7F-8EDA-F9C4281DD290}" type="sibTrans" cxnId="{2DB1FEE8-E7F0-45BE-89B5-B416036160A4}">
      <dgm:prSet/>
      <dgm:spPr/>
      <dgm:t>
        <a:bodyPr/>
        <a:lstStyle/>
        <a:p>
          <a:endParaRPr lang="zh-TW" altLang="en-US"/>
        </a:p>
      </dgm:t>
    </dgm:pt>
    <dgm:pt modelId="{1EE61FFF-349D-435F-89C2-F0C1D2F48D37}">
      <dgm:prSet custT="1"/>
      <dgm:spPr>
        <a:solidFill>
          <a:srgbClr val="99FF66"/>
        </a:solidFill>
      </dgm:spPr>
      <dgm:t>
        <a:bodyPr/>
        <a:lstStyle/>
        <a:p>
          <a:pPr rtl="0"/>
          <a:r>
            <a:rPr kumimoji="1" lang="en-US" sz="2800" b="1" i="0" baseline="0" dirty="0" smtClean="0">
              <a:solidFill>
                <a:schemeClr val="tx1"/>
              </a:solidFill>
            </a:rPr>
            <a:t>(2)</a:t>
          </a:r>
          <a:r>
            <a:rPr kumimoji="1" lang="zh-TW" sz="2800" b="1" i="0" baseline="0" dirty="0" smtClean="0">
              <a:solidFill>
                <a:schemeClr val="tx1"/>
              </a:solidFill>
            </a:rPr>
            <a:t>漏報及短報</a:t>
          </a:r>
          <a:endParaRPr kumimoji="1" lang="zh-TW" sz="2800" b="0" i="0" baseline="0" dirty="0">
            <a:solidFill>
              <a:schemeClr val="tx1"/>
            </a:solidFill>
          </a:endParaRPr>
        </a:p>
      </dgm:t>
    </dgm:pt>
    <dgm:pt modelId="{D3CB8512-5D38-4F30-91D4-99A549C5E88B}" type="parTrans" cxnId="{254343D8-C8E4-474E-979E-845ABFE2EA23}">
      <dgm:prSet/>
      <dgm:spPr/>
      <dgm:t>
        <a:bodyPr/>
        <a:lstStyle/>
        <a:p>
          <a:endParaRPr lang="zh-TW" altLang="en-US"/>
        </a:p>
      </dgm:t>
    </dgm:pt>
    <dgm:pt modelId="{44667AEA-5101-419F-9986-BDDB7DC7FF9B}" type="sibTrans" cxnId="{254343D8-C8E4-474E-979E-845ABFE2EA23}">
      <dgm:prSet/>
      <dgm:spPr/>
      <dgm:t>
        <a:bodyPr/>
        <a:lstStyle/>
        <a:p>
          <a:endParaRPr lang="zh-TW" altLang="en-US"/>
        </a:p>
      </dgm:t>
    </dgm:pt>
    <dgm:pt modelId="{81A5D929-0D21-45A1-88D2-4712F030C6C9}">
      <dgm:prSet custT="1"/>
      <dgm:spPr>
        <a:solidFill>
          <a:srgbClr val="99FF66"/>
        </a:solidFill>
      </dgm:spPr>
      <dgm:t>
        <a:bodyPr/>
        <a:lstStyle/>
        <a:p>
          <a:pPr rtl="0"/>
          <a:r>
            <a:rPr kumimoji="1" lang="zh-TW" altLang="en-US" sz="1600" b="0" i="0" baseline="0" dirty="0" smtClean="0">
              <a:solidFill>
                <a:schemeClr val="tx1"/>
              </a:solidFill>
            </a:rPr>
            <a:t>個人已依本法規定辦理房屋、土地交易所得申報，而有漏報或短報情事，處以</a:t>
          </a:r>
          <a:r>
            <a:rPr kumimoji="1" lang="zh-TW" altLang="en-US" sz="1600" b="1" i="0" baseline="0" dirty="0" smtClean="0">
              <a:solidFill>
                <a:srgbClr val="FF0000"/>
              </a:solidFill>
            </a:rPr>
            <a:t>所漏稅額二倍以下</a:t>
          </a:r>
          <a:r>
            <a:rPr kumimoji="1" lang="zh-TW" altLang="en-US" sz="1600" b="0" i="0" baseline="0" dirty="0" smtClean="0">
              <a:solidFill>
                <a:schemeClr val="tx1"/>
              </a:solidFill>
            </a:rPr>
            <a:t>之罰鍰。</a:t>
          </a:r>
          <a:endParaRPr kumimoji="1" lang="zh-TW" altLang="en-US" sz="1600" b="0" i="0" baseline="0" dirty="0">
            <a:solidFill>
              <a:schemeClr val="tx1"/>
            </a:solidFill>
          </a:endParaRPr>
        </a:p>
      </dgm:t>
    </dgm:pt>
    <dgm:pt modelId="{83F553BD-D3DA-43E0-BC22-03E66458B4A2}" type="parTrans" cxnId="{AC04EF4A-FB9F-4DBE-AD2D-48DE3CE0EDB8}">
      <dgm:prSet/>
      <dgm:spPr/>
      <dgm:t>
        <a:bodyPr/>
        <a:lstStyle/>
        <a:p>
          <a:endParaRPr lang="zh-TW" altLang="en-US"/>
        </a:p>
      </dgm:t>
    </dgm:pt>
    <dgm:pt modelId="{F8A96271-985C-4846-8871-B5A20D92CE18}" type="sibTrans" cxnId="{AC04EF4A-FB9F-4DBE-AD2D-48DE3CE0EDB8}">
      <dgm:prSet/>
      <dgm:spPr/>
      <dgm:t>
        <a:bodyPr/>
        <a:lstStyle/>
        <a:p>
          <a:endParaRPr lang="zh-TW" altLang="en-US"/>
        </a:p>
      </dgm:t>
    </dgm:pt>
    <dgm:pt modelId="{5E719ED2-8275-417C-8A31-B86AEAE28D44}">
      <dgm:prSet custT="1"/>
      <dgm:spPr>
        <a:solidFill>
          <a:schemeClr val="accent6">
            <a:lumMod val="40000"/>
            <a:lumOff val="60000"/>
          </a:schemeClr>
        </a:solidFill>
      </dgm:spPr>
      <dgm:t>
        <a:bodyPr/>
        <a:lstStyle/>
        <a:p>
          <a:pPr rtl="0"/>
          <a:r>
            <a:rPr kumimoji="1" lang="en-US" sz="2800" b="1" i="0" baseline="0" dirty="0" smtClean="0">
              <a:solidFill>
                <a:schemeClr val="tx1"/>
              </a:solidFill>
            </a:rPr>
            <a:t>(3)</a:t>
          </a:r>
          <a:r>
            <a:rPr kumimoji="1" lang="zh-TW" sz="2800" b="1" i="0" baseline="0" dirty="0" smtClean="0">
              <a:solidFill>
                <a:schemeClr val="tx1"/>
              </a:solidFill>
            </a:rPr>
            <a:t>故意逃漏稅額</a:t>
          </a:r>
          <a:endParaRPr kumimoji="1" lang="zh-TW" sz="2800" b="0" i="0" baseline="0" dirty="0">
            <a:solidFill>
              <a:schemeClr val="tx1"/>
            </a:solidFill>
          </a:endParaRPr>
        </a:p>
      </dgm:t>
    </dgm:pt>
    <dgm:pt modelId="{EE748D7B-09D9-474B-B0C6-2301D2F27A7A}" type="parTrans" cxnId="{D7B5C129-D806-4020-9380-AA2AEAD943AC}">
      <dgm:prSet/>
      <dgm:spPr/>
      <dgm:t>
        <a:bodyPr/>
        <a:lstStyle/>
        <a:p>
          <a:endParaRPr lang="zh-TW" altLang="en-US"/>
        </a:p>
      </dgm:t>
    </dgm:pt>
    <dgm:pt modelId="{EF8FFAA4-4073-4E99-AAAA-A48AAB4F1024}" type="sibTrans" cxnId="{D7B5C129-D806-4020-9380-AA2AEAD943AC}">
      <dgm:prSet/>
      <dgm:spPr/>
      <dgm:t>
        <a:bodyPr/>
        <a:lstStyle/>
        <a:p>
          <a:endParaRPr lang="zh-TW" altLang="en-US"/>
        </a:p>
      </dgm:t>
    </dgm:pt>
    <dgm:pt modelId="{21BE3F95-0A30-4007-89FD-585B5768116E}">
      <dgm:prSet custT="1"/>
      <dgm:spPr>
        <a:solidFill>
          <a:schemeClr val="accent6">
            <a:lumMod val="40000"/>
            <a:lumOff val="60000"/>
          </a:schemeClr>
        </a:solidFill>
      </dgm:spPr>
      <dgm:t>
        <a:bodyPr/>
        <a:lstStyle/>
        <a:p>
          <a:pPr rtl="0"/>
          <a:r>
            <a:rPr kumimoji="1" lang="zh-TW" altLang="en-US" sz="1600" b="0" i="0" baseline="0" dirty="0" smtClean="0">
              <a:solidFill>
                <a:schemeClr val="tx1"/>
              </a:solidFill>
            </a:rPr>
            <a:t>個人未依本法規定自行辦理房屋、土地交易所得申報，</a:t>
          </a:r>
          <a:r>
            <a:rPr kumimoji="1" lang="zh-TW" altLang="en-US" sz="1600" b="1" i="0" baseline="0" dirty="0" smtClean="0">
              <a:solidFill>
                <a:srgbClr val="FF0000"/>
              </a:solidFill>
            </a:rPr>
            <a:t>除依法核定補徵應納稅額外，應按補徵稅額處三倍以下</a:t>
          </a:r>
          <a:r>
            <a:rPr kumimoji="1" lang="zh-TW" altLang="en-US" sz="1600" b="0" i="0" baseline="0" dirty="0" smtClean="0">
              <a:solidFill>
                <a:schemeClr val="tx1"/>
              </a:solidFill>
            </a:rPr>
            <a:t>之罰鍰。</a:t>
          </a:r>
          <a:endParaRPr kumimoji="1" lang="zh-TW" altLang="en-US" sz="1600" b="0" i="0" baseline="0" dirty="0">
            <a:solidFill>
              <a:schemeClr val="tx1"/>
            </a:solidFill>
          </a:endParaRPr>
        </a:p>
      </dgm:t>
    </dgm:pt>
    <dgm:pt modelId="{60C5F1FB-3FC0-47E5-B732-96A720B10664}" type="parTrans" cxnId="{4EA7C340-6F45-4B92-9F3A-C5AC5AB25825}">
      <dgm:prSet/>
      <dgm:spPr/>
      <dgm:t>
        <a:bodyPr/>
        <a:lstStyle/>
        <a:p>
          <a:endParaRPr lang="zh-TW" altLang="en-US"/>
        </a:p>
      </dgm:t>
    </dgm:pt>
    <dgm:pt modelId="{986E7779-5261-43DE-8310-0429DD2A6C9F}" type="sibTrans" cxnId="{4EA7C340-6F45-4B92-9F3A-C5AC5AB25825}">
      <dgm:prSet/>
      <dgm:spPr/>
      <dgm:t>
        <a:bodyPr/>
        <a:lstStyle/>
        <a:p>
          <a:endParaRPr lang="zh-TW" altLang="en-US"/>
        </a:p>
      </dgm:t>
    </dgm:pt>
    <dgm:pt modelId="{5B988A96-8248-4079-9070-64809C60FD70}" type="pres">
      <dgm:prSet presAssocID="{49615861-F06D-48E2-B94F-E7D596599413}" presName="diagram" presStyleCnt="0">
        <dgm:presLayoutVars>
          <dgm:dir/>
          <dgm:resizeHandles val="exact"/>
        </dgm:presLayoutVars>
      </dgm:prSet>
      <dgm:spPr/>
      <dgm:t>
        <a:bodyPr/>
        <a:lstStyle/>
        <a:p>
          <a:endParaRPr lang="zh-TW" altLang="en-US"/>
        </a:p>
      </dgm:t>
    </dgm:pt>
    <dgm:pt modelId="{1C005205-7909-46E2-92F7-77C1F674A23D}" type="pres">
      <dgm:prSet presAssocID="{F3D18D7E-EA47-4940-9958-B53544A50F52}" presName="node" presStyleLbl="node1" presStyleIdx="0" presStyleCnt="6">
        <dgm:presLayoutVars>
          <dgm:bulletEnabled val="1"/>
        </dgm:presLayoutVars>
      </dgm:prSet>
      <dgm:spPr/>
      <dgm:t>
        <a:bodyPr/>
        <a:lstStyle/>
        <a:p>
          <a:endParaRPr lang="zh-TW" altLang="en-US"/>
        </a:p>
      </dgm:t>
    </dgm:pt>
    <dgm:pt modelId="{2D21C98B-70F4-4591-9EEA-816A94E5C487}" type="pres">
      <dgm:prSet presAssocID="{BB9CB52A-4F47-4598-9052-02DB307355EE}" presName="sibTrans" presStyleCnt="0"/>
      <dgm:spPr/>
    </dgm:pt>
    <dgm:pt modelId="{2806FE2F-B1FC-4734-AB15-44DFFF3C332C}" type="pres">
      <dgm:prSet presAssocID="{9649FDD9-0252-4F87-B24B-E23539C0BEDB}" presName="node" presStyleLbl="node1" presStyleIdx="1" presStyleCnt="6">
        <dgm:presLayoutVars>
          <dgm:bulletEnabled val="1"/>
        </dgm:presLayoutVars>
      </dgm:prSet>
      <dgm:spPr/>
      <dgm:t>
        <a:bodyPr/>
        <a:lstStyle/>
        <a:p>
          <a:endParaRPr lang="zh-TW" altLang="en-US"/>
        </a:p>
      </dgm:t>
    </dgm:pt>
    <dgm:pt modelId="{72D80364-5AC0-43F1-94BC-56C8DBC69093}" type="pres">
      <dgm:prSet presAssocID="{3924980F-7333-4E7F-8EDA-F9C4281DD290}" presName="sibTrans" presStyleCnt="0"/>
      <dgm:spPr/>
    </dgm:pt>
    <dgm:pt modelId="{BFA35FD7-F6EE-4989-85B2-DBAF8855ECDB}" type="pres">
      <dgm:prSet presAssocID="{1EE61FFF-349D-435F-89C2-F0C1D2F48D37}" presName="node" presStyleLbl="node1" presStyleIdx="2" presStyleCnt="6" custLinFactNeighborX="-940" custLinFactNeighborY="964">
        <dgm:presLayoutVars>
          <dgm:bulletEnabled val="1"/>
        </dgm:presLayoutVars>
      </dgm:prSet>
      <dgm:spPr/>
      <dgm:t>
        <a:bodyPr/>
        <a:lstStyle/>
        <a:p>
          <a:endParaRPr lang="zh-TW" altLang="en-US"/>
        </a:p>
      </dgm:t>
    </dgm:pt>
    <dgm:pt modelId="{5BB4BE7B-51AE-4E1B-A744-72FC8882A034}" type="pres">
      <dgm:prSet presAssocID="{44667AEA-5101-419F-9986-BDDB7DC7FF9B}" presName="sibTrans" presStyleCnt="0"/>
      <dgm:spPr/>
    </dgm:pt>
    <dgm:pt modelId="{6FE346DA-F286-4EC5-87F4-716484012955}" type="pres">
      <dgm:prSet presAssocID="{81A5D929-0D21-45A1-88D2-4712F030C6C9}" presName="node" presStyleLbl="node1" presStyleIdx="3" presStyleCnt="6">
        <dgm:presLayoutVars>
          <dgm:bulletEnabled val="1"/>
        </dgm:presLayoutVars>
      </dgm:prSet>
      <dgm:spPr/>
      <dgm:t>
        <a:bodyPr/>
        <a:lstStyle/>
        <a:p>
          <a:endParaRPr lang="zh-TW" altLang="en-US"/>
        </a:p>
      </dgm:t>
    </dgm:pt>
    <dgm:pt modelId="{E66C0D5A-A959-45CB-9CA7-9D8E5C864FC3}" type="pres">
      <dgm:prSet presAssocID="{F8A96271-985C-4846-8871-B5A20D92CE18}" presName="sibTrans" presStyleCnt="0"/>
      <dgm:spPr/>
    </dgm:pt>
    <dgm:pt modelId="{29196713-6537-4249-B338-52FA4CEAEE02}" type="pres">
      <dgm:prSet presAssocID="{5E719ED2-8275-417C-8A31-B86AEAE28D44}" presName="node" presStyleLbl="node1" presStyleIdx="4" presStyleCnt="6">
        <dgm:presLayoutVars>
          <dgm:bulletEnabled val="1"/>
        </dgm:presLayoutVars>
      </dgm:prSet>
      <dgm:spPr/>
      <dgm:t>
        <a:bodyPr/>
        <a:lstStyle/>
        <a:p>
          <a:endParaRPr lang="zh-TW" altLang="en-US"/>
        </a:p>
      </dgm:t>
    </dgm:pt>
    <dgm:pt modelId="{707B99E5-EA25-4CB2-8387-58ACF4B067A1}" type="pres">
      <dgm:prSet presAssocID="{EF8FFAA4-4073-4E99-AAAA-A48AAB4F1024}" presName="sibTrans" presStyleCnt="0"/>
      <dgm:spPr/>
    </dgm:pt>
    <dgm:pt modelId="{7B7D2723-3938-489F-8F54-58CF8B68ABE4}" type="pres">
      <dgm:prSet presAssocID="{21BE3F95-0A30-4007-89FD-585B5768116E}" presName="node" presStyleLbl="node1" presStyleIdx="5" presStyleCnt="6">
        <dgm:presLayoutVars>
          <dgm:bulletEnabled val="1"/>
        </dgm:presLayoutVars>
      </dgm:prSet>
      <dgm:spPr/>
      <dgm:t>
        <a:bodyPr/>
        <a:lstStyle/>
        <a:p>
          <a:endParaRPr lang="zh-TW" altLang="en-US"/>
        </a:p>
      </dgm:t>
    </dgm:pt>
  </dgm:ptLst>
  <dgm:cxnLst>
    <dgm:cxn modelId="{8423049F-D4C5-4905-BF51-274F27FD16D9}" type="presOf" srcId="{21BE3F95-0A30-4007-89FD-585B5768116E}" destId="{7B7D2723-3938-489F-8F54-58CF8B68ABE4}" srcOrd="0" destOrd="0" presId="urn:microsoft.com/office/officeart/2005/8/layout/default#1"/>
    <dgm:cxn modelId="{53B2975B-27EA-4B05-A196-F54C66DC0D88}" srcId="{49615861-F06D-48E2-B94F-E7D596599413}" destId="{F3D18D7E-EA47-4940-9958-B53544A50F52}" srcOrd="0" destOrd="0" parTransId="{06EBA933-7D03-4DD8-99FA-EE4D7B1AEB6A}" sibTransId="{BB9CB52A-4F47-4598-9052-02DB307355EE}"/>
    <dgm:cxn modelId="{254343D8-C8E4-474E-979E-845ABFE2EA23}" srcId="{49615861-F06D-48E2-B94F-E7D596599413}" destId="{1EE61FFF-349D-435F-89C2-F0C1D2F48D37}" srcOrd="2" destOrd="0" parTransId="{D3CB8512-5D38-4F30-91D4-99A549C5E88B}" sibTransId="{44667AEA-5101-419F-9986-BDDB7DC7FF9B}"/>
    <dgm:cxn modelId="{EB059846-E684-4246-A3A6-8F164D358831}" type="presOf" srcId="{1EE61FFF-349D-435F-89C2-F0C1D2F48D37}" destId="{BFA35FD7-F6EE-4989-85B2-DBAF8855ECDB}" srcOrd="0" destOrd="0" presId="urn:microsoft.com/office/officeart/2005/8/layout/default#1"/>
    <dgm:cxn modelId="{6A8692C1-4A95-413A-81F1-EA73EE7FEEC9}" type="presOf" srcId="{49615861-F06D-48E2-B94F-E7D596599413}" destId="{5B988A96-8248-4079-9070-64809C60FD70}" srcOrd="0" destOrd="0" presId="urn:microsoft.com/office/officeart/2005/8/layout/default#1"/>
    <dgm:cxn modelId="{4EA7C340-6F45-4B92-9F3A-C5AC5AB25825}" srcId="{49615861-F06D-48E2-B94F-E7D596599413}" destId="{21BE3F95-0A30-4007-89FD-585B5768116E}" srcOrd="5" destOrd="0" parTransId="{60C5F1FB-3FC0-47E5-B732-96A720B10664}" sibTransId="{986E7779-5261-43DE-8310-0429DD2A6C9F}"/>
    <dgm:cxn modelId="{159D827C-7884-43B3-B817-C89375EE1E0C}" type="presOf" srcId="{9649FDD9-0252-4F87-B24B-E23539C0BEDB}" destId="{2806FE2F-B1FC-4734-AB15-44DFFF3C332C}" srcOrd="0" destOrd="0" presId="urn:microsoft.com/office/officeart/2005/8/layout/default#1"/>
    <dgm:cxn modelId="{2DB1FEE8-E7F0-45BE-89B5-B416036160A4}" srcId="{49615861-F06D-48E2-B94F-E7D596599413}" destId="{9649FDD9-0252-4F87-B24B-E23539C0BEDB}" srcOrd="1" destOrd="0" parTransId="{58A32C67-20F3-475B-B403-B3192EFE4A54}" sibTransId="{3924980F-7333-4E7F-8EDA-F9C4281DD290}"/>
    <dgm:cxn modelId="{A7D96811-1C75-41B3-A285-86DD9593FDBF}" type="presOf" srcId="{5E719ED2-8275-417C-8A31-B86AEAE28D44}" destId="{29196713-6537-4249-B338-52FA4CEAEE02}" srcOrd="0" destOrd="0" presId="urn:microsoft.com/office/officeart/2005/8/layout/default#1"/>
    <dgm:cxn modelId="{D7B5C129-D806-4020-9380-AA2AEAD943AC}" srcId="{49615861-F06D-48E2-B94F-E7D596599413}" destId="{5E719ED2-8275-417C-8A31-B86AEAE28D44}" srcOrd="4" destOrd="0" parTransId="{EE748D7B-09D9-474B-B0C6-2301D2F27A7A}" sibTransId="{EF8FFAA4-4073-4E99-AAAA-A48AAB4F1024}"/>
    <dgm:cxn modelId="{BB1EDE5D-6B70-4867-864C-A07310444BF3}" type="presOf" srcId="{81A5D929-0D21-45A1-88D2-4712F030C6C9}" destId="{6FE346DA-F286-4EC5-87F4-716484012955}" srcOrd="0" destOrd="0" presId="urn:microsoft.com/office/officeart/2005/8/layout/default#1"/>
    <dgm:cxn modelId="{C448AA71-9C71-4F7A-AEFF-0CCD3E9ED602}" type="presOf" srcId="{F3D18D7E-EA47-4940-9958-B53544A50F52}" destId="{1C005205-7909-46E2-92F7-77C1F674A23D}" srcOrd="0" destOrd="0" presId="urn:microsoft.com/office/officeart/2005/8/layout/default#1"/>
    <dgm:cxn modelId="{AC04EF4A-FB9F-4DBE-AD2D-48DE3CE0EDB8}" srcId="{49615861-F06D-48E2-B94F-E7D596599413}" destId="{81A5D929-0D21-45A1-88D2-4712F030C6C9}" srcOrd="3" destOrd="0" parTransId="{83F553BD-D3DA-43E0-BC22-03E66458B4A2}" sibTransId="{F8A96271-985C-4846-8871-B5A20D92CE18}"/>
    <dgm:cxn modelId="{1F318D9A-AAEB-4556-84B1-9455E0987B62}" type="presParOf" srcId="{5B988A96-8248-4079-9070-64809C60FD70}" destId="{1C005205-7909-46E2-92F7-77C1F674A23D}" srcOrd="0" destOrd="0" presId="urn:microsoft.com/office/officeart/2005/8/layout/default#1"/>
    <dgm:cxn modelId="{8394C372-BEB3-46B2-B16D-016380E1C74C}" type="presParOf" srcId="{5B988A96-8248-4079-9070-64809C60FD70}" destId="{2D21C98B-70F4-4591-9EEA-816A94E5C487}" srcOrd="1" destOrd="0" presId="urn:microsoft.com/office/officeart/2005/8/layout/default#1"/>
    <dgm:cxn modelId="{9E59E0AB-FDE8-49F3-94D0-204F75DE5D54}" type="presParOf" srcId="{5B988A96-8248-4079-9070-64809C60FD70}" destId="{2806FE2F-B1FC-4734-AB15-44DFFF3C332C}" srcOrd="2" destOrd="0" presId="urn:microsoft.com/office/officeart/2005/8/layout/default#1"/>
    <dgm:cxn modelId="{75A9A727-4480-4124-B0B6-93083CC24BB2}" type="presParOf" srcId="{5B988A96-8248-4079-9070-64809C60FD70}" destId="{72D80364-5AC0-43F1-94BC-56C8DBC69093}" srcOrd="3" destOrd="0" presId="urn:microsoft.com/office/officeart/2005/8/layout/default#1"/>
    <dgm:cxn modelId="{66C3FA23-876D-4966-AF4E-E15C9EB36285}" type="presParOf" srcId="{5B988A96-8248-4079-9070-64809C60FD70}" destId="{BFA35FD7-F6EE-4989-85B2-DBAF8855ECDB}" srcOrd="4" destOrd="0" presId="urn:microsoft.com/office/officeart/2005/8/layout/default#1"/>
    <dgm:cxn modelId="{9D924009-660C-44EE-A24F-D9C2D2FE620F}" type="presParOf" srcId="{5B988A96-8248-4079-9070-64809C60FD70}" destId="{5BB4BE7B-51AE-4E1B-A744-72FC8882A034}" srcOrd="5" destOrd="0" presId="urn:microsoft.com/office/officeart/2005/8/layout/default#1"/>
    <dgm:cxn modelId="{F68983F6-0662-497A-B60B-B30698F9186C}" type="presParOf" srcId="{5B988A96-8248-4079-9070-64809C60FD70}" destId="{6FE346DA-F286-4EC5-87F4-716484012955}" srcOrd="6" destOrd="0" presId="urn:microsoft.com/office/officeart/2005/8/layout/default#1"/>
    <dgm:cxn modelId="{07A06D51-3A6F-4A3B-BB3E-14E06E5E5B3F}" type="presParOf" srcId="{5B988A96-8248-4079-9070-64809C60FD70}" destId="{E66C0D5A-A959-45CB-9CA7-9D8E5C864FC3}" srcOrd="7" destOrd="0" presId="urn:microsoft.com/office/officeart/2005/8/layout/default#1"/>
    <dgm:cxn modelId="{01BF450B-D9BD-4F8A-A9F1-87C8F1218DD3}" type="presParOf" srcId="{5B988A96-8248-4079-9070-64809C60FD70}" destId="{29196713-6537-4249-B338-52FA4CEAEE02}" srcOrd="8" destOrd="0" presId="urn:microsoft.com/office/officeart/2005/8/layout/default#1"/>
    <dgm:cxn modelId="{101AB471-0DD5-4DB4-B232-C81C2B0FAC27}" type="presParOf" srcId="{5B988A96-8248-4079-9070-64809C60FD70}" destId="{707B99E5-EA25-4CB2-8387-58ACF4B067A1}" srcOrd="9" destOrd="0" presId="urn:microsoft.com/office/officeart/2005/8/layout/default#1"/>
    <dgm:cxn modelId="{C4B3F332-55CB-4DFA-8AFA-63271D64A196}" type="presParOf" srcId="{5B988A96-8248-4079-9070-64809C60FD70}" destId="{7B7D2723-3938-489F-8F54-58CF8B68ABE4}"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1C1366-C6B3-41EE-9CB9-5BA4B3907E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5DF00BF7-ECBE-42A8-BEF2-56E22CE752FC}">
      <dgm:prSet phldrT="[文字]" custT="1"/>
      <dgm:spPr/>
      <dgm:t>
        <a:bodyPr/>
        <a:lstStyle/>
        <a:p>
          <a:pPr algn="l"/>
          <a:r>
            <a:rPr lang="en-US" altLang="zh-TW" sz="2000" b="1" dirty="0" smtClean="0">
              <a:solidFill>
                <a:schemeClr val="tx1"/>
              </a:solidFill>
              <a:latin typeface="新細明體" pitchFamily="18" charset="-120"/>
              <a:ea typeface="新細明體" pitchFamily="18" charset="-120"/>
            </a:rPr>
            <a:t>(</a:t>
          </a:r>
          <a:r>
            <a:rPr lang="zh-TW" altLang="en-US" sz="2000" b="1" dirty="0" smtClean="0">
              <a:solidFill>
                <a:schemeClr val="tx1"/>
              </a:solidFill>
              <a:latin typeface="新細明體" pitchFamily="18" charset="-120"/>
              <a:ea typeface="新細明體" pitchFamily="18" charset="-120"/>
            </a:rPr>
            <a:t>一</a:t>
          </a:r>
          <a:r>
            <a:rPr lang="en-US" altLang="zh-TW" sz="2000" b="1" dirty="0" smtClean="0">
              <a:solidFill>
                <a:schemeClr val="tx1"/>
              </a:solidFill>
              <a:latin typeface="新細明體" pitchFamily="18" charset="-120"/>
              <a:ea typeface="新細明體" pitchFamily="18" charset="-120"/>
            </a:rPr>
            <a:t>)</a:t>
          </a:r>
          <a:r>
            <a:rPr lang="zh-TW" altLang="en-US" sz="2000" b="1" dirty="0" smtClean="0">
              <a:solidFill>
                <a:schemeClr val="tx1"/>
              </a:solidFill>
              <a:latin typeface="新細明體" pitchFamily="18" charset="-120"/>
              <a:ea typeface="新細明體" pitchFamily="18" charset="-120"/>
            </a:rPr>
            <a:t>政策目的及日出條款</a:t>
          </a:r>
          <a:endParaRPr lang="zh-TW" altLang="en-US" sz="2000" b="1" dirty="0">
            <a:solidFill>
              <a:schemeClr val="tx1"/>
            </a:solidFill>
            <a:latin typeface="新細明體" pitchFamily="18" charset="-120"/>
            <a:ea typeface="新細明體" pitchFamily="18" charset="-120"/>
          </a:endParaRPr>
        </a:p>
      </dgm:t>
    </dgm:pt>
    <dgm:pt modelId="{81D1C3EF-F725-4095-A43A-0FC7C2F467D2}" type="parTrans" cxnId="{3E164E19-1CB0-4109-B6FB-B2C0C798EDBA}">
      <dgm:prSet/>
      <dgm:spPr/>
      <dgm:t>
        <a:bodyPr/>
        <a:lstStyle/>
        <a:p>
          <a:endParaRPr lang="zh-TW" altLang="en-US" sz="2400">
            <a:solidFill>
              <a:schemeClr val="tx1"/>
            </a:solidFill>
          </a:endParaRPr>
        </a:p>
      </dgm:t>
    </dgm:pt>
    <dgm:pt modelId="{F0455CB6-90CB-443A-8948-AC7491ECEE99}" type="sibTrans" cxnId="{3E164E19-1CB0-4109-B6FB-B2C0C798EDBA}">
      <dgm:prSet/>
      <dgm:spPr/>
      <dgm:t>
        <a:bodyPr/>
        <a:lstStyle/>
        <a:p>
          <a:endParaRPr lang="zh-TW" altLang="en-US" sz="2400">
            <a:solidFill>
              <a:schemeClr val="tx1"/>
            </a:solidFill>
          </a:endParaRPr>
        </a:p>
      </dgm:t>
    </dgm:pt>
    <dgm:pt modelId="{043E9FC4-8F87-4B24-88AE-AD1D31E8457C}">
      <dgm:prSet phldrT="[文字]" custT="1"/>
      <dgm:spPr/>
      <dgm:t>
        <a:bodyPr/>
        <a:lstStyle/>
        <a:p>
          <a:pPr algn="l"/>
          <a:r>
            <a:rPr lang="en-US" altLang="zh-TW" sz="2400" b="1" dirty="0" smtClean="0">
              <a:solidFill>
                <a:schemeClr val="tx1"/>
              </a:solidFill>
              <a:latin typeface="新細明體" pitchFamily="18" charset="-120"/>
              <a:ea typeface="新細明體" pitchFamily="18" charset="-120"/>
            </a:rPr>
            <a:t>(</a:t>
          </a:r>
          <a:r>
            <a:rPr lang="zh-TW" altLang="en-US" sz="2400" b="1" dirty="0" smtClean="0">
              <a:solidFill>
                <a:schemeClr val="tx1"/>
              </a:solidFill>
              <a:latin typeface="新細明體" pitchFamily="18" charset="-120"/>
              <a:ea typeface="新細明體" pitchFamily="18" charset="-120"/>
            </a:rPr>
            <a:t>二</a:t>
          </a:r>
          <a:r>
            <a:rPr lang="en-US" altLang="zh-TW" sz="2400" b="1" dirty="0" smtClean="0">
              <a:solidFill>
                <a:schemeClr val="tx1"/>
              </a:solidFill>
              <a:latin typeface="新細明體" pitchFamily="18" charset="-120"/>
              <a:ea typeface="新細明體" pitchFamily="18" charset="-120"/>
            </a:rPr>
            <a:t>)</a:t>
          </a:r>
          <a:r>
            <a:rPr lang="zh-TW" altLang="en-US" sz="2400" b="1" dirty="0" smtClean="0">
              <a:solidFill>
                <a:schemeClr val="tx1"/>
              </a:solidFill>
              <a:latin typeface="新細明體" pitchFamily="18" charset="-120"/>
              <a:ea typeface="新細明體" pitchFamily="18" charset="-120"/>
            </a:rPr>
            <a:t>課 徵 範 圍</a:t>
          </a:r>
          <a:endParaRPr lang="zh-TW" altLang="en-US" sz="2400" b="1" dirty="0">
            <a:solidFill>
              <a:schemeClr val="tx1"/>
            </a:solidFill>
            <a:latin typeface="新細明體" pitchFamily="18" charset="-120"/>
            <a:ea typeface="新細明體" pitchFamily="18" charset="-120"/>
          </a:endParaRPr>
        </a:p>
      </dgm:t>
    </dgm:pt>
    <dgm:pt modelId="{E646B10C-0B8F-4EE1-939F-7E4B361EFF60}" type="parTrans" cxnId="{312843DE-29FA-426C-AC98-75ED92FFAD2A}">
      <dgm:prSet/>
      <dgm:spPr/>
      <dgm:t>
        <a:bodyPr/>
        <a:lstStyle/>
        <a:p>
          <a:endParaRPr lang="zh-TW" altLang="en-US" sz="2400">
            <a:solidFill>
              <a:schemeClr val="tx1"/>
            </a:solidFill>
          </a:endParaRPr>
        </a:p>
      </dgm:t>
    </dgm:pt>
    <dgm:pt modelId="{9D1E9FC9-62BF-4D80-A3D9-047DAC976BA7}" type="sibTrans" cxnId="{312843DE-29FA-426C-AC98-75ED92FFAD2A}">
      <dgm:prSet/>
      <dgm:spPr/>
      <dgm:t>
        <a:bodyPr/>
        <a:lstStyle/>
        <a:p>
          <a:endParaRPr lang="zh-TW" altLang="en-US" sz="2400">
            <a:solidFill>
              <a:schemeClr val="tx1"/>
            </a:solidFill>
          </a:endParaRPr>
        </a:p>
      </dgm:t>
    </dgm:pt>
    <dgm:pt modelId="{AB477A39-02F8-48C2-A931-067B0316867D}">
      <dgm:prSet phldrT="[文字]" custT="1"/>
      <dgm:spPr/>
      <dgm:t>
        <a:bodyPr/>
        <a:lstStyle/>
        <a:p>
          <a:pPr algn="l"/>
          <a:r>
            <a:rPr kumimoji="1" lang="en-US" altLang="zh-TW"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四</a:t>
          </a:r>
          <a:r>
            <a:rPr kumimoji="1" lang="en-US" altLang="zh-TW"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課稅計算基礎</a:t>
          </a:r>
          <a:r>
            <a:rPr kumimoji="1" lang="en-US" altLang="zh-TW"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稅基</a:t>
          </a:r>
          <a:r>
            <a:rPr kumimoji="1" lang="en-US" altLang="zh-TW"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 </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dgm:t>
    </dgm:pt>
    <dgm:pt modelId="{CE63C0CC-49F7-41BF-84A3-B9534C2622DD}" type="parTrans" cxnId="{7A3B2AF7-7982-4BE8-A8AE-6C1E19E9DC57}">
      <dgm:prSet/>
      <dgm:spPr/>
      <dgm:t>
        <a:bodyPr/>
        <a:lstStyle/>
        <a:p>
          <a:endParaRPr lang="zh-TW" altLang="en-US" sz="2400">
            <a:solidFill>
              <a:schemeClr val="tx1"/>
            </a:solidFill>
          </a:endParaRPr>
        </a:p>
      </dgm:t>
    </dgm:pt>
    <dgm:pt modelId="{04EE4BF1-32DC-48F5-B43C-963F129033D5}" type="sibTrans" cxnId="{7A3B2AF7-7982-4BE8-A8AE-6C1E19E9DC57}">
      <dgm:prSet/>
      <dgm:spPr/>
      <dgm:t>
        <a:bodyPr/>
        <a:lstStyle/>
        <a:p>
          <a:endParaRPr lang="zh-TW" altLang="en-US" sz="2400">
            <a:solidFill>
              <a:schemeClr val="tx1"/>
            </a:solidFill>
          </a:endParaRPr>
        </a:p>
      </dgm:t>
    </dgm:pt>
    <dgm:pt modelId="{38D6F65D-D686-4A69-8025-2218B2AADB13}">
      <dgm:prSet phldrT="[文字]" custT="1"/>
      <dgm:spPr/>
      <dgm:t>
        <a:bodyPr/>
        <a:lstStyle/>
        <a:p>
          <a:pPr algn="l"/>
          <a:r>
            <a:rPr kumimoji="1" lang="en-US" altLang="zh-TW"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五</a:t>
          </a:r>
          <a:r>
            <a:rPr kumimoji="1" lang="en-US" altLang="zh-TW"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稅率→中華民國境內居住之個人</a:t>
          </a:r>
          <a:endParaRPr lang="zh-TW" altLang="en-US" sz="2400" dirty="0">
            <a:solidFill>
              <a:schemeClr val="tx1"/>
            </a:solidFill>
          </a:endParaRPr>
        </a:p>
      </dgm:t>
    </dgm:pt>
    <dgm:pt modelId="{1A7B7C75-9BD1-4D01-B691-CCA7FF513C64}" type="parTrans" cxnId="{6EECE104-A66B-43A3-BC1F-516944EA0B71}">
      <dgm:prSet/>
      <dgm:spPr/>
      <dgm:t>
        <a:bodyPr/>
        <a:lstStyle/>
        <a:p>
          <a:endParaRPr lang="zh-TW" altLang="en-US" sz="2400">
            <a:solidFill>
              <a:schemeClr val="tx1"/>
            </a:solidFill>
          </a:endParaRPr>
        </a:p>
      </dgm:t>
    </dgm:pt>
    <dgm:pt modelId="{73ECD7D2-AC7E-4AB5-B208-38B81E296D32}" type="sibTrans" cxnId="{6EECE104-A66B-43A3-BC1F-516944EA0B71}">
      <dgm:prSet/>
      <dgm:spPr/>
      <dgm:t>
        <a:bodyPr/>
        <a:lstStyle/>
        <a:p>
          <a:endParaRPr lang="zh-TW" altLang="en-US" sz="2400">
            <a:solidFill>
              <a:schemeClr val="tx1"/>
            </a:solidFill>
          </a:endParaRPr>
        </a:p>
      </dgm:t>
    </dgm:pt>
    <dgm:pt modelId="{AFB153DB-17E1-4C76-B522-B0D72A08E7B6}">
      <dgm:prSet phldrT="[文字]" custT="1"/>
      <dgm:spPr/>
      <dgm:t>
        <a:bodyPr/>
        <a:lstStyle/>
        <a:p>
          <a:r>
            <a:rPr kumimoji="1" lang="zh-TW" altLang="en-US" sz="2400" b="1" dirty="0" smtClean="0">
              <a:solidFill>
                <a:srgbClr val="FF00FF"/>
              </a:solidFill>
              <a:latin typeface="標楷體" pitchFamily="65" charset="-120"/>
              <a:ea typeface="標楷體" pitchFamily="65" charset="-120"/>
              <a:cs typeface="Times New Roman" pitchFamily="18" charset="0"/>
            </a:rPr>
            <a:t>高稅率 </a:t>
          </a:r>
          <a:r>
            <a:rPr kumimoji="1" lang="en-US" altLang="zh-TW" sz="2400" b="1" dirty="0" smtClean="0">
              <a:solidFill>
                <a:srgbClr val="FF00FF"/>
              </a:solidFill>
              <a:latin typeface="標楷體" pitchFamily="65" charset="-120"/>
              <a:ea typeface="標楷體" pitchFamily="65" charset="-120"/>
              <a:cs typeface="Times New Roman" pitchFamily="18" charset="0"/>
            </a:rPr>
            <a:t>(</a:t>
          </a:r>
          <a:r>
            <a:rPr lang="zh-TW" sz="2400" b="1" dirty="0" smtClean="0">
              <a:solidFill>
                <a:srgbClr val="FF00FF"/>
              </a:solidFill>
              <a:latin typeface="標楷體" pitchFamily="65" charset="-120"/>
              <a:ea typeface="標楷體" pitchFamily="65" charset="-120"/>
              <a:cs typeface="Times New Roman"/>
            </a:rPr>
            <a:t>一年以內者：</a:t>
          </a:r>
          <a:r>
            <a:rPr lang="en-US" sz="2400" b="1" dirty="0" smtClean="0">
              <a:solidFill>
                <a:srgbClr val="FF00FF"/>
              </a:solidFill>
              <a:latin typeface="標楷體" pitchFamily="65" charset="-120"/>
              <a:ea typeface="標楷體" pitchFamily="65" charset="-120"/>
              <a:cs typeface="Times New Roman"/>
            </a:rPr>
            <a:t>45%</a:t>
          </a:r>
          <a:r>
            <a:rPr lang="zh-TW" altLang="en-US" sz="2400" b="1" dirty="0" smtClean="0">
              <a:solidFill>
                <a:srgbClr val="FF00FF"/>
              </a:solidFill>
              <a:latin typeface="標楷體" pitchFamily="65" charset="-120"/>
              <a:ea typeface="標楷體" pitchFamily="65" charset="-120"/>
              <a:cs typeface="Times New Roman"/>
            </a:rPr>
            <a:t>；</a:t>
          </a:r>
          <a:r>
            <a:rPr lang="zh-TW" sz="2400" b="1" dirty="0" smtClean="0">
              <a:solidFill>
                <a:srgbClr val="FF00FF"/>
              </a:solidFill>
              <a:latin typeface="標楷體" pitchFamily="65" charset="-120"/>
              <a:ea typeface="標楷體" pitchFamily="65" charset="-120"/>
              <a:cs typeface="Times New Roman"/>
            </a:rPr>
            <a:t>超過一年者：</a:t>
          </a:r>
          <a:r>
            <a:rPr lang="en-US" sz="2400" b="1" dirty="0" smtClean="0">
              <a:solidFill>
                <a:srgbClr val="FF00FF"/>
              </a:solidFill>
              <a:latin typeface="標楷體" pitchFamily="65" charset="-120"/>
              <a:ea typeface="標楷體" pitchFamily="65" charset="-120"/>
              <a:cs typeface="Times New Roman"/>
            </a:rPr>
            <a:t>35%</a:t>
          </a:r>
          <a:r>
            <a:rPr lang="en-US" altLang="zh-TW" sz="2400" b="1" dirty="0" smtClean="0">
              <a:solidFill>
                <a:srgbClr val="FF00FF"/>
              </a:solidFill>
              <a:latin typeface="標楷體" pitchFamily="65" charset="-120"/>
              <a:ea typeface="標楷體" pitchFamily="65" charset="-120"/>
              <a:cs typeface="Times New Roman"/>
            </a:rPr>
            <a:t>)</a:t>
          </a:r>
          <a:endParaRPr lang="zh-TW" altLang="en-US" sz="2400" b="1" dirty="0">
            <a:solidFill>
              <a:srgbClr val="FF00FF"/>
            </a:solidFill>
            <a:latin typeface="標楷體" pitchFamily="65" charset="-120"/>
            <a:ea typeface="標楷體" pitchFamily="65" charset="-120"/>
          </a:endParaRPr>
        </a:p>
      </dgm:t>
    </dgm:pt>
    <dgm:pt modelId="{7C3116B2-098C-4760-8266-00136BD5E1A6}" type="parTrans" cxnId="{37EB21FE-129B-4459-BAB7-3B8C68F1BE62}">
      <dgm:prSet/>
      <dgm:spPr/>
      <dgm:t>
        <a:bodyPr/>
        <a:lstStyle/>
        <a:p>
          <a:endParaRPr lang="zh-TW" altLang="en-US" sz="2400">
            <a:solidFill>
              <a:schemeClr val="tx1"/>
            </a:solidFill>
          </a:endParaRPr>
        </a:p>
      </dgm:t>
    </dgm:pt>
    <dgm:pt modelId="{E55FF168-6E16-4AA6-87B7-A42F8216522B}" type="sibTrans" cxnId="{37EB21FE-129B-4459-BAB7-3B8C68F1BE62}">
      <dgm:prSet/>
      <dgm:spPr/>
      <dgm:t>
        <a:bodyPr/>
        <a:lstStyle/>
        <a:p>
          <a:endParaRPr lang="zh-TW" altLang="en-US" sz="2400">
            <a:solidFill>
              <a:schemeClr val="tx1"/>
            </a:solidFill>
          </a:endParaRPr>
        </a:p>
      </dgm:t>
    </dgm:pt>
    <dgm:pt modelId="{CAC8388B-4ECE-4CD4-8BC1-D9CF3FD4C02A}">
      <dgm:prSet custT="1"/>
      <dgm:spPr/>
      <dgm:t>
        <a:bodyPr/>
        <a:lstStyle/>
        <a:p>
          <a:r>
            <a:rPr kumimoji="1" lang="zh-TW" altLang="en-US" sz="2400" b="1" dirty="0" smtClean="0">
              <a:solidFill>
                <a:srgbClr val="FF00FF"/>
              </a:solidFill>
              <a:latin typeface="標楷體" pitchFamily="65" charset="-120"/>
              <a:ea typeface="標楷體" pitchFamily="65" charset="-120"/>
              <a:cs typeface="Times New Roman" pitchFamily="18" charset="0"/>
            </a:rPr>
            <a:t>收入、成本及費用</a:t>
          </a:r>
          <a:endParaRPr kumimoji="1" lang="en-US" altLang="zh-TW" sz="2400" b="1" dirty="0" smtClean="0">
            <a:solidFill>
              <a:srgbClr val="FF00FF"/>
            </a:solidFill>
            <a:latin typeface="標楷體" pitchFamily="65" charset="-120"/>
            <a:ea typeface="標楷體" pitchFamily="65" charset="-120"/>
            <a:cs typeface="Times New Roman" pitchFamily="18" charset="0"/>
          </a:endParaRPr>
        </a:p>
      </dgm:t>
    </dgm:pt>
    <dgm:pt modelId="{C063B4D3-7D3E-4BC2-A9DB-BBFA80D8570C}" type="parTrans" cxnId="{1313D0C7-CC33-41DC-8417-DBDB096B7AA1}">
      <dgm:prSet/>
      <dgm:spPr/>
      <dgm:t>
        <a:bodyPr/>
        <a:lstStyle/>
        <a:p>
          <a:endParaRPr lang="zh-TW" altLang="en-US" sz="2400">
            <a:solidFill>
              <a:schemeClr val="tx1"/>
            </a:solidFill>
          </a:endParaRPr>
        </a:p>
      </dgm:t>
    </dgm:pt>
    <dgm:pt modelId="{C15C1390-FDBF-4F98-9013-E3F15F9350DE}" type="sibTrans" cxnId="{1313D0C7-CC33-41DC-8417-DBDB096B7AA1}">
      <dgm:prSet/>
      <dgm:spPr/>
      <dgm:t>
        <a:bodyPr/>
        <a:lstStyle/>
        <a:p>
          <a:endParaRPr lang="zh-TW" altLang="en-US" sz="2400">
            <a:solidFill>
              <a:schemeClr val="tx1"/>
            </a:solidFill>
          </a:endParaRPr>
        </a:p>
      </dgm:t>
    </dgm:pt>
    <dgm:pt modelId="{59AC45EA-C64D-411C-A0BB-FB08632D2EC7}">
      <dgm:prSet custT="1"/>
      <dgm:spPr/>
      <dgm:t>
        <a:bodyPr/>
        <a:lstStyle/>
        <a:p>
          <a:r>
            <a:rPr kumimoji="1" lang="zh-TW" altLang="en-US" sz="2400" b="1" dirty="0" smtClean="0">
              <a:solidFill>
                <a:srgbClr val="FF00FF"/>
              </a:solidFill>
              <a:latin typeface="標楷體" pitchFamily="65" charset="-120"/>
              <a:ea typeface="標楷體" pitchFamily="65" charset="-120"/>
              <a:cs typeface="Times New Roman" pitchFamily="18" charset="0"/>
            </a:rPr>
            <a:t>一般稅率之四級</a:t>
          </a:r>
          <a:r>
            <a:rPr kumimoji="1" lang="en-US" altLang="zh-TW" sz="2400" b="1" i="0" u="none" strike="noStrike" cap="none" normalizeH="0" baseline="0" dirty="0" smtClean="0">
              <a:ln>
                <a:noFill/>
              </a:ln>
              <a:solidFill>
                <a:srgbClr val="FF00FF"/>
              </a:solidFill>
              <a:effectLst/>
              <a:latin typeface="Calibri" pitchFamily="34" charset="0"/>
              <a:ea typeface="新細明體" pitchFamily="18" charset="-120"/>
              <a:cs typeface="Times New Roman" pitchFamily="18" charset="0"/>
            </a:rPr>
            <a:t> </a:t>
          </a:r>
          <a:endParaRPr kumimoji="1" lang="en-US" altLang="zh-TW" sz="2400" b="1" dirty="0" smtClean="0">
            <a:solidFill>
              <a:srgbClr val="FF00FF"/>
            </a:solidFill>
            <a:latin typeface="標楷體" pitchFamily="65" charset="-120"/>
            <a:ea typeface="標楷體" pitchFamily="65" charset="-120"/>
            <a:cs typeface="Times New Roman" pitchFamily="18" charset="0"/>
          </a:endParaRPr>
        </a:p>
      </dgm:t>
    </dgm:pt>
    <dgm:pt modelId="{71E96934-421E-4664-AA1F-D796DBF2BD71}" type="parTrans" cxnId="{357E460E-4AFC-4AE9-B380-7B9DAC7908AC}">
      <dgm:prSet/>
      <dgm:spPr/>
      <dgm:t>
        <a:bodyPr/>
        <a:lstStyle/>
        <a:p>
          <a:endParaRPr lang="zh-TW" altLang="en-US" sz="2400">
            <a:solidFill>
              <a:schemeClr val="tx1"/>
            </a:solidFill>
          </a:endParaRPr>
        </a:p>
      </dgm:t>
    </dgm:pt>
    <dgm:pt modelId="{15D2C1F9-F3B8-4F65-957D-4BBB17144BA3}" type="sibTrans" cxnId="{357E460E-4AFC-4AE9-B380-7B9DAC7908AC}">
      <dgm:prSet/>
      <dgm:spPr/>
      <dgm:t>
        <a:bodyPr/>
        <a:lstStyle/>
        <a:p>
          <a:endParaRPr lang="zh-TW" altLang="en-US" sz="2400">
            <a:solidFill>
              <a:schemeClr val="tx1"/>
            </a:solidFill>
          </a:endParaRPr>
        </a:p>
      </dgm:t>
    </dgm:pt>
    <dgm:pt modelId="{825C1366-692D-4715-8E43-836F04F3DD00}">
      <dgm:prSet custT="1"/>
      <dgm:spPr/>
      <dgm:t>
        <a:bodyPr/>
        <a:lstStyle/>
        <a:p>
          <a:r>
            <a:rPr lang="zh-TW" altLang="en-US" sz="2400" b="1" dirty="0" smtClean="0">
              <a:solidFill>
                <a:srgbClr val="FF00FF"/>
              </a:solidFill>
              <a:latin typeface="標楷體" pitchFamily="65" charset="-120"/>
              <a:ea typeface="標楷體" pitchFamily="65" charset="-120"/>
            </a:rPr>
            <a:t>了解新、舊稅制之施行日基準與差異</a:t>
          </a:r>
          <a:endParaRPr lang="zh-TW" altLang="en-US" sz="2400" dirty="0">
            <a:solidFill>
              <a:srgbClr val="FF00FF"/>
            </a:solidFill>
            <a:latin typeface="標楷體" pitchFamily="65" charset="-120"/>
            <a:ea typeface="標楷體" pitchFamily="65" charset="-120"/>
          </a:endParaRPr>
        </a:p>
      </dgm:t>
    </dgm:pt>
    <dgm:pt modelId="{FEED254E-4FAC-4A9B-931B-466A8215A2DB}" type="parTrans" cxnId="{6C0445DE-6443-4DDF-AA35-F343872F46CD}">
      <dgm:prSet/>
      <dgm:spPr/>
      <dgm:t>
        <a:bodyPr/>
        <a:lstStyle/>
        <a:p>
          <a:endParaRPr lang="zh-TW" altLang="en-US" sz="2400">
            <a:solidFill>
              <a:schemeClr val="tx1"/>
            </a:solidFill>
          </a:endParaRPr>
        </a:p>
      </dgm:t>
    </dgm:pt>
    <dgm:pt modelId="{977706A2-3B98-4641-9BF2-09C4476A9EFC}" type="sibTrans" cxnId="{6C0445DE-6443-4DDF-AA35-F343872F46CD}">
      <dgm:prSet/>
      <dgm:spPr/>
      <dgm:t>
        <a:bodyPr/>
        <a:lstStyle/>
        <a:p>
          <a:endParaRPr lang="zh-TW" altLang="en-US" sz="2400">
            <a:solidFill>
              <a:schemeClr val="tx1"/>
            </a:solidFill>
          </a:endParaRPr>
        </a:p>
      </dgm:t>
    </dgm:pt>
    <dgm:pt modelId="{D75507DF-31DA-46A2-8554-D30767FC4123}">
      <dgm:prSet phldrT="[文字]" custT="1"/>
      <dgm:spPr/>
      <dgm:t>
        <a:bodyPr/>
        <a:lstStyle/>
        <a:p>
          <a:pPr algn="l"/>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六</a:t>
          </a:r>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稅率→</a:t>
          </a:r>
          <a:r>
            <a:rPr kumimoji="1" lang="zh-TW" altLang="en-US" sz="22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非</a:t>
          </a: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中華民國境內居住之個人</a:t>
          </a:r>
          <a:endParaRPr lang="zh-TW" altLang="en-US" sz="2200" dirty="0">
            <a:solidFill>
              <a:schemeClr val="tx1"/>
            </a:solidFill>
          </a:endParaRPr>
        </a:p>
      </dgm:t>
    </dgm:pt>
    <dgm:pt modelId="{FE6A18D6-2916-458B-9A01-3472A4701DAD}" type="parTrans" cxnId="{3F625ABA-D4A6-4FF8-91F0-4A263EB44003}">
      <dgm:prSet/>
      <dgm:spPr/>
      <dgm:t>
        <a:bodyPr/>
        <a:lstStyle/>
        <a:p>
          <a:endParaRPr lang="zh-TW" altLang="en-US"/>
        </a:p>
      </dgm:t>
    </dgm:pt>
    <dgm:pt modelId="{CEB072DC-B123-478B-855B-EDC13EA75C44}" type="sibTrans" cxnId="{3F625ABA-D4A6-4FF8-91F0-4A263EB44003}">
      <dgm:prSet/>
      <dgm:spPr/>
      <dgm:t>
        <a:bodyPr/>
        <a:lstStyle/>
        <a:p>
          <a:endParaRPr lang="zh-TW" altLang="en-US"/>
        </a:p>
      </dgm:t>
    </dgm:pt>
    <dgm:pt modelId="{D5DC74E7-46C7-464C-A12B-2CB5540F57CA}">
      <dgm:prSet phldrT="[文字]" custT="1"/>
      <dgm:spPr/>
      <dgm:t>
        <a:bodyPr/>
        <a:lstStyle/>
        <a:p>
          <a:pPr algn="l"/>
          <a:r>
            <a:rPr kumimoji="1" lang="zh-TW" altLang="en-US" sz="2400" b="1" dirty="0" smtClean="0">
              <a:solidFill>
                <a:srgbClr val="FF00FF"/>
              </a:solidFill>
              <a:latin typeface="標楷體" pitchFamily="65" charset="-120"/>
              <a:ea typeface="標楷體" pitchFamily="65" charset="-120"/>
              <a:cs typeface="Times New Roman" pitchFamily="18" charset="0"/>
            </a:rPr>
            <a:t>完成所有權移轉登記日為準</a:t>
          </a:r>
          <a:endParaRPr kumimoji="1" lang="zh-TW" altLang="en-US" sz="2400" b="1" dirty="0">
            <a:solidFill>
              <a:srgbClr val="FF00FF"/>
            </a:solidFill>
            <a:latin typeface="標楷體" pitchFamily="65" charset="-120"/>
            <a:ea typeface="標楷體" pitchFamily="65" charset="-120"/>
            <a:cs typeface="Times New Roman" pitchFamily="18" charset="0"/>
          </a:endParaRPr>
        </a:p>
      </dgm:t>
    </dgm:pt>
    <dgm:pt modelId="{762285C5-B05C-4A4A-8CDC-0D43EC3B5751}" type="parTrans" cxnId="{BE6904BD-4968-4F63-AE58-A59658B8C413}">
      <dgm:prSet/>
      <dgm:spPr/>
      <dgm:t>
        <a:bodyPr/>
        <a:lstStyle/>
        <a:p>
          <a:endParaRPr lang="zh-TW" altLang="en-US"/>
        </a:p>
      </dgm:t>
    </dgm:pt>
    <dgm:pt modelId="{E92A723A-66B1-4B58-B31E-CB9A35A63BB8}" type="sibTrans" cxnId="{BE6904BD-4968-4F63-AE58-A59658B8C413}">
      <dgm:prSet/>
      <dgm:spPr/>
      <dgm:t>
        <a:bodyPr/>
        <a:lstStyle/>
        <a:p>
          <a:endParaRPr lang="zh-TW" altLang="en-US"/>
        </a:p>
      </dgm:t>
    </dgm:pt>
    <dgm:pt modelId="{5A2AABC2-E321-4B30-BF66-4C493808EEFE}">
      <dgm:prSet phldrT="[文字]" custT="1"/>
      <dgm:spPr/>
      <dgm:t>
        <a:bodyPr/>
        <a:lstStyle/>
        <a:p>
          <a:pPr algn="l"/>
          <a:r>
            <a:rPr kumimoji="1" lang="zh-TW" altLang="en-US" sz="2400" b="1" dirty="0" smtClean="0">
              <a:solidFill>
                <a:srgbClr val="FF00FF"/>
              </a:solidFill>
              <a:latin typeface="標楷體" pitchFamily="65" charset="-120"/>
              <a:ea typeface="標楷體" pitchFamily="65" charset="-120"/>
              <a:cs typeface="Times New Roman" pitchFamily="18" charset="0"/>
            </a:rPr>
            <a:t>讓你對課徵項目一目了然</a:t>
          </a:r>
          <a:endParaRPr lang="zh-TW" altLang="en-US" sz="2400" b="1" dirty="0">
            <a:solidFill>
              <a:schemeClr val="tx1"/>
            </a:solidFill>
            <a:latin typeface="新細明體" pitchFamily="18" charset="-120"/>
            <a:ea typeface="新細明體" pitchFamily="18" charset="-120"/>
          </a:endParaRPr>
        </a:p>
      </dgm:t>
    </dgm:pt>
    <dgm:pt modelId="{B8E9798E-CF0A-491F-9AF8-631750327F63}" type="parTrans" cxnId="{9D243BED-0FF0-47D9-BA6A-9E8D3E49BD5A}">
      <dgm:prSet/>
      <dgm:spPr/>
      <dgm:t>
        <a:bodyPr/>
        <a:lstStyle/>
        <a:p>
          <a:endParaRPr lang="zh-TW" altLang="en-US"/>
        </a:p>
      </dgm:t>
    </dgm:pt>
    <dgm:pt modelId="{5C1CBBA8-C983-493F-947B-08F09E3C87FC}" type="sibTrans" cxnId="{9D243BED-0FF0-47D9-BA6A-9E8D3E49BD5A}">
      <dgm:prSet/>
      <dgm:spPr/>
      <dgm:t>
        <a:bodyPr/>
        <a:lstStyle/>
        <a:p>
          <a:endParaRPr lang="zh-TW" altLang="en-US"/>
        </a:p>
      </dgm:t>
    </dgm:pt>
    <dgm:pt modelId="{51E0AE9D-527D-4E7B-8D86-B41FA0316D28}">
      <dgm:prSet phldrT="[文字]" custT="1"/>
      <dgm:spPr/>
      <dgm:t>
        <a:bodyPr/>
        <a:lstStyle/>
        <a:p>
          <a:pPr algn="l"/>
          <a:r>
            <a:rPr kumimoji="1" lang="en-US" altLang="zh-TW"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三</a:t>
          </a:r>
          <a:r>
            <a:rPr kumimoji="1" lang="en-US" altLang="zh-TW"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交易日、取得日及持有期間之認定</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dgm:t>
    </dgm:pt>
    <dgm:pt modelId="{38BA8780-B3A1-419B-BDEB-C57A3FDAE9BD}" type="parTrans" cxnId="{11607323-662B-4F3E-819F-03C7BBF8226F}">
      <dgm:prSet/>
      <dgm:spPr/>
      <dgm:t>
        <a:bodyPr/>
        <a:lstStyle/>
        <a:p>
          <a:endParaRPr lang="zh-TW" altLang="en-US"/>
        </a:p>
      </dgm:t>
    </dgm:pt>
    <dgm:pt modelId="{CA7CE773-78C5-406C-B4F3-6333C2098617}" type="sibTrans" cxnId="{11607323-662B-4F3E-819F-03C7BBF8226F}">
      <dgm:prSet/>
      <dgm:spPr/>
      <dgm:t>
        <a:bodyPr/>
        <a:lstStyle/>
        <a:p>
          <a:endParaRPr lang="zh-TW" altLang="en-US"/>
        </a:p>
      </dgm:t>
    </dgm:pt>
    <dgm:pt modelId="{368946DE-5834-4087-86AA-5B94C3E3AB49}">
      <dgm:prSet custT="1"/>
      <dgm:spPr/>
      <dgm:t>
        <a:bodyPr/>
        <a:lstStyle/>
        <a:p>
          <a:r>
            <a:rPr kumimoji="1" lang="zh-TW" altLang="en-US" sz="2400" b="1" dirty="0" smtClean="0">
              <a:solidFill>
                <a:srgbClr val="FF00FF"/>
              </a:solidFill>
              <a:latin typeface="標楷體" pitchFamily="65" charset="-120"/>
              <a:ea typeface="標楷體" pitchFamily="65" charset="-120"/>
              <a:cs typeface="Times New Roman" pitchFamily="18" charset="0"/>
            </a:rPr>
            <a:t>「土地漲價總數額」</a:t>
          </a:r>
          <a:endParaRPr kumimoji="1" lang="en-US" altLang="zh-TW" sz="2400" b="1" dirty="0" smtClean="0">
            <a:solidFill>
              <a:srgbClr val="FF00FF"/>
            </a:solidFill>
            <a:latin typeface="標楷體" pitchFamily="65" charset="-120"/>
            <a:ea typeface="標楷體" pitchFamily="65" charset="-120"/>
            <a:cs typeface="Times New Roman" pitchFamily="18" charset="0"/>
          </a:endParaRPr>
        </a:p>
      </dgm:t>
    </dgm:pt>
    <dgm:pt modelId="{2E21ACE5-2C8F-4563-8371-AB32B0C5FF72}" type="parTrans" cxnId="{891AE8B3-D2D1-499E-95F7-C6086AFEA796}">
      <dgm:prSet/>
      <dgm:spPr/>
    </dgm:pt>
    <dgm:pt modelId="{47A79666-4138-430A-A13C-CF0A7066283F}" type="sibTrans" cxnId="{891AE8B3-D2D1-499E-95F7-C6086AFEA796}">
      <dgm:prSet/>
      <dgm:spPr/>
    </dgm:pt>
    <dgm:pt modelId="{6BEA9CC6-ED53-49F4-A821-E3691AEE29E7}">
      <dgm:prSet phldrT="[文字]" custT="1"/>
      <dgm:spPr/>
      <dgm:t>
        <a:bodyPr/>
        <a:lstStyle/>
        <a:p>
          <a:pPr algn="l"/>
          <a:r>
            <a:rPr kumimoji="1" lang="zh-TW" altLang="en-US" sz="2400" b="1" dirty="0" smtClean="0">
              <a:solidFill>
                <a:srgbClr val="FF00FF"/>
              </a:solidFill>
              <a:latin typeface="標楷體" pitchFamily="65" charset="-120"/>
              <a:ea typeface="標楷體" pitchFamily="65" charset="-120"/>
              <a:cs typeface="Times New Roman" pitchFamily="18" charset="0"/>
            </a:rPr>
            <a:t>例外情形</a:t>
          </a:r>
          <a:endParaRPr kumimoji="1" lang="zh-TW" altLang="en-US" sz="2400" b="1" dirty="0">
            <a:solidFill>
              <a:srgbClr val="FF00FF"/>
            </a:solidFill>
            <a:latin typeface="標楷體" pitchFamily="65" charset="-120"/>
            <a:ea typeface="標楷體" pitchFamily="65" charset="-120"/>
            <a:cs typeface="Times New Roman" pitchFamily="18" charset="0"/>
          </a:endParaRPr>
        </a:p>
      </dgm:t>
    </dgm:pt>
    <dgm:pt modelId="{ACC488D7-A48F-4DA7-800C-29A256E9C73B}" type="parTrans" cxnId="{6D9572C6-B238-4343-B303-19FBC0A5CC6F}">
      <dgm:prSet/>
      <dgm:spPr/>
    </dgm:pt>
    <dgm:pt modelId="{44511179-BD0F-41E3-A83A-A77F00792A64}" type="sibTrans" cxnId="{6D9572C6-B238-4343-B303-19FBC0A5CC6F}">
      <dgm:prSet/>
      <dgm:spPr/>
    </dgm:pt>
    <dgm:pt modelId="{CC085696-EDAF-4507-AC44-51815E2974D1}" type="pres">
      <dgm:prSet presAssocID="{C91C1366-C6B3-41EE-9CB9-5BA4B3907EB6}" presName="Name0" presStyleCnt="0">
        <dgm:presLayoutVars>
          <dgm:dir/>
          <dgm:animLvl val="lvl"/>
          <dgm:resizeHandles val="exact"/>
        </dgm:presLayoutVars>
      </dgm:prSet>
      <dgm:spPr/>
      <dgm:t>
        <a:bodyPr/>
        <a:lstStyle/>
        <a:p>
          <a:endParaRPr lang="zh-TW" altLang="en-US"/>
        </a:p>
      </dgm:t>
    </dgm:pt>
    <dgm:pt modelId="{C87097DD-E97F-45F1-8412-FE87E8208198}" type="pres">
      <dgm:prSet presAssocID="{5DF00BF7-ECBE-42A8-BEF2-56E22CE752FC}" presName="linNode" presStyleCnt="0"/>
      <dgm:spPr/>
    </dgm:pt>
    <dgm:pt modelId="{8F4A61CA-B78F-495E-9DE2-B01D1123875D}" type="pres">
      <dgm:prSet presAssocID="{5DF00BF7-ECBE-42A8-BEF2-56E22CE752FC}" presName="parentText" presStyleLbl="node1" presStyleIdx="0" presStyleCnt="6" custScaleX="104376" custLinFactNeighborY="-172">
        <dgm:presLayoutVars>
          <dgm:chMax val="1"/>
          <dgm:bulletEnabled val="1"/>
        </dgm:presLayoutVars>
      </dgm:prSet>
      <dgm:spPr/>
      <dgm:t>
        <a:bodyPr/>
        <a:lstStyle/>
        <a:p>
          <a:endParaRPr lang="zh-TW" altLang="en-US"/>
        </a:p>
      </dgm:t>
    </dgm:pt>
    <dgm:pt modelId="{269EA747-C843-4BBB-9A9D-AF6189208B27}" type="pres">
      <dgm:prSet presAssocID="{5DF00BF7-ECBE-42A8-BEF2-56E22CE752FC}" presName="descendantText" presStyleLbl="alignAccFollowNode1" presStyleIdx="0" presStyleCnt="6" custLinFactNeighborX="-2095" custLinFactNeighborY="5038">
        <dgm:presLayoutVars>
          <dgm:bulletEnabled val="1"/>
        </dgm:presLayoutVars>
      </dgm:prSet>
      <dgm:spPr/>
      <dgm:t>
        <a:bodyPr/>
        <a:lstStyle/>
        <a:p>
          <a:endParaRPr lang="zh-TW" altLang="en-US"/>
        </a:p>
      </dgm:t>
    </dgm:pt>
    <dgm:pt modelId="{575665AE-97F7-4CBE-A478-14B9EF636D3A}" type="pres">
      <dgm:prSet presAssocID="{F0455CB6-90CB-443A-8948-AC7491ECEE99}" presName="sp" presStyleCnt="0"/>
      <dgm:spPr/>
    </dgm:pt>
    <dgm:pt modelId="{7BCB396B-B4CD-4BD3-B749-C43CD848AB55}" type="pres">
      <dgm:prSet presAssocID="{043E9FC4-8F87-4B24-88AE-AD1D31E8457C}" presName="linNode" presStyleCnt="0"/>
      <dgm:spPr/>
    </dgm:pt>
    <dgm:pt modelId="{4D02D106-FD43-4738-A11A-A55286A9467E}" type="pres">
      <dgm:prSet presAssocID="{043E9FC4-8F87-4B24-88AE-AD1D31E8457C}" presName="parentText" presStyleLbl="node1" presStyleIdx="1" presStyleCnt="6" custScaleX="107976">
        <dgm:presLayoutVars>
          <dgm:chMax val="1"/>
          <dgm:bulletEnabled val="1"/>
        </dgm:presLayoutVars>
      </dgm:prSet>
      <dgm:spPr/>
      <dgm:t>
        <a:bodyPr/>
        <a:lstStyle/>
        <a:p>
          <a:endParaRPr lang="zh-TW" altLang="en-US"/>
        </a:p>
      </dgm:t>
    </dgm:pt>
    <dgm:pt modelId="{A40308BB-34A5-4ACF-850B-0D9FDC6F6BBE}" type="pres">
      <dgm:prSet presAssocID="{043E9FC4-8F87-4B24-88AE-AD1D31E8457C}" presName="descendantText" presStyleLbl="alignAccFollowNode1" presStyleIdx="1" presStyleCnt="6" custLinFactNeighborX="-2095" custLinFactNeighborY="-1445">
        <dgm:presLayoutVars>
          <dgm:bulletEnabled val="1"/>
        </dgm:presLayoutVars>
      </dgm:prSet>
      <dgm:spPr/>
      <dgm:t>
        <a:bodyPr/>
        <a:lstStyle/>
        <a:p>
          <a:endParaRPr lang="zh-TW" altLang="en-US"/>
        </a:p>
      </dgm:t>
    </dgm:pt>
    <dgm:pt modelId="{32733AE0-2F44-46C9-B0F2-D75975603378}" type="pres">
      <dgm:prSet presAssocID="{9D1E9FC9-62BF-4D80-A3D9-047DAC976BA7}" presName="sp" presStyleCnt="0"/>
      <dgm:spPr/>
    </dgm:pt>
    <dgm:pt modelId="{F08F1D44-BD6B-4CDB-B673-76CC862069B7}" type="pres">
      <dgm:prSet presAssocID="{51E0AE9D-527D-4E7B-8D86-B41FA0316D28}" presName="linNode" presStyleCnt="0"/>
      <dgm:spPr/>
    </dgm:pt>
    <dgm:pt modelId="{CBCB6FCE-78BD-44B0-B2A2-5317CBAE674B}" type="pres">
      <dgm:prSet presAssocID="{51E0AE9D-527D-4E7B-8D86-B41FA0316D28}" presName="parentText" presStyleLbl="node1" presStyleIdx="2" presStyleCnt="6" custScaleX="107060">
        <dgm:presLayoutVars>
          <dgm:chMax val="1"/>
          <dgm:bulletEnabled val="1"/>
        </dgm:presLayoutVars>
      </dgm:prSet>
      <dgm:spPr/>
      <dgm:t>
        <a:bodyPr/>
        <a:lstStyle/>
        <a:p>
          <a:endParaRPr lang="zh-TW" altLang="en-US"/>
        </a:p>
      </dgm:t>
    </dgm:pt>
    <dgm:pt modelId="{4AE2C8D8-490E-49E6-BC98-499977FACBD4}" type="pres">
      <dgm:prSet presAssocID="{51E0AE9D-527D-4E7B-8D86-B41FA0316D28}" presName="descendantText" presStyleLbl="alignAccFollowNode1" presStyleIdx="2" presStyleCnt="6">
        <dgm:presLayoutVars>
          <dgm:bulletEnabled val="1"/>
        </dgm:presLayoutVars>
      </dgm:prSet>
      <dgm:spPr/>
      <dgm:t>
        <a:bodyPr/>
        <a:lstStyle/>
        <a:p>
          <a:endParaRPr lang="zh-TW" altLang="en-US"/>
        </a:p>
      </dgm:t>
    </dgm:pt>
    <dgm:pt modelId="{3AE65947-E256-4FDF-8A79-2606B2A19097}" type="pres">
      <dgm:prSet presAssocID="{CA7CE773-78C5-406C-B4F3-6333C2098617}" presName="sp" presStyleCnt="0"/>
      <dgm:spPr/>
    </dgm:pt>
    <dgm:pt modelId="{2102732C-2230-4313-96EA-860D56E29FEE}" type="pres">
      <dgm:prSet presAssocID="{AB477A39-02F8-48C2-A931-067B0316867D}" presName="linNode" presStyleCnt="0"/>
      <dgm:spPr/>
    </dgm:pt>
    <dgm:pt modelId="{E27DC49C-BF2C-4B02-91AF-E4C8D86E16A5}" type="pres">
      <dgm:prSet presAssocID="{AB477A39-02F8-48C2-A931-067B0316867D}" presName="parentText" presStyleLbl="node1" presStyleIdx="3" presStyleCnt="6" custScaleX="107976" custLinFactNeighborY="1561">
        <dgm:presLayoutVars>
          <dgm:chMax val="1"/>
          <dgm:bulletEnabled val="1"/>
        </dgm:presLayoutVars>
      </dgm:prSet>
      <dgm:spPr/>
      <dgm:t>
        <a:bodyPr/>
        <a:lstStyle/>
        <a:p>
          <a:endParaRPr lang="zh-TW" altLang="en-US"/>
        </a:p>
      </dgm:t>
    </dgm:pt>
    <dgm:pt modelId="{CE3720A0-3382-4720-A78B-4898F68AB77F}" type="pres">
      <dgm:prSet presAssocID="{AB477A39-02F8-48C2-A931-067B0316867D}" presName="descendantText" presStyleLbl="alignAccFollowNode1" presStyleIdx="3" presStyleCnt="6" custLinFactNeighborX="-2732" custLinFactNeighborY="-7928">
        <dgm:presLayoutVars>
          <dgm:bulletEnabled val="1"/>
        </dgm:presLayoutVars>
      </dgm:prSet>
      <dgm:spPr/>
      <dgm:t>
        <a:bodyPr/>
        <a:lstStyle/>
        <a:p>
          <a:endParaRPr lang="zh-TW" altLang="en-US"/>
        </a:p>
      </dgm:t>
    </dgm:pt>
    <dgm:pt modelId="{F2FD4A25-198C-4696-86BA-B4604A90E13A}" type="pres">
      <dgm:prSet presAssocID="{04EE4BF1-32DC-48F5-B43C-963F129033D5}" presName="sp" presStyleCnt="0"/>
      <dgm:spPr/>
    </dgm:pt>
    <dgm:pt modelId="{DAC8EB60-274B-45CD-A02C-56706F5B436F}" type="pres">
      <dgm:prSet presAssocID="{38D6F65D-D686-4A69-8025-2218B2AADB13}" presName="linNode" presStyleCnt="0"/>
      <dgm:spPr/>
    </dgm:pt>
    <dgm:pt modelId="{C052DE59-DBE0-41D7-90B6-5656E1BD939A}" type="pres">
      <dgm:prSet presAssocID="{38D6F65D-D686-4A69-8025-2218B2AADB13}" presName="parentText" presStyleLbl="node1" presStyleIdx="4" presStyleCnt="6" custScaleX="107976">
        <dgm:presLayoutVars>
          <dgm:chMax val="1"/>
          <dgm:bulletEnabled val="1"/>
        </dgm:presLayoutVars>
      </dgm:prSet>
      <dgm:spPr/>
      <dgm:t>
        <a:bodyPr/>
        <a:lstStyle/>
        <a:p>
          <a:endParaRPr lang="zh-TW" altLang="en-US"/>
        </a:p>
      </dgm:t>
    </dgm:pt>
    <dgm:pt modelId="{D98555EC-FBA8-4F57-B4A8-A85AAF85B36A}" type="pres">
      <dgm:prSet presAssocID="{38D6F65D-D686-4A69-8025-2218B2AADB13}" presName="descendantText" presStyleLbl="alignAccFollowNode1" presStyleIdx="4" presStyleCnt="6">
        <dgm:presLayoutVars>
          <dgm:bulletEnabled val="1"/>
        </dgm:presLayoutVars>
      </dgm:prSet>
      <dgm:spPr/>
      <dgm:t>
        <a:bodyPr/>
        <a:lstStyle/>
        <a:p>
          <a:endParaRPr lang="zh-TW" altLang="en-US"/>
        </a:p>
      </dgm:t>
    </dgm:pt>
    <dgm:pt modelId="{755250DA-B1F7-414A-A12F-288B1115E70D}" type="pres">
      <dgm:prSet presAssocID="{73ECD7D2-AC7E-4AB5-B208-38B81E296D32}" presName="sp" presStyleCnt="0"/>
      <dgm:spPr/>
    </dgm:pt>
    <dgm:pt modelId="{C730BE75-48F6-4D0D-A8C0-13D450A589D8}" type="pres">
      <dgm:prSet presAssocID="{D75507DF-31DA-46A2-8554-D30767FC4123}" presName="linNode" presStyleCnt="0"/>
      <dgm:spPr/>
    </dgm:pt>
    <dgm:pt modelId="{54478A3C-B1F7-48EB-BE0B-EE9E144B973E}" type="pres">
      <dgm:prSet presAssocID="{D75507DF-31DA-46A2-8554-D30767FC4123}" presName="parentText" presStyleLbl="node1" presStyleIdx="5" presStyleCnt="6" custScaleX="107976">
        <dgm:presLayoutVars>
          <dgm:chMax val="1"/>
          <dgm:bulletEnabled val="1"/>
        </dgm:presLayoutVars>
      </dgm:prSet>
      <dgm:spPr/>
      <dgm:t>
        <a:bodyPr/>
        <a:lstStyle/>
        <a:p>
          <a:endParaRPr lang="zh-TW" altLang="en-US"/>
        </a:p>
      </dgm:t>
    </dgm:pt>
    <dgm:pt modelId="{E50A4F03-E4A1-44FF-A720-CF73BAAED38D}" type="pres">
      <dgm:prSet presAssocID="{D75507DF-31DA-46A2-8554-D30767FC4123}" presName="descendantText" presStyleLbl="alignAccFollowNode1" presStyleIdx="5" presStyleCnt="6" custLinFactNeighborX="4303" custLinFactNeighborY="4897">
        <dgm:presLayoutVars>
          <dgm:bulletEnabled val="1"/>
        </dgm:presLayoutVars>
      </dgm:prSet>
      <dgm:spPr/>
      <dgm:t>
        <a:bodyPr/>
        <a:lstStyle/>
        <a:p>
          <a:endParaRPr lang="zh-TW" altLang="en-US"/>
        </a:p>
      </dgm:t>
    </dgm:pt>
  </dgm:ptLst>
  <dgm:cxnLst>
    <dgm:cxn modelId="{891AE8B3-D2D1-499E-95F7-C6086AFEA796}" srcId="{AB477A39-02F8-48C2-A931-067B0316867D}" destId="{368946DE-5834-4087-86AA-5B94C3E3AB49}" srcOrd="1" destOrd="0" parTransId="{2E21ACE5-2C8F-4563-8371-AB32B0C5FF72}" sibTransId="{47A79666-4138-430A-A13C-CF0A7066283F}"/>
    <dgm:cxn modelId="{B89AAF11-1E78-43D7-A979-5F994386057D}" type="presOf" srcId="{5A2AABC2-E321-4B30-BF66-4C493808EEFE}" destId="{A40308BB-34A5-4ACF-850B-0D9FDC6F6BBE}" srcOrd="0" destOrd="0" presId="urn:microsoft.com/office/officeart/2005/8/layout/vList5"/>
    <dgm:cxn modelId="{7A3B2AF7-7982-4BE8-A8AE-6C1E19E9DC57}" srcId="{C91C1366-C6B3-41EE-9CB9-5BA4B3907EB6}" destId="{AB477A39-02F8-48C2-A931-067B0316867D}" srcOrd="3" destOrd="0" parTransId="{CE63C0CC-49F7-41BF-84A3-B9534C2622DD}" sibTransId="{04EE4BF1-32DC-48F5-B43C-963F129033D5}"/>
    <dgm:cxn modelId="{11607323-662B-4F3E-819F-03C7BBF8226F}" srcId="{C91C1366-C6B3-41EE-9CB9-5BA4B3907EB6}" destId="{51E0AE9D-527D-4E7B-8D86-B41FA0316D28}" srcOrd="2" destOrd="0" parTransId="{38BA8780-B3A1-419B-BDEB-C57A3FDAE9BD}" sibTransId="{CA7CE773-78C5-406C-B4F3-6333C2098617}"/>
    <dgm:cxn modelId="{1313D0C7-CC33-41DC-8417-DBDB096B7AA1}" srcId="{AB477A39-02F8-48C2-A931-067B0316867D}" destId="{CAC8388B-4ECE-4CD4-8BC1-D9CF3FD4C02A}" srcOrd="0" destOrd="0" parTransId="{C063B4D3-7D3E-4BC2-A9DB-BBFA80D8570C}" sibTransId="{C15C1390-FDBF-4F98-9013-E3F15F9350DE}"/>
    <dgm:cxn modelId="{17547DDC-28BF-4FCD-8C34-A7A2F54E490F}" type="presOf" srcId="{51E0AE9D-527D-4E7B-8D86-B41FA0316D28}" destId="{CBCB6FCE-78BD-44B0-B2A2-5317CBAE674B}" srcOrd="0" destOrd="0" presId="urn:microsoft.com/office/officeart/2005/8/layout/vList5"/>
    <dgm:cxn modelId="{6EECE104-A66B-43A3-BC1F-516944EA0B71}" srcId="{C91C1366-C6B3-41EE-9CB9-5BA4B3907EB6}" destId="{38D6F65D-D686-4A69-8025-2218B2AADB13}" srcOrd="4" destOrd="0" parTransId="{1A7B7C75-9BD1-4D01-B691-CCA7FF513C64}" sibTransId="{73ECD7D2-AC7E-4AB5-B208-38B81E296D32}"/>
    <dgm:cxn modelId="{3E164E19-1CB0-4109-B6FB-B2C0C798EDBA}" srcId="{C91C1366-C6B3-41EE-9CB9-5BA4B3907EB6}" destId="{5DF00BF7-ECBE-42A8-BEF2-56E22CE752FC}" srcOrd="0" destOrd="0" parTransId="{81D1C3EF-F725-4095-A43A-0FC7C2F467D2}" sibTransId="{F0455CB6-90CB-443A-8948-AC7491ECEE99}"/>
    <dgm:cxn modelId="{6D9572C6-B238-4343-B303-19FBC0A5CC6F}" srcId="{51E0AE9D-527D-4E7B-8D86-B41FA0316D28}" destId="{6BEA9CC6-ED53-49F4-A821-E3691AEE29E7}" srcOrd="1" destOrd="0" parTransId="{ACC488D7-A48F-4DA7-800C-29A256E9C73B}" sibTransId="{44511179-BD0F-41E3-A83A-A77F00792A64}"/>
    <dgm:cxn modelId="{357E460E-4AFC-4AE9-B380-7B9DAC7908AC}" srcId="{38D6F65D-D686-4A69-8025-2218B2AADB13}" destId="{59AC45EA-C64D-411C-A0BB-FB08632D2EC7}" srcOrd="0" destOrd="0" parTransId="{71E96934-421E-4664-AA1F-D796DBF2BD71}" sibTransId="{15D2C1F9-F3B8-4F65-957D-4BBB17144BA3}"/>
    <dgm:cxn modelId="{1E932E75-4120-43C7-AA0A-E3A3F103D95F}" type="presOf" srcId="{043E9FC4-8F87-4B24-88AE-AD1D31E8457C}" destId="{4D02D106-FD43-4738-A11A-A55286A9467E}" srcOrd="0" destOrd="0" presId="urn:microsoft.com/office/officeart/2005/8/layout/vList5"/>
    <dgm:cxn modelId="{B8E08A43-DA0B-4656-B0DC-1929929F392C}" type="presOf" srcId="{CAC8388B-4ECE-4CD4-8BC1-D9CF3FD4C02A}" destId="{CE3720A0-3382-4720-A78B-4898F68AB77F}" srcOrd="0" destOrd="0" presId="urn:microsoft.com/office/officeart/2005/8/layout/vList5"/>
    <dgm:cxn modelId="{6C0445DE-6443-4DDF-AA35-F343872F46CD}" srcId="{5DF00BF7-ECBE-42A8-BEF2-56E22CE752FC}" destId="{825C1366-692D-4715-8E43-836F04F3DD00}" srcOrd="0" destOrd="0" parTransId="{FEED254E-4FAC-4A9B-931B-466A8215A2DB}" sibTransId="{977706A2-3B98-4641-9BF2-09C4476A9EFC}"/>
    <dgm:cxn modelId="{10C87739-9854-4E7F-A24A-C8E9BF619C2B}" type="presOf" srcId="{AB477A39-02F8-48C2-A931-067B0316867D}" destId="{E27DC49C-BF2C-4B02-91AF-E4C8D86E16A5}" srcOrd="0" destOrd="0" presId="urn:microsoft.com/office/officeart/2005/8/layout/vList5"/>
    <dgm:cxn modelId="{37EB21FE-129B-4459-BAB7-3B8C68F1BE62}" srcId="{D75507DF-31DA-46A2-8554-D30767FC4123}" destId="{AFB153DB-17E1-4C76-B522-B0D72A08E7B6}" srcOrd="0" destOrd="0" parTransId="{7C3116B2-098C-4760-8266-00136BD5E1A6}" sibTransId="{E55FF168-6E16-4AA6-87B7-A42F8216522B}"/>
    <dgm:cxn modelId="{312843DE-29FA-426C-AC98-75ED92FFAD2A}" srcId="{C91C1366-C6B3-41EE-9CB9-5BA4B3907EB6}" destId="{043E9FC4-8F87-4B24-88AE-AD1D31E8457C}" srcOrd="1" destOrd="0" parTransId="{E646B10C-0B8F-4EE1-939F-7E4B361EFF60}" sibTransId="{9D1E9FC9-62BF-4D80-A3D9-047DAC976BA7}"/>
    <dgm:cxn modelId="{BF4E463A-2B19-485F-915D-5831FCA1A910}" type="presOf" srcId="{5DF00BF7-ECBE-42A8-BEF2-56E22CE752FC}" destId="{8F4A61CA-B78F-495E-9DE2-B01D1123875D}" srcOrd="0" destOrd="0" presId="urn:microsoft.com/office/officeart/2005/8/layout/vList5"/>
    <dgm:cxn modelId="{67392C24-C3D7-4387-A1A0-8ACB3CB98704}" type="presOf" srcId="{825C1366-692D-4715-8E43-836F04F3DD00}" destId="{269EA747-C843-4BBB-9A9D-AF6189208B27}" srcOrd="0" destOrd="0" presId="urn:microsoft.com/office/officeart/2005/8/layout/vList5"/>
    <dgm:cxn modelId="{3F625ABA-D4A6-4FF8-91F0-4A263EB44003}" srcId="{C91C1366-C6B3-41EE-9CB9-5BA4B3907EB6}" destId="{D75507DF-31DA-46A2-8554-D30767FC4123}" srcOrd="5" destOrd="0" parTransId="{FE6A18D6-2916-458B-9A01-3472A4701DAD}" sibTransId="{CEB072DC-B123-478B-855B-EDC13EA75C44}"/>
    <dgm:cxn modelId="{BE6904BD-4968-4F63-AE58-A59658B8C413}" srcId="{51E0AE9D-527D-4E7B-8D86-B41FA0316D28}" destId="{D5DC74E7-46C7-464C-A12B-2CB5540F57CA}" srcOrd="0" destOrd="0" parTransId="{762285C5-B05C-4A4A-8CDC-0D43EC3B5751}" sibTransId="{E92A723A-66B1-4B58-B31E-CB9A35A63BB8}"/>
    <dgm:cxn modelId="{294797C9-F86F-41DC-AF02-DB4D30351D16}" type="presOf" srcId="{C91C1366-C6B3-41EE-9CB9-5BA4B3907EB6}" destId="{CC085696-EDAF-4507-AC44-51815E2974D1}" srcOrd="0" destOrd="0" presId="urn:microsoft.com/office/officeart/2005/8/layout/vList5"/>
    <dgm:cxn modelId="{58F41C74-1B64-4617-9CD1-CA8ED6A1FEE4}" type="presOf" srcId="{D5DC74E7-46C7-464C-A12B-2CB5540F57CA}" destId="{4AE2C8D8-490E-49E6-BC98-499977FACBD4}" srcOrd="0" destOrd="0" presId="urn:microsoft.com/office/officeart/2005/8/layout/vList5"/>
    <dgm:cxn modelId="{5304843F-4627-46A3-9154-EF457F4F4763}" type="presOf" srcId="{368946DE-5834-4087-86AA-5B94C3E3AB49}" destId="{CE3720A0-3382-4720-A78B-4898F68AB77F}" srcOrd="0" destOrd="1" presId="urn:microsoft.com/office/officeart/2005/8/layout/vList5"/>
    <dgm:cxn modelId="{4EABA427-405D-4D6B-B4F8-1B03292B348D}" type="presOf" srcId="{D75507DF-31DA-46A2-8554-D30767FC4123}" destId="{54478A3C-B1F7-48EB-BE0B-EE9E144B973E}" srcOrd="0" destOrd="0" presId="urn:microsoft.com/office/officeart/2005/8/layout/vList5"/>
    <dgm:cxn modelId="{42AF46DE-3F11-43FD-AE6D-3FC0EB4E2EC5}" type="presOf" srcId="{38D6F65D-D686-4A69-8025-2218B2AADB13}" destId="{C052DE59-DBE0-41D7-90B6-5656E1BD939A}" srcOrd="0" destOrd="0" presId="urn:microsoft.com/office/officeart/2005/8/layout/vList5"/>
    <dgm:cxn modelId="{9D243BED-0FF0-47D9-BA6A-9E8D3E49BD5A}" srcId="{043E9FC4-8F87-4B24-88AE-AD1D31E8457C}" destId="{5A2AABC2-E321-4B30-BF66-4C493808EEFE}" srcOrd="0" destOrd="0" parTransId="{B8E9798E-CF0A-491F-9AF8-631750327F63}" sibTransId="{5C1CBBA8-C983-493F-947B-08F09E3C87FC}"/>
    <dgm:cxn modelId="{18B6A649-44CA-493C-9D08-D7F5706185CB}" type="presOf" srcId="{59AC45EA-C64D-411C-A0BB-FB08632D2EC7}" destId="{D98555EC-FBA8-4F57-B4A8-A85AAF85B36A}" srcOrd="0" destOrd="0" presId="urn:microsoft.com/office/officeart/2005/8/layout/vList5"/>
    <dgm:cxn modelId="{62ACB002-C694-43F7-907D-3FB8E2C1A464}" type="presOf" srcId="{6BEA9CC6-ED53-49F4-A821-E3691AEE29E7}" destId="{4AE2C8D8-490E-49E6-BC98-499977FACBD4}" srcOrd="0" destOrd="1" presId="urn:microsoft.com/office/officeart/2005/8/layout/vList5"/>
    <dgm:cxn modelId="{69A179DC-197A-4516-8959-0055B08CBCE7}" type="presOf" srcId="{AFB153DB-17E1-4C76-B522-B0D72A08E7B6}" destId="{E50A4F03-E4A1-44FF-A720-CF73BAAED38D}" srcOrd="0" destOrd="0" presId="urn:microsoft.com/office/officeart/2005/8/layout/vList5"/>
    <dgm:cxn modelId="{10F5C549-E777-4DC1-9590-F236C8676577}" type="presParOf" srcId="{CC085696-EDAF-4507-AC44-51815E2974D1}" destId="{C87097DD-E97F-45F1-8412-FE87E8208198}" srcOrd="0" destOrd="0" presId="urn:microsoft.com/office/officeart/2005/8/layout/vList5"/>
    <dgm:cxn modelId="{3B2A2CF9-D551-4549-A729-7E44A292F3EA}" type="presParOf" srcId="{C87097DD-E97F-45F1-8412-FE87E8208198}" destId="{8F4A61CA-B78F-495E-9DE2-B01D1123875D}" srcOrd="0" destOrd="0" presId="urn:microsoft.com/office/officeart/2005/8/layout/vList5"/>
    <dgm:cxn modelId="{5C96900E-E1F5-453F-9230-5660BAFB77B3}" type="presParOf" srcId="{C87097DD-E97F-45F1-8412-FE87E8208198}" destId="{269EA747-C843-4BBB-9A9D-AF6189208B27}" srcOrd="1" destOrd="0" presId="urn:microsoft.com/office/officeart/2005/8/layout/vList5"/>
    <dgm:cxn modelId="{B977DE99-5B0F-46E4-8097-4844E5EE2971}" type="presParOf" srcId="{CC085696-EDAF-4507-AC44-51815E2974D1}" destId="{575665AE-97F7-4CBE-A478-14B9EF636D3A}" srcOrd="1" destOrd="0" presId="urn:microsoft.com/office/officeart/2005/8/layout/vList5"/>
    <dgm:cxn modelId="{44471D21-C709-45A5-8A45-7F1E0207C25A}" type="presParOf" srcId="{CC085696-EDAF-4507-AC44-51815E2974D1}" destId="{7BCB396B-B4CD-4BD3-B749-C43CD848AB55}" srcOrd="2" destOrd="0" presId="urn:microsoft.com/office/officeart/2005/8/layout/vList5"/>
    <dgm:cxn modelId="{F390A16E-4CC6-4893-A80C-CE7B8558AB60}" type="presParOf" srcId="{7BCB396B-B4CD-4BD3-B749-C43CD848AB55}" destId="{4D02D106-FD43-4738-A11A-A55286A9467E}" srcOrd="0" destOrd="0" presId="urn:microsoft.com/office/officeart/2005/8/layout/vList5"/>
    <dgm:cxn modelId="{4F85BBB0-0585-4705-A8F2-DE1199FEC4CF}" type="presParOf" srcId="{7BCB396B-B4CD-4BD3-B749-C43CD848AB55}" destId="{A40308BB-34A5-4ACF-850B-0D9FDC6F6BBE}" srcOrd="1" destOrd="0" presId="urn:microsoft.com/office/officeart/2005/8/layout/vList5"/>
    <dgm:cxn modelId="{EBFFA47E-3580-4E47-BD1D-B0D94A24E048}" type="presParOf" srcId="{CC085696-EDAF-4507-AC44-51815E2974D1}" destId="{32733AE0-2F44-46C9-B0F2-D75975603378}" srcOrd="3" destOrd="0" presId="urn:microsoft.com/office/officeart/2005/8/layout/vList5"/>
    <dgm:cxn modelId="{04339BF6-2E0C-4C5C-B3E9-40B212C1567A}" type="presParOf" srcId="{CC085696-EDAF-4507-AC44-51815E2974D1}" destId="{F08F1D44-BD6B-4CDB-B673-76CC862069B7}" srcOrd="4" destOrd="0" presId="urn:microsoft.com/office/officeart/2005/8/layout/vList5"/>
    <dgm:cxn modelId="{15E51E3D-35C4-4236-88A0-9ABB9F5CC22A}" type="presParOf" srcId="{F08F1D44-BD6B-4CDB-B673-76CC862069B7}" destId="{CBCB6FCE-78BD-44B0-B2A2-5317CBAE674B}" srcOrd="0" destOrd="0" presId="urn:microsoft.com/office/officeart/2005/8/layout/vList5"/>
    <dgm:cxn modelId="{90BD4F58-9F27-4BD0-AB4F-051C1A74785F}" type="presParOf" srcId="{F08F1D44-BD6B-4CDB-B673-76CC862069B7}" destId="{4AE2C8D8-490E-49E6-BC98-499977FACBD4}" srcOrd="1" destOrd="0" presId="urn:microsoft.com/office/officeart/2005/8/layout/vList5"/>
    <dgm:cxn modelId="{D7E4A11F-69EF-4624-9C61-66FC8C72F21A}" type="presParOf" srcId="{CC085696-EDAF-4507-AC44-51815E2974D1}" destId="{3AE65947-E256-4FDF-8A79-2606B2A19097}" srcOrd="5" destOrd="0" presId="urn:microsoft.com/office/officeart/2005/8/layout/vList5"/>
    <dgm:cxn modelId="{DBB1425C-FFED-4FA9-A706-339FDA07124C}" type="presParOf" srcId="{CC085696-EDAF-4507-AC44-51815E2974D1}" destId="{2102732C-2230-4313-96EA-860D56E29FEE}" srcOrd="6" destOrd="0" presId="urn:microsoft.com/office/officeart/2005/8/layout/vList5"/>
    <dgm:cxn modelId="{BB0FB93D-6EF6-4A50-8EAA-8219058457CD}" type="presParOf" srcId="{2102732C-2230-4313-96EA-860D56E29FEE}" destId="{E27DC49C-BF2C-4B02-91AF-E4C8D86E16A5}" srcOrd="0" destOrd="0" presId="urn:microsoft.com/office/officeart/2005/8/layout/vList5"/>
    <dgm:cxn modelId="{6BB35B82-7F6B-4E30-BE78-22ADFCDD9AF5}" type="presParOf" srcId="{2102732C-2230-4313-96EA-860D56E29FEE}" destId="{CE3720A0-3382-4720-A78B-4898F68AB77F}" srcOrd="1" destOrd="0" presId="urn:microsoft.com/office/officeart/2005/8/layout/vList5"/>
    <dgm:cxn modelId="{8A053161-24CC-48CC-90F6-E4D3E044D92B}" type="presParOf" srcId="{CC085696-EDAF-4507-AC44-51815E2974D1}" destId="{F2FD4A25-198C-4696-86BA-B4604A90E13A}" srcOrd="7" destOrd="0" presId="urn:microsoft.com/office/officeart/2005/8/layout/vList5"/>
    <dgm:cxn modelId="{B8D23ADE-4C35-4A06-BD04-16731ED1A672}" type="presParOf" srcId="{CC085696-EDAF-4507-AC44-51815E2974D1}" destId="{DAC8EB60-274B-45CD-A02C-56706F5B436F}" srcOrd="8" destOrd="0" presId="urn:microsoft.com/office/officeart/2005/8/layout/vList5"/>
    <dgm:cxn modelId="{4E052FEE-D917-40F5-A7BA-5A2C34D2BEC7}" type="presParOf" srcId="{DAC8EB60-274B-45CD-A02C-56706F5B436F}" destId="{C052DE59-DBE0-41D7-90B6-5656E1BD939A}" srcOrd="0" destOrd="0" presId="urn:microsoft.com/office/officeart/2005/8/layout/vList5"/>
    <dgm:cxn modelId="{BD87ED18-213C-4810-B7B9-A1B5DE46C7AD}" type="presParOf" srcId="{DAC8EB60-274B-45CD-A02C-56706F5B436F}" destId="{D98555EC-FBA8-4F57-B4A8-A85AAF85B36A}" srcOrd="1" destOrd="0" presId="urn:microsoft.com/office/officeart/2005/8/layout/vList5"/>
    <dgm:cxn modelId="{CBFFC227-C05A-490E-91CA-78ADD89555BB}" type="presParOf" srcId="{CC085696-EDAF-4507-AC44-51815E2974D1}" destId="{755250DA-B1F7-414A-A12F-288B1115E70D}" srcOrd="9" destOrd="0" presId="urn:microsoft.com/office/officeart/2005/8/layout/vList5"/>
    <dgm:cxn modelId="{FC118DD9-1DC3-4229-9BCA-68B6BBC2FED3}" type="presParOf" srcId="{CC085696-EDAF-4507-AC44-51815E2974D1}" destId="{C730BE75-48F6-4D0D-A8C0-13D450A589D8}" srcOrd="10" destOrd="0" presId="urn:microsoft.com/office/officeart/2005/8/layout/vList5"/>
    <dgm:cxn modelId="{0484A095-0803-4CD5-95A4-19128E69A64B}" type="presParOf" srcId="{C730BE75-48F6-4D0D-A8C0-13D450A589D8}" destId="{54478A3C-B1F7-48EB-BE0B-EE9E144B973E}" srcOrd="0" destOrd="0" presId="urn:microsoft.com/office/officeart/2005/8/layout/vList5"/>
    <dgm:cxn modelId="{4C561E97-50FD-4EF9-8531-80D73A095946}" type="presParOf" srcId="{C730BE75-48F6-4D0D-A8C0-13D450A589D8}" destId="{E50A4F03-E4A1-44FF-A720-CF73BAAED3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05F45A-2876-4932-88E0-562463E174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8447F887-F8B5-4D14-B1AC-F35BE1E9DAC2}">
      <dgm:prSet phldrT="[文字]" custT="1"/>
      <dgm:spPr/>
      <dgm:t>
        <a:bodyPr/>
        <a:lstStyle/>
        <a:p>
          <a:r>
            <a:rPr lang="en-US" altLang="zh-TW" sz="2400" b="1" dirty="0" smtClean="0">
              <a:solidFill>
                <a:schemeClr val="tx1"/>
              </a:solidFill>
              <a:ea typeface="新細明體" pitchFamily="18" charset="-120"/>
            </a:rPr>
            <a:t>(</a:t>
          </a:r>
          <a:r>
            <a:rPr lang="zh-TW" altLang="en-US" sz="2400" b="1" dirty="0" smtClean="0">
              <a:solidFill>
                <a:schemeClr val="tx1"/>
              </a:solidFill>
              <a:ea typeface="新細明體" pitchFamily="18" charset="-120"/>
            </a:rPr>
            <a:t>七</a:t>
          </a:r>
          <a:r>
            <a:rPr lang="en-US" altLang="zh-TW" sz="2400" b="1" dirty="0" smtClean="0">
              <a:solidFill>
                <a:schemeClr val="tx1"/>
              </a:solidFill>
              <a:ea typeface="新細明體" pitchFamily="18" charset="-120"/>
            </a:rPr>
            <a:t>)</a:t>
          </a:r>
          <a:r>
            <a:rPr lang="zh-TW" altLang="zh-TW" sz="2400" b="1" dirty="0" smtClean="0">
              <a:solidFill>
                <a:schemeClr val="tx1"/>
              </a:solidFill>
              <a:ea typeface="新細明體" pitchFamily="18" charset="-120"/>
            </a:rPr>
            <a:t>符合自住條件之</a:t>
          </a:r>
          <a:r>
            <a:rPr lang="zh-TW" altLang="en-US" sz="2400" b="1" dirty="0" smtClean="0">
              <a:solidFill>
                <a:schemeClr val="tx1"/>
              </a:solidFill>
              <a:ea typeface="新細明體" pitchFamily="18" charset="-120"/>
            </a:rPr>
            <a:t>減</a:t>
          </a:r>
          <a:r>
            <a:rPr lang="zh-TW" altLang="zh-TW" sz="2400" b="1" dirty="0" smtClean="0">
              <a:solidFill>
                <a:schemeClr val="tx1"/>
              </a:solidFill>
              <a:ea typeface="新細明體" pitchFamily="18" charset="-120"/>
            </a:rPr>
            <a:t>免與其他免徵情形</a:t>
          </a:r>
          <a:endParaRPr lang="zh-TW" altLang="en-US" sz="2400" dirty="0"/>
        </a:p>
      </dgm:t>
    </dgm:pt>
    <dgm:pt modelId="{4C31AD24-EBB3-4AD6-9C99-38DC9CEC336E}" type="parTrans" cxnId="{C15AB13B-D207-44B9-9068-57D2B42EECCE}">
      <dgm:prSet/>
      <dgm:spPr/>
      <dgm:t>
        <a:bodyPr/>
        <a:lstStyle/>
        <a:p>
          <a:endParaRPr lang="zh-TW" altLang="en-US"/>
        </a:p>
      </dgm:t>
    </dgm:pt>
    <dgm:pt modelId="{0E34FF14-1688-4950-AEFC-2E012DA2E650}" type="sibTrans" cxnId="{C15AB13B-D207-44B9-9068-57D2B42EECCE}">
      <dgm:prSet/>
      <dgm:spPr/>
      <dgm:t>
        <a:bodyPr/>
        <a:lstStyle/>
        <a:p>
          <a:endParaRPr lang="zh-TW" altLang="en-US"/>
        </a:p>
      </dgm:t>
    </dgm:pt>
    <dgm:pt modelId="{82F3CA01-32A5-4C38-B429-B1BEA7E622D8}">
      <dgm:prSet phldrT="[文字]" custT="1"/>
      <dgm:spPr/>
      <dgm:t>
        <a:bodyPr/>
        <a:lstStyle/>
        <a:p>
          <a:pPr algn="l"/>
          <a:r>
            <a:rPr lang="zh-TW" altLang="en-US" sz="2200" b="1" dirty="0" smtClean="0">
              <a:solidFill>
                <a:srgbClr val="FF00FF"/>
              </a:solidFill>
              <a:ea typeface="新細明體" pitchFamily="18" charset="-120"/>
            </a:rPr>
            <a:t>自住房地符合之適用條件</a:t>
          </a:r>
          <a:endParaRPr lang="zh-TW" altLang="en-US" sz="2200" dirty="0">
            <a:solidFill>
              <a:srgbClr val="FF00FF"/>
            </a:solidFill>
          </a:endParaRPr>
        </a:p>
      </dgm:t>
    </dgm:pt>
    <dgm:pt modelId="{14E0A145-77B3-4E2A-913B-031E3D190D7D}" type="parTrans" cxnId="{D4546AE8-98F5-4B9D-AC94-7AFD22B07527}">
      <dgm:prSet/>
      <dgm:spPr/>
      <dgm:t>
        <a:bodyPr/>
        <a:lstStyle/>
        <a:p>
          <a:endParaRPr lang="zh-TW" altLang="en-US"/>
        </a:p>
      </dgm:t>
    </dgm:pt>
    <dgm:pt modelId="{65C7A216-2816-45B0-AA0A-7BC7F209E3D5}" type="sibTrans" cxnId="{D4546AE8-98F5-4B9D-AC94-7AFD22B07527}">
      <dgm:prSet/>
      <dgm:spPr/>
      <dgm:t>
        <a:bodyPr/>
        <a:lstStyle/>
        <a:p>
          <a:endParaRPr lang="zh-TW" altLang="en-US"/>
        </a:p>
      </dgm:t>
    </dgm:pt>
    <dgm:pt modelId="{97C71B09-6FEE-4029-A039-DD57F680DFFD}">
      <dgm:prSet phldrT="[文字]"/>
      <dgm:spPr/>
      <dgm:t>
        <a:bodyPr/>
        <a:lstStyle/>
        <a:p>
          <a:r>
            <a:rPr lang="en-US" altLang="zh-TW" b="1" dirty="0" smtClean="0">
              <a:solidFill>
                <a:schemeClr val="tx1"/>
              </a:solidFill>
              <a:ea typeface="新細明體" pitchFamily="18" charset="-120"/>
            </a:rPr>
            <a:t>(</a:t>
          </a:r>
          <a:r>
            <a:rPr lang="zh-TW" altLang="en-US" b="1" dirty="0" smtClean="0">
              <a:solidFill>
                <a:schemeClr val="tx1"/>
              </a:solidFill>
              <a:ea typeface="新細明體" pitchFamily="18" charset="-120"/>
            </a:rPr>
            <a:t>八</a:t>
          </a:r>
          <a:r>
            <a:rPr lang="en-US" altLang="zh-TW" b="1" dirty="0" smtClean="0">
              <a:solidFill>
                <a:schemeClr val="tx1"/>
              </a:solidFill>
              <a:ea typeface="新細明體" pitchFamily="18" charset="-120"/>
            </a:rPr>
            <a:t>)</a:t>
          </a:r>
          <a:r>
            <a:rPr lang="zh-TW" altLang="en-US" b="1" dirty="0" smtClean="0">
              <a:solidFill>
                <a:schemeClr val="tx1"/>
              </a:solidFill>
              <a:ea typeface="新細明體" pitchFamily="18" charset="-120"/>
            </a:rPr>
            <a:t>自住房地</a:t>
          </a:r>
          <a:r>
            <a:rPr lang="zh-TW" altLang="zh-TW" b="1" dirty="0" smtClean="0">
              <a:solidFill>
                <a:schemeClr val="tx1"/>
              </a:solidFill>
              <a:ea typeface="新細明體" pitchFamily="18" charset="-120"/>
            </a:rPr>
            <a:t>重購退稅</a:t>
          </a:r>
          <a:endParaRPr lang="zh-TW" altLang="en-US" dirty="0"/>
        </a:p>
      </dgm:t>
    </dgm:pt>
    <dgm:pt modelId="{84A4E150-54F2-408C-840B-58968AE4691A}" type="parTrans" cxnId="{D0789398-8F38-41A0-BE77-4DF2CD0891DB}">
      <dgm:prSet/>
      <dgm:spPr/>
      <dgm:t>
        <a:bodyPr/>
        <a:lstStyle/>
        <a:p>
          <a:endParaRPr lang="zh-TW" altLang="en-US"/>
        </a:p>
      </dgm:t>
    </dgm:pt>
    <dgm:pt modelId="{7CCB8A73-B0F7-4387-95F5-4F1BC0368732}" type="sibTrans" cxnId="{D0789398-8F38-41A0-BE77-4DF2CD0891DB}">
      <dgm:prSet/>
      <dgm:spPr/>
      <dgm:t>
        <a:bodyPr/>
        <a:lstStyle/>
        <a:p>
          <a:endParaRPr lang="zh-TW" altLang="en-US"/>
        </a:p>
      </dgm:t>
    </dgm:pt>
    <dgm:pt modelId="{639BD2DD-5B1D-4F1C-84F7-CBCC176AE1D7}">
      <dgm:prSet phldrT="[文字]" custT="1"/>
      <dgm:spPr/>
      <dgm:t>
        <a:bodyPr/>
        <a:lstStyle/>
        <a:p>
          <a:pPr algn="l"/>
          <a:r>
            <a:rPr lang="zh-TW" altLang="en-US" sz="2200" b="1" dirty="0" smtClean="0">
              <a:solidFill>
                <a:srgbClr val="FF00FF"/>
              </a:solidFill>
              <a:ea typeface="新細明體" pitchFamily="18" charset="-120"/>
            </a:rPr>
            <a:t>最具誠意的條款與節稅規劃</a:t>
          </a:r>
          <a:endParaRPr lang="zh-TW" altLang="en-US" sz="2200" dirty="0">
            <a:solidFill>
              <a:srgbClr val="FF00FF"/>
            </a:solidFill>
          </a:endParaRPr>
        </a:p>
      </dgm:t>
    </dgm:pt>
    <dgm:pt modelId="{EEC9E9F7-89AF-42EB-B83E-8961799DF883}" type="parTrans" cxnId="{DED1FC42-9386-4245-918A-DF2964C2CBEB}">
      <dgm:prSet/>
      <dgm:spPr/>
      <dgm:t>
        <a:bodyPr/>
        <a:lstStyle/>
        <a:p>
          <a:endParaRPr lang="zh-TW" altLang="en-US"/>
        </a:p>
      </dgm:t>
    </dgm:pt>
    <dgm:pt modelId="{A9D0AB1F-1540-4A58-B7D9-73F5A1F239F8}" type="sibTrans" cxnId="{DED1FC42-9386-4245-918A-DF2964C2CBEB}">
      <dgm:prSet/>
      <dgm:spPr/>
      <dgm:t>
        <a:bodyPr/>
        <a:lstStyle/>
        <a:p>
          <a:endParaRPr lang="zh-TW" altLang="en-US"/>
        </a:p>
      </dgm:t>
    </dgm:pt>
    <dgm:pt modelId="{D02F365D-11EF-47EE-819A-400CC0E80497}">
      <dgm:prSet/>
      <dgm:spPr/>
      <dgm:t>
        <a:bodyPr/>
        <a:lstStyle/>
        <a:p>
          <a:r>
            <a:rPr lang="en-US" altLang="zh-TW" b="1" dirty="0" smtClean="0">
              <a:solidFill>
                <a:schemeClr val="tx1"/>
              </a:solidFill>
              <a:ea typeface="新細明體" pitchFamily="18" charset="-120"/>
            </a:rPr>
            <a:t>(</a:t>
          </a:r>
          <a:r>
            <a:rPr lang="zh-TW" altLang="en-US" b="1" dirty="0" smtClean="0">
              <a:solidFill>
                <a:schemeClr val="tx1"/>
              </a:solidFill>
              <a:ea typeface="新細明體" pitchFamily="18" charset="-120"/>
            </a:rPr>
            <a:t>九</a:t>
          </a:r>
          <a:r>
            <a:rPr lang="en-US" altLang="zh-TW" b="1" dirty="0" smtClean="0">
              <a:solidFill>
                <a:schemeClr val="tx1"/>
              </a:solidFill>
              <a:ea typeface="新細明體" pitchFamily="18" charset="-120"/>
            </a:rPr>
            <a:t>)</a:t>
          </a:r>
          <a:r>
            <a:rPr lang="zh-TW" altLang="zh-TW" b="1" dirty="0" smtClean="0">
              <a:solidFill>
                <a:schemeClr val="tx1"/>
              </a:solidFill>
              <a:ea typeface="新細明體" pitchFamily="18" charset="-120"/>
            </a:rPr>
            <a:t>防錯殺</a:t>
          </a:r>
          <a:r>
            <a:rPr lang="zh-TW" altLang="en-US" b="1" dirty="0" smtClean="0">
              <a:solidFill>
                <a:schemeClr val="tx1"/>
              </a:solidFill>
              <a:ea typeface="新細明體" pitchFamily="18" charset="-120"/>
            </a:rPr>
            <a:t>及合併計算</a:t>
          </a:r>
          <a:endParaRPr lang="zh-TW" altLang="en-US" dirty="0"/>
        </a:p>
      </dgm:t>
    </dgm:pt>
    <dgm:pt modelId="{27D768BF-548F-4B3C-9B59-4ECF77BA3939}" type="parTrans" cxnId="{78BCA586-4B35-4A31-9C03-6144DAA9721E}">
      <dgm:prSet/>
      <dgm:spPr/>
      <dgm:t>
        <a:bodyPr/>
        <a:lstStyle/>
        <a:p>
          <a:endParaRPr lang="zh-TW" altLang="en-US"/>
        </a:p>
      </dgm:t>
    </dgm:pt>
    <dgm:pt modelId="{7A9A7695-9194-487D-9911-A85BD945187C}" type="sibTrans" cxnId="{78BCA586-4B35-4A31-9C03-6144DAA9721E}">
      <dgm:prSet/>
      <dgm:spPr/>
      <dgm:t>
        <a:bodyPr/>
        <a:lstStyle/>
        <a:p>
          <a:endParaRPr lang="zh-TW" altLang="en-US"/>
        </a:p>
      </dgm:t>
    </dgm:pt>
    <dgm:pt modelId="{E4130DBE-AD08-4216-8730-BEA28F039CDA}">
      <dgm:prSet/>
      <dgm:spPr/>
      <dgm:t>
        <a:bodyPr/>
        <a:lstStyle/>
        <a:p>
          <a:r>
            <a:rPr lang="en-US" altLang="zh-TW" b="1" dirty="0" smtClean="0">
              <a:solidFill>
                <a:schemeClr val="tx1"/>
              </a:solidFill>
              <a:ea typeface="新細明體" pitchFamily="18" charset="-120"/>
            </a:rPr>
            <a:t>(</a:t>
          </a:r>
          <a:r>
            <a:rPr lang="zh-TW" altLang="en-US" b="1" dirty="0" smtClean="0">
              <a:solidFill>
                <a:schemeClr val="tx1"/>
              </a:solidFill>
              <a:ea typeface="新細明體" pitchFamily="18" charset="-120"/>
            </a:rPr>
            <a:t>十</a:t>
          </a:r>
          <a:r>
            <a:rPr lang="en-US" altLang="zh-TW" b="1" dirty="0" smtClean="0">
              <a:solidFill>
                <a:schemeClr val="tx1"/>
              </a:solidFill>
              <a:ea typeface="新細明體" pitchFamily="18" charset="-120"/>
            </a:rPr>
            <a:t>)</a:t>
          </a:r>
          <a:r>
            <a:rPr lang="zh-TW" altLang="zh-TW" b="1" dirty="0" smtClean="0">
              <a:solidFill>
                <a:schemeClr val="tx1"/>
              </a:solidFill>
              <a:ea typeface="新細明體" pitchFamily="18" charset="-120"/>
            </a:rPr>
            <a:t>納稅及申報</a:t>
          </a:r>
          <a:endParaRPr lang="zh-TW" altLang="en-US" dirty="0"/>
        </a:p>
      </dgm:t>
    </dgm:pt>
    <dgm:pt modelId="{A9E2314D-7836-4C47-98A4-C21231F8DD45}" type="parTrans" cxnId="{6AB5127A-4C5D-4302-886B-7B4AE3B15665}">
      <dgm:prSet/>
      <dgm:spPr/>
      <dgm:t>
        <a:bodyPr/>
        <a:lstStyle/>
        <a:p>
          <a:endParaRPr lang="zh-TW" altLang="en-US"/>
        </a:p>
      </dgm:t>
    </dgm:pt>
    <dgm:pt modelId="{F3C76AFB-487B-40F1-938F-654F64ADF8ED}" type="sibTrans" cxnId="{6AB5127A-4C5D-4302-886B-7B4AE3B15665}">
      <dgm:prSet/>
      <dgm:spPr/>
      <dgm:t>
        <a:bodyPr/>
        <a:lstStyle/>
        <a:p>
          <a:endParaRPr lang="zh-TW" altLang="en-US"/>
        </a:p>
      </dgm:t>
    </dgm:pt>
    <dgm:pt modelId="{CCA49615-B9F5-48D8-91DF-5B7C31DCCB0D}">
      <dgm:prSet/>
      <dgm:spPr/>
      <dgm:t>
        <a:bodyPr/>
        <a:lstStyle/>
        <a:p>
          <a:r>
            <a:rPr lang="en-US" altLang="zh-TW" b="1" dirty="0" smtClean="0">
              <a:solidFill>
                <a:schemeClr val="tx1"/>
              </a:solidFill>
              <a:ea typeface="新細明體" pitchFamily="18" charset="-120"/>
            </a:rPr>
            <a:t>(</a:t>
          </a:r>
          <a:r>
            <a:rPr lang="zh-TW" altLang="en-US" b="1" dirty="0" smtClean="0">
              <a:solidFill>
                <a:schemeClr val="tx1"/>
              </a:solidFill>
              <a:ea typeface="新細明體" pitchFamily="18" charset="-120"/>
            </a:rPr>
            <a:t>十 一</a:t>
          </a:r>
          <a:r>
            <a:rPr lang="en-US" altLang="zh-TW" b="1" dirty="0" smtClean="0">
              <a:solidFill>
                <a:schemeClr val="tx1"/>
              </a:solidFill>
              <a:ea typeface="新細明體" pitchFamily="18" charset="-120"/>
            </a:rPr>
            <a:t>)</a:t>
          </a:r>
          <a:r>
            <a:rPr lang="zh-TW" altLang="en-US" b="1" dirty="0" smtClean="0">
              <a:solidFill>
                <a:schemeClr val="tx1"/>
              </a:solidFill>
              <a:ea typeface="新細明體" pitchFamily="18" charset="-120"/>
            </a:rPr>
            <a:t>罰        則</a:t>
          </a:r>
          <a:endParaRPr lang="zh-TW" altLang="en-US" dirty="0"/>
        </a:p>
      </dgm:t>
    </dgm:pt>
    <dgm:pt modelId="{6C71ABFA-05EB-4085-A15A-1A11B7975921}" type="parTrans" cxnId="{3F39CBD0-6600-41EA-9AD3-7C8A14C9B1B2}">
      <dgm:prSet/>
      <dgm:spPr/>
      <dgm:t>
        <a:bodyPr/>
        <a:lstStyle/>
        <a:p>
          <a:endParaRPr lang="zh-TW" altLang="en-US"/>
        </a:p>
      </dgm:t>
    </dgm:pt>
    <dgm:pt modelId="{EB37BAD0-6335-4A32-AB9F-DE97A993A567}" type="sibTrans" cxnId="{3F39CBD0-6600-41EA-9AD3-7C8A14C9B1B2}">
      <dgm:prSet/>
      <dgm:spPr/>
      <dgm:t>
        <a:bodyPr/>
        <a:lstStyle/>
        <a:p>
          <a:endParaRPr lang="zh-TW" altLang="en-US"/>
        </a:p>
      </dgm:t>
    </dgm:pt>
    <dgm:pt modelId="{23F777F9-2C9C-4C0E-8672-053E789C584A}">
      <dgm:prSet custT="1"/>
      <dgm:spPr/>
      <dgm:t>
        <a:bodyPr/>
        <a:lstStyle/>
        <a:p>
          <a:pPr algn="l"/>
          <a:r>
            <a:rPr lang="zh-TW" altLang="en-US" sz="2200" b="1" dirty="0" smtClean="0">
              <a:solidFill>
                <a:srgbClr val="FF00FF"/>
              </a:solidFill>
              <a:ea typeface="新細明體" pitchFamily="18" charset="-120"/>
            </a:rPr>
            <a:t>個人部分採分離課稅、移轉完成登記之次日起</a:t>
          </a:r>
          <a:r>
            <a:rPr lang="en-US" altLang="zh-TW" sz="2200" b="1" dirty="0" smtClean="0">
              <a:solidFill>
                <a:srgbClr val="FF00FF"/>
              </a:solidFill>
              <a:ea typeface="新細明體" pitchFamily="18" charset="-120"/>
            </a:rPr>
            <a:t>30</a:t>
          </a:r>
          <a:r>
            <a:rPr lang="zh-TW" altLang="en-US" sz="2200" b="1" dirty="0" smtClean="0">
              <a:solidFill>
                <a:srgbClr val="FF00FF"/>
              </a:solidFill>
              <a:ea typeface="新細明體" pitchFamily="18" charset="-120"/>
            </a:rPr>
            <a:t>日向申報地申報</a:t>
          </a:r>
          <a:endParaRPr lang="zh-TW" altLang="en-US" sz="2200" b="1" dirty="0">
            <a:solidFill>
              <a:srgbClr val="FF00FF"/>
            </a:solidFill>
            <a:ea typeface="新細明體" pitchFamily="18" charset="-120"/>
          </a:endParaRPr>
        </a:p>
      </dgm:t>
    </dgm:pt>
    <dgm:pt modelId="{AF87C115-7053-4364-A4F7-9B95F76FAFAB}" type="parTrans" cxnId="{CBF0BF52-BD3C-44BB-B8E6-3B91F857728A}">
      <dgm:prSet/>
      <dgm:spPr/>
      <dgm:t>
        <a:bodyPr/>
        <a:lstStyle/>
        <a:p>
          <a:endParaRPr lang="zh-TW" altLang="en-US"/>
        </a:p>
      </dgm:t>
    </dgm:pt>
    <dgm:pt modelId="{0B360334-5E56-4821-8DA9-09200F7544F6}" type="sibTrans" cxnId="{CBF0BF52-BD3C-44BB-B8E6-3B91F857728A}">
      <dgm:prSet/>
      <dgm:spPr/>
      <dgm:t>
        <a:bodyPr/>
        <a:lstStyle/>
        <a:p>
          <a:endParaRPr lang="zh-TW" altLang="en-US"/>
        </a:p>
      </dgm:t>
    </dgm:pt>
    <dgm:pt modelId="{B9529672-8487-472A-BEAE-9C0D243E56B6}">
      <dgm:prSet/>
      <dgm:spPr/>
      <dgm:t>
        <a:bodyPr/>
        <a:lstStyle/>
        <a:p>
          <a:r>
            <a:rPr lang="en-US" altLang="zh-TW" b="1" dirty="0" smtClean="0">
              <a:solidFill>
                <a:schemeClr val="tx1"/>
              </a:solidFill>
              <a:ea typeface="新細明體" pitchFamily="18" charset="-120"/>
            </a:rPr>
            <a:t>(</a:t>
          </a:r>
          <a:r>
            <a:rPr lang="zh-TW" altLang="en-US" b="1" dirty="0" smtClean="0">
              <a:solidFill>
                <a:schemeClr val="tx1"/>
              </a:solidFill>
              <a:ea typeface="新細明體" pitchFamily="18" charset="-120"/>
            </a:rPr>
            <a:t>十二</a:t>
          </a:r>
          <a:r>
            <a:rPr lang="en-US" altLang="zh-TW" b="1" dirty="0" smtClean="0">
              <a:solidFill>
                <a:schemeClr val="tx1"/>
              </a:solidFill>
              <a:ea typeface="新細明體" pitchFamily="18" charset="-120"/>
            </a:rPr>
            <a:t>)</a:t>
          </a:r>
          <a:r>
            <a:rPr lang="zh-TW" altLang="zh-TW" b="1" dirty="0" smtClean="0">
              <a:solidFill>
                <a:schemeClr val="tx1"/>
              </a:solidFill>
              <a:ea typeface="新細明體" pitchFamily="18" charset="-120"/>
            </a:rPr>
            <a:t>收入用途</a:t>
          </a:r>
          <a:endParaRPr lang="zh-TW" altLang="en-US" dirty="0"/>
        </a:p>
      </dgm:t>
    </dgm:pt>
    <dgm:pt modelId="{C1902CFA-CBF1-4C8E-A312-1A8CDCD39876}" type="parTrans" cxnId="{2CFCEC30-672F-454F-B8E8-05028BDE7D5F}">
      <dgm:prSet/>
      <dgm:spPr/>
      <dgm:t>
        <a:bodyPr/>
        <a:lstStyle/>
        <a:p>
          <a:endParaRPr lang="zh-TW" altLang="en-US"/>
        </a:p>
      </dgm:t>
    </dgm:pt>
    <dgm:pt modelId="{9248E6A5-0F3A-47D5-8551-D3843BA9E2F2}" type="sibTrans" cxnId="{2CFCEC30-672F-454F-B8E8-05028BDE7D5F}">
      <dgm:prSet/>
      <dgm:spPr/>
      <dgm:t>
        <a:bodyPr/>
        <a:lstStyle/>
        <a:p>
          <a:endParaRPr lang="zh-TW" altLang="en-US"/>
        </a:p>
      </dgm:t>
    </dgm:pt>
    <dgm:pt modelId="{C6CD985B-023A-4497-8543-A7E64359B64F}">
      <dgm:prSet custT="1"/>
      <dgm:spPr/>
      <dgm:t>
        <a:bodyPr/>
        <a:lstStyle/>
        <a:p>
          <a:pPr algn="l"/>
          <a:r>
            <a:rPr lang="zh-TW" altLang="en-US" sz="2200" b="1" dirty="0" smtClean="0">
              <a:solidFill>
                <a:srgbClr val="FF00FF"/>
              </a:solidFill>
              <a:ea typeface="新細明體" pitchFamily="18" charset="-120"/>
            </a:rPr>
            <a:t>非自願因素、合作興建、持有時間合併計算</a:t>
          </a:r>
          <a:endParaRPr lang="zh-TW" altLang="en-US" sz="2200" b="1" dirty="0">
            <a:solidFill>
              <a:srgbClr val="FF00FF"/>
            </a:solidFill>
            <a:ea typeface="新細明體" pitchFamily="18" charset="-120"/>
          </a:endParaRPr>
        </a:p>
      </dgm:t>
    </dgm:pt>
    <dgm:pt modelId="{A9703001-A187-44F2-B8F2-0CE5119C9F86}" type="parTrans" cxnId="{064D1339-D072-4E36-868A-643E8F4C61D4}">
      <dgm:prSet/>
      <dgm:spPr/>
      <dgm:t>
        <a:bodyPr/>
        <a:lstStyle/>
        <a:p>
          <a:endParaRPr lang="zh-TW" altLang="en-US"/>
        </a:p>
      </dgm:t>
    </dgm:pt>
    <dgm:pt modelId="{E28CA8C3-C827-42A0-B52C-F97168CDE2B1}" type="sibTrans" cxnId="{064D1339-D072-4E36-868A-643E8F4C61D4}">
      <dgm:prSet/>
      <dgm:spPr/>
      <dgm:t>
        <a:bodyPr/>
        <a:lstStyle/>
        <a:p>
          <a:endParaRPr lang="zh-TW" altLang="en-US"/>
        </a:p>
      </dgm:t>
    </dgm:pt>
    <dgm:pt modelId="{599E06C3-EEFD-4153-92ED-684B06EDB15C}" type="pres">
      <dgm:prSet presAssocID="{2205F45A-2876-4932-88E0-562463E17427}" presName="linear" presStyleCnt="0">
        <dgm:presLayoutVars>
          <dgm:animLvl val="lvl"/>
          <dgm:resizeHandles val="exact"/>
        </dgm:presLayoutVars>
      </dgm:prSet>
      <dgm:spPr/>
      <dgm:t>
        <a:bodyPr/>
        <a:lstStyle/>
        <a:p>
          <a:endParaRPr lang="zh-TW" altLang="en-US"/>
        </a:p>
      </dgm:t>
    </dgm:pt>
    <dgm:pt modelId="{D4BC424D-8293-430C-9489-3D79FBD71FE7}" type="pres">
      <dgm:prSet presAssocID="{8447F887-F8B5-4D14-B1AC-F35BE1E9DAC2}" presName="parentText" presStyleLbl="node1" presStyleIdx="0" presStyleCnt="6" custScaleX="72121" custScaleY="78439" custLinFactNeighborX="-13939" custLinFactNeighborY="5878">
        <dgm:presLayoutVars>
          <dgm:chMax val="0"/>
          <dgm:bulletEnabled val="1"/>
        </dgm:presLayoutVars>
      </dgm:prSet>
      <dgm:spPr/>
      <dgm:t>
        <a:bodyPr/>
        <a:lstStyle/>
        <a:p>
          <a:endParaRPr lang="zh-TW" altLang="en-US"/>
        </a:p>
      </dgm:t>
    </dgm:pt>
    <dgm:pt modelId="{37350A2A-7A31-41F3-992C-7247F03E28E0}" type="pres">
      <dgm:prSet presAssocID="{8447F887-F8B5-4D14-B1AC-F35BE1E9DAC2}" presName="childText" presStyleLbl="revTx" presStyleIdx="0" presStyleCnt="4" custScaleX="60157" custScaleY="102598" custLinFactNeighborX="-19125" custLinFactNeighborY="2657">
        <dgm:presLayoutVars>
          <dgm:bulletEnabled val="1"/>
        </dgm:presLayoutVars>
      </dgm:prSet>
      <dgm:spPr/>
      <dgm:t>
        <a:bodyPr/>
        <a:lstStyle/>
        <a:p>
          <a:endParaRPr lang="zh-TW" altLang="en-US"/>
        </a:p>
      </dgm:t>
    </dgm:pt>
    <dgm:pt modelId="{983DEE87-619A-48D2-8754-7668A5A3D03C}" type="pres">
      <dgm:prSet presAssocID="{97C71B09-6FEE-4029-A039-DD57F680DFFD}" presName="parentText" presStyleLbl="node1" presStyleIdx="1" presStyleCnt="6" custScaleX="30404" custScaleY="101259" custLinFactNeighborX="-36274" custLinFactNeighborY="-7677">
        <dgm:presLayoutVars>
          <dgm:chMax val="0"/>
          <dgm:bulletEnabled val="1"/>
        </dgm:presLayoutVars>
      </dgm:prSet>
      <dgm:spPr/>
      <dgm:t>
        <a:bodyPr/>
        <a:lstStyle/>
        <a:p>
          <a:endParaRPr lang="zh-TW" altLang="en-US"/>
        </a:p>
      </dgm:t>
    </dgm:pt>
    <dgm:pt modelId="{BEDB564D-10C4-460D-AFCD-F1556920D072}" type="pres">
      <dgm:prSet presAssocID="{97C71B09-6FEE-4029-A039-DD57F680DFFD}" presName="childText" presStyleLbl="revTx" presStyleIdx="1" presStyleCnt="4" custScaleX="48215" custScaleY="106371" custLinFactNeighborX="-25096" custLinFactNeighborY="-10553">
        <dgm:presLayoutVars>
          <dgm:bulletEnabled val="1"/>
        </dgm:presLayoutVars>
      </dgm:prSet>
      <dgm:spPr/>
      <dgm:t>
        <a:bodyPr/>
        <a:lstStyle/>
        <a:p>
          <a:endParaRPr lang="zh-TW" altLang="en-US"/>
        </a:p>
      </dgm:t>
    </dgm:pt>
    <dgm:pt modelId="{80EA0C3A-4BB5-464C-A8EC-6BAC94032C9C}" type="pres">
      <dgm:prSet presAssocID="{D02F365D-11EF-47EE-819A-400CC0E80497}" presName="parentText" presStyleLbl="node1" presStyleIdx="2" presStyleCnt="6" custScaleX="36298" custLinFactNeighborX="-31851" custLinFactNeighborY="-29614">
        <dgm:presLayoutVars>
          <dgm:chMax val="0"/>
          <dgm:bulletEnabled val="1"/>
        </dgm:presLayoutVars>
      </dgm:prSet>
      <dgm:spPr/>
      <dgm:t>
        <a:bodyPr/>
        <a:lstStyle/>
        <a:p>
          <a:endParaRPr lang="zh-TW" altLang="en-US"/>
        </a:p>
      </dgm:t>
    </dgm:pt>
    <dgm:pt modelId="{C213C87E-D300-4988-9262-B72C4DB42BF6}" type="pres">
      <dgm:prSet presAssocID="{D02F365D-11EF-47EE-819A-400CC0E80497}" presName="childText" presStyleLbl="revTx" presStyleIdx="2" presStyleCnt="4" custScaleX="73716" custScaleY="130331" custLinFactNeighborX="-12345" custLinFactNeighborY="-10449">
        <dgm:presLayoutVars>
          <dgm:bulletEnabled val="1"/>
        </dgm:presLayoutVars>
      </dgm:prSet>
      <dgm:spPr/>
      <dgm:t>
        <a:bodyPr/>
        <a:lstStyle/>
        <a:p>
          <a:endParaRPr lang="zh-TW" altLang="en-US"/>
        </a:p>
      </dgm:t>
    </dgm:pt>
    <dgm:pt modelId="{C24AEF94-7626-44D8-B825-3C66E9E16FFC}" type="pres">
      <dgm:prSet presAssocID="{E4130DBE-AD08-4216-8730-BEA28F039CDA}" presName="parentText" presStyleLbl="node1" presStyleIdx="3" presStyleCnt="6" custScaleX="27451" custLinFactNeighborX="-36274" custLinFactNeighborY="-39103">
        <dgm:presLayoutVars>
          <dgm:chMax val="0"/>
          <dgm:bulletEnabled val="1"/>
        </dgm:presLayoutVars>
      </dgm:prSet>
      <dgm:spPr/>
      <dgm:t>
        <a:bodyPr/>
        <a:lstStyle/>
        <a:p>
          <a:endParaRPr lang="zh-TW" altLang="en-US"/>
        </a:p>
      </dgm:t>
    </dgm:pt>
    <dgm:pt modelId="{2DD436E7-15E3-47C7-8686-A4FEA27F51F3}" type="pres">
      <dgm:prSet presAssocID="{E4130DBE-AD08-4216-8730-BEA28F039CDA}" presName="childText" presStyleLbl="revTx" presStyleIdx="3" presStyleCnt="4" custScaleX="68149" custScaleY="150963" custLinFactY="-20771" custLinFactNeighborX="11168" custLinFactNeighborY="-100000">
        <dgm:presLayoutVars>
          <dgm:bulletEnabled val="1"/>
        </dgm:presLayoutVars>
      </dgm:prSet>
      <dgm:spPr/>
      <dgm:t>
        <a:bodyPr/>
        <a:lstStyle/>
        <a:p>
          <a:endParaRPr lang="zh-TW" altLang="en-US"/>
        </a:p>
      </dgm:t>
    </dgm:pt>
    <dgm:pt modelId="{235F8960-40D6-4CEE-9DA1-495B651D9C58}" type="pres">
      <dgm:prSet presAssocID="{CCA49615-B9F5-48D8-91DF-5B7C31DCCB0D}" presName="parentText" presStyleLbl="node1" presStyleIdx="4" presStyleCnt="6" custScaleX="27450" custLinFactY="-81538" custLinFactNeighborX="-36275" custLinFactNeighborY="-100000">
        <dgm:presLayoutVars>
          <dgm:chMax val="0"/>
          <dgm:bulletEnabled val="1"/>
        </dgm:presLayoutVars>
      </dgm:prSet>
      <dgm:spPr/>
      <dgm:t>
        <a:bodyPr/>
        <a:lstStyle/>
        <a:p>
          <a:endParaRPr lang="zh-TW" altLang="en-US"/>
        </a:p>
      </dgm:t>
    </dgm:pt>
    <dgm:pt modelId="{F2F10DB3-8C6F-4A04-ACB7-FE74560E297F}" type="pres">
      <dgm:prSet presAssocID="{EB37BAD0-6335-4A32-AB9F-DE97A993A567}" presName="spacer" presStyleCnt="0"/>
      <dgm:spPr/>
    </dgm:pt>
    <dgm:pt modelId="{3C0A515B-AA4C-4C74-9226-FECCD40F4410}" type="pres">
      <dgm:prSet presAssocID="{B9529672-8487-472A-BEAE-9C0D243E56B6}" presName="parentText" presStyleLbl="node1" presStyleIdx="5" presStyleCnt="6" custScaleX="27451" custLinFactY="-37872" custLinFactNeighborX="-36274" custLinFactNeighborY="-100000">
        <dgm:presLayoutVars>
          <dgm:chMax val="0"/>
          <dgm:bulletEnabled val="1"/>
        </dgm:presLayoutVars>
      </dgm:prSet>
      <dgm:spPr/>
      <dgm:t>
        <a:bodyPr/>
        <a:lstStyle/>
        <a:p>
          <a:endParaRPr lang="zh-TW" altLang="en-US"/>
        </a:p>
      </dgm:t>
    </dgm:pt>
  </dgm:ptLst>
  <dgm:cxnLst>
    <dgm:cxn modelId="{EF9E9A00-8CDA-4CA0-8E57-F8315D1BA04A}" type="presOf" srcId="{23F777F9-2C9C-4C0E-8672-053E789C584A}" destId="{2DD436E7-15E3-47C7-8686-A4FEA27F51F3}" srcOrd="0" destOrd="0" presId="urn:microsoft.com/office/officeart/2005/8/layout/vList2"/>
    <dgm:cxn modelId="{6AB5127A-4C5D-4302-886B-7B4AE3B15665}" srcId="{2205F45A-2876-4932-88E0-562463E17427}" destId="{E4130DBE-AD08-4216-8730-BEA28F039CDA}" srcOrd="3" destOrd="0" parTransId="{A9E2314D-7836-4C47-98A4-C21231F8DD45}" sibTransId="{F3C76AFB-487B-40F1-938F-654F64ADF8ED}"/>
    <dgm:cxn modelId="{3F5EE7A6-8EE7-4088-8F3C-49203E666A82}" type="presOf" srcId="{D02F365D-11EF-47EE-819A-400CC0E80497}" destId="{80EA0C3A-4BB5-464C-A8EC-6BAC94032C9C}" srcOrd="0" destOrd="0" presId="urn:microsoft.com/office/officeart/2005/8/layout/vList2"/>
    <dgm:cxn modelId="{4B9A2413-4FCF-49DA-8F88-A7BC253E598C}" type="presOf" srcId="{2205F45A-2876-4932-88E0-562463E17427}" destId="{599E06C3-EEFD-4153-92ED-684B06EDB15C}" srcOrd="0" destOrd="0" presId="urn:microsoft.com/office/officeart/2005/8/layout/vList2"/>
    <dgm:cxn modelId="{D0789398-8F38-41A0-BE77-4DF2CD0891DB}" srcId="{2205F45A-2876-4932-88E0-562463E17427}" destId="{97C71B09-6FEE-4029-A039-DD57F680DFFD}" srcOrd="1" destOrd="0" parTransId="{84A4E150-54F2-408C-840B-58968AE4691A}" sibTransId="{7CCB8A73-B0F7-4387-95F5-4F1BC0368732}"/>
    <dgm:cxn modelId="{2C8CEC66-18D9-452D-BD52-4ECEB2443283}" type="presOf" srcId="{82F3CA01-32A5-4C38-B429-B1BEA7E622D8}" destId="{37350A2A-7A31-41F3-992C-7247F03E28E0}" srcOrd="0" destOrd="0" presId="urn:microsoft.com/office/officeart/2005/8/layout/vList2"/>
    <dgm:cxn modelId="{0D623D3E-8E9A-4001-8ACB-2A653B502CE1}" type="presOf" srcId="{639BD2DD-5B1D-4F1C-84F7-CBCC176AE1D7}" destId="{BEDB564D-10C4-460D-AFCD-F1556920D072}" srcOrd="0" destOrd="0" presId="urn:microsoft.com/office/officeart/2005/8/layout/vList2"/>
    <dgm:cxn modelId="{B33EF001-61DC-4CB6-8388-C3748F0DB254}" type="presOf" srcId="{B9529672-8487-472A-BEAE-9C0D243E56B6}" destId="{3C0A515B-AA4C-4C74-9226-FECCD40F4410}" srcOrd="0" destOrd="0" presId="urn:microsoft.com/office/officeart/2005/8/layout/vList2"/>
    <dgm:cxn modelId="{8AF0872A-AD2F-4501-BD3A-281FA17D8DEF}" type="presOf" srcId="{C6CD985B-023A-4497-8543-A7E64359B64F}" destId="{C213C87E-D300-4988-9262-B72C4DB42BF6}" srcOrd="0" destOrd="0" presId="urn:microsoft.com/office/officeart/2005/8/layout/vList2"/>
    <dgm:cxn modelId="{60617547-0AB4-47F8-8E82-FB066560C4C6}" type="presOf" srcId="{CCA49615-B9F5-48D8-91DF-5B7C31DCCB0D}" destId="{235F8960-40D6-4CEE-9DA1-495B651D9C58}" srcOrd="0" destOrd="0" presId="urn:microsoft.com/office/officeart/2005/8/layout/vList2"/>
    <dgm:cxn modelId="{BAB51DED-B243-4450-8939-BC2F2E913764}" type="presOf" srcId="{E4130DBE-AD08-4216-8730-BEA28F039CDA}" destId="{C24AEF94-7626-44D8-B825-3C66E9E16FFC}" srcOrd="0" destOrd="0" presId="urn:microsoft.com/office/officeart/2005/8/layout/vList2"/>
    <dgm:cxn modelId="{2CFCEC30-672F-454F-B8E8-05028BDE7D5F}" srcId="{2205F45A-2876-4932-88E0-562463E17427}" destId="{B9529672-8487-472A-BEAE-9C0D243E56B6}" srcOrd="5" destOrd="0" parTransId="{C1902CFA-CBF1-4C8E-A312-1A8CDCD39876}" sibTransId="{9248E6A5-0F3A-47D5-8551-D3843BA9E2F2}"/>
    <dgm:cxn modelId="{064D1339-D072-4E36-868A-643E8F4C61D4}" srcId="{D02F365D-11EF-47EE-819A-400CC0E80497}" destId="{C6CD985B-023A-4497-8543-A7E64359B64F}" srcOrd="0" destOrd="0" parTransId="{A9703001-A187-44F2-B8F2-0CE5119C9F86}" sibTransId="{E28CA8C3-C827-42A0-B52C-F97168CDE2B1}"/>
    <dgm:cxn modelId="{CBF0BF52-BD3C-44BB-B8E6-3B91F857728A}" srcId="{E4130DBE-AD08-4216-8730-BEA28F039CDA}" destId="{23F777F9-2C9C-4C0E-8672-053E789C584A}" srcOrd="0" destOrd="0" parTransId="{AF87C115-7053-4364-A4F7-9B95F76FAFAB}" sibTransId="{0B360334-5E56-4821-8DA9-09200F7544F6}"/>
    <dgm:cxn modelId="{C15AB13B-D207-44B9-9068-57D2B42EECCE}" srcId="{2205F45A-2876-4932-88E0-562463E17427}" destId="{8447F887-F8B5-4D14-B1AC-F35BE1E9DAC2}" srcOrd="0" destOrd="0" parTransId="{4C31AD24-EBB3-4AD6-9C99-38DC9CEC336E}" sibTransId="{0E34FF14-1688-4950-AEFC-2E012DA2E650}"/>
    <dgm:cxn modelId="{78BCA586-4B35-4A31-9C03-6144DAA9721E}" srcId="{2205F45A-2876-4932-88E0-562463E17427}" destId="{D02F365D-11EF-47EE-819A-400CC0E80497}" srcOrd="2" destOrd="0" parTransId="{27D768BF-548F-4B3C-9B59-4ECF77BA3939}" sibTransId="{7A9A7695-9194-487D-9911-A85BD945187C}"/>
    <dgm:cxn modelId="{EF7D11E3-FB76-431F-B418-6F344DD13E72}" type="presOf" srcId="{97C71B09-6FEE-4029-A039-DD57F680DFFD}" destId="{983DEE87-619A-48D2-8754-7668A5A3D03C}" srcOrd="0" destOrd="0" presId="urn:microsoft.com/office/officeart/2005/8/layout/vList2"/>
    <dgm:cxn modelId="{88DBF3AD-0FD0-4B3B-84CB-C4BD3686B38A}" type="presOf" srcId="{8447F887-F8B5-4D14-B1AC-F35BE1E9DAC2}" destId="{D4BC424D-8293-430C-9489-3D79FBD71FE7}" srcOrd="0" destOrd="0" presId="urn:microsoft.com/office/officeart/2005/8/layout/vList2"/>
    <dgm:cxn modelId="{D4546AE8-98F5-4B9D-AC94-7AFD22B07527}" srcId="{8447F887-F8B5-4D14-B1AC-F35BE1E9DAC2}" destId="{82F3CA01-32A5-4C38-B429-B1BEA7E622D8}" srcOrd="0" destOrd="0" parTransId="{14E0A145-77B3-4E2A-913B-031E3D190D7D}" sibTransId="{65C7A216-2816-45B0-AA0A-7BC7F209E3D5}"/>
    <dgm:cxn modelId="{DED1FC42-9386-4245-918A-DF2964C2CBEB}" srcId="{97C71B09-6FEE-4029-A039-DD57F680DFFD}" destId="{639BD2DD-5B1D-4F1C-84F7-CBCC176AE1D7}" srcOrd="0" destOrd="0" parTransId="{EEC9E9F7-89AF-42EB-B83E-8961799DF883}" sibTransId="{A9D0AB1F-1540-4A58-B7D9-73F5A1F239F8}"/>
    <dgm:cxn modelId="{3F39CBD0-6600-41EA-9AD3-7C8A14C9B1B2}" srcId="{2205F45A-2876-4932-88E0-562463E17427}" destId="{CCA49615-B9F5-48D8-91DF-5B7C31DCCB0D}" srcOrd="4" destOrd="0" parTransId="{6C71ABFA-05EB-4085-A15A-1A11B7975921}" sibTransId="{EB37BAD0-6335-4A32-AB9F-DE97A993A567}"/>
    <dgm:cxn modelId="{2A108A2E-5E80-48CF-B8C6-373A7BE9094E}" type="presParOf" srcId="{599E06C3-EEFD-4153-92ED-684B06EDB15C}" destId="{D4BC424D-8293-430C-9489-3D79FBD71FE7}" srcOrd="0" destOrd="0" presId="urn:microsoft.com/office/officeart/2005/8/layout/vList2"/>
    <dgm:cxn modelId="{C48B6BDA-7649-4E87-9FC6-A781B6C1AE16}" type="presParOf" srcId="{599E06C3-EEFD-4153-92ED-684B06EDB15C}" destId="{37350A2A-7A31-41F3-992C-7247F03E28E0}" srcOrd="1" destOrd="0" presId="urn:microsoft.com/office/officeart/2005/8/layout/vList2"/>
    <dgm:cxn modelId="{1BBFAC79-EFDD-4B01-AFC7-90EC42CC5D63}" type="presParOf" srcId="{599E06C3-EEFD-4153-92ED-684B06EDB15C}" destId="{983DEE87-619A-48D2-8754-7668A5A3D03C}" srcOrd="2" destOrd="0" presId="urn:microsoft.com/office/officeart/2005/8/layout/vList2"/>
    <dgm:cxn modelId="{2546BEAD-3828-4310-8FA6-143E049C4F5E}" type="presParOf" srcId="{599E06C3-EEFD-4153-92ED-684B06EDB15C}" destId="{BEDB564D-10C4-460D-AFCD-F1556920D072}" srcOrd="3" destOrd="0" presId="urn:microsoft.com/office/officeart/2005/8/layout/vList2"/>
    <dgm:cxn modelId="{5C47CC27-FC64-4597-B205-77FEEFD0597F}" type="presParOf" srcId="{599E06C3-EEFD-4153-92ED-684B06EDB15C}" destId="{80EA0C3A-4BB5-464C-A8EC-6BAC94032C9C}" srcOrd="4" destOrd="0" presId="urn:microsoft.com/office/officeart/2005/8/layout/vList2"/>
    <dgm:cxn modelId="{342D7AEB-945E-4693-BA02-D77B4C4CA6AD}" type="presParOf" srcId="{599E06C3-EEFD-4153-92ED-684B06EDB15C}" destId="{C213C87E-D300-4988-9262-B72C4DB42BF6}" srcOrd="5" destOrd="0" presId="urn:microsoft.com/office/officeart/2005/8/layout/vList2"/>
    <dgm:cxn modelId="{28F204F5-57F2-4AA0-9D92-96C0632688E8}" type="presParOf" srcId="{599E06C3-EEFD-4153-92ED-684B06EDB15C}" destId="{C24AEF94-7626-44D8-B825-3C66E9E16FFC}" srcOrd="6" destOrd="0" presId="urn:microsoft.com/office/officeart/2005/8/layout/vList2"/>
    <dgm:cxn modelId="{50398498-68C1-4CFF-A262-7F3CF1F75A14}" type="presParOf" srcId="{599E06C3-EEFD-4153-92ED-684B06EDB15C}" destId="{2DD436E7-15E3-47C7-8686-A4FEA27F51F3}" srcOrd="7" destOrd="0" presId="urn:microsoft.com/office/officeart/2005/8/layout/vList2"/>
    <dgm:cxn modelId="{451A23F2-0579-4A12-9A06-EB546270E52D}" type="presParOf" srcId="{599E06C3-EEFD-4153-92ED-684B06EDB15C}" destId="{235F8960-40D6-4CEE-9DA1-495B651D9C58}" srcOrd="8" destOrd="0" presId="urn:microsoft.com/office/officeart/2005/8/layout/vList2"/>
    <dgm:cxn modelId="{F3FD8F36-3EA1-4730-B9C1-251CD33BAFB2}" type="presParOf" srcId="{599E06C3-EEFD-4153-92ED-684B06EDB15C}" destId="{F2F10DB3-8C6F-4A04-ACB7-FE74560E297F}" srcOrd="9" destOrd="0" presId="urn:microsoft.com/office/officeart/2005/8/layout/vList2"/>
    <dgm:cxn modelId="{2BB3C748-C249-412B-8604-062CE1ED6837}" type="presParOf" srcId="{599E06C3-EEFD-4153-92ED-684B06EDB15C}" destId="{3C0A515B-AA4C-4C74-9226-FECCD40F441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F04C40-8EE4-4664-B90A-2799145631A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TW" altLang="en-US"/>
        </a:p>
      </dgm:t>
    </dgm:pt>
    <dgm:pt modelId="{3AF34E31-080B-44D3-9048-EC9AA38714C0}">
      <dgm:prSet phldrT="[文字]" custT="1">
        <dgm:style>
          <a:lnRef idx="0">
            <a:schemeClr val="accent2"/>
          </a:lnRef>
          <a:fillRef idx="3">
            <a:schemeClr val="accent2"/>
          </a:fillRef>
          <a:effectRef idx="3">
            <a:schemeClr val="accent2"/>
          </a:effectRef>
          <a:fontRef idx="minor">
            <a:schemeClr val="lt1"/>
          </a:fontRef>
        </dgm:style>
      </dgm:prSet>
      <dgm:spPr>
        <a:scene3d>
          <a:camera prst="orthographicFront">
            <a:rot lat="0" lon="0" rev="0"/>
          </a:camera>
          <a:lightRig rig="threePt" dir="t">
            <a:rot lat="0" lon="0" rev="1200000"/>
          </a:lightRig>
        </a:scene3d>
        <a:sp3d>
          <a:bevelT w="63500" h="25400" prst="relaxedInset"/>
        </a:sp3d>
      </dgm:spPr>
      <dgm:t>
        <a:bodyPr/>
        <a:lstStyle/>
        <a:p>
          <a:r>
            <a:rPr lang="zh-TW" altLang="en-US" sz="2000" b="1" dirty="0" smtClean="0">
              <a:solidFill>
                <a:schemeClr val="bg1"/>
              </a:solidFill>
            </a:rPr>
            <a:t>一般情形</a:t>
          </a:r>
          <a:r>
            <a:rPr lang="zh-TW" altLang="en-US" sz="2000" b="1" dirty="0" smtClean="0">
              <a:solidFill>
                <a:srgbClr val="FFFF00"/>
              </a:solidFill>
            </a:rPr>
            <a:t>出售或交換之房地</a:t>
          </a:r>
          <a:endParaRPr lang="zh-TW" altLang="en-US" sz="2000" b="1" dirty="0">
            <a:solidFill>
              <a:srgbClr val="FFFF00"/>
            </a:solidFill>
          </a:endParaRPr>
        </a:p>
      </dgm:t>
    </dgm:pt>
    <dgm:pt modelId="{2032CAA3-B89A-4FC1-9711-6D5ED8029691}" type="parTrans" cxnId="{D231982A-27FF-4929-BBF9-A99505BC0E62}">
      <dgm:prSet/>
      <dgm:spPr/>
      <dgm:t>
        <a:bodyPr/>
        <a:lstStyle/>
        <a:p>
          <a:endParaRPr lang="zh-TW" altLang="en-US"/>
        </a:p>
      </dgm:t>
    </dgm:pt>
    <dgm:pt modelId="{E1DD37A1-E840-44BD-9BA2-E45F7108C5B3}" type="sibTrans" cxnId="{D231982A-27FF-4929-BBF9-A99505BC0E62}">
      <dgm:prSet>
        <dgm:style>
          <a:lnRef idx="1">
            <a:schemeClr val="accent2"/>
          </a:lnRef>
          <a:fillRef idx="2">
            <a:schemeClr val="accent2"/>
          </a:fillRef>
          <a:effectRef idx="1">
            <a:schemeClr val="accent2"/>
          </a:effectRef>
          <a:fontRef idx="minor">
            <a:schemeClr val="dk1"/>
          </a:fontRef>
        </dgm:style>
      </dgm:prSet>
      <dgm:spPr/>
      <dgm:t>
        <a:bodyPr/>
        <a:lstStyle/>
        <a:p>
          <a:endParaRPr lang="zh-TW" altLang="en-US"/>
        </a:p>
      </dgm:t>
    </dgm:pt>
    <dgm:pt modelId="{C7414772-C430-4DA8-8918-CCCE6EF49213}">
      <dgm:prSet custT="1">
        <dgm:style>
          <a:lnRef idx="0">
            <a:schemeClr val="accent2"/>
          </a:lnRef>
          <a:fillRef idx="3">
            <a:schemeClr val="accent2"/>
          </a:fillRef>
          <a:effectRef idx="3">
            <a:schemeClr val="accent2"/>
          </a:effectRef>
          <a:fontRef idx="minor">
            <a:schemeClr val="lt1"/>
          </a:fontRef>
        </dgm:style>
      </dgm:prSet>
      <dgm:spPr>
        <a:scene3d>
          <a:camera prst="orthographicFront">
            <a:rot lat="0" lon="0" rev="0"/>
          </a:camera>
          <a:lightRig rig="threePt" dir="t">
            <a:rot lat="0" lon="0" rev="1200000"/>
          </a:lightRig>
        </a:scene3d>
        <a:sp3d>
          <a:bevelT w="63500" h="25400" prst="relaxedInset"/>
        </a:sp3d>
      </dgm:spPr>
      <dgm:t>
        <a:bodyPr/>
        <a:lstStyle/>
        <a:p>
          <a:r>
            <a:rPr lang="zh-TW" altLang="en-US" sz="2400" b="1" dirty="0" smtClean="0">
              <a:solidFill>
                <a:srgbClr val="FFFF00"/>
              </a:solidFill>
            </a:rPr>
            <a:t>完成所有權移轉</a:t>
          </a:r>
          <a:r>
            <a:rPr lang="zh-TW" altLang="en-US" sz="2400" b="1" dirty="0" smtClean="0">
              <a:solidFill>
                <a:schemeClr val="bg1"/>
              </a:solidFill>
            </a:rPr>
            <a:t>登記日</a:t>
          </a:r>
          <a:r>
            <a:rPr lang="zh-TW" altLang="en-US" sz="2400" b="1" dirty="0" smtClean="0">
              <a:solidFill>
                <a:srgbClr val="FFFF00"/>
              </a:solidFill>
            </a:rPr>
            <a:t>為準</a:t>
          </a:r>
          <a:endParaRPr lang="zh-TW" altLang="en-US" sz="2400" b="1" dirty="0">
            <a:solidFill>
              <a:srgbClr val="FFFF00"/>
            </a:solidFill>
          </a:endParaRPr>
        </a:p>
      </dgm:t>
    </dgm:pt>
    <dgm:pt modelId="{638AB854-AC52-41D1-B971-7AB8C54C8CE3}" type="parTrans" cxnId="{DC478D30-3989-45A9-9475-EDF84DBD0893}">
      <dgm:prSet/>
      <dgm:spPr/>
      <dgm:t>
        <a:bodyPr/>
        <a:lstStyle/>
        <a:p>
          <a:endParaRPr lang="zh-TW" altLang="en-US"/>
        </a:p>
      </dgm:t>
    </dgm:pt>
    <dgm:pt modelId="{B0CD7CD2-6E4D-44B5-B8FB-ACC0378C9D02}" type="sibTrans" cxnId="{DC478D30-3989-45A9-9475-EDF84DBD0893}">
      <dgm:prSet>
        <dgm:style>
          <a:lnRef idx="1">
            <a:schemeClr val="accent2"/>
          </a:lnRef>
          <a:fillRef idx="2">
            <a:schemeClr val="accent2"/>
          </a:fillRef>
          <a:effectRef idx="1">
            <a:schemeClr val="accent2"/>
          </a:effectRef>
          <a:fontRef idx="minor">
            <a:schemeClr val="dk1"/>
          </a:fontRef>
        </dgm:style>
      </dgm:prSet>
      <dgm:spPr/>
      <dgm:t>
        <a:bodyPr/>
        <a:lstStyle/>
        <a:p>
          <a:endParaRPr lang="zh-TW" altLang="en-US"/>
        </a:p>
      </dgm:t>
    </dgm:pt>
    <dgm:pt modelId="{17928308-35DE-4002-86D6-21C009FBA61B}" type="pres">
      <dgm:prSet presAssocID="{88F04C40-8EE4-4664-B90A-2799145631AE}" presName="Name0" presStyleCnt="0">
        <dgm:presLayoutVars>
          <dgm:dir/>
          <dgm:resizeHandles val="exact"/>
        </dgm:presLayoutVars>
      </dgm:prSet>
      <dgm:spPr/>
      <dgm:t>
        <a:bodyPr/>
        <a:lstStyle/>
        <a:p>
          <a:endParaRPr lang="zh-TW" altLang="en-US"/>
        </a:p>
      </dgm:t>
    </dgm:pt>
    <dgm:pt modelId="{8AE45FD5-B224-4ED8-B896-B77A78AC39B6}" type="pres">
      <dgm:prSet presAssocID="{3AF34E31-080B-44D3-9048-EC9AA38714C0}" presName="node" presStyleLbl="node1" presStyleIdx="0" presStyleCnt="2" custScaleX="25698" custScaleY="33911" custLinFactNeighborX="8847" custLinFactNeighborY="-33496">
        <dgm:presLayoutVars>
          <dgm:bulletEnabled val="1"/>
        </dgm:presLayoutVars>
      </dgm:prSet>
      <dgm:spPr/>
      <dgm:t>
        <a:bodyPr/>
        <a:lstStyle/>
        <a:p>
          <a:endParaRPr lang="zh-TW" altLang="en-US"/>
        </a:p>
      </dgm:t>
    </dgm:pt>
    <dgm:pt modelId="{E4BAB479-D18B-4377-9D35-7141410FF7D3}" type="pres">
      <dgm:prSet presAssocID="{E1DD37A1-E840-44BD-9BA2-E45F7108C5B3}" presName="sibTrans" presStyleLbl="sibTrans2D1" presStyleIdx="0" presStyleCnt="1" custScaleX="71310" custScaleY="23613"/>
      <dgm:spPr/>
      <dgm:t>
        <a:bodyPr/>
        <a:lstStyle/>
        <a:p>
          <a:endParaRPr lang="zh-TW" altLang="en-US"/>
        </a:p>
      </dgm:t>
    </dgm:pt>
    <dgm:pt modelId="{DCD58C46-2595-4B75-91F7-EB4EEE6E61B3}" type="pres">
      <dgm:prSet presAssocID="{E1DD37A1-E840-44BD-9BA2-E45F7108C5B3}" presName="connectorText" presStyleLbl="sibTrans2D1" presStyleIdx="0" presStyleCnt="1"/>
      <dgm:spPr/>
      <dgm:t>
        <a:bodyPr/>
        <a:lstStyle/>
        <a:p>
          <a:endParaRPr lang="zh-TW" altLang="en-US"/>
        </a:p>
      </dgm:t>
    </dgm:pt>
    <dgm:pt modelId="{5301C60D-5766-4C9E-BF17-CC61A67E7378}" type="pres">
      <dgm:prSet presAssocID="{C7414772-C430-4DA8-8918-CCCE6EF49213}" presName="node" presStyleLbl="node1" presStyleIdx="1" presStyleCnt="2" custScaleX="43350" custScaleY="25687" custLinFactNeighborX="-26375" custLinFactNeighborY="-33235">
        <dgm:presLayoutVars>
          <dgm:bulletEnabled val="1"/>
        </dgm:presLayoutVars>
      </dgm:prSet>
      <dgm:spPr/>
      <dgm:t>
        <a:bodyPr/>
        <a:lstStyle/>
        <a:p>
          <a:endParaRPr lang="zh-TW" altLang="en-US"/>
        </a:p>
      </dgm:t>
    </dgm:pt>
  </dgm:ptLst>
  <dgm:cxnLst>
    <dgm:cxn modelId="{DC478D30-3989-45A9-9475-EDF84DBD0893}" srcId="{88F04C40-8EE4-4664-B90A-2799145631AE}" destId="{C7414772-C430-4DA8-8918-CCCE6EF49213}" srcOrd="1" destOrd="0" parTransId="{638AB854-AC52-41D1-B971-7AB8C54C8CE3}" sibTransId="{B0CD7CD2-6E4D-44B5-B8FB-ACC0378C9D02}"/>
    <dgm:cxn modelId="{F4FF7694-1414-41E1-8D26-AF740D5527ED}" type="presOf" srcId="{3AF34E31-080B-44D3-9048-EC9AA38714C0}" destId="{8AE45FD5-B224-4ED8-B896-B77A78AC39B6}" srcOrd="0" destOrd="0" presId="urn:microsoft.com/office/officeart/2005/8/layout/process1"/>
    <dgm:cxn modelId="{4CDAFF9D-96F4-451D-9F85-B33030F2D01F}" type="presOf" srcId="{E1DD37A1-E840-44BD-9BA2-E45F7108C5B3}" destId="{E4BAB479-D18B-4377-9D35-7141410FF7D3}" srcOrd="0" destOrd="0" presId="urn:microsoft.com/office/officeart/2005/8/layout/process1"/>
    <dgm:cxn modelId="{2D13AE5C-C3DF-463A-84A4-B07470D51ABF}" type="presOf" srcId="{88F04C40-8EE4-4664-B90A-2799145631AE}" destId="{17928308-35DE-4002-86D6-21C009FBA61B}" srcOrd="0" destOrd="0" presId="urn:microsoft.com/office/officeart/2005/8/layout/process1"/>
    <dgm:cxn modelId="{08C057EE-6616-4E6C-BC46-86288C05F46B}" type="presOf" srcId="{E1DD37A1-E840-44BD-9BA2-E45F7108C5B3}" destId="{DCD58C46-2595-4B75-91F7-EB4EEE6E61B3}" srcOrd="1" destOrd="0" presId="urn:microsoft.com/office/officeart/2005/8/layout/process1"/>
    <dgm:cxn modelId="{BD1F5A20-454D-4B79-8329-95AED452F3A8}" type="presOf" srcId="{C7414772-C430-4DA8-8918-CCCE6EF49213}" destId="{5301C60D-5766-4C9E-BF17-CC61A67E7378}" srcOrd="0" destOrd="0" presId="urn:microsoft.com/office/officeart/2005/8/layout/process1"/>
    <dgm:cxn modelId="{D231982A-27FF-4929-BBF9-A99505BC0E62}" srcId="{88F04C40-8EE4-4664-B90A-2799145631AE}" destId="{3AF34E31-080B-44D3-9048-EC9AA38714C0}" srcOrd="0" destOrd="0" parTransId="{2032CAA3-B89A-4FC1-9711-6D5ED8029691}" sibTransId="{E1DD37A1-E840-44BD-9BA2-E45F7108C5B3}"/>
    <dgm:cxn modelId="{72061216-58D3-4879-B402-10FA06DCCA3F}" type="presParOf" srcId="{17928308-35DE-4002-86D6-21C009FBA61B}" destId="{8AE45FD5-B224-4ED8-B896-B77A78AC39B6}" srcOrd="0" destOrd="0" presId="urn:microsoft.com/office/officeart/2005/8/layout/process1"/>
    <dgm:cxn modelId="{2C96BE17-2483-4C88-B4DC-01D45FEC8ECB}" type="presParOf" srcId="{17928308-35DE-4002-86D6-21C009FBA61B}" destId="{E4BAB479-D18B-4377-9D35-7141410FF7D3}" srcOrd="1" destOrd="0" presId="urn:microsoft.com/office/officeart/2005/8/layout/process1"/>
    <dgm:cxn modelId="{185960EB-CE64-4B9D-BAFA-472A96D57452}" type="presParOf" srcId="{E4BAB479-D18B-4377-9D35-7141410FF7D3}" destId="{DCD58C46-2595-4B75-91F7-EB4EEE6E61B3}" srcOrd="0" destOrd="0" presId="urn:microsoft.com/office/officeart/2005/8/layout/process1"/>
    <dgm:cxn modelId="{2BB3ABB0-C5C4-4F9E-81E0-BE47045853CA}" type="presParOf" srcId="{17928308-35DE-4002-86D6-21C009FBA61B}" destId="{5301C60D-5766-4C9E-BF17-CC61A67E737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DFC8BE-B1B3-4C33-84AF-B11E3672055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TW" altLang="en-US"/>
        </a:p>
      </dgm:t>
    </dgm:pt>
    <dgm:pt modelId="{8229932E-54B4-4A6B-8118-189EC507C5E7}">
      <dgm:prSet phldrT="[文字]">
        <dgm:style>
          <a:lnRef idx="2">
            <a:schemeClr val="accent6"/>
          </a:lnRef>
          <a:fillRef idx="1">
            <a:schemeClr val="lt1"/>
          </a:fillRef>
          <a:effectRef idx="0">
            <a:schemeClr val="accent6"/>
          </a:effectRef>
          <a:fontRef idx="minor">
            <a:schemeClr val="dk1"/>
          </a:fontRef>
        </dgm:style>
      </dgm:prSet>
      <dgm:spPr>
        <a:solidFill>
          <a:srgbClr val="FF0000"/>
        </a:solidFill>
        <a:scene3d>
          <a:camera prst="orthographicFront"/>
          <a:lightRig rig="threePt" dir="t"/>
        </a:scene3d>
        <a:sp3d>
          <a:bevelT prst="angle"/>
        </a:sp3d>
      </dgm:spPr>
      <dgm:t>
        <a:bodyPr/>
        <a:lstStyle/>
        <a:p>
          <a:r>
            <a:rPr lang="zh-TW" altLang="en-US" b="1" dirty="0" smtClean="0">
              <a:solidFill>
                <a:schemeClr val="bg1"/>
              </a:solidFill>
            </a:rPr>
            <a:t>例外情形  </a:t>
          </a:r>
          <a:r>
            <a:rPr lang="en-US" altLang="zh-TW" b="1" dirty="0" smtClean="0">
              <a:solidFill>
                <a:schemeClr val="bg1"/>
              </a:solidFill>
            </a:rPr>
            <a:t>3</a:t>
          </a:r>
          <a:endParaRPr lang="zh-TW" altLang="en-US" b="1" dirty="0">
            <a:solidFill>
              <a:schemeClr val="bg1"/>
            </a:solidFill>
          </a:endParaRPr>
        </a:p>
      </dgm:t>
    </dgm:pt>
    <dgm:pt modelId="{95FCDDFC-6122-4975-9B72-E1756FB5BCC4}" type="parTrans" cxnId="{C9E023E3-F001-43AE-8DD7-6F74EE7ABBCC}">
      <dgm:prSet/>
      <dgm:spPr/>
      <dgm:t>
        <a:bodyPr/>
        <a:lstStyle/>
        <a:p>
          <a:endParaRPr lang="zh-TW" altLang="en-US"/>
        </a:p>
      </dgm:t>
    </dgm:pt>
    <dgm:pt modelId="{89AEBD85-CCAA-41F6-9A4B-ABC6D2A358A4}" type="sibTrans" cxnId="{C9E023E3-F001-43AE-8DD7-6F74EE7ABBCC}">
      <dgm:prSet/>
      <dgm:spPr/>
      <dgm:t>
        <a:bodyPr/>
        <a:lstStyle/>
        <a:p>
          <a:endParaRPr lang="zh-TW" altLang="en-US"/>
        </a:p>
      </dgm:t>
    </dgm:pt>
    <dgm:pt modelId="{B7423E01-BD5B-4A3D-93B3-108E5D4C7653}">
      <dgm:prSet phldrT="[文字]">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zh-TW" altLang="en-US" b="1" dirty="0" smtClean="0"/>
            <a:t>強制執行</a:t>
          </a:r>
          <a:endParaRPr lang="zh-TW" altLang="en-US" b="1" dirty="0"/>
        </a:p>
      </dgm:t>
    </dgm:pt>
    <dgm:pt modelId="{E9B52F83-D268-44DB-9AB7-3E63F2C0D594}" type="parTrans" cxnId="{1CC28A60-965F-43C7-9B2E-74AE6BB3E18E}">
      <dgm:prSet/>
      <dgm:spPr/>
      <dgm:t>
        <a:bodyPr/>
        <a:lstStyle/>
        <a:p>
          <a:endParaRPr lang="zh-TW" altLang="en-US"/>
        </a:p>
      </dgm:t>
    </dgm:pt>
    <dgm:pt modelId="{D147DF4C-2960-4831-95B4-5B61C370F4CB}" type="sibTrans" cxnId="{1CC28A60-965F-43C7-9B2E-74AE6BB3E18E}">
      <dgm:prSet/>
      <dgm:spPr/>
      <dgm:t>
        <a:bodyPr/>
        <a:lstStyle/>
        <a:p>
          <a:endParaRPr lang="zh-TW" altLang="en-US"/>
        </a:p>
      </dgm:t>
    </dgm:pt>
    <dgm:pt modelId="{0BE54E2C-15BF-4191-BCD1-AB4FF167FD3B}">
      <dgm:prSet phldrT="[文字]">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r>
            <a:rPr lang="zh-TW" altLang="en-US" b="1" dirty="0" smtClean="0"/>
            <a:t>領得權利移轉證書之日</a:t>
          </a:r>
          <a:endParaRPr lang="zh-TW" altLang="en-US" b="1" dirty="0"/>
        </a:p>
      </dgm:t>
    </dgm:pt>
    <dgm:pt modelId="{11B0E936-8004-401D-8B9D-94ADDAFE7086}" type="parTrans" cxnId="{A50C5269-2245-4849-A67D-13030ECBFBA2}">
      <dgm:prSet/>
      <dgm:spPr/>
      <dgm:t>
        <a:bodyPr/>
        <a:lstStyle/>
        <a:p>
          <a:endParaRPr lang="zh-TW" altLang="en-US"/>
        </a:p>
      </dgm:t>
    </dgm:pt>
    <dgm:pt modelId="{B223BE33-0416-4DD2-A224-88F71752EFB7}" type="sibTrans" cxnId="{A50C5269-2245-4849-A67D-13030ECBFBA2}">
      <dgm:prSet/>
      <dgm:spPr/>
      <dgm:t>
        <a:bodyPr/>
        <a:lstStyle/>
        <a:p>
          <a:endParaRPr lang="zh-TW" altLang="en-US"/>
        </a:p>
      </dgm:t>
    </dgm:pt>
    <dgm:pt modelId="{61C517F0-104B-46F1-AB52-DA0B861426F8}">
      <dgm:prSet phldrT="[文字]">
        <dgm:style>
          <a:lnRef idx="2">
            <a:schemeClr val="accent6"/>
          </a:lnRef>
          <a:fillRef idx="1">
            <a:schemeClr val="lt1"/>
          </a:fillRef>
          <a:effectRef idx="0">
            <a:schemeClr val="accent6"/>
          </a:effectRef>
          <a:fontRef idx="minor">
            <a:schemeClr val="dk1"/>
          </a:fontRef>
        </dgm:style>
      </dgm:prSet>
      <dgm:spPr>
        <a:solidFill>
          <a:srgbClr val="FF66FF"/>
        </a:solidFill>
      </dgm:spPr>
      <dgm:t>
        <a:bodyPr/>
        <a:lstStyle/>
        <a:p>
          <a:r>
            <a:rPr lang="zh-TW" altLang="en-US" b="1" dirty="0" smtClean="0"/>
            <a:t>無法辦理建物所有權登記</a:t>
          </a:r>
          <a:endParaRPr lang="zh-TW" altLang="en-US" b="1" dirty="0"/>
        </a:p>
      </dgm:t>
    </dgm:pt>
    <dgm:pt modelId="{9637547D-5DB0-43BE-99F6-56521C3ADC15}" type="parTrans" cxnId="{37AA42B4-25D5-4F59-9D28-BF842A306A08}">
      <dgm:prSet/>
      <dgm:spPr/>
      <dgm:t>
        <a:bodyPr/>
        <a:lstStyle/>
        <a:p>
          <a:endParaRPr lang="zh-TW" altLang="en-US"/>
        </a:p>
      </dgm:t>
    </dgm:pt>
    <dgm:pt modelId="{909EA74C-B084-479C-BBC8-97EABF900F3B}" type="sibTrans" cxnId="{37AA42B4-25D5-4F59-9D28-BF842A306A08}">
      <dgm:prSet/>
      <dgm:spPr/>
      <dgm:t>
        <a:bodyPr/>
        <a:lstStyle/>
        <a:p>
          <a:endParaRPr lang="zh-TW" altLang="en-US"/>
        </a:p>
      </dgm:t>
    </dgm:pt>
    <dgm:pt modelId="{33ED4173-3243-4397-852C-21D8B22265FA}">
      <dgm:prSet phldrT="[文字]">
        <dgm:style>
          <a:lnRef idx="2">
            <a:schemeClr val="accent6"/>
          </a:lnRef>
          <a:fillRef idx="1">
            <a:schemeClr val="lt1"/>
          </a:fillRef>
          <a:effectRef idx="0">
            <a:schemeClr val="accent6"/>
          </a:effectRef>
          <a:fontRef idx="minor">
            <a:schemeClr val="dk1"/>
          </a:fontRef>
        </dgm:style>
      </dgm:prSet>
      <dgm:spPr>
        <a:solidFill>
          <a:srgbClr val="FF66FF"/>
        </a:solidFill>
      </dgm:spPr>
      <dgm:t>
        <a:bodyPr/>
        <a:lstStyle/>
        <a:p>
          <a:r>
            <a:rPr lang="zh-TW" altLang="en-US" b="1" dirty="0" smtClean="0"/>
            <a:t>訂約日</a:t>
          </a:r>
          <a:endParaRPr lang="zh-TW" altLang="en-US" b="1" dirty="0"/>
        </a:p>
      </dgm:t>
    </dgm:pt>
    <dgm:pt modelId="{3F6C7162-6114-45C4-9A0C-FB3FF1B3FDAE}" type="parTrans" cxnId="{DDE0C8FC-E5F8-4EC2-AE63-E896C56D09C9}">
      <dgm:prSet/>
      <dgm:spPr/>
      <dgm:t>
        <a:bodyPr/>
        <a:lstStyle/>
        <a:p>
          <a:endParaRPr lang="zh-TW" altLang="en-US"/>
        </a:p>
      </dgm:t>
    </dgm:pt>
    <dgm:pt modelId="{E643B720-2711-4F98-8EDC-D7F4BADD1276}" type="sibTrans" cxnId="{DDE0C8FC-E5F8-4EC2-AE63-E896C56D09C9}">
      <dgm:prSet/>
      <dgm:spPr/>
      <dgm:t>
        <a:bodyPr/>
        <a:lstStyle/>
        <a:p>
          <a:endParaRPr lang="zh-TW" altLang="en-US"/>
        </a:p>
      </dgm:t>
    </dgm:pt>
    <dgm:pt modelId="{2C99F465-0D5C-4759-AAB7-EA6E1DF4C7A5}">
      <dgm:prSet phldrT="[文字]">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zh-TW" altLang="en-US" b="1" dirty="0" smtClean="0"/>
            <a:t>設定地上權取得房屋使用權</a:t>
          </a:r>
          <a:endParaRPr lang="zh-TW" altLang="en-US" b="1" dirty="0"/>
        </a:p>
      </dgm:t>
    </dgm:pt>
    <dgm:pt modelId="{D268D5F9-094A-4D21-98F7-CAF5B93CECCC}" type="parTrans" cxnId="{8A50BCE1-8A79-4E3B-B907-9832F8C39C2F}">
      <dgm:prSet/>
      <dgm:spPr/>
      <dgm:t>
        <a:bodyPr/>
        <a:lstStyle/>
        <a:p>
          <a:endParaRPr lang="zh-TW" altLang="en-US"/>
        </a:p>
      </dgm:t>
    </dgm:pt>
    <dgm:pt modelId="{9B79F662-8D84-40A0-972A-EAC8AD633B68}" type="sibTrans" cxnId="{8A50BCE1-8A79-4E3B-B907-9832F8C39C2F}">
      <dgm:prSet/>
      <dgm:spPr/>
      <dgm:t>
        <a:bodyPr/>
        <a:lstStyle/>
        <a:p>
          <a:endParaRPr lang="zh-TW" altLang="en-US"/>
        </a:p>
      </dgm:t>
    </dgm:pt>
    <dgm:pt modelId="{B3D20654-C7AC-4537-ACCF-144953E987CD}">
      <dgm:prSet phldrT="[文字]">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zh-TW" altLang="en-US" b="1" dirty="0" smtClean="0"/>
            <a:t>權利移轉之日</a:t>
          </a:r>
          <a:endParaRPr lang="zh-TW" altLang="en-US" b="1" dirty="0"/>
        </a:p>
      </dgm:t>
    </dgm:pt>
    <dgm:pt modelId="{C0936CA5-4DC0-4E19-AFB7-B7A4CCA9C6C5}" type="parTrans" cxnId="{AF24EA25-A571-4423-BCFE-7E9CF010A367}">
      <dgm:prSet/>
      <dgm:spPr/>
      <dgm:t>
        <a:bodyPr/>
        <a:lstStyle/>
        <a:p>
          <a:endParaRPr lang="zh-TW" altLang="en-US"/>
        </a:p>
      </dgm:t>
    </dgm:pt>
    <dgm:pt modelId="{DDF65F30-7743-4185-B52D-C0D343FAEF64}" type="sibTrans" cxnId="{AF24EA25-A571-4423-BCFE-7E9CF010A367}">
      <dgm:prSet/>
      <dgm:spPr/>
      <dgm:t>
        <a:bodyPr/>
        <a:lstStyle/>
        <a:p>
          <a:endParaRPr lang="zh-TW" altLang="en-US"/>
        </a:p>
      </dgm:t>
    </dgm:pt>
    <dgm:pt modelId="{F06E71D6-A60B-42BD-BC96-BE6CA4D56238}" type="pres">
      <dgm:prSet presAssocID="{B0DFC8BE-B1B3-4C33-84AF-B11E36720551}" presName="diagram" presStyleCnt="0">
        <dgm:presLayoutVars>
          <dgm:chPref val="1"/>
          <dgm:dir/>
          <dgm:animOne val="branch"/>
          <dgm:animLvl val="lvl"/>
          <dgm:resizeHandles val="exact"/>
        </dgm:presLayoutVars>
      </dgm:prSet>
      <dgm:spPr/>
      <dgm:t>
        <a:bodyPr/>
        <a:lstStyle/>
        <a:p>
          <a:endParaRPr lang="zh-TW" altLang="en-US"/>
        </a:p>
      </dgm:t>
    </dgm:pt>
    <dgm:pt modelId="{DC674F95-2D27-4D07-A044-0755F99DE53A}" type="pres">
      <dgm:prSet presAssocID="{8229932E-54B4-4A6B-8118-189EC507C5E7}" presName="root1" presStyleCnt="0"/>
      <dgm:spPr/>
    </dgm:pt>
    <dgm:pt modelId="{B17722F5-BB13-449C-834B-DD58265366E5}" type="pres">
      <dgm:prSet presAssocID="{8229932E-54B4-4A6B-8118-189EC507C5E7}" presName="LevelOneTextNode" presStyleLbl="node0" presStyleIdx="0" presStyleCnt="1">
        <dgm:presLayoutVars>
          <dgm:chPref val="3"/>
        </dgm:presLayoutVars>
      </dgm:prSet>
      <dgm:spPr/>
      <dgm:t>
        <a:bodyPr/>
        <a:lstStyle/>
        <a:p>
          <a:endParaRPr lang="zh-TW" altLang="en-US"/>
        </a:p>
      </dgm:t>
    </dgm:pt>
    <dgm:pt modelId="{C4D87E9D-9176-45DE-A940-65AE3C7DB65A}" type="pres">
      <dgm:prSet presAssocID="{8229932E-54B4-4A6B-8118-189EC507C5E7}" presName="level2hierChild" presStyleCnt="0"/>
      <dgm:spPr/>
    </dgm:pt>
    <dgm:pt modelId="{A8C3FC48-F039-4785-BE3B-ADF807085974}" type="pres">
      <dgm:prSet presAssocID="{E9B52F83-D268-44DB-9AB7-3E63F2C0D594}" presName="conn2-1" presStyleLbl="parChTrans1D2" presStyleIdx="0" presStyleCnt="3"/>
      <dgm:spPr/>
      <dgm:t>
        <a:bodyPr/>
        <a:lstStyle/>
        <a:p>
          <a:endParaRPr lang="zh-TW" altLang="en-US"/>
        </a:p>
      </dgm:t>
    </dgm:pt>
    <dgm:pt modelId="{68470771-DF6F-4929-9343-4B81D9AA9145}" type="pres">
      <dgm:prSet presAssocID="{E9B52F83-D268-44DB-9AB7-3E63F2C0D594}" presName="connTx" presStyleLbl="parChTrans1D2" presStyleIdx="0" presStyleCnt="3"/>
      <dgm:spPr/>
      <dgm:t>
        <a:bodyPr/>
        <a:lstStyle/>
        <a:p>
          <a:endParaRPr lang="zh-TW" altLang="en-US"/>
        </a:p>
      </dgm:t>
    </dgm:pt>
    <dgm:pt modelId="{5E60CA2F-EB01-4BAE-B761-CE82F54B20DD}" type="pres">
      <dgm:prSet presAssocID="{B7423E01-BD5B-4A3D-93B3-108E5D4C7653}" presName="root2" presStyleCnt="0"/>
      <dgm:spPr/>
    </dgm:pt>
    <dgm:pt modelId="{ABD86F2B-8C82-4BC7-807D-70EA9DB90A40}" type="pres">
      <dgm:prSet presAssocID="{B7423E01-BD5B-4A3D-93B3-108E5D4C7653}" presName="LevelTwoTextNode" presStyleLbl="node2" presStyleIdx="0" presStyleCnt="3" custLinFactNeighborX="495" custLinFactNeighborY="2435">
        <dgm:presLayoutVars>
          <dgm:chPref val="3"/>
        </dgm:presLayoutVars>
      </dgm:prSet>
      <dgm:spPr/>
      <dgm:t>
        <a:bodyPr/>
        <a:lstStyle/>
        <a:p>
          <a:endParaRPr lang="zh-TW" altLang="en-US"/>
        </a:p>
      </dgm:t>
    </dgm:pt>
    <dgm:pt modelId="{93FB4469-7487-4DD7-9391-C3CE3EBC80D8}" type="pres">
      <dgm:prSet presAssocID="{B7423E01-BD5B-4A3D-93B3-108E5D4C7653}" presName="level3hierChild" presStyleCnt="0"/>
      <dgm:spPr/>
    </dgm:pt>
    <dgm:pt modelId="{FBAACCC7-F48D-49C3-B619-355F2B1D9BA9}" type="pres">
      <dgm:prSet presAssocID="{11B0E936-8004-401D-8B9D-94ADDAFE7086}" presName="conn2-1" presStyleLbl="parChTrans1D3" presStyleIdx="0" presStyleCnt="3"/>
      <dgm:spPr/>
      <dgm:t>
        <a:bodyPr/>
        <a:lstStyle/>
        <a:p>
          <a:endParaRPr lang="zh-TW" altLang="en-US"/>
        </a:p>
      </dgm:t>
    </dgm:pt>
    <dgm:pt modelId="{4F8ED0AC-429C-4AE1-9C56-DC5252D0238E}" type="pres">
      <dgm:prSet presAssocID="{11B0E936-8004-401D-8B9D-94ADDAFE7086}" presName="connTx" presStyleLbl="parChTrans1D3" presStyleIdx="0" presStyleCnt="3"/>
      <dgm:spPr/>
      <dgm:t>
        <a:bodyPr/>
        <a:lstStyle/>
        <a:p>
          <a:endParaRPr lang="zh-TW" altLang="en-US"/>
        </a:p>
      </dgm:t>
    </dgm:pt>
    <dgm:pt modelId="{8C70ACF8-AB8D-47FC-AEB8-000B564B88BF}" type="pres">
      <dgm:prSet presAssocID="{0BE54E2C-15BF-4191-BCD1-AB4FF167FD3B}" presName="root2" presStyleCnt="0"/>
      <dgm:spPr/>
    </dgm:pt>
    <dgm:pt modelId="{9FA54825-E043-4F6D-AB56-18A2D32904B0}" type="pres">
      <dgm:prSet presAssocID="{0BE54E2C-15BF-4191-BCD1-AB4FF167FD3B}" presName="LevelTwoTextNode" presStyleLbl="node3" presStyleIdx="0" presStyleCnt="3">
        <dgm:presLayoutVars>
          <dgm:chPref val="3"/>
        </dgm:presLayoutVars>
      </dgm:prSet>
      <dgm:spPr/>
      <dgm:t>
        <a:bodyPr/>
        <a:lstStyle/>
        <a:p>
          <a:endParaRPr lang="zh-TW" altLang="en-US"/>
        </a:p>
      </dgm:t>
    </dgm:pt>
    <dgm:pt modelId="{43E0264A-5B95-4D8A-B536-B8D9598E3F6C}" type="pres">
      <dgm:prSet presAssocID="{0BE54E2C-15BF-4191-BCD1-AB4FF167FD3B}" presName="level3hierChild" presStyleCnt="0"/>
      <dgm:spPr/>
    </dgm:pt>
    <dgm:pt modelId="{77CC7DB7-B1E3-4724-94B2-E783D3AD3244}" type="pres">
      <dgm:prSet presAssocID="{9637547D-5DB0-43BE-99F6-56521C3ADC15}" presName="conn2-1" presStyleLbl="parChTrans1D2" presStyleIdx="1" presStyleCnt="3"/>
      <dgm:spPr/>
      <dgm:t>
        <a:bodyPr/>
        <a:lstStyle/>
        <a:p>
          <a:endParaRPr lang="zh-TW" altLang="en-US"/>
        </a:p>
      </dgm:t>
    </dgm:pt>
    <dgm:pt modelId="{E0E76F33-4C03-4F2C-B37D-81A76498FF8F}" type="pres">
      <dgm:prSet presAssocID="{9637547D-5DB0-43BE-99F6-56521C3ADC15}" presName="connTx" presStyleLbl="parChTrans1D2" presStyleIdx="1" presStyleCnt="3"/>
      <dgm:spPr/>
      <dgm:t>
        <a:bodyPr/>
        <a:lstStyle/>
        <a:p>
          <a:endParaRPr lang="zh-TW" altLang="en-US"/>
        </a:p>
      </dgm:t>
    </dgm:pt>
    <dgm:pt modelId="{B65B4769-B96A-43B5-B787-A20FED291F73}" type="pres">
      <dgm:prSet presAssocID="{61C517F0-104B-46F1-AB52-DA0B861426F8}" presName="root2" presStyleCnt="0"/>
      <dgm:spPr/>
    </dgm:pt>
    <dgm:pt modelId="{20060F1A-71B3-4679-8DD8-FBD689CDEC65}" type="pres">
      <dgm:prSet presAssocID="{61C517F0-104B-46F1-AB52-DA0B861426F8}" presName="LevelTwoTextNode" presStyleLbl="node2" presStyleIdx="1" presStyleCnt="3">
        <dgm:presLayoutVars>
          <dgm:chPref val="3"/>
        </dgm:presLayoutVars>
      </dgm:prSet>
      <dgm:spPr/>
      <dgm:t>
        <a:bodyPr/>
        <a:lstStyle/>
        <a:p>
          <a:endParaRPr lang="zh-TW" altLang="en-US"/>
        </a:p>
      </dgm:t>
    </dgm:pt>
    <dgm:pt modelId="{4D5FC541-2236-41F6-9FBD-9D0B33BF5A0F}" type="pres">
      <dgm:prSet presAssocID="{61C517F0-104B-46F1-AB52-DA0B861426F8}" presName="level3hierChild" presStyleCnt="0"/>
      <dgm:spPr/>
    </dgm:pt>
    <dgm:pt modelId="{E9A691D0-C50C-4154-A076-79371F308C19}" type="pres">
      <dgm:prSet presAssocID="{3F6C7162-6114-45C4-9A0C-FB3FF1B3FDAE}" presName="conn2-1" presStyleLbl="parChTrans1D3" presStyleIdx="1" presStyleCnt="3"/>
      <dgm:spPr/>
      <dgm:t>
        <a:bodyPr/>
        <a:lstStyle/>
        <a:p>
          <a:endParaRPr lang="zh-TW" altLang="en-US"/>
        </a:p>
      </dgm:t>
    </dgm:pt>
    <dgm:pt modelId="{7FE547EB-BD0E-4CFA-A118-334B15854723}" type="pres">
      <dgm:prSet presAssocID="{3F6C7162-6114-45C4-9A0C-FB3FF1B3FDAE}" presName="connTx" presStyleLbl="parChTrans1D3" presStyleIdx="1" presStyleCnt="3"/>
      <dgm:spPr/>
      <dgm:t>
        <a:bodyPr/>
        <a:lstStyle/>
        <a:p>
          <a:endParaRPr lang="zh-TW" altLang="en-US"/>
        </a:p>
      </dgm:t>
    </dgm:pt>
    <dgm:pt modelId="{08FE68ED-E3FF-4FAD-A266-FA6AA6D206B4}" type="pres">
      <dgm:prSet presAssocID="{33ED4173-3243-4397-852C-21D8B22265FA}" presName="root2" presStyleCnt="0"/>
      <dgm:spPr/>
    </dgm:pt>
    <dgm:pt modelId="{098CBED8-A47A-4BB1-A14D-1618C785249C}" type="pres">
      <dgm:prSet presAssocID="{33ED4173-3243-4397-852C-21D8B22265FA}" presName="LevelTwoTextNode" presStyleLbl="node3" presStyleIdx="1" presStyleCnt="3">
        <dgm:presLayoutVars>
          <dgm:chPref val="3"/>
        </dgm:presLayoutVars>
      </dgm:prSet>
      <dgm:spPr/>
      <dgm:t>
        <a:bodyPr/>
        <a:lstStyle/>
        <a:p>
          <a:endParaRPr lang="zh-TW" altLang="en-US"/>
        </a:p>
      </dgm:t>
    </dgm:pt>
    <dgm:pt modelId="{FDE913AD-F3AE-455C-A7BF-0B32B699C45A}" type="pres">
      <dgm:prSet presAssocID="{33ED4173-3243-4397-852C-21D8B22265FA}" presName="level3hierChild" presStyleCnt="0"/>
      <dgm:spPr/>
    </dgm:pt>
    <dgm:pt modelId="{F7163271-BD4E-480F-AB9F-882999E3CFD0}" type="pres">
      <dgm:prSet presAssocID="{D268D5F9-094A-4D21-98F7-CAF5B93CECCC}" presName="conn2-1" presStyleLbl="parChTrans1D2" presStyleIdx="2" presStyleCnt="3"/>
      <dgm:spPr/>
      <dgm:t>
        <a:bodyPr/>
        <a:lstStyle/>
        <a:p>
          <a:endParaRPr lang="zh-TW" altLang="en-US"/>
        </a:p>
      </dgm:t>
    </dgm:pt>
    <dgm:pt modelId="{278C8792-F417-4998-94AA-326AB4879FBD}" type="pres">
      <dgm:prSet presAssocID="{D268D5F9-094A-4D21-98F7-CAF5B93CECCC}" presName="connTx" presStyleLbl="parChTrans1D2" presStyleIdx="2" presStyleCnt="3"/>
      <dgm:spPr/>
      <dgm:t>
        <a:bodyPr/>
        <a:lstStyle/>
        <a:p>
          <a:endParaRPr lang="zh-TW" altLang="en-US"/>
        </a:p>
      </dgm:t>
    </dgm:pt>
    <dgm:pt modelId="{F5181AD8-6A6D-412A-99B3-BF26B3282D56}" type="pres">
      <dgm:prSet presAssocID="{2C99F465-0D5C-4759-AAB7-EA6E1DF4C7A5}" presName="root2" presStyleCnt="0"/>
      <dgm:spPr/>
    </dgm:pt>
    <dgm:pt modelId="{A76C25F1-4289-47B2-BD99-D9FBAE986203}" type="pres">
      <dgm:prSet presAssocID="{2C99F465-0D5C-4759-AAB7-EA6E1DF4C7A5}" presName="LevelTwoTextNode" presStyleLbl="node2" presStyleIdx="2" presStyleCnt="3">
        <dgm:presLayoutVars>
          <dgm:chPref val="3"/>
        </dgm:presLayoutVars>
      </dgm:prSet>
      <dgm:spPr/>
      <dgm:t>
        <a:bodyPr/>
        <a:lstStyle/>
        <a:p>
          <a:endParaRPr lang="zh-TW" altLang="en-US"/>
        </a:p>
      </dgm:t>
    </dgm:pt>
    <dgm:pt modelId="{9ADE1902-3BC7-4B5D-A150-B2FDBC474E8A}" type="pres">
      <dgm:prSet presAssocID="{2C99F465-0D5C-4759-AAB7-EA6E1DF4C7A5}" presName="level3hierChild" presStyleCnt="0"/>
      <dgm:spPr/>
    </dgm:pt>
    <dgm:pt modelId="{BE0B081A-6C0B-4235-97C1-FF9B51653E80}" type="pres">
      <dgm:prSet presAssocID="{C0936CA5-4DC0-4E19-AFB7-B7A4CCA9C6C5}" presName="conn2-1" presStyleLbl="parChTrans1D3" presStyleIdx="2" presStyleCnt="3"/>
      <dgm:spPr/>
      <dgm:t>
        <a:bodyPr/>
        <a:lstStyle/>
        <a:p>
          <a:endParaRPr lang="zh-TW" altLang="en-US"/>
        </a:p>
      </dgm:t>
    </dgm:pt>
    <dgm:pt modelId="{22DC32B6-FA05-4281-BF8D-3C180C38C32C}" type="pres">
      <dgm:prSet presAssocID="{C0936CA5-4DC0-4E19-AFB7-B7A4CCA9C6C5}" presName="connTx" presStyleLbl="parChTrans1D3" presStyleIdx="2" presStyleCnt="3"/>
      <dgm:spPr/>
      <dgm:t>
        <a:bodyPr/>
        <a:lstStyle/>
        <a:p>
          <a:endParaRPr lang="zh-TW" altLang="en-US"/>
        </a:p>
      </dgm:t>
    </dgm:pt>
    <dgm:pt modelId="{C30F0F50-CEE5-4A65-9704-9C593D101A87}" type="pres">
      <dgm:prSet presAssocID="{B3D20654-C7AC-4537-ACCF-144953E987CD}" presName="root2" presStyleCnt="0"/>
      <dgm:spPr/>
    </dgm:pt>
    <dgm:pt modelId="{4D76B59D-8565-4F12-8FAC-6C57F46D613A}" type="pres">
      <dgm:prSet presAssocID="{B3D20654-C7AC-4537-ACCF-144953E987CD}" presName="LevelTwoTextNode" presStyleLbl="node3" presStyleIdx="2" presStyleCnt="3">
        <dgm:presLayoutVars>
          <dgm:chPref val="3"/>
        </dgm:presLayoutVars>
      </dgm:prSet>
      <dgm:spPr/>
      <dgm:t>
        <a:bodyPr/>
        <a:lstStyle/>
        <a:p>
          <a:endParaRPr lang="zh-TW" altLang="en-US"/>
        </a:p>
      </dgm:t>
    </dgm:pt>
    <dgm:pt modelId="{CD862122-FCE4-4142-B56D-CBECA344CC50}" type="pres">
      <dgm:prSet presAssocID="{B3D20654-C7AC-4537-ACCF-144953E987CD}" presName="level3hierChild" presStyleCnt="0"/>
      <dgm:spPr/>
    </dgm:pt>
  </dgm:ptLst>
  <dgm:cxnLst>
    <dgm:cxn modelId="{FFA2FCA3-1038-4D9D-AC10-A8B2C2BAD832}" type="presOf" srcId="{B3D20654-C7AC-4537-ACCF-144953E987CD}" destId="{4D76B59D-8565-4F12-8FAC-6C57F46D613A}" srcOrd="0" destOrd="0" presId="urn:microsoft.com/office/officeart/2005/8/layout/hierarchy2"/>
    <dgm:cxn modelId="{E58BB159-37AE-4F75-AA43-C8C9E844C3AA}" type="presOf" srcId="{2C99F465-0D5C-4759-AAB7-EA6E1DF4C7A5}" destId="{A76C25F1-4289-47B2-BD99-D9FBAE986203}" srcOrd="0" destOrd="0" presId="urn:microsoft.com/office/officeart/2005/8/layout/hierarchy2"/>
    <dgm:cxn modelId="{F3376EFC-29EA-4988-B717-102EB1502442}" type="presOf" srcId="{3F6C7162-6114-45C4-9A0C-FB3FF1B3FDAE}" destId="{E9A691D0-C50C-4154-A076-79371F308C19}" srcOrd="0" destOrd="0" presId="urn:microsoft.com/office/officeart/2005/8/layout/hierarchy2"/>
    <dgm:cxn modelId="{2EC747BB-C247-44D0-9F1D-F7CC5F2008FA}" type="presOf" srcId="{61C517F0-104B-46F1-AB52-DA0B861426F8}" destId="{20060F1A-71B3-4679-8DD8-FBD689CDEC65}" srcOrd="0" destOrd="0" presId="urn:microsoft.com/office/officeart/2005/8/layout/hierarchy2"/>
    <dgm:cxn modelId="{E5103823-836A-4040-BC81-AA7CE1521EDD}" type="presOf" srcId="{3F6C7162-6114-45C4-9A0C-FB3FF1B3FDAE}" destId="{7FE547EB-BD0E-4CFA-A118-334B15854723}" srcOrd="1" destOrd="0" presId="urn:microsoft.com/office/officeart/2005/8/layout/hierarchy2"/>
    <dgm:cxn modelId="{A9269ACF-D15D-47F4-85CD-DF6D39925349}" type="presOf" srcId="{11B0E936-8004-401D-8B9D-94ADDAFE7086}" destId="{4F8ED0AC-429C-4AE1-9C56-DC5252D0238E}" srcOrd="1" destOrd="0" presId="urn:microsoft.com/office/officeart/2005/8/layout/hierarchy2"/>
    <dgm:cxn modelId="{C9E023E3-F001-43AE-8DD7-6F74EE7ABBCC}" srcId="{B0DFC8BE-B1B3-4C33-84AF-B11E36720551}" destId="{8229932E-54B4-4A6B-8118-189EC507C5E7}" srcOrd="0" destOrd="0" parTransId="{95FCDDFC-6122-4975-9B72-E1756FB5BCC4}" sibTransId="{89AEBD85-CCAA-41F6-9A4B-ABC6D2A358A4}"/>
    <dgm:cxn modelId="{8A50BCE1-8A79-4E3B-B907-9832F8C39C2F}" srcId="{8229932E-54B4-4A6B-8118-189EC507C5E7}" destId="{2C99F465-0D5C-4759-AAB7-EA6E1DF4C7A5}" srcOrd="2" destOrd="0" parTransId="{D268D5F9-094A-4D21-98F7-CAF5B93CECCC}" sibTransId="{9B79F662-8D84-40A0-972A-EAC8AD633B68}"/>
    <dgm:cxn modelId="{BDACBD6F-5AE6-438F-9129-B49417A4B24F}" type="presOf" srcId="{C0936CA5-4DC0-4E19-AFB7-B7A4CCA9C6C5}" destId="{BE0B081A-6C0B-4235-97C1-FF9B51653E80}" srcOrd="0" destOrd="0" presId="urn:microsoft.com/office/officeart/2005/8/layout/hierarchy2"/>
    <dgm:cxn modelId="{F874885C-4A67-4B3C-B1E7-E124A38BC26F}" type="presOf" srcId="{9637547D-5DB0-43BE-99F6-56521C3ADC15}" destId="{E0E76F33-4C03-4F2C-B37D-81A76498FF8F}" srcOrd="1" destOrd="0" presId="urn:microsoft.com/office/officeart/2005/8/layout/hierarchy2"/>
    <dgm:cxn modelId="{DDE0C8FC-E5F8-4EC2-AE63-E896C56D09C9}" srcId="{61C517F0-104B-46F1-AB52-DA0B861426F8}" destId="{33ED4173-3243-4397-852C-21D8B22265FA}" srcOrd="0" destOrd="0" parTransId="{3F6C7162-6114-45C4-9A0C-FB3FF1B3FDAE}" sibTransId="{E643B720-2711-4F98-8EDC-D7F4BADD1276}"/>
    <dgm:cxn modelId="{F598F3AC-73CE-4EF6-B447-57BB01BD324F}" type="presOf" srcId="{D268D5F9-094A-4D21-98F7-CAF5B93CECCC}" destId="{278C8792-F417-4998-94AA-326AB4879FBD}" srcOrd="1" destOrd="0" presId="urn:microsoft.com/office/officeart/2005/8/layout/hierarchy2"/>
    <dgm:cxn modelId="{AF24EA25-A571-4423-BCFE-7E9CF010A367}" srcId="{2C99F465-0D5C-4759-AAB7-EA6E1DF4C7A5}" destId="{B3D20654-C7AC-4537-ACCF-144953E987CD}" srcOrd="0" destOrd="0" parTransId="{C0936CA5-4DC0-4E19-AFB7-B7A4CCA9C6C5}" sibTransId="{DDF65F30-7743-4185-B52D-C0D343FAEF64}"/>
    <dgm:cxn modelId="{F8878D57-F12A-484B-AD28-150CB291681C}" type="presOf" srcId="{33ED4173-3243-4397-852C-21D8B22265FA}" destId="{098CBED8-A47A-4BB1-A14D-1618C785249C}" srcOrd="0" destOrd="0" presId="urn:microsoft.com/office/officeart/2005/8/layout/hierarchy2"/>
    <dgm:cxn modelId="{D69750D4-4A0B-4C47-A06F-C3DA597E9EB2}" type="presOf" srcId="{B0DFC8BE-B1B3-4C33-84AF-B11E36720551}" destId="{F06E71D6-A60B-42BD-BC96-BE6CA4D56238}" srcOrd="0" destOrd="0" presId="urn:microsoft.com/office/officeart/2005/8/layout/hierarchy2"/>
    <dgm:cxn modelId="{A38D4A15-300B-42A4-904A-AC85E2443E84}" type="presOf" srcId="{C0936CA5-4DC0-4E19-AFB7-B7A4CCA9C6C5}" destId="{22DC32B6-FA05-4281-BF8D-3C180C38C32C}" srcOrd="1" destOrd="0" presId="urn:microsoft.com/office/officeart/2005/8/layout/hierarchy2"/>
    <dgm:cxn modelId="{37AA42B4-25D5-4F59-9D28-BF842A306A08}" srcId="{8229932E-54B4-4A6B-8118-189EC507C5E7}" destId="{61C517F0-104B-46F1-AB52-DA0B861426F8}" srcOrd="1" destOrd="0" parTransId="{9637547D-5DB0-43BE-99F6-56521C3ADC15}" sibTransId="{909EA74C-B084-479C-BBC8-97EABF900F3B}"/>
    <dgm:cxn modelId="{BD489C60-4AF7-4690-AA40-9E6DD3F117EB}" type="presOf" srcId="{E9B52F83-D268-44DB-9AB7-3E63F2C0D594}" destId="{A8C3FC48-F039-4785-BE3B-ADF807085974}" srcOrd="0" destOrd="0" presId="urn:microsoft.com/office/officeart/2005/8/layout/hierarchy2"/>
    <dgm:cxn modelId="{A50C5269-2245-4849-A67D-13030ECBFBA2}" srcId="{B7423E01-BD5B-4A3D-93B3-108E5D4C7653}" destId="{0BE54E2C-15BF-4191-BCD1-AB4FF167FD3B}" srcOrd="0" destOrd="0" parTransId="{11B0E936-8004-401D-8B9D-94ADDAFE7086}" sibTransId="{B223BE33-0416-4DD2-A224-88F71752EFB7}"/>
    <dgm:cxn modelId="{1CC28A60-965F-43C7-9B2E-74AE6BB3E18E}" srcId="{8229932E-54B4-4A6B-8118-189EC507C5E7}" destId="{B7423E01-BD5B-4A3D-93B3-108E5D4C7653}" srcOrd="0" destOrd="0" parTransId="{E9B52F83-D268-44DB-9AB7-3E63F2C0D594}" sibTransId="{D147DF4C-2960-4831-95B4-5B61C370F4CB}"/>
    <dgm:cxn modelId="{9A4BF48F-BBFB-4D45-A339-BBB7EE2A4477}" type="presOf" srcId="{0BE54E2C-15BF-4191-BCD1-AB4FF167FD3B}" destId="{9FA54825-E043-4F6D-AB56-18A2D32904B0}" srcOrd="0" destOrd="0" presId="urn:microsoft.com/office/officeart/2005/8/layout/hierarchy2"/>
    <dgm:cxn modelId="{38A355F6-0E6B-4771-850E-C529B46D5139}" type="presOf" srcId="{E9B52F83-D268-44DB-9AB7-3E63F2C0D594}" destId="{68470771-DF6F-4929-9343-4B81D9AA9145}" srcOrd="1" destOrd="0" presId="urn:microsoft.com/office/officeart/2005/8/layout/hierarchy2"/>
    <dgm:cxn modelId="{48A7FCEE-F917-4AA7-A9E8-D09F7A6DB700}" type="presOf" srcId="{8229932E-54B4-4A6B-8118-189EC507C5E7}" destId="{B17722F5-BB13-449C-834B-DD58265366E5}" srcOrd="0" destOrd="0" presId="urn:microsoft.com/office/officeart/2005/8/layout/hierarchy2"/>
    <dgm:cxn modelId="{D56284CA-684D-4F29-8BB0-7B4679C22B88}" type="presOf" srcId="{D268D5F9-094A-4D21-98F7-CAF5B93CECCC}" destId="{F7163271-BD4E-480F-AB9F-882999E3CFD0}" srcOrd="0" destOrd="0" presId="urn:microsoft.com/office/officeart/2005/8/layout/hierarchy2"/>
    <dgm:cxn modelId="{A2DC697D-D72F-40F5-A25E-240F9BD170FB}" type="presOf" srcId="{B7423E01-BD5B-4A3D-93B3-108E5D4C7653}" destId="{ABD86F2B-8C82-4BC7-807D-70EA9DB90A40}" srcOrd="0" destOrd="0" presId="urn:microsoft.com/office/officeart/2005/8/layout/hierarchy2"/>
    <dgm:cxn modelId="{8C2C48B8-D8FE-4415-9C40-89E0CAC3AEAB}" type="presOf" srcId="{9637547D-5DB0-43BE-99F6-56521C3ADC15}" destId="{77CC7DB7-B1E3-4724-94B2-E783D3AD3244}" srcOrd="0" destOrd="0" presId="urn:microsoft.com/office/officeart/2005/8/layout/hierarchy2"/>
    <dgm:cxn modelId="{17C81C8C-15D6-471F-9AE4-6DF8FC4DBB91}" type="presOf" srcId="{11B0E936-8004-401D-8B9D-94ADDAFE7086}" destId="{FBAACCC7-F48D-49C3-B619-355F2B1D9BA9}" srcOrd="0" destOrd="0" presId="urn:microsoft.com/office/officeart/2005/8/layout/hierarchy2"/>
    <dgm:cxn modelId="{1D7E47A0-DDD3-4B5B-ACEE-DB58B5FE5A1D}" type="presParOf" srcId="{F06E71D6-A60B-42BD-BC96-BE6CA4D56238}" destId="{DC674F95-2D27-4D07-A044-0755F99DE53A}" srcOrd="0" destOrd="0" presId="urn:microsoft.com/office/officeart/2005/8/layout/hierarchy2"/>
    <dgm:cxn modelId="{2A612F15-942E-4D58-B4DF-0573487E594C}" type="presParOf" srcId="{DC674F95-2D27-4D07-A044-0755F99DE53A}" destId="{B17722F5-BB13-449C-834B-DD58265366E5}" srcOrd="0" destOrd="0" presId="urn:microsoft.com/office/officeart/2005/8/layout/hierarchy2"/>
    <dgm:cxn modelId="{D9C7F9E4-4E35-427F-B5F7-52DD279FC423}" type="presParOf" srcId="{DC674F95-2D27-4D07-A044-0755F99DE53A}" destId="{C4D87E9D-9176-45DE-A940-65AE3C7DB65A}" srcOrd="1" destOrd="0" presId="urn:microsoft.com/office/officeart/2005/8/layout/hierarchy2"/>
    <dgm:cxn modelId="{581B42DF-E6F1-405C-84C7-B9639553E89A}" type="presParOf" srcId="{C4D87E9D-9176-45DE-A940-65AE3C7DB65A}" destId="{A8C3FC48-F039-4785-BE3B-ADF807085974}" srcOrd="0" destOrd="0" presId="urn:microsoft.com/office/officeart/2005/8/layout/hierarchy2"/>
    <dgm:cxn modelId="{8B4D12B0-B6A9-4509-AF28-E836BF6ABECC}" type="presParOf" srcId="{A8C3FC48-F039-4785-BE3B-ADF807085974}" destId="{68470771-DF6F-4929-9343-4B81D9AA9145}" srcOrd="0" destOrd="0" presId="urn:microsoft.com/office/officeart/2005/8/layout/hierarchy2"/>
    <dgm:cxn modelId="{8E72388F-93EE-4CA7-93F0-1AD7FDFA7E52}" type="presParOf" srcId="{C4D87E9D-9176-45DE-A940-65AE3C7DB65A}" destId="{5E60CA2F-EB01-4BAE-B761-CE82F54B20DD}" srcOrd="1" destOrd="0" presId="urn:microsoft.com/office/officeart/2005/8/layout/hierarchy2"/>
    <dgm:cxn modelId="{D178C6F8-3457-4D58-933A-420FFBA98F5B}" type="presParOf" srcId="{5E60CA2F-EB01-4BAE-B761-CE82F54B20DD}" destId="{ABD86F2B-8C82-4BC7-807D-70EA9DB90A40}" srcOrd="0" destOrd="0" presId="urn:microsoft.com/office/officeart/2005/8/layout/hierarchy2"/>
    <dgm:cxn modelId="{DA943AF2-90FE-423F-A4A0-06870A2A5D8D}" type="presParOf" srcId="{5E60CA2F-EB01-4BAE-B761-CE82F54B20DD}" destId="{93FB4469-7487-4DD7-9391-C3CE3EBC80D8}" srcOrd="1" destOrd="0" presId="urn:microsoft.com/office/officeart/2005/8/layout/hierarchy2"/>
    <dgm:cxn modelId="{D8841C9C-EF23-4B33-97FF-5C665325C01A}" type="presParOf" srcId="{93FB4469-7487-4DD7-9391-C3CE3EBC80D8}" destId="{FBAACCC7-F48D-49C3-B619-355F2B1D9BA9}" srcOrd="0" destOrd="0" presId="urn:microsoft.com/office/officeart/2005/8/layout/hierarchy2"/>
    <dgm:cxn modelId="{9952C30A-E74F-4C8A-8C74-7CBE3270E3F1}" type="presParOf" srcId="{FBAACCC7-F48D-49C3-B619-355F2B1D9BA9}" destId="{4F8ED0AC-429C-4AE1-9C56-DC5252D0238E}" srcOrd="0" destOrd="0" presId="urn:microsoft.com/office/officeart/2005/8/layout/hierarchy2"/>
    <dgm:cxn modelId="{5FB27D41-4D6B-43D2-AE78-5574A3EB4AE2}" type="presParOf" srcId="{93FB4469-7487-4DD7-9391-C3CE3EBC80D8}" destId="{8C70ACF8-AB8D-47FC-AEB8-000B564B88BF}" srcOrd="1" destOrd="0" presId="urn:microsoft.com/office/officeart/2005/8/layout/hierarchy2"/>
    <dgm:cxn modelId="{C7BC2D34-1823-468C-9337-00B588FC0F83}" type="presParOf" srcId="{8C70ACF8-AB8D-47FC-AEB8-000B564B88BF}" destId="{9FA54825-E043-4F6D-AB56-18A2D32904B0}" srcOrd="0" destOrd="0" presId="urn:microsoft.com/office/officeart/2005/8/layout/hierarchy2"/>
    <dgm:cxn modelId="{4D436F4A-8E7C-4A5A-BBB6-359D9A6CE725}" type="presParOf" srcId="{8C70ACF8-AB8D-47FC-AEB8-000B564B88BF}" destId="{43E0264A-5B95-4D8A-B536-B8D9598E3F6C}" srcOrd="1" destOrd="0" presId="urn:microsoft.com/office/officeart/2005/8/layout/hierarchy2"/>
    <dgm:cxn modelId="{999E3BA7-863E-4763-9094-039111264AA6}" type="presParOf" srcId="{C4D87E9D-9176-45DE-A940-65AE3C7DB65A}" destId="{77CC7DB7-B1E3-4724-94B2-E783D3AD3244}" srcOrd="2" destOrd="0" presId="urn:microsoft.com/office/officeart/2005/8/layout/hierarchy2"/>
    <dgm:cxn modelId="{728628B0-A0EB-4604-893B-86C284BF6D3F}" type="presParOf" srcId="{77CC7DB7-B1E3-4724-94B2-E783D3AD3244}" destId="{E0E76F33-4C03-4F2C-B37D-81A76498FF8F}" srcOrd="0" destOrd="0" presId="urn:microsoft.com/office/officeart/2005/8/layout/hierarchy2"/>
    <dgm:cxn modelId="{3296A4C3-B055-438F-8190-817A21EF04F7}" type="presParOf" srcId="{C4D87E9D-9176-45DE-A940-65AE3C7DB65A}" destId="{B65B4769-B96A-43B5-B787-A20FED291F73}" srcOrd="3" destOrd="0" presId="urn:microsoft.com/office/officeart/2005/8/layout/hierarchy2"/>
    <dgm:cxn modelId="{A62D6870-93A0-4E5D-8841-1410FCA91F8A}" type="presParOf" srcId="{B65B4769-B96A-43B5-B787-A20FED291F73}" destId="{20060F1A-71B3-4679-8DD8-FBD689CDEC65}" srcOrd="0" destOrd="0" presId="urn:microsoft.com/office/officeart/2005/8/layout/hierarchy2"/>
    <dgm:cxn modelId="{E4A7D184-2EA5-4BFA-A589-EE82BCC12B2F}" type="presParOf" srcId="{B65B4769-B96A-43B5-B787-A20FED291F73}" destId="{4D5FC541-2236-41F6-9FBD-9D0B33BF5A0F}" srcOrd="1" destOrd="0" presId="urn:microsoft.com/office/officeart/2005/8/layout/hierarchy2"/>
    <dgm:cxn modelId="{3FE045DB-A3AB-42CD-BB08-985899BACBFB}" type="presParOf" srcId="{4D5FC541-2236-41F6-9FBD-9D0B33BF5A0F}" destId="{E9A691D0-C50C-4154-A076-79371F308C19}" srcOrd="0" destOrd="0" presId="urn:microsoft.com/office/officeart/2005/8/layout/hierarchy2"/>
    <dgm:cxn modelId="{814C53BC-1559-40E5-A2F2-C42D3B632DA1}" type="presParOf" srcId="{E9A691D0-C50C-4154-A076-79371F308C19}" destId="{7FE547EB-BD0E-4CFA-A118-334B15854723}" srcOrd="0" destOrd="0" presId="urn:microsoft.com/office/officeart/2005/8/layout/hierarchy2"/>
    <dgm:cxn modelId="{D21465FF-8037-469E-976F-1C6DA59A1D34}" type="presParOf" srcId="{4D5FC541-2236-41F6-9FBD-9D0B33BF5A0F}" destId="{08FE68ED-E3FF-4FAD-A266-FA6AA6D206B4}" srcOrd="1" destOrd="0" presId="urn:microsoft.com/office/officeart/2005/8/layout/hierarchy2"/>
    <dgm:cxn modelId="{977CEEA1-0FA8-45AC-AB7B-48FFA6F79DB0}" type="presParOf" srcId="{08FE68ED-E3FF-4FAD-A266-FA6AA6D206B4}" destId="{098CBED8-A47A-4BB1-A14D-1618C785249C}" srcOrd="0" destOrd="0" presId="urn:microsoft.com/office/officeart/2005/8/layout/hierarchy2"/>
    <dgm:cxn modelId="{14DC7973-1297-4226-945F-0F175D178B63}" type="presParOf" srcId="{08FE68ED-E3FF-4FAD-A266-FA6AA6D206B4}" destId="{FDE913AD-F3AE-455C-A7BF-0B32B699C45A}" srcOrd="1" destOrd="0" presId="urn:microsoft.com/office/officeart/2005/8/layout/hierarchy2"/>
    <dgm:cxn modelId="{16E0517B-D7A7-4852-9110-1DAD645B48DB}" type="presParOf" srcId="{C4D87E9D-9176-45DE-A940-65AE3C7DB65A}" destId="{F7163271-BD4E-480F-AB9F-882999E3CFD0}" srcOrd="4" destOrd="0" presId="urn:microsoft.com/office/officeart/2005/8/layout/hierarchy2"/>
    <dgm:cxn modelId="{1FD528DA-2552-4F06-A6F2-6C5966675B94}" type="presParOf" srcId="{F7163271-BD4E-480F-AB9F-882999E3CFD0}" destId="{278C8792-F417-4998-94AA-326AB4879FBD}" srcOrd="0" destOrd="0" presId="urn:microsoft.com/office/officeart/2005/8/layout/hierarchy2"/>
    <dgm:cxn modelId="{9C22C5FA-692E-498A-9A03-2FDCAFDE5493}" type="presParOf" srcId="{C4D87E9D-9176-45DE-A940-65AE3C7DB65A}" destId="{F5181AD8-6A6D-412A-99B3-BF26B3282D56}" srcOrd="5" destOrd="0" presId="urn:microsoft.com/office/officeart/2005/8/layout/hierarchy2"/>
    <dgm:cxn modelId="{4FD104EE-9D35-4FF6-B5E8-E1EBCAD5C986}" type="presParOf" srcId="{F5181AD8-6A6D-412A-99B3-BF26B3282D56}" destId="{A76C25F1-4289-47B2-BD99-D9FBAE986203}" srcOrd="0" destOrd="0" presId="urn:microsoft.com/office/officeart/2005/8/layout/hierarchy2"/>
    <dgm:cxn modelId="{1AFC1311-F866-4C10-9985-9859F4D6BBF8}" type="presParOf" srcId="{F5181AD8-6A6D-412A-99B3-BF26B3282D56}" destId="{9ADE1902-3BC7-4B5D-A150-B2FDBC474E8A}" srcOrd="1" destOrd="0" presId="urn:microsoft.com/office/officeart/2005/8/layout/hierarchy2"/>
    <dgm:cxn modelId="{7DD7947F-9BDD-4ABB-8B5B-1A5C3C5276B9}" type="presParOf" srcId="{9ADE1902-3BC7-4B5D-A150-B2FDBC474E8A}" destId="{BE0B081A-6C0B-4235-97C1-FF9B51653E80}" srcOrd="0" destOrd="0" presId="urn:microsoft.com/office/officeart/2005/8/layout/hierarchy2"/>
    <dgm:cxn modelId="{4A83BB53-E4DD-46C4-A686-AF74117BF6C3}" type="presParOf" srcId="{BE0B081A-6C0B-4235-97C1-FF9B51653E80}" destId="{22DC32B6-FA05-4281-BF8D-3C180C38C32C}" srcOrd="0" destOrd="0" presId="urn:microsoft.com/office/officeart/2005/8/layout/hierarchy2"/>
    <dgm:cxn modelId="{0044C42B-C08C-44DB-8384-EA48BFAF4C26}" type="presParOf" srcId="{9ADE1902-3BC7-4B5D-A150-B2FDBC474E8A}" destId="{C30F0F50-CEE5-4A65-9704-9C593D101A87}" srcOrd="1" destOrd="0" presId="urn:microsoft.com/office/officeart/2005/8/layout/hierarchy2"/>
    <dgm:cxn modelId="{61345C87-E77C-41B4-BDAE-4E3B39B5342A}" type="presParOf" srcId="{C30F0F50-CEE5-4A65-9704-9C593D101A87}" destId="{4D76B59D-8565-4F12-8FAC-6C57F46D613A}" srcOrd="0" destOrd="0" presId="urn:microsoft.com/office/officeart/2005/8/layout/hierarchy2"/>
    <dgm:cxn modelId="{D40AE116-9E0A-4C99-AF2D-B531D232DB6A}" type="presParOf" srcId="{C30F0F50-CEE5-4A65-9704-9C593D101A87}" destId="{CD862122-FCE4-4142-B56D-CBECA344CC50}"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F04C40-8EE4-4664-B90A-2799145631A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TW" altLang="en-US"/>
        </a:p>
      </dgm:t>
    </dgm:pt>
    <dgm:pt modelId="{3AF34E31-080B-44D3-9048-EC9AA38714C0}">
      <dgm:prSet phldrT="[文字]" custT="1">
        <dgm:style>
          <a:lnRef idx="0">
            <a:schemeClr val="accent2"/>
          </a:lnRef>
          <a:fillRef idx="3">
            <a:schemeClr val="accent2"/>
          </a:fillRef>
          <a:effectRef idx="3">
            <a:schemeClr val="accent2"/>
          </a:effectRef>
          <a:fontRef idx="minor">
            <a:schemeClr val="lt1"/>
          </a:fontRef>
        </dgm:style>
      </dgm:prSet>
      <dgm:spPr>
        <a:scene3d>
          <a:camera prst="orthographicFront">
            <a:rot lat="0" lon="0" rev="0"/>
          </a:camera>
          <a:lightRig rig="threePt" dir="t">
            <a:rot lat="0" lon="0" rev="1200000"/>
          </a:lightRig>
        </a:scene3d>
        <a:sp3d>
          <a:bevelT w="63500" h="25400" prst="relaxedInset"/>
        </a:sp3d>
      </dgm:spPr>
      <dgm:t>
        <a:bodyPr/>
        <a:lstStyle/>
        <a:p>
          <a:r>
            <a:rPr lang="zh-TW" altLang="en-US" sz="1800" b="1" dirty="0" smtClean="0">
              <a:solidFill>
                <a:srgbClr val="FFFF00"/>
              </a:solidFill>
            </a:rPr>
            <a:t>取得之房地</a:t>
          </a:r>
          <a:endParaRPr lang="zh-TW" altLang="en-US" sz="1800" b="1" dirty="0">
            <a:solidFill>
              <a:srgbClr val="FFFF00"/>
            </a:solidFill>
          </a:endParaRPr>
        </a:p>
      </dgm:t>
    </dgm:pt>
    <dgm:pt modelId="{2032CAA3-B89A-4FC1-9711-6D5ED8029691}" type="parTrans" cxnId="{D231982A-27FF-4929-BBF9-A99505BC0E62}">
      <dgm:prSet/>
      <dgm:spPr/>
      <dgm:t>
        <a:bodyPr/>
        <a:lstStyle/>
        <a:p>
          <a:endParaRPr lang="zh-TW" altLang="en-US"/>
        </a:p>
      </dgm:t>
    </dgm:pt>
    <dgm:pt modelId="{E1DD37A1-E840-44BD-9BA2-E45F7108C5B3}" type="sibTrans" cxnId="{D231982A-27FF-4929-BBF9-A99505BC0E62}">
      <dgm:prSet>
        <dgm:style>
          <a:lnRef idx="1">
            <a:schemeClr val="accent2"/>
          </a:lnRef>
          <a:fillRef idx="2">
            <a:schemeClr val="accent2"/>
          </a:fillRef>
          <a:effectRef idx="1">
            <a:schemeClr val="accent2"/>
          </a:effectRef>
          <a:fontRef idx="minor">
            <a:schemeClr val="dk1"/>
          </a:fontRef>
        </dgm:style>
      </dgm:prSet>
      <dgm:spPr/>
      <dgm:t>
        <a:bodyPr/>
        <a:lstStyle/>
        <a:p>
          <a:endParaRPr lang="zh-TW" altLang="en-US"/>
        </a:p>
      </dgm:t>
    </dgm:pt>
    <dgm:pt modelId="{C7414772-C430-4DA8-8918-CCCE6EF49213}">
      <dgm:prSet custT="1">
        <dgm:style>
          <a:lnRef idx="0">
            <a:schemeClr val="accent2"/>
          </a:lnRef>
          <a:fillRef idx="3">
            <a:schemeClr val="accent2"/>
          </a:fillRef>
          <a:effectRef idx="3">
            <a:schemeClr val="accent2"/>
          </a:effectRef>
          <a:fontRef idx="minor">
            <a:schemeClr val="lt1"/>
          </a:fontRef>
        </dgm:style>
      </dgm:prSet>
      <dgm:spPr>
        <a:scene3d>
          <a:camera prst="orthographicFront">
            <a:rot lat="0" lon="0" rev="0"/>
          </a:camera>
          <a:lightRig rig="threePt" dir="t">
            <a:rot lat="0" lon="0" rev="1200000"/>
          </a:lightRig>
        </a:scene3d>
        <a:sp3d>
          <a:bevelT w="63500" h="25400" prst="relaxedInset"/>
        </a:sp3d>
      </dgm:spPr>
      <dgm:t>
        <a:bodyPr/>
        <a:lstStyle/>
        <a:p>
          <a:r>
            <a:rPr lang="zh-TW" altLang="en-US" sz="1800" b="1" dirty="0" smtClean="0">
              <a:solidFill>
                <a:srgbClr val="FFFF00"/>
              </a:solidFill>
            </a:rPr>
            <a:t>完成所有權移轉</a:t>
          </a:r>
          <a:r>
            <a:rPr lang="zh-TW" altLang="en-US" sz="1800" b="1" dirty="0" smtClean="0">
              <a:solidFill>
                <a:schemeClr val="bg1"/>
              </a:solidFill>
            </a:rPr>
            <a:t>登記日</a:t>
          </a:r>
          <a:r>
            <a:rPr lang="zh-TW" altLang="en-US" sz="1800" b="1" dirty="0" smtClean="0">
              <a:solidFill>
                <a:srgbClr val="FFFF00"/>
              </a:solidFill>
            </a:rPr>
            <a:t>為準</a:t>
          </a:r>
          <a:endParaRPr lang="zh-TW" altLang="en-US" sz="1800" b="1" dirty="0">
            <a:solidFill>
              <a:srgbClr val="FFFF00"/>
            </a:solidFill>
          </a:endParaRPr>
        </a:p>
      </dgm:t>
    </dgm:pt>
    <dgm:pt modelId="{638AB854-AC52-41D1-B971-7AB8C54C8CE3}" type="parTrans" cxnId="{DC478D30-3989-45A9-9475-EDF84DBD0893}">
      <dgm:prSet/>
      <dgm:spPr/>
      <dgm:t>
        <a:bodyPr/>
        <a:lstStyle/>
        <a:p>
          <a:endParaRPr lang="zh-TW" altLang="en-US"/>
        </a:p>
      </dgm:t>
    </dgm:pt>
    <dgm:pt modelId="{B0CD7CD2-6E4D-44B5-B8FB-ACC0378C9D02}" type="sibTrans" cxnId="{DC478D30-3989-45A9-9475-EDF84DBD0893}">
      <dgm:prSet>
        <dgm:style>
          <a:lnRef idx="1">
            <a:schemeClr val="accent2"/>
          </a:lnRef>
          <a:fillRef idx="2">
            <a:schemeClr val="accent2"/>
          </a:fillRef>
          <a:effectRef idx="1">
            <a:schemeClr val="accent2"/>
          </a:effectRef>
          <a:fontRef idx="minor">
            <a:schemeClr val="dk1"/>
          </a:fontRef>
        </dgm:style>
      </dgm:prSet>
      <dgm:spPr/>
      <dgm:t>
        <a:bodyPr/>
        <a:lstStyle/>
        <a:p>
          <a:endParaRPr lang="zh-TW" altLang="en-US"/>
        </a:p>
      </dgm:t>
    </dgm:pt>
    <dgm:pt modelId="{17928308-35DE-4002-86D6-21C009FBA61B}" type="pres">
      <dgm:prSet presAssocID="{88F04C40-8EE4-4664-B90A-2799145631AE}" presName="Name0" presStyleCnt="0">
        <dgm:presLayoutVars>
          <dgm:dir/>
          <dgm:resizeHandles val="exact"/>
        </dgm:presLayoutVars>
      </dgm:prSet>
      <dgm:spPr/>
      <dgm:t>
        <a:bodyPr/>
        <a:lstStyle/>
        <a:p>
          <a:endParaRPr lang="zh-TW" altLang="en-US"/>
        </a:p>
      </dgm:t>
    </dgm:pt>
    <dgm:pt modelId="{8AE45FD5-B224-4ED8-B896-B77A78AC39B6}" type="pres">
      <dgm:prSet presAssocID="{3AF34E31-080B-44D3-9048-EC9AA38714C0}" presName="node" presStyleLbl="node1" presStyleIdx="0" presStyleCnt="2" custScaleX="16097" custScaleY="14700" custLinFactNeighborX="8847" custLinFactNeighborY="-33496">
        <dgm:presLayoutVars>
          <dgm:bulletEnabled val="1"/>
        </dgm:presLayoutVars>
      </dgm:prSet>
      <dgm:spPr/>
      <dgm:t>
        <a:bodyPr/>
        <a:lstStyle/>
        <a:p>
          <a:endParaRPr lang="zh-TW" altLang="en-US"/>
        </a:p>
      </dgm:t>
    </dgm:pt>
    <dgm:pt modelId="{E4BAB479-D18B-4377-9D35-7141410FF7D3}" type="pres">
      <dgm:prSet presAssocID="{E1DD37A1-E840-44BD-9BA2-E45F7108C5B3}" presName="sibTrans" presStyleLbl="sibTrans2D1" presStyleIdx="0" presStyleCnt="1" custScaleX="71310" custScaleY="23613"/>
      <dgm:spPr/>
      <dgm:t>
        <a:bodyPr/>
        <a:lstStyle/>
        <a:p>
          <a:endParaRPr lang="zh-TW" altLang="en-US"/>
        </a:p>
      </dgm:t>
    </dgm:pt>
    <dgm:pt modelId="{DCD58C46-2595-4B75-91F7-EB4EEE6E61B3}" type="pres">
      <dgm:prSet presAssocID="{E1DD37A1-E840-44BD-9BA2-E45F7108C5B3}" presName="connectorText" presStyleLbl="sibTrans2D1" presStyleIdx="0" presStyleCnt="1"/>
      <dgm:spPr/>
      <dgm:t>
        <a:bodyPr/>
        <a:lstStyle/>
        <a:p>
          <a:endParaRPr lang="zh-TW" altLang="en-US"/>
        </a:p>
      </dgm:t>
    </dgm:pt>
    <dgm:pt modelId="{5301C60D-5766-4C9E-BF17-CC61A67E7378}" type="pres">
      <dgm:prSet presAssocID="{C7414772-C430-4DA8-8918-CCCE6EF49213}" presName="node" presStyleLbl="node1" presStyleIdx="1" presStyleCnt="2" custScaleX="38337" custScaleY="15222" custLinFactNeighborX="-26375" custLinFactNeighborY="-33235">
        <dgm:presLayoutVars>
          <dgm:bulletEnabled val="1"/>
        </dgm:presLayoutVars>
      </dgm:prSet>
      <dgm:spPr/>
      <dgm:t>
        <a:bodyPr/>
        <a:lstStyle/>
        <a:p>
          <a:endParaRPr lang="zh-TW" altLang="en-US"/>
        </a:p>
      </dgm:t>
    </dgm:pt>
  </dgm:ptLst>
  <dgm:cxnLst>
    <dgm:cxn modelId="{6AEE05BD-3875-4DC4-BFCA-BEFB7C57C16C}" type="presOf" srcId="{E1DD37A1-E840-44BD-9BA2-E45F7108C5B3}" destId="{E4BAB479-D18B-4377-9D35-7141410FF7D3}" srcOrd="0" destOrd="0" presId="urn:microsoft.com/office/officeart/2005/8/layout/process1"/>
    <dgm:cxn modelId="{DC478D30-3989-45A9-9475-EDF84DBD0893}" srcId="{88F04C40-8EE4-4664-B90A-2799145631AE}" destId="{C7414772-C430-4DA8-8918-CCCE6EF49213}" srcOrd="1" destOrd="0" parTransId="{638AB854-AC52-41D1-B971-7AB8C54C8CE3}" sibTransId="{B0CD7CD2-6E4D-44B5-B8FB-ACC0378C9D02}"/>
    <dgm:cxn modelId="{E5690788-F179-4F94-A80D-047A2238A0E5}" type="presOf" srcId="{88F04C40-8EE4-4664-B90A-2799145631AE}" destId="{17928308-35DE-4002-86D6-21C009FBA61B}" srcOrd="0" destOrd="0" presId="urn:microsoft.com/office/officeart/2005/8/layout/process1"/>
    <dgm:cxn modelId="{0B753CB1-3914-400C-B524-506461645D55}" type="presOf" srcId="{E1DD37A1-E840-44BD-9BA2-E45F7108C5B3}" destId="{DCD58C46-2595-4B75-91F7-EB4EEE6E61B3}" srcOrd="1" destOrd="0" presId="urn:microsoft.com/office/officeart/2005/8/layout/process1"/>
    <dgm:cxn modelId="{1013F46C-0F64-471A-A688-EB8635781D14}" type="presOf" srcId="{3AF34E31-080B-44D3-9048-EC9AA38714C0}" destId="{8AE45FD5-B224-4ED8-B896-B77A78AC39B6}" srcOrd="0" destOrd="0" presId="urn:microsoft.com/office/officeart/2005/8/layout/process1"/>
    <dgm:cxn modelId="{D231982A-27FF-4929-BBF9-A99505BC0E62}" srcId="{88F04C40-8EE4-4664-B90A-2799145631AE}" destId="{3AF34E31-080B-44D3-9048-EC9AA38714C0}" srcOrd="0" destOrd="0" parTransId="{2032CAA3-B89A-4FC1-9711-6D5ED8029691}" sibTransId="{E1DD37A1-E840-44BD-9BA2-E45F7108C5B3}"/>
    <dgm:cxn modelId="{F2F3A788-E5DB-4EE6-B167-912F3AF263E3}" type="presOf" srcId="{C7414772-C430-4DA8-8918-CCCE6EF49213}" destId="{5301C60D-5766-4C9E-BF17-CC61A67E7378}" srcOrd="0" destOrd="0" presId="urn:microsoft.com/office/officeart/2005/8/layout/process1"/>
    <dgm:cxn modelId="{E9332FCB-4595-45C8-A037-F2B978521F82}" type="presParOf" srcId="{17928308-35DE-4002-86D6-21C009FBA61B}" destId="{8AE45FD5-B224-4ED8-B896-B77A78AC39B6}" srcOrd="0" destOrd="0" presId="urn:microsoft.com/office/officeart/2005/8/layout/process1"/>
    <dgm:cxn modelId="{7515C8FF-EB66-45B5-AC8F-060046944926}" type="presParOf" srcId="{17928308-35DE-4002-86D6-21C009FBA61B}" destId="{E4BAB479-D18B-4377-9D35-7141410FF7D3}" srcOrd="1" destOrd="0" presId="urn:microsoft.com/office/officeart/2005/8/layout/process1"/>
    <dgm:cxn modelId="{0DBE86E0-84AD-4261-8184-B5DB8EED416B}" type="presParOf" srcId="{E4BAB479-D18B-4377-9D35-7141410FF7D3}" destId="{DCD58C46-2595-4B75-91F7-EB4EEE6E61B3}" srcOrd="0" destOrd="0" presId="urn:microsoft.com/office/officeart/2005/8/layout/process1"/>
    <dgm:cxn modelId="{1993B785-BDC0-46BC-A8F0-7C3AC8790AE9}" type="presParOf" srcId="{17928308-35DE-4002-86D6-21C009FBA61B}" destId="{5301C60D-5766-4C9E-BF17-CC61A67E737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DFC8BE-B1B3-4C33-84AF-B11E3672055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TW" altLang="en-US"/>
        </a:p>
      </dgm:t>
    </dgm:pt>
    <dgm:pt modelId="{8229932E-54B4-4A6B-8118-189EC507C5E7}">
      <dgm:prSet phldrT="[文字]" custT="1">
        <dgm:style>
          <a:lnRef idx="2">
            <a:schemeClr val="accent6"/>
          </a:lnRef>
          <a:fillRef idx="1">
            <a:schemeClr val="lt1"/>
          </a:fillRef>
          <a:effectRef idx="0">
            <a:schemeClr val="accent6"/>
          </a:effectRef>
          <a:fontRef idx="minor">
            <a:schemeClr val="dk1"/>
          </a:fontRef>
        </dgm:style>
      </dgm:prSet>
      <dgm:spPr>
        <a:solidFill>
          <a:srgbClr val="FF0000"/>
        </a:solidFill>
        <a:scene3d>
          <a:camera prst="orthographicFront"/>
          <a:lightRig rig="threePt" dir="t"/>
        </a:scene3d>
        <a:sp3d>
          <a:bevelT w="139700" h="139700" prst="divot"/>
        </a:sp3d>
      </dgm:spPr>
      <dgm:t>
        <a:bodyPr/>
        <a:lstStyle/>
        <a:p>
          <a:r>
            <a:rPr lang="zh-TW" altLang="en-US" sz="1400" b="1" dirty="0" smtClean="0"/>
            <a:t>例外情形</a:t>
          </a:r>
          <a:endParaRPr lang="zh-TW" altLang="en-US" sz="1400" b="1" dirty="0"/>
        </a:p>
      </dgm:t>
    </dgm:pt>
    <dgm:pt modelId="{95FCDDFC-6122-4975-9B72-E1756FB5BCC4}" type="parTrans" cxnId="{C9E023E3-F001-43AE-8DD7-6F74EE7ABBCC}">
      <dgm:prSet/>
      <dgm:spPr/>
      <dgm:t>
        <a:bodyPr/>
        <a:lstStyle/>
        <a:p>
          <a:endParaRPr lang="zh-TW" altLang="en-US" sz="1400"/>
        </a:p>
      </dgm:t>
    </dgm:pt>
    <dgm:pt modelId="{89AEBD85-CCAA-41F6-9A4B-ABC6D2A358A4}" type="sibTrans" cxnId="{C9E023E3-F001-43AE-8DD7-6F74EE7ABBCC}">
      <dgm:prSet/>
      <dgm:spPr/>
      <dgm:t>
        <a:bodyPr/>
        <a:lstStyle/>
        <a:p>
          <a:endParaRPr lang="zh-TW" altLang="en-US" sz="1400"/>
        </a:p>
      </dgm:t>
    </dgm:pt>
    <dgm:pt modelId="{B7423E01-BD5B-4A3D-93B3-108E5D4C7653}">
      <dgm:prSet phldrT="[文字]" custT="1">
        <dgm:style>
          <a:lnRef idx="2">
            <a:schemeClr val="accent6"/>
          </a:lnRef>
          <a:fillRef idx="1">
            <a:schemeClr val="lt1"/>
          </a:fillRef>
          <a:effectRef idx="0">
            <a:schemeClr val="accent6"/>
          </a:effectRef>
          <a:fontRef idx="minor">
            <a:schemeClr val="dk1"/>
          </a:fontRef>
        </dgm:style>
      </dgm:prSet>
      <dgm:spPr>
        <a:solidFill>
          <a:srgbClr val="FFCCCC"/>
        </a:solidFill>
      </dgm:spPr>
      <dgm:t>
        <a:bodyPr/>
        <a:lstStyle/>
        <a:p>
          <a:r>
            <a:rPr lang="zh-TW" altLang="en-US" sz="1400" b="1" dirty="0" smtClean="0"/>
            <a:t>強制執行</a:t>
          </a:r>
          <a:endParaRPr lang="zh-TW" altLang="en-US" sz="1400" b="1" dirty="0"/>
        </a:p>
      </dgm:t>
    </dgm:pt>
    <dgm:pt modelId="{E9B52F83-D268-44DB-9AB7-3E63F2C0D594}" type="parTrans" cxnId="{1CC28A60-965F-43C7-9B2E-74AE6BB3E18E}">
      <dgm:prSet custT="1"/>
      <dgm:spPr/>
      <dgm:t>
        <a:bodyPr/>
        <a:lstStyle/>
        <a:p>
          <a:endParaRPr lang="zh-TW" altLang="en-US" sz="1400"/>
        </a:p>
      </dgm:t>
    </dgm:pt>
    <dgm:pt modelId="{D147DF4C-2960-4831-95B4-5B61C370F4CB}" type="sibTrans" cxnId="{1CC28A60-965F-43C7-9B2E-74AE6BB3E18E}">
      <dgm:prSet/>
      <dgm:spPr/>
      <dgm:t>
        <a:bodyPr/>
        <a:lstStyle/>
        <a:p>
          <a:endParaRPr lang="zh-TW" altLang="en-US" sz="1400"/>
        </a:p>
      </dgm:t>
    </dgm:pt>
    <dgm:pt modelId="{0BE54E2C-15BF-4191-BCD1-AB4FF167FD3B}">
      <dgm:prSet phldrT="[文字]" custT="1">
        <dgm:style>
          <a:lnRef idx="2">
            <a:schemeClr val="accent6"/>
          </a:lnRef>
          <a:fillRef idx="1">
            <a:schemeClr val="lt1"/>
          </a:fillRef>
          <a:effectRef idx="0">
            <a:schemeClr val="accent6"/>
          </a:effectRef>
          <a:fontRef idx="minor">
            <a:schemeClr val="dk1"/>
          </a:fontRef>
        </dgm:style>
      </dgm:prSet>
      <dgm:spPr>
        <a:solidFill>
          <a:srgbClr val="FFCCCC"/>
        </a:solidFill>
      </dgm:spPr>
      <dgm:t>
        <a:bodyPr/>
        <a:lstStyle/>
        <a:p>
          <a:r>
            <a:rPr lang="zh-TW" altLang="en-US" sz="1400" b="1" dirty="0" smtClean="0"/>
            <a:t>領得權利移轉證書之日</a:t>
          </a:r>
          <a:endParaRPr lang="zh-TW" altLang="en-US" sz="1400" b="1" dirty="0"/>
        </a:p>
      </dgm:t>
    </dgm:pt>
    <dgm:pt modelId="{11B0E936-8004-401D-8B9D-94ADDAFE7086}" type="parTrans" cxnId="{A50C5269-2245-4849-A67D-13030ECBFBA2}">
      <dgm:prSet custT="1"/>
      <dgm:spPr/>
      <dgm:t>
        <a:bodyPr/>
        <a:lstStyle/>
        <a:p>
          <a:endParaRPr lang="zh-TW" altLang="en-US" sz="1400"/>
        </a:p>
      </dgm:t>
    </dgm:pt>
    <dgm:pt modelId="{B223BE33-0416-4DD2-A224-88F71752EFB7}" type="sibTrans" cxnId="{A50C5269-2245-4849-A67D-13030ECBFBA2}">
      <dgm:prSet/>
      <dgm:spPr/>
      <dgm:t>
        <a:bodyPr/>
        <a:lstStyle/>
        <a:p>
          <a:endParaRPr lang="zh-TW" altLang="en-US" sz="1400"/>
        </a:p>
      </dgm:t>
    </dgm:pt>
    <dgm:pt modelId="{61C517F0-104B-46F1-AB52-DA0B861426F8}">
      <dgm:prSet phldrT="[文字]" custT="1">
        <dgm:style>
          <a:lnRef idx="2">
            <a:schemeClr val="accent6"/>
          </a:lnRef>
          <a:fillRef idx="1">
            <a:schemeClr val="lt1"/>
          </a:fillRef>
          <a:effectRef idx="0">
            <a:schemeClr val="accent6"/>
          </a:effectRef>
          <a:fontRef idx="minor">
            <a:schemeClr val="dk1"/>
          </a:fontRef>
        </dgm:style>
      </dgm:prSet>
      <dgm:spPr>
        <a:solidFill>
          <a:srgbClr val="FF66FF"/>
        </a:solidFill>
      </dgm:spPr>
      <dgm:t>
        <a:bodyPr/>
        <a:lstStyle/>
        <a:p>
          <a:r>
            <a:rPr lang="zh-TW" altLang="en-US" sz="1400" b="1" dirty="0" smtClean="0"/>
            <a:t>無法辦理建物所有權登記</a:t>
          </a:r>
          <a:endParaRPr lang="zh-TW" altLang="en-US" sz="1400" b="1" dirty="0"/>
        </a:p>
      </dgm:t>
    </dgm:pt>
    <dgm:pt modelId="{9637547D-5DB0-43BE-99F6-56521C3ADC15}" type="parTrans" cxnId="{37AA42B4-25D5-4F59-9D28-BF842A306A08}">
      <dgm:prSet custT="1"/>
      <dgm:spPr/>
      <dgm:t>
        <a:bodyPr/>
        <a:lstStyle/>
        <a:p>
          <a:endParaRPr lang="zh-TW" altLang="en-US" sz="1400"/>
        </a:p>
      </dgm:t>
    </dgm:pt>
    <dgm:pt modelId="{909EA74C-B084-479C-BBC8-97EABF900F3B}" type="sibTrans" cxnId="{37AA42B4-25D5-4F59-9D28-BF842A306A08}">
      <dgm:prSet/>
      <dgm:spPr/>
      <dgm:t>
        <a:bodyPr/>
        <a:lstStyle/>
        <a:p>
          <a:endParaRPr lang="zh-TW" altLang="en-US" sz="1400"/>
        </a:p>
      </dgm:t>
    </dgm:pt>
    <dgm:pt modelId="{33ED4173-3243-4397-852C-21D8B22265FA}">
      <dgm:prSet phldrT="[文字]" custT="1">
        <dgm:style>
          <a:lnRef idx="2">
            <a:schemeClr val="accent6"/>
          </a:lnRef>
          <a:fillRef idx="1">
            <a:schemeClr val="lt1"/>
          </a:fillRef>
          <a:effectRef idx="0">
            <a:schemeClr val="accent6"/>
          </a:effectRef>
          <a:fontRef idx="minor">
            <a:schemeClr val="dk1"/>
          </a:fontRef>
        </dgm:style>
      </dgm:prSet>
      <dgm:spPr>
        <a:solidFill>
          <a:srgbClr val="FF66FF"/>
        </a:solidFill>
      </dgm:spPr>
      <dgm:t>
        <a:bodyPr/>
        <a:lstStyle/>
        <a:p>
          <a:r>
            <a:rPr lang="zh-TW" altLang="en-US" sz="1400" b="1" dirty="0" smtClean="0"/>
            <a:t>訂約日</a:t>
          </a:r>
          <a:endParaRPr lang="zh-TW" altLang="en-US" sz="1400" b="1" dirty="0"/>
        </a:p>
      </dgm:t>
    </dgm:pt>
    <dgm:pt modelId="{3F6C7162-6114-45C4-9A0C-FB3FF1B3FDAE}" type="parTrans" cxnId="{DDE0C8FC-E5F8-4EC2-AE63-E896C56D09C9}">
      <dgm:prSet custT="1"/>
      <dgm:spPr/>
      <dgm:t>
        <a:bodyPr/>
        <a:lstStyle/>
        <a:p>
          <a:endParaRPr lang="zh-TW" altLang="en-US" sz="1400"/>
        </a:p>
      </dgm:t>
    </dgm:pt>
    <dgm:pt modelId="{E643B720-2711-4F98-8EDC-D7F4BADD1276}" type="sibTrans" cxnId="{DDE0C8FC-E5F8-4EC2-AE63-E896C56D09C9}">
      <dgm:prSet/>
      <dgm:spPr/>
      <dgm:t>
        <a:bodyPr/>
        <a:lstStyle/>
        <a:p>
          <a:endParaRPr lang="zh-TW" altLang="en-US" sz="1400"/>
        </a:p>
      </dgm:t>
    </dgm:pt>
    <dgm:pt modelId="{2C99F465-0D5C-4759-AAB7-EA6E1DF4C7A5}">
      <dgm:prSet phldrT="[文字]" custT="1">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zh-TW" altLang="en-US" sz="1400" b="1" dirty="0" smtClean="0"/>
            <a:t>設定地上權</a:t>
          </a:r>
          <a:endParaRPr lang="zh-TW" altLang="en-US" sz="1400" b="1" dirty="0"/>
        </a:p>
      </dgm:t>
    </dgm:pt>
    <dgm:pt modelId="{D268D5F9-094A-4D21-98F7-CAF5B93CECCC}" type="parTrans" cxnId="{8A50BCE1-8A79-4E3B-B907-9832F8C39C2F}">
      <dgm:prSet custT="1"/>
      <dgm:spPr/>
      <dgm:t>
        <a:bodyPr/>
        <a:lstStyle/>
        <a:p>
          <a:endParaRPr lang="zh-TW" altLang="en-US" sz="1400"/>
        </a:p>
      </dgm:t>
    </dgm:pt>
    <dgm:pt modelId="{9B79F662-8D84-40A0-972A-EAC8AD633B68}" type="sibTrans" cxnId="{8A50BCE1-8A79-4E3B-B907-9832F8C39C2F}">
      <dgm:prSet/>
      <dgm:spPr/>
      <dgm:t>
        <a:bodyPr/>
        <a:lstStyle/>
        <a:p>
          <a:endParaRPr lang="zh-TW" altLang="en-US" sz="1400"/>
        </a:p>
      </dgm:t>
    </dgm:pt>
    <dgm:pt modelId="{B3D20654-C7AC-4537-ACCF-144953E987CD}">
      <dgm:prSet phldrT="[文字]" custT="1">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zh-TW" altLang="en-US" sz="1400" b="1" dirty="0" smtClean="0"/>
            <a:t>權利移轉之日</a:t>
          </a:r>
          <a:endParaRPr lang="zh-TW" altLang="en-US" sz="1400" b="1" dirty="0"/>
        </a:p>
      </dgm:t>
    </dgm:pt>
    <dgm:pt modelId="{C0936CA5-4DC0-4E19-AFB7-B7A4CCA9C6C5}" type="parTrans" cxnId="{AF24EA25-A571-4423-BCFE-7E9CF010A367}">
      <dgm:prSet custT="1"/>
      <dgm:spPr/>
      <dgm:t>
        <a:bodyPr/>
        <a:lstStyle/>
        <a:p>
          <a:endParaRPr lang="zh-TW" altLang="en-US" sz="1400"/>
        </a:p>
      </dgm:t>
    </dgm:pt>
    <dgm:pt modelId="{DDF65F30-7743-4185-B52D-C0D343FAEF64}" type="sibTrans" cxnId="{AF24EA25-A571-4423-BCFE-7E9CF010A367}">
      <dgm:prSet/>
      <dgm:spPr/>
      <dgm:t>
        <a:bodyPr/>
        <a:lstStyle/>
        <a:p>
          <a:endParaRPr lang="zh-TW" altLang="en-US" sz="1400"/>
        </a:p>
      </dgm:t>
    </dgm:pt>
    <dgm:pt modelId="{96AE48AA-E7AC-45E0-A7C9-F02ADA968F5E}">
      <dgm:prSet phldrT="[文字]" custT="1">
        <dgm:style>
          <a:lnRef idx="2">
            <a:schemeClr val="accent6"/>
          </a:lnRef>
          <a:fillRef idx="1">
            <a:schemeClr val="lt1"/>
          </a:fillRef>
          <a:effectRef idx="0">
            <a:schemeClr val="accent6"/>
          </a:effectRef>
          <a:fontRef idx="minor">
            <a:schemeClr val="dk1"/>
          </a:fontRef>
        </dgm:style>
      </dgm:prSet>
      <dgm:spPr>
        <a:solidFill>
          <a:srgbClr val="FFC000"/>
        </a:solidFill>
        <a:scene3d>
          <a:camera prst="orthographicFront"/>
          <a:lightRig rig="threePt" dir="t"/>
        </a:scene3d>
        <a:sp3d>
          <a:bevelT prst="angle"/>
        </a:sp3d>
      </dgm:spPr>
      <dgm:t>
        <a:bodyPr/>
        <a:lstStyle/>
        <a:p>
          <a:r>
            <a:rPr lang="zh-TW" altLang="en-US" sz="1400" b="1" dirty="0" smtClean="0"/>
            <a:t>出價取得</a:t>
          </a:r>
          <a:endParaRPr lang="zh-TW" altLang="en-US" sz="1400" b="1" dirty="0"/>
        </a:p>
      </dgm:t>
    </dgm:pt>
    <dgm:pt modelId="{0195E79B-CFAF-47E5-B34B-96BBF9F7526B}" type="parTrans" cxnId="{4D8475EB-623D-48CB-A888-B21D8BD1B77E}">
      <dgm:prSet custT="1"/>
      <dgm:spPr/>
      <dgm:t>
        <a:bodyPr/>
        <a:lstStyle/>
        <a:p>
          <a:endParaRPr lang="zh-TW" altLang="en-US" sz="1400"/>
        </a:p>
      </dgm:t>
    </dgm:pt>
    <dgm:pt modelId="{32BF7578-DF7E-41D1-A9D3-4D9C782A5958}" type="sibTrans" cxnId="{4D8475EB-623D-48CB-A888-B21D8BD1B77E}">
      <dgm:prSet/>
      <dgm:spPr/>
      <dgm:t>
        <a:bodyPr/>
        <a:lstStyle/>
        <a:p>
          <a:endParaRPr lang="zh-TW" altLang="en-US" sz="1400"/>
        </a:p>
      </dgm:t>
    </dgm:pt>
    <dgm:pt modelId="{511BB728-9C27-46F1-BD3C-88D11D9D6DF4}">
      <dgm:prSet phldrT="[文字]" custT="1">
        <dgm:style>
          <a:lnRef idx="2">
            <a:schemeClr val="accent6"/>
          </a:lnRef>
          <a:fillRef idx="1">
            <a:schemeClr val="lt1"/>
          </a:fillRef>
          <a:effectRef idx="0">
            <a:schemeClr val="accent6"/>
          </a:effectRef>
          <a:fontRef idx="minor">
            <a:schemeClr val="dk1"/>
          </a:fontRef>
        </dgm:style>
      </dgm:prSet>
      <dgm:spPr>
        <a:solidFill>
          <a:srgbClr val="FFFF00"/>
        </a:solidFill>
        <a:scene3d>
          <a:camera prst="orthographicFront"/>
          <a:lightRig rig="threePt" dir="t"/>
        </a:scene3d>
        <a:sp3d>
          <a:bevelT prst="angle"/>
        </a:sp3d>
      </dgm:spPr>
      <dgm:t>
        <a:bodyPr/>
        <a:lstStyle/>
        <a:p>
          <a:r>
            <a:rPr lang="zh-TW" altLang="en-US" sz="1400" b="1" dirty="0" smtClean="0">
              <a:solidFill>
                <a:srgbClr val="C00000"/>
              </a:solidFill>
            </a:rPr>
            <a:t>非</a:t>
          </a:r>
          <a:r>
            <a:rPr lang="zh-TW" altLang="en-US" sz="1400" b="1" dirty="0" smtClean="0"/>
            <a:t>出價取得</a:t>
          </a:r>
          <a:endParaRPr lang="zh-TW" altLang="en-US" sz="1400" b="1" dirty="0"/>
        </a:p>
      </dgm:t>
    </dgm:pt>
    <dgm:pt modelId="{33CD534F-F53A-4A06-A3BB-467D71649D54}" type="parTrans" cxnId="{7FE48034-18C7-4F4A-B3AB-009C06EFD37D}">
      <dgm:prSet custT="1"/>
      <dgm:spPr/>
      <dgm:t>
        <a:bodyPr/>
        <a:lstStyle/>
        <a:p>
          <a:endParaRPr lang="zh-TW" altLang="en-US" sz="1400"/>
        </a:p>
      </dgm:t>
    </dgm:pt>
    <dgm:pt modelId="{7F85D1F2-8A7E-4382-93E9-66085DD04E88}" type="sibTrans" cxnId="{7FE48034-18C7-4F4A-B3AB-009C06EFD37D}">
      <dgm:prSet/>
      <dgm:spPr/>
      <dgm:t>
        <a:bodyPr/>
        <a:lstStyle/>
        <a:p>
          <a:endParaRPr lang="zh-TW" altLang="en-US" sz="1400"/>
        </a:p>
      </dgm:t>
    </dgm:pt>
    <dgm:pt modelId="{5D66E3A8-AABC-40E8-B68F-B0AE258067D9}">
      <dgm:prSet phldrT="[文字]" custT="1">
        <dgm:style>
          <a:lnRef idx="2">
            <a:schemeClr val="accent6"/>
          </a:lnRef>
          <a:fillRef idx="1">
            <a:schemeClr val="lt1"/>
          </a:fillRef>
          <a:effectRef idx="0">
            <a:schemeClr val="accent6"/>
          </a:effectRef>
          <a:fontRef idx="minor">
            <a:schemeClr val="dk1"/>
          </a:fontRef>
        </dgm:style>
      </dgm:prSet>
      <dgm:spPr>
        <a:solidFill>
          <a:srgbClr val="FFCCCC"/>
        </a:solidFill>
      </dgm:spPr>
      <dgm:t>
        <a:bodyPr/>
        <a:lstStyle/>
        <a:p>
          <a:r>
            <a:rPr lang="en-US" altLang="zh-TW" sz="1400" b="1" dirty="0" smtClean="0"/>
            <a:t>1.</a:t>
          </a:r>
          <a:r>
            <a:rPr lang="zh-TW" altLang="en-US" sz="1400" b="1" dirty="0" smtClean="0"/>
            <a:t>興建房屋第一次移轉</a:t>
          </a:r>
          <a:endParaRPr lang="zh-TW" altLang="en-US" sz="1400" b="1" dirty="0"/>
        </a:p>
      </dgm:t>
    </dgm:pt>
    <dgm:pt modelId="{D0961518-C4A3-433C-A273-67172DCD257D}" type="parTrans" cxnId="{B7C04EEC-08CA-4C4A-9ECE-E3E3EF21EA8A}">
      <dgm:prSet custT="1"/>
      <dgm:spPr/>
      <dgm:t>
        <a:bodyPr/>
        <a:lstStyle/>
        <a:p>
          <a:endParaRPr lang="zh-TW" altLang="en-US" sz="1400"/>
        </a:p>
      </dgm:t>
    </dgm:pt>
    <dgm:pt modelId="{527FC1CC-4156-4153-AEA4-78207D1FEBBD}" type="sibTrans" cxnId="{B7C04EEC-08CA-4C4A-9ECE-E3E3EF21EA8A}">
      <dgm:prSet/>
      <dgm:spPr/>
      <dgm:t>
        <a:bodyPr/>
        <a:lstStyle/>
        <a:p>
          <a:endParaRPr lang="zh-TW" altLang="en-US" sz="1400"/>
        </a:p>
      </dgm:t>
    </dgm:pt>
    <dgm:pt modelId="{DF8A15EB-DA34-4617-8242-9D7395381BCC}">
      <dgm:prSet phldrT="[文字]" custT="1">
        <dgm:style>
          <a:lnRef idx="2">
            <a:schemeClr val="accent6"/>
          </a:lnRef>
          <a:fillRef idx="1">
            <a:schemeClr val="lt1"/>
          </a:fillRef>
          <a:effectRef idx="0">
            <a:schemeClr val="accent6"/>
          </a:effectRef>
          <a:fontRef idx="minor">
            <a:schemeClr val="dk1"/>
          </a:fontRef>
        </dgm:style>
      </dgm:prSet>
      <dgm:spPr>
        <a:solidFill>
          <a:srgbClr val="FF00FF"/>
        </a:solidFill>
      </dgm:spPr>
      <dgm:t>
        <a:bodyPr/>
        <a:lstStyle/>
        <a:p>
          <a:r>
            <a:rPr lang="en-US" altLang="zh-TW" sz="1400" b="1" dirty="0" smtClean="0"/>
            <a:t>2..</a:t>
          </a:r>
          <a:r>
            <a:rPr lang="zh-TW" altLang="en-US" sz="1400" b="1" dirty="0" smtClean="0"/>
            <a:t>區段徵收領回抵價地</a:t>
          </a:r>
          <a:endParaRPr lang="zh-TW" altLang="en-US" sz="1400" b="1" dirty="0"/>
        </a:p>
      </dgm:t>
    </dgm:pt>
    <dgm:pt modelId="{C2B9ADD5-8CA1-42B0-8E2D-A28670D40B41}" type="parTrans" cxnId="{836104A8-DBB5-43FA-84FE-9CB76443B590}">
      <dgm:prSet custT="1"/>
      <dgm:spPr/>
      <dgm:t>
        <a:bodyPr/>
        <a:lstStyle/>
        <a:p>
          <a:endParaRPr lang="zh-TW" altLang="en-US" sz="1400"/>
        </a:p>
      </dgm:t>
    </dgm:pt>
    <dgm:pt modelId="{C9C8A5CC-E5A0-4A12-81E7-5EE73F6780A4}" type="sibTrans" cxnId="{836104A8-DBB5-43FA-84FE-9CB76443B590}">
      <dgm:prSet/>
      <dgm:spPr/>
      <dgm:t>
        <a:bodyPr/>
        <a:lstStyle/>
        <a:p>
          <a:endParaRPr lang="zh-TW" altLang="en-US" sz="1400"/>
        </a:p>
      </dgm:t>
    </dgm:pt>
    <dgm:pt modelId="{5D15C8A7-3F5B-4C9F-AAB4-CAD6143DA754}">
      <dgm:prSet phldrT="[文字]" custT="1">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en-US" altLang="zh-TW" sz="1400" b="1" dirty="0" smtClean="0"/>
            <a:t>3.</a:t>
          </a:r>
          <a:r>
            <a:rPr lang="zh-TW" altLang="en-US" sz="1400" b="1" dirty="0" smtClean="0"/>
            <a:t>土地重劃後重行分配</a:t>
          </a:r>
          <a:endParaRPr lang="zh-TW" altLang="en-US" sz="1400" b="1" dirty="0"/>
        </a:p>
      </dgm:t>
    </dgm:pt>
    <dgm:pt modelId="{8AF773AD-6123-4341-81F2-5AE2D88F58D0}" type="parTrans" cxnId="{19466AFE-EFD8-4DF6-AE40-1462A9F470B0}">
      <dgm:prSet custT="1"/>
      <dgm:spPr/>
      <dgm:t>
        <a:bodyPr/>
        <a:lstStyle/>
        <a:p>
          <a:endParaRPr lang="zh-TW" altLang="en-US" sz="1400"/>
        </a:p>
      </dgm:t>
    </dgm:pt>
    <dgm:pt modelId="{2341F1AA-9C2B-4653-9C10-DE8A03C05BA3}" type="sibTrans" cxnId="{19466AFE-EFD8-4DF6-AE40-1462A9F470B0}">
      <dgm:prSet/>
      <dgm:spPr/>
      <dgm:t>
        <a:bodyPr/>
        <a:lstStyle/>
        <a:p>
          <a:endParaRPr lang="zh-TW" altLang="en-US" sz="1400"/>
        </a:p>
      </dgm:t>
    </dgm:pt>
    <dgm:pt modelId="{A9826097-C9EA-4A15-AB1F-9CF1A4E01D3C}">
      <dgm:prSet phldrT="[文字]" custT="1">
        <dgm:style>
          <a:lnRef idx="2">
            <a:schemeClr val="accent6"/>
          </a:lnRef>
          <a:fillRef idx="1">
            <a:schemeClr val="lt1"/>
          </a:fillRef>
          <a:effectRef idx="0">
            <a:schemeClr val="accent6"/>
          </a:effectRef>
          <a:fontRef idx="minor">
            <a:schemeClr val="dk1"/>
          </a:fontRef>
        </dgm:style>
      </dgm:prSet>
      <dgm:spPr>
        <a:solidFill>
          <a:srgbClr val="99FF66"/>
        </a:solidFill>
      </dgm:spPr>
      <dgm:t>
        <a:bodyPr/>
        <a:lstStyle/>
        <a:p>
          <a:r>
            <a:rPr lang="en-US" altLang="zh-TW" sz="1400" b="1" dirty="0" smtClean="0"/>
            <a:t>4.</a:t>
          </a:r>
          <a:r>
            <a:rPr lang="zh-TW" altLang="en-US" sz="1400" b="1" dirty="0" smtClean="0"/>
            <a:t>都更或協議合建</a:t>
          </a:r>
          <a:endParaRPr lang="en-US" altLang="zh-TW" sz="1400" b="1" dirty="0" smtClean="0"/>
        </a:p>
      </dgm:t>
    </dgm:pt>
    <dgm:pt modelId="{0AB72D67-7C70-4E4D-8E94-54884F7FA25C}" type="parTrans" cxnId="{76EC05FF-9E99-4DFC-98D0-30810928B11E}">
      <dgm:prSet custT="1"/>
      <dgm:spPr/>
      <dgm:t>
        <a:bodyPr/>
        <a:lstStyle/>
        <a:p>
          <a:endParaRPr lang="zh-TW" altLang="en-US" sz="1400"/>
        </a:p>
      </dgm:t>
    </dgm:pt>
    <dgm:pt modelId="{BB114C90-AE7B-4597-9CCF-61A2C8F62FBB}" type="sibTrans" cxnId="{76EC05FF-9E99-4DFC-98D0-30810928B11E}">
      <dgm:prSet/>
      <dgm:spPr/>
      <dgm:t>
        <a:bodyPr/>
        <a:lstStyle/>
        <a:p>
          <a:endParaRPr lang="zh-TW" altLang="en-US" sz="1400"/>
        </a:p>
      </dgm:t>
    </dgm:pt>
    <dgm:pt modelId="{440063F8-B993-4292-A249-96EA3C8699CD}">
      <dgm:prSet phldrT="[文字]" custT="1">
        <dgm:style>
          <a:lnRef idx="2">
            <a:schemeClr val="accent6"/>
          </a:lnRef>
          <a:fillRef idx="1">
            <a:schemeClr val="lt1"/>
          </a:fillRef>
          <a:effectRef idx="0">
            <a:schemeClr val="accent6"/>
          </a:effectRef>
          <a:fontRef idx="minor">
            <a:schemeClr val="dk1"/>
          </a:fontRef>
        </dgm:style>
      </dgm:prSet>
      <dgm:spPr>
        <a:solidFill>
          <a:srgbClr val="FF9999"/>
        </a:solidFill>
      </dgm:spPr>
      <dgm:t>
        <a:bodyPr/>
        <a:lstStyle/>
        <a:p>
          <a:r>
            <a:rPr lang="en-US" altLang="zh-TW" sz="1400" b="1" dirty="0" smtClean="0"/>
            <a:t>5.</a:t>
          </a:r>
          <a:r>
            <a:rPr lang="zh-TW" altLang="en-US" sz="1400" b="1" dirty="0" smtClean="0"/>
            <a:t>行使民法</a:t>
          </a:r>
          <a:r>
            <a:rPr lang="en-US" altLang="en-US" sz="1400" b="1" dirty="0" smtClean="0"/>
            <a:t>§</a:t>
          </a:r>
          <a:r>
            <a:rPr lang="en-US" altLang="zh-TW" sz="1400" b="1" dirty="0" smtClean="0"/>
            <a:t>1030-1(</a:t>
          </a:r>
          <a:r>
            <a:rPr lang="zh-TW" altLang="en-US" sz="1400" b="1" dirty="0" smtClean="0"/>
            <a:t>剩餘財產差額分配請求權</a:t>
          </a:r>
          <a:r>
            <a:rPr lang="en-US" altLang="zh-TW" sz="1400" b="1" dirty="0" smtClean="0"/>
            <a:t>)</a:t>
          </a:r>
        </a:p>
      </dgm:t>
    </dgm:pt>
    <dgm:pt modelId="{B579DC61-39D5-4494-9558-23C28A5950A4}" type="parTrans" cxnId="{99C9B960-867C-4A9E-9F62-77550C6A6D20}">
      <dgm:prSet custT="1"/>
      <dgm:spPr/>
      <dgm:t>
        <a:bodyPr/>
        <a:lstStyle/>
        <a:p>
          <a:endParaRPr lang="zh-TW" altLang="en-US" sz="1400"/>
        </a:p>
      </dgm:t>
    </dgm:pt>
    <dgm:pt modelId="{6C189292-093A-41F7-832F-746648657171}" type="sibTrans" cxnId="{99C9B960-867C-4A9E-9F62-77550C6A6D20}">
      <dgm:prSet/>
      <dgm:spPr/>
      <dgm:t>
        <a:bodyPr/>
        <a:lstStyle/>
        <a:p>
          <a:endParaRPr lang="zh-TW" altLang="en-US" sz="1400"/>
        </a:p>
      </dgm:t>
    </dgm:pt>
    <dgm:pt modelId="{DC4C1904-A4B7-4400-92A6-2F43422672E9}">
      <dgm:prSet phldrT="[文字]" custT="1">
        <dgm:style>
          <a:lnRef idx="2">
            <a:schemeClr val="accent6"/>
          </a:lnRef>
          <a:fillRef idx="1">
            <a:schemeClr val="lt1"/>
          </a:fillRef>
          <a:effectRef idx="0">
            <a:schemeClr val="accent6"/>
          </a:effectRef>
          <a:fontRef idx="minor">
            <a:schemeClr val="dk1"/>
          </a:fontRef>
        </dgm:style>
      </dgm:prSet>
      <dgm:spPr>
        <a:solidFill>
          <a:srgbClr val="FF66FF"/>
        </a:solidFill>
      </dgm:spPr>
      <dgm:t>
        <a:bodyPr/>
        <a:lstStyle/>
        <a:p>
          <a:r>
            <a:rPr lang="en-US" altLang="zh-TW" sz="1400" b="1" dirty="0" smtClean="0"/>
            <a:t>6.</a:t>
          </a:r>
          <a:r>
            <a:rPr lang="zh-TW" altLang="en-US" sz="1400" b="1" dirty="0" smtClean="0"/>
            <a:t>繼      承</a:t>
          </a:r>
          <a:endParaRPr lang="en-US" altLang="zh-TW" sz="1400" b="1" dirty="0" smtClean="0"/>
        </a:p>
      </dgm:t>
    </dgm:pt>
    <dgm:pt modelId="{520D4E56-B934-402D-8948-918D67F61224}" type="parTrans" cxnId="{F55A9B2B-841A-47FD-95C7-F017B134CA3C}">
      <dgm:prSet custT="1"/>
      <dgm:spPr/>
      <dgm:t>
        <a:bodyPr/>
        <a:lstStyle/>
        <a:p>
          <a:endParaRPr lang="zh-TW" altLang="en-US" sz="1400"/>
        </a:p>
      </dgm:t>
    </dgm:pt>
    <dgm:pt modelId="{B3DB51C7-FDC4-42B7-BC0B-D61F2AE2B4C8}" type="sibTrans" cxnId="{F55A9B2B-841A-47FD-95C7-F017B134CA3C}">
      <dgm:prSet/>
      <dgm:spPr/>
      <dgm:t>
        <a:bodyPr/>
        <a:lstStyle/>
        <a:p>
          <a:endParaRPr lang="zh-TW" altLang="en-US" sz="1400"/>
        </a:p>
      </dgm:t>
    </dgm:pt>
    <dgm:pt modelId="{C4F64610-F2D3-4CE3-959F-B0BCBEF4D300}">
      <dgm:prSet phldrT="[文字]" custT="1">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en-US" altLang="zh-TW" sz="1400" b="1" dirty="0" smtClean="0"/>
            <a:t>7.</a:t>
          </a:r>
          <a:r>
            <a:rPr lang="zh-TW" altLang="en-US" sz="1400" b="1" dirty="0" smtClean="0"/>
            <a:t>分割共有物</a:t>
          </a:r>
          <a:endParaRPr lang="en-US" altLang="zh-TW" sz="1400" b="1" dirty="0" smtClean="0"/>
        </a:p>
      </dgm:t>
    </dgm:pt>
    <dgm:pt modelId="{91A5FF83-04C7-4238-945D-C9419B3768F5}" type="parTrans" cxnId="{4E81EE73-B55B-46AB-8F58-B725A2BCE87A}">
      <dgm:prSet custT="1"/>
      <dgm:spPr/>
      <dgm:t>
        <a:bodyPr/>
        <a:lstStyle/>
        <a:p>
          <a:endParaRPr lang="zh-TW" altLang="en-US" sz="1400"/>
        </a:p>
      </dgm:t>
    </dgm:pt>
    <dgm:pt modelId="{EA901576-24A0-4B03-9FD0-923B95C35761}" type="sibTrans" cxnId="{4E81EE73-B55B-46AB-8F58-B725A2BCE87A}">
      <dgm:prSet/>
      <dgm:spPr/>
      <dgm:t>
        <a:bodyPr/>
        <a:lstStyle/>
        <a:p>
          <a:endParaRPr lang="zh-TW" altLang="en-US" sz="1400"/>
        </a:p>
      </dgm:t>
    </dgm:pt>
    <dgm:pt modelId="{D52C4AA2-EB9C-4889-A748-FDD3C7F0709C}">
      <dgm:prSet phldrT="[文字]" custT="1">
        <dgm:style>
          <a:lnRef idx="2">
            <a:schemeClr val="accent6"/>
          </a:lnRef>
          <a:fillRef idx="1">
            <a:schemeClr val="lt1"/>
          </a:fillRef>
          <a:effectRef idx="0">
            <a:schemeClr val="accent6"/>
          </a:effectRef>
          <a:fontRef idx="minor">
            <a:schemeClr val="dk1"/>
          </a:fontRef>
        </dgm:style>
      </dgm:prSet>
      <dgm:spPr>
        <a:solidFill>
          <a:srgbClr val="FFCCCC"/>
        </a:solidFill>
      </dgm:spPr>
      <dgm:t>
        <a:bodyPr/>
        <a:lstStyle/>
        <a:p>
          <a:r>
            <a:rPr lang="zh-TW" altLang="en-US" sz="1400" b="1" dirty="0" smtClean="0"/>
            <a:t>核發使照日或實際興建完成日</a:t>
          </a:r>
          <a:endParaRPr lang="zh-TW" altLang="en-US" sz="1400" b="1" dirty="0"/>
        </a:p>
      </dgm:t>
    </dgm:pt>
    <dgm:pt modelId="{D15DC16C-EA94-46FB-B6F2-7B5C07CBAC22}" type="parTrans" cxnId="{6998C66D-8DF2-4FC5-9594-63345E2FCE73}">
      <dgm:prSet custT="1"/>
      <dgm:spPr/>
      <dgm:t>
        <a:bodyPr/>
        <a:lstStyle/>
        <a:p>
          <a:endParaRPr lang="zh-TW" altLang="en-US" sz="1400"/>
        </a:p>
      </dgm:t>
    </dgm:pt>
    <dgm:pt modelId="{F263CE98-A942-4CF6-A8C3-DCDE3574B841}" type="sibTrans" cxnId="{6998C66D-8DF2-4FC5-9594-63345E2FCE73}">
      <dgm:prSet/>
      <dgm:spPr/>
      <dgm:t>
        <a:bodyPr/>
        <a:lstStyle/>
        <a:p>
          <a:endParaRPr lang="zh-TW" altLang="en-US" sz="1400"/>
        </a:p>
      </dgm:t>
    </dgm:pt>
    <dgm:pt modelId="{2F52FA57-D2EC-4EBB-87DC-177DC5AD0EF0}">
      <dgm:prSet phldrT="[文字]" custT="1">
        <dgm:style>
          <a:lnRef idx="2">
            <a:schemeClr val="accent6"/>
          </a:lnRef>
          <a:fillRef idx="1">
            <a:schemeClr val="lt1"/>
          </a:fillRef>
          <a:effectRef idx="0">
            <a:schemeClr val="accent6"/>
          </a:effectRef>
          <a:fontRef idx="minor">
            <a:schemeClr val="dk1"/>
          </a:fontRef>
        </dgm:style>
      </dgm:prSet>
      <dgm:spPr>
        <a:solidFill>
          <a:srgbClr val="FF00FF"/>
        </a:solidFill>
      </dgm:spPr>
      <dgm:t>
        <a:bodyPr/>
        <a:lstStyle/>
        <a:p>
          <a:r>
            <a:rPr lang="zh-TW" altLang="en-US" sz="1400" b="1" dirty="0" smtClean="0"/>
            <a:t>原取得被徵收土地之日</a:t>
          </a:r>
          <a:endParaRPr lang="zh-TW" altLang="en-US" sz="1400" b="1" dirty="0"/>
        </a:p>
      </dgm:t>
    </dgm:pt>
    <dgm:pt modelId="{4D2B15AE-F82B-4710-85A9-FC949BC6E4B7}" type="parTrans" cxnId="{3A9AF885-8C98-4BD1-8C98-90D892439DD6}">
      <dgm:prSet custT="1"/>
      <dgm:spPr/>
      <dgm:t>
        <a:bodyPr/>
        <a:lstStyle/>
        <a:p>
          <a:endParaRPr lang="zh-TW" altLang="en-US" sz="1400"/>
        </a:p>
      </dgm:t>
    </dgm:pt>
    <dgm:pt modelId="{BDE6A4BC-4359-49FA-8D81-E795FE65750E}" type="sibTrans" cxnId="{3A9AF885-8C98-4BD1-8C98-90D892439DD6}">
      <dgm:prSet/>
      <dgm:spPr/>
      <dgm:t>
        <a:bodyPr/>
        <a:lstStyle/>
        <a:p>
          <a:endParaRPr lang="zh-TW" altLang="en-US" sz="1400"/>
        </a:p>
      </dgm:t>
    </dgm:pt>
    <dgm:pt modelId="{D314CD8B-85A3-4EA9-B5DF-6E3908D17736}">
      <dgm:prSet phldrT="[文字]" custT="1">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zh-TW" altLang="en-US" sz="1400" b="1" dirty="0" smtClean="0"/>
            <a:t>原取得重劃前土地之日</a:t>
          </a:r>
          <a:endParaRPr lang="zh-TW" altLang="en-US" sz="1400" b="1" dirty="0"/>
        </a:p>
      </dgm:t>
    </dgm:pt>
    <dgm:pt modelId="{0E88E391-0599-4754-9272-22461ED7F7E6}" type="parTrans" cxnId="{0537DE06-B86F-4B3A-998B-EB0FB7CD897F}">
      <dgm:prSet custT="1"/>
      <dgm:spPr/>
      <dgm:t>
        <a:bodyPr/>
        <a:lstStyle/>
        <a:p>
          <a:endParaRPr lang="zh-TW" altLang="en-US" sz="1400"/>
        </a:p>
      </dgm:t>
    </dgm:pt>
    <dgm:pt modelId="{E5292D91-C600-49E6-BF15-0ED25A83D2CE}" type="sibTrans" cxnId="{0537DE06-B86F-4B3A-998B-EB0FB7CD897F}">
      <dgm:prSet/>
      <dgm:spPr/>
      <dgm:t>
        <a:bodyPr/>
        <a:lstStyle/>
        <a:p>
          <a:endParaRPr lang="zh-TW" altLang="en-US" sz="1400"/>
        </a:p>
      </dgm:t>
    </dgm:pt>
    <dgm:pt modelId="{0F5AD10E-F216-49FF-A71A-FBB39CD32121}">
      <dgm:prSet phldrT="[文字]" custT="1">
        <dgm:style>
          <a:lnRef idx="2">
            <a:schemeClr val="accent6"/>
          </a:lnRef>
          <a:fillRef idx="1">
            <a:schemeClr val="lt1"/>
          </a:fillRef>
          <a:effectRef idx="0">
            <a:schemeClr val="accent6"/>
          </a:effectRef>
          <a:fontRef idx="minor">
            <a:schemeClr val="dk1"/>
          </a:fontRef>
        </dgm:style>
      </dgm:prSet>
      <dgm:spPr>
        <a:solidFill>
          <a:srgbClr val="99FF66"/>
        </a:solidFill>
      </dgm:spPr>
      <dgm:t>
        <a:bodyPr/>
        <a:lstStyle/>
        <a:p>
          <a:r>
            <a:rPr lang="zh-TW" altLang="en-US" sz="1400" b="1" dirty="0" smtClean="0"/>
            <a:t>都市更新計畫書核定之日</a:t>
          </a:r>
          <a:endParaRPr lang="en-US" altLang="zh-TW" sz="1400" b="1" dirty="0" smtClean="0"/>
        </a:p>
      </dgm:t>
    </dgm:pt>
    <dgm:pt modelId="{83E11B52-BC87-4744-A845-64F367FD3C54}" type="parTrans" cxnId="{DC9B0D24-BFE2-4195-8FF1-E1670B0F1115}">
      <dgm:prSet custT="1"/>
      <dgm:spPr/>
      <dgm:t>
        <a:bodyPr/>
        <a:lstStyle/>
        <a:p>
          <a:endParaRPr lang="zh-TW" altLang="en-US" sz="1400"/>
        </a:p>
      </dgm:t>
    </dgm:pt>
    <dgm:pt modelId="{CEF17DB2-BF6F-486A-BA37-B1133F0C9B4E}" type="sibTrans" cxnId="{DC9B0D24-BFE2-4195-8FF1-E1670B0F1115}">
      <dgm:prSet/>
      <dgm:spPr/>
      <dgm:t>
        <a:bodyPr/>
        <a:lstStyle/>
        <a:p>
          <a:endParaRPr lang="zh-TW" altLang="en-US" sz="1400"/>
        </a:p>
      </dgm:t>
    </dgm:pt>
    <dgm:pt modelId="{68DCDB3F-0A49-4D49-A985-61B06EFE4425}">
      <dgm:prSet phldrT="[文字]" custT="1">
        <dgm:style>
          <a:lnRef idx="2">
            <a:schemeClr val="accent6"/>
          </a:lnRef>
          <a:fillRef idx="1">
            <a:schemeClr val="lt1"/>
          </a:fillRef>
          <a:effectRef idx="0">
            <a:schemeClr val="accent6"/>
          </a:effectRef>
          <a:fontRef idx="minor">
            <a:schemeClr val="dk1"/>
          </a:fontRef>
        </dgm:style>
      </dgm:prSet>
      <dgm:spPr>
        <a:solidFill>
          <a:srgbClr val="FF9999"/>
        </a:solidFill>
      </dgm:spPr>
      <dgm:t>
        <a:bodyPr/>
        <a:lstStyle/>
        <a:p>
          <a:r>
            <a:rPr lang="zh-TW" altLang="en-US" sz="1400" b="1" dirty="0" smtClean="0"/>
            <a:t>配偶之他方原取得該房地之日</a:t>
          </a:r>
          <a:endParaRPr lang="en-US" altLang="zh-TW" sz="1400" b="1" dirty="0" smtClean="0"/>
        </a:p>
      </dgm:t>
    </dgm:pt>
    <dgm:pt modelId="{1C4B4393-B2EF-4212-937F-965376405C01}" type="parTrans" cxnId="{6EB3DFDB-A927-42B4-BDDA-EDD5C11BB901}">
      <dgm:prSet custT="1"/>
      <dgm:spPr/>
      <dgm:t>
        <a:bodyPr/>
        <a:lstStyle/>
        <a:p>
          <a:endParaRPr lang="zh-TW" altLang="en-US" sz="1400"/>
        </a:p>
      </dgm:t>
    </dgm:pt>
    <dgm:pt modelId="{18C75EEA-3D16-4347-9DA4-7AA2189F00C3}" type="sibTrans" cxnId="{6EB3DFDB-A927-42B4-BDDA-EDD5C11BB901}">
      <dgm:prSet/>
      <dgm:spPr/>
      <dgm:t>
        <a:bodyPr/>
        <a:lstStyle/>
        <a:p>
          <a:endParaRPr lang="zh-TW" altLang="en-US" sz="1400"/>
        </a:p>
      </dgm:t>
    </dgm:pt>
    <dgm:pt modelId="{6177C24F-FB43-4A45-9CC9-FF170DB17C8E}">
      <dgm:prSet phldrT="[文字]" custT="1">
        <dgm:style>
          <a:lnRef idx="2">
            <a:schemeClr val="accent6"/>
          </a:lnRef>
          <a:fillRef idx="1">
            <a:schemeClr val="lt1"/>
          </a:fillRef>
          <a:effectRef idx="0">
            <a:schemeClr val="accent6"/>
          </a:effectRef>
          <a:fontRef idx="minor">
            <a:schemeClr val="dk1"/>
          </a:fontRef>
        </dgm:style>
      </dgm:prSet>
      <dgm:spPr>
        <a:solidFill>
          <a:srgbClr val="FF66FF"/>
        </a:solidFill>
      </dgm:spPr>
      <dgm:t>
        <a:bodyPr/>
        <a:lstStyle/>
        <a:p>
          <a:r>
            <a:rPr lang="zh-TW" altLang="en-US" sz="1400" b="1" dirty="0" smtClean="0"/>
            <a:t>繼承開始之日</a:t>
          </a:r>
          <a:endParaRPr lang="en-US" altLang="zh-TW" sz="1400" b="1" dirty="0" smtClean="0"/>
        </a:p>
      </dgm:t>
    </dgm:pt>
    <dgm:pt modelId="{056C10DB-25A4-449B-B531-1CB12F3EAA43}" type="parTrans" cxnId="{B1217B18-60B8-4AFC-9B9D-0FB0C49A4372}">
      <dgm:prSet custT="1"/>
      <dgm:spPr/>
      <dgm:t>
        <a:bodyPr/>
        <a:lstStyle/>
        <a:p>
          <a:endParaRPr lang="zh-TW" altLang="en-US" sz="1400"/>
        </a:p>
      </dgm:t>
    </dgm:pt>
    <dgm:pt modelId="{6B16E4D0-F191-493B-8264-A05DFCCC791C}" type="sibTrans" cxnId="{B1217B18-60B8-4AFC-9B9D-0FB0C49A4372}">
      <dgm:prSet/>
      <dgm:spPr/>
      <dgm:t>
        <a:bodyPr/>
        <a:lstStyle/>
        <a:p>
          <a:endParaRPr lang="zh-TW" altLang="en-US" sz="1400"/>
        </a:p>
      </dgm:t>
    </dgm:pt>
    <dgm:pt modelId="{21F7B1D1-B2D0-4E5C-AA1A-BA3462D84A05}">
      <dgm:prSet phldrT="[文字]" custT="1">
        <dgm:style>
          <a:lnRef idx="2">
            <a:schemeClr val="accent6"/>
          </a:lnRef>
          <a:fillRef idx="1">
            <a:schemeClr val="lt1"/>
          </a:fillRef>
          <a:effectRef idx="0">
            <a:schemeClr val="accent6"/>
          </a:effectRef>
          <a:fontRef idx="minor">
            <a:schemeClr val="dk1"/>
          </a:fontRef>
        </dgm:style>
      </dgm:prSet>
      <dgm:spPr>
        <a:solidFill>
          <a:schemeClr val="accent1">
            <a:lumMod val="40000"/>
            <a:lumOff val="60000"/>
          </a:schemeClr>
        </a:solidFill>
      </dgm:spPr>
      <dgm:t>
        <a:bodyPr/>
        <a:lstStyle/>
        <a:p>
          <a:r>
            <a:rPr lang="zh-TW" altLang="en-US" sz="1400" b="1" dirty="0" smtClean="0"/>
            <a:t>原取得共有物之日</a:t>
          </a:r>
          <a:endParaRPr lang="en-US" altLang="zh-TW" sz="1400" b="1" dirty="0" smtClean="0"/>
        </a:p>
      </dgm:t>
    </dgm:pt>
    <dgm:pt modelId="{7FDBAE5F-C9A4-4C87-ABF1-7FD77AF92221}" type="parTrans" cxnId="{EB0D814C-2946-4CC0-A72F-736983784EDB}">
      <dgm:prSet custT="1"/>
      <dgm:spPr/>
      <dgm:t>
        <a:bodyPr/>
        <a:lstStyle/>
        <a:p>
          <a:endParaRPr lang="zh-TW" altLang="en-US" sz="1400"/>
        </a:p>
      </dgm:t>
    </dgm:pt>
    <dgm:pt modelId="{09DC4A63-9E38-4B5B-98E7-049EFC29625B}" type="sibTrans" cxnId="{EB0D814C-2946-4CC0-A72F-736983784EDB}">
      <dgm:prSet/>
      <dgm:spPr/>
      <dgm:t>
        <a:bodyPr/>
        <a:lstStyle/>
        <a:p>
          <a:endParaRPr lang="zh-TW" altLang="en-US" sz="1400"/>
        </a:p>
      </dgm:t>
    </dgm:pt>
    <dgm:pt modelId="{F06E71D6-A60B-42BD-BC96-BE6CA4D56238}" type="pres">
      <dgm:prSet presAssocID="{B0DFC8BE-B1B3-4C33-84AF-B11E36720551}" presName="diagram" presStyleCnt="0">
        <dgm:presLayoutVars>
          <dgm:chPref val="1"/>
          <dgm:dir/>
          <dgm:animOne val="branch"/>
          <dgm:animLvl val="lvl"/>
          <dgm:resizeHandles val="exact"/>
        </dgm:presLayoutVars>
      </dgm:prSet>
      <dgm:spPr/>
      <dgm:t>
        <a:bodyPr/>
        <a:lstStyle/>
        <a:p>
          <a:endParaRPr lang="zh-TW" altLang="en-US"/>
        </a:p>
      </dgm:t>
    </dgm:pt>
    <dgm:pt modelId="{DC674F95-2D27-4D07-A044-0755F99DE53A}" type="pres">
      <dgm:prSet presAssocID="{8229932E-54B4-4A6B-8118-189EC507C5E7}" presName="root1" presStyleCnt="0"/>
      <dgm:spPr/>
    </dgm:pt>
    <dgm:pt modelId="{B17722F5-BB13-449C-834B-DD58265366E5}" type="pres">
      <dgm:prSet presAssocID="{8229932E-54B4-4A6B-8118-189EC507C5E7}" presName="LevelOneTextNode" presStyleLbl="node0" presStyleIdx="0" presStyleCnt="1" custScaleX="125529" custLinFactX="-22135" custLinFactNeighborX="-100000" custLinFactNeighborY="-6499">
        <dgm:presLayoutVars>
          <dgm:chPref val="3"/>
        </dgm:presLayoutVars>
      </dgm:prSet>
      <dgm:spPr/>
      <dgm:t>
        <a:bodyPr/>
        <a:lstStyle/>
        <a:p>
          <a:endParaRPr lang="zh-TW" altLang="en-US"/>
        </a:p>
      </dgm:t>
    </dgm:pt>
    <dgm:pt modelId="{C4D87E9D-9176-45DE-A940-65AE3C7DB65A}" type="pres">
      <dgm:prSet presAssocID="{8229932E-54B4-4A6B-8118-189EC507C5E7}" presName="level2hierChild" presStyleCnt="0"/>
      <dgm:spPr/>
    </dgm:pt>
    <dgm:pt modelId="{0C7CD3E4-06E1-4BFA-9312-C43EFC02DBFC}" type="pres">
      <dgm:prSet presAssocID="{0195E79B-CFAF-47E5-B34B-96BBF9F7526B}" presName="conn2-1" presStyleLbl="parChTrans1D2" presStyleIdx="0" presStyleCnt="2"/>
      <dgm:spPr/>
      <dgm:t>
        <a:bodyPr/>
        <a:lstStyle/>
        <a:p>
          <a:endParaRPr lang="zh-TW" altLang="en-US"/>
        </a:p>
      </dgm:t>
    </dgm:pt>
    <dgm:pt modelId="{433D9BB2-30C1-40F3-BCDA-748F25E675B5}" type="pres">
      <dgm:prSet presAssocID="{0195E79B-CFAF-47E5-B34B-96BBF9F7526B}" presName="connTx" presStyleLbl="parChTrans1D2" presStyleIdx="0" presStyleCnt="2"/>
      <dgm:spPr/>
      <dgm:t>
        <a:bodyPr/>
        <a:lstStyle/>
        <a:p>
          <a:endParaRPr lang="zh-TW" altLang="en-US"/>
        </a:p>
      </dgm:t>
    </dgm:pt>
    <dgm:pt modelId="{7178F449-8ABC-4A60-80F1-5E832A29B9F3}" type="pres">
      <dgm:prSet presAssocID="{96AE48AA-E7AC-45E0-A7C9-F02ADA968F5E}" presName="root2" presStyleCnt="0"/>
      <dgm:spPr/>
    </dgm:pt>
    <dgm:pt modelId="{99149B75-CD41-4348-AF97-90CD843F4F6B}" type="pres">
      <dgm:prSet presAssocID="{96AE48AA-E7AC-45E0-A7C9-F02ADA968F5E}" presName="LevelTwoTextNode" presStyleLbl="node2" presStyleIdx="0" presStyleCnt="2" custLinFactX="-21453" custLinFactNeighborX="-100000" custLinFactNeighborY="-7840">
        <dgm:presLayoutVars>
          <dgm:chPref val="3"/>
        </dgm:presLayoutVars>
      </dgm:prSet>
      <dgm:spPr/>
      <dgm:t>
        <a:bodyPr/>
        <a:lstStyle/>
        <a:p>
          <a:endParaRPr lang="zh-TW" altLang="en-US"/>
        </a:p>
      </dgm:t>
    </dgm:pt>
    <dgm:pt modelId="{C918716D-4F0C-4F7C-AC7E-262B52A1DC2F}" type="pres">
      <dgm:prSet presAssocID="{96AE48AA-E7AC-45E0-A7C9-F02ADA968F5E}" presName="level3hierChild" presStyleCnt="0"/>
      <dgm:spPr/>
    </dgm:pt>
    <dgm:pt modelId="{A8C3FC48-F039-4785-BE3B-ADF807085974}" type="pres">
      <dgm:prSet presAssocID="{E9B52F83-D268-44DB-9AB7-3E63F2C0D594}" presName="conn2-1" presStyleLbl="parChTrans1D3" presStyleIdx="0" presStyleCnt="10"/>
      <dgm:spPr/>
      <dgm:t>
        <a:bodyPr/>
        <a:lstStyle/>
        <a:p>
          <a:endParaRPr lang="zh-TW" altLang="en-US"/>
        </a:p>
      </dgm:t>
    </dgm:pt>
    <dgm:pt modelId="{68470771-DF6F-4929-9343-4B81D9AA9145}" type="pres">
      <dgm:prSet presAssocID="{E9B52F83-D268-44DB-9AB7-3E63F2C0D594}" presName="connTx" presStyleLbl="parChTrans1D3" presStyleIdx="0" presStyleCnt="10"/>
      <dgm:spPr/>
      <dgm:t>
        <a:bodyPr/>
        <a:lstStyle/>
        <a:p>
          <a:endParaRPr lang="zh-TW" altLang="en-US"/>
        </a:p>
      </dgm:t>
    </dgm:pt>
    <dgm:pt modelId="{5E60CA2F-EB01-4BAE-B761-CE82F54B20DD}" type="pres">
      <dgm:prSet presAssocID="{B7423E01-BD5B-4A3D-93B3-108E5D4C7653}" presName="root2" presStyleCnt="0"/>
      <dgm:spPr/>
    </dgm:pt>
    <dgm:pt modelId="{ABD86F2B-8C82-4BC7-807D-70EA9DB90A40}" type="pres">
      <dgm:prSet presAssocID="{B7423E01-BD5B-4A3D-93B3-108E5D4C7653}" presName="LevelTwoTextNode" presStyleLbl="node3" presStyleIdx="0" presStyleCnt="10" custLinFactX="-28209" custLinFactNeighborX="-100000" custLinFactNeighborY="-600">
        <dgm:presLayoutVars>
          <dgm:chPref val="3"/>
        </dgm:presLayoutVars>
      </dgm:prSet>
      <dgm:spPr/>
      <dgm:t>
        <a:bodyPr/>
        <a:lstStyle/>
        <a:p>
          <a:endParaRPr lang="zh-TW" altLang="en-US"/>
        </a:p>
      </dgm:t>
    </dgm:pt>
    <dgm:pt modelId="{93FB4469-7487-4DD7-9391-C3CE3EBC80D8}" type="pres">
      <dgm:prSet presAssocID="{B7423E01-BD5B-4A3D-93B3-108E5D4C7653}" presName="level3hierChild" presStyleCnt="0"/>
      <dgm:spPr/>
    </dgm:pt>
    <dgm:pt modelId="{FBAACCC7-F48D-49C3-B619-355F2B1D9BA9}" type="pres">
      <dgm:prSet presAssocID="{11B0E936-8004-401D-8B9D-94ADDAFE7086}" presName="conn2-1" presStyleLbl="parChTrans1D4" presStyleIdx="0" presStyleCnt="10"/>
      <dgm:spPr/>
      <dgm:t>
        <a:bodyPr/>
        <a:lstStyle/>
        <a:p>
          <a:endParaRPr lang="zh-TW" altLang="en-US"/>
        </a:p>
      </dgm:t>
    </dgm:pt>
    <dgm:pt modelId="{4F8ED0AC-429C-4AE1-9C56-DC5252D0238E}" type="pres">
      <dgm:prSet presAssocID="{11B0E936-8004-401D-8B9D-94ADDAFE7086}" presName="connTx" presStyleLbl="parChTrans1D4" presStyleIdx="0" presStyleCnt="10"/>
      <dgm:spPr/>
      <dgm:t>
        <a:bodyPr/>
        <a:lstStyle/>
        <a:p>
          <a:endParaRPr lang="zh-TW" altLang="en-US"/>
        </a:p>
      </dgm:t>
    </dgm:pt>
    <dgm:pt modelId="{8C70ACF8-AB8D-47FC-AEB8-000B564B88BF}" type="pres">
      <dgm:prSet presAssocID="{0BE54E2C-15BF-4191-BCD1-AB4FF167FD3B}" presName="root2" presStyleCnt="0"/>
      <dgm:spPr/>
    </dgm:pt>
    <dgm:pt modelId="{9FA54825-E043-4F6D-AB56-18A2D32904B0}" type="pres">
      <dgm:prSet presAssocID="{0BE54E2C-15BF-4191-BCD1-AB4FF167FD3B}" presName="LevelTwoTextNode" presStyleLbl="node4" presStyleIdx="0" presStyleCnt="10" custScaleX="236822" custLinFactNeighborX="96201" custLinFactNeighborY="-1155">
        <dgm:presLayoutVars>
          <dgm:chPref val="3"/>
        </dgm:presLayoutVars>
      </dgm:prSet>
      <dgm:spPr/>
      <dgm:t>
        <a:bodyPr/>
        <a:lstStyle/>
        <a:p>
          <a:endParaRPr lang="zh-TW" altLang="en-US"/>
        </a:p>
      </dgm:t>
    </dgm:pt>
    <dgm:pt modelId="{43E0264A-5B95-4D8A-B536-B8D9598E3F6C}" type="pres">
      <dgm:prSet presAssocID="{0BE54E2C-15BF-4191-BCD1-AB4FF167FD3B}" presName="level3hierChild" presStyleCnt="0"/>
      <dgm:spPr/>
    </dgm:pt>
    <dgm:pt modelId="{77CC7DB7-B1E3-4724-94B2-E783D3AD3244}" type="pres">
      <dgm:prSet presAssocID="{9637547D-5DB0-43BE-99F6-56521C3ADC15}" presName="conn2-1" presStyleLbl="parChTrans1D3" presStyleIdx="1" presStyleCnt="10"/>
      <dgm:spPr/>
      <dgm:t>
        <a:bodyPr/>
        <a:lstStyle/>
        <a:p>
          <a:endParaRPr lang="zh-TW" altLang="en-US"/>
        </a:p>
      </dgm:t>
    </dgm:pt>
    <dgm:pt modelId="{E0E76F33-4C03-4F2C-B37D-81A76498FF8F}" type="pres">
      <dgm:prSet presAssocID="{9637547D-5DB0-43BE-99F6-56521C3ADC15}" presName="connTx" presStyleLbl="parChTrans1D3" presStyleIdx="1" presStyleCnt="10"/>
      <dgm:spPr/>
      <dgm:t>
        <a:bodyPr/>
        <a:lstStyle/>
        <a:p>
          <a:endParaRPr lang="zh-TW" altLang="en-US"/>
        </a:p>
      </dgm:t>
    </dgm:pt>
    <dgm:pt modelId="{B65B4769-B96A-43B5-B787-A20FED291F73}" type="pres">
      <dgm:prSet presAssocID="{61C517F0-104B-46F1-AB52-DA0B861426F8}" presName="root2" presStyleCnt="0"/>
      <dgm:spPr/>
    </dgm:pt>
    <dgm:pt modelId="{20060F1A-71B3-4679-8DD8-FBD689CDEC65}" type="pres">
      <dgm:prSet presAssocID="{61C517F0-104B-46F1-AB52-DA0B861426F8}" presName="LevelTwoTextNode" presStyleLbl="node3" presStyleIdx="1" presStyleCnt="10" custScaleX="262473" custLinFactX="-28209" custLinFactNeighborX="-100000" custLinFactNeighborY="-7390">
        <dgm:presLayoutVars>
          <dgm:chPref val="3"/>
        </dgm:presLayoutVars>
      </dgm:prSet>
      <dgm:spPr/>
      <dgm:t>
        <a:bodyPr/>
        <a:lstStyle/>
        <a:p>
          <a:endParaRPr lang="zh-TW" altLang="en-US"/>
        </a:p>
      </dgm:t>
    </dgm:pt>
    <dgm:pt modelId="{4D5FC541-2236-41F6-9FBD-9D0B33BF5A0F}" type="pres">
      <dgm:prSet presAssocID="{61C517F0-104B-46F1-AB52-DA0B861426F8}" presName="level3hierChild" presStyleCnt="0"/>
      <dgm:spPr/>
    </dgm:pt>
    <dgm:pt modelId="{E9A691D0-C50C-4154-A076-79371F308C19}" type="pres">
      <dgm:prSet presAssocID="{3F6C7162-6114-45C4-9A0C-FB3FF1B3FDAE}" presName="conn2-1" presStyleLbl="parChTrans1D4" presStyleIdx="1" presStyleCnt="10"/>
      <dgm:spPr/>
      <dgm:t>
        <a:bodyPr/>
        <a:lstStyle/>
        <a:p>
          <a:endParaRPr lang="zh-TW" altLang="en-US"/>
        </a:p>
      </dgm:t>
    </dgm:pt>
    <dgm:pt modelId="{7FE547EB-BD0E-4CFA-A118-334B15854723}" type="pres">
      <dgm:prSet presAssocID="{3F6C7162-6114-45C4-9A0C-FB3FF1B3FDAE}" presName="connTx" presStyleLbl="parChTrans1D4" presStyleIdx="1" presStyleCnt="10"/>
      <dgm:spPr/>
      <dgm:t>
        <a:bodyPr/>
        <a:lstStyle/>
        <a:p>
          <a:endParaRPr lang="zh-TW" altLang="en-US"/>
        </a:p>
      </dgm:t>
    </dgm:pt>
    <dgm:pt modelId="{08FE68ED-E3FF-4FAD-A266-FA6AA6D206B4}" type="pres">
      <dgm:prSet presAssocID="{33ED4173-3243-4397-852C-21D8B22265FA}" presName="root2" presStyleCnt="0"/>
      <dgm:spPr/>
    </dgm:pt>
    <dgm:pt modelId="{098CBED8-A47A-4BB1-A14D-1618C785249C}" type="pres">
      <dgm:prSet presAssocID="{33ED4173-3243-4397-852C-21D8B22265FA}" presName="LevelTwoTextNode" presStyleLbl="node4" presStyleIdx="1" presStyleCnt="10" custLinFactNeighborX="-66272" custLinFactNeighborY="-7840">
        <dgm:presLayoutVars>
          <dgm:chPref val="3"/>
        </dgm:presLayoutVars>
      </dgm:prSet>
      <dgm:spPr/>
      <dgm:t>
        <a:bodyPr/>
        <a:lstStyle/>
        <a:p>
          <a:endParaRPr lang="zh-TW" altLang="en-US"/>
        </a:p>
      </dgm:t>
    </dgm:pt>
    <dgm:pt modelId="{FDE913AD-F3AE-455C-A7BF-0B32B699C45A}" type="pres">
      <dgm:prSet presAssocID="{33ED4173-3243-4397-852C-21D8B22265FA}" presName="level3hierChild" presStyleCnt="0"/>
      <dgm:spPr/>
    </dgm:pt>
    <dgm:pt modelId="{F7163271-BD4E-480F-AB9F-882999E3CFD0}" type="pres">
      <dgm:prSet presAssocID="{D268D5F9-094A-4D21-98F7-CAF5B93CECCC}" presName="conn2-1" presStyleLbl="parChTrans1D3" presStyleIdx="2" presStyleCnt="10"/>
      <dgm:spPr/>
      <dgm:t>
        <a:bodyPr/>
        <a:lstStyle/>
        <a:p>
          <a:endParaRPr lang="zh-TW" altLang="en-US"/>
        </a:p>
      </dgm:t>
    </dgm:pt>
    <dgm:pt modelId="{278C8792-F417-4998-94AA-326AB4879FBD}" type="pres">
      <dgm:prSet presAssocID="{D268D5F9-094A-4D21-98F7-CAF5B93CECCC}" presName="connTx" presStyleLbl="parChTrans1D3" presStyleIdx="2" presStyleCnt="10"/>
      <dgm:spPr/>
      <dgm:t>
        <a:bodyPr/>
        <a:lstStyle/>
        <a:p>
          <a:endParaRPr lang="zh-TW" altLang="en-US"/>
        </a:p>
      </dgm:t>
    </dgm:pt>
    <dgm:pt modelId="{F5181AD8-6A6D-412A-99B3-BF26B3282D56}" type="pres">
      <dgm:prSet presAssocID="{2C99F465-0D5C-4759-AAB7-EA6E1DF4C7A5}" presName="root2" presStyleCnt="0"/>
      <dgm:spPr/>
    </dgm:pt>
    <dgm:pt modelId="{A76C25F1-4289-47B2-BD99-D9FBAE986203}" type="pres">
      <dgm:prSet presAssocID="{2C99F465-0D5C-4759-AAB7-EA6E1DF4C7A5}" presName="LevelTwoTextNode" presStyleLbl="node3" presStyleIdx="2" presStyleCnt="10" custScaleX="231663" custLinFactX="-24850" custLinFactNeighborX="-100000" custLinFactNeighborY="-14525">
        <dgm:presLayoutVars>
          <dgm:chPref val="3"/>
        </dgm:presLayoutVars>
      </dgm:prSet>
      <dgm:spPr/>
      <dgm:t>
        <a:bodyPr/>
        <a:lstStyle/>
        <a:p>
          <a:endParaRPr lang="zh-TW" altLang="en-US"/>
        </a:p>
      </dgm:t>
    </dgm:pt>
    <dgm:pt modelId="{9ADE1902-3BC7-4B5D-A150-B2FDBC474E8A}" type="pres">
      <dgm:prSet presAssocID="{2C99F465-0D5C-4759-AAB7-EA6E1DF4C7A5}" presName="level3hierChild" presStyleCnt="0"/>
      <dgm:spPr/>
    </dgm:pt>
    <dgm:pt modelId="{BE0B081A-6C0B-4235-97C1-FF9B51653E80}" type="pres">
      <dgm:prSet presAssocID="{C0936CA5-4DC0-4E19-AFB7-B7A4CCA9C6C5}" presName="conn2-1" presStyleLbl="parChTrans1D4" presStyleIdx="2" presStyleCnt="10"/>
      <dgm:spPr/>
      <dgm:t>
        <a:bodyPr/>
        <a:lstStyle/>
        <a:p>
          <a:endParaRPr lang="zh-TW" altLang="en-US"/>
        </a:p>
      </dgm:t>
    </dgm:pt>
    <dgm:pt modelId="{22DC32B6-FA05-4281-BF8D-3C180C38C32C}" type="pres">
      <dgm:prSet presAssocID="{C0936CA5-4DC0-4E19-AFB7-B7A4CCA9C6C5}" presName="connTx" presStyleLbl="parChTrans1D4" presStyleIdx="2" presStyleCnt="10"/>
      <dgm:spPr/>
      <dgm:t>
        <a:bodyPr/>
        <a:lstStyle/>
        <a:p>
          <a:endParaRPr lang="zh-TW" altLang="en-US"/>
        </a:p>
      </dgm:t>
    </dgm:pt>
    <dgm:pt modelId="{C30F0F50-CEE5-4A65-9704-9C593D101A87}" type="pres">
      <dgm:prSet presAssocID="{B3D20654-C7AC-4537-ACCF-144953E987CD}" presName="root2" presStyleCnt="0"/>
      <dgm:spPr/>
    </dgm:pt>
    <dgm:pt modelId="{4D76B59D-8565-4F12-8FAC-6C57F46D613A}" type="pres">
      <dgm:prSet presAssocID="{B3D20654-C7AC-4537-ACCF-144953E987CD}" presName="LevelTwoTextNode" presStyleLbl="node4" presStyleIdx="2" presStyleCnt="10" custScaleX="206893" custLinFactNeighborX="-35462" custLinFactNeighborY="-14525">
        <dgm:presLayoutVars>
          <dgm:chPref val="3"/>
        </dgm:presLayoutVars>
      </dgm:prSet>
      <dgm:spPr/>
      <dgm:t>
        <a:bodyPr/>
        <a:lstStyle/>
        <a:p>
          <a:endParaRPr lang="zh-TW" altLang="en-US"/>
        </a:p>
      </dgm:t>
    </dgm:pt>
    <dgm:pt modelId="{CD862122-FCE4-4142-B56D-CBECA344CC50}" type="pres">
      <dgm:prSet presAssocID="{B3D20654-C7AC-4537-ACCF-144953E987CD}" presName="level3hierChild" presStyleCnt="0"/>
      <dgm:spPr/>
    </dgm:pt>
    <dgm:pt modelId="{C4D449DE-DB4F-4A00-9346-0B26A33DEE95}" type="pres">
      <dgm:prSet presAssocID="{33CD534F-F53A-4A06-A3BB-467D71649D54}" presName="conn2-1" presStyleLbl="parChTrans1D2" presStyleIdx="1" presStyleCnt="2"/>
      <dgm:spPr/>
      <dgm:t>
        <a:bodyPr/>
        <a:lstStyle/>
        <a:p>
          <a:endParaRPr lang="zh-TW" altLang="en-US"/>
        </a:p>
      </dgm:t>
    </dgm:pt>
    <dgm:pt modelId="{A9F28257-8206-41B5-9AEE-EA41899322FB}" type="pres">
      <dgm:prSet presAssocID="{33CD534F-F53A-4A06-A3BB-467D71649D54}" presName="connTx" presStyleLbl="parChTrans1D2" presStyleIdx="1" presStyleCnt="2"/>
      <dgm:spPr/>
      <dgm:t>
        <a:bodyPr/>
        <a:lstStyle/>
        <a:p>
          <a:endParaRPr lang="zh-TW" altLang="en-US"/>
        </a:p>
      </dgm:t>
    </dgm:pt>
    <dgm:pt modelId="{5046E20D-9896-4DEB-B804-173C1164D0C3}" type="pres">
      <dgm:prSet presAssocID="{511BB728-9C27-46F1-BD3C-88D11D9D6DF4}" presName="root2" presStyleCnt="0"/>
      <dgm:spPr/>
    </dgm:pt>
    <dgm:pt modelId="{8396A5FD-0BF9-487F-9FDD-62FB7F435682}" type="pres">
      <dgm:prSet presAssocID="{511BB728-9C27-46F1-BD3C-88D11D9D6DF4}" presName="LevelTwoTextNode" presStyleLbl="node2" presStyleIdx="1" presStyleCnt="2" custScaleX="144127" custLinFactX="-21453" custLinFactNeighborX="-100000" custLinFactNeighborY="67052">
        <dgm:presLayoutVars>
          <dgm:chPref val="3"/>
        </dgm:presLayoutVars>
      </dgm:prSet>
      <dgm:spPr/>
      <dgm:t>
        <a:bodyPr/>
        <a:lstStyle/>
        <a:p>
          <a:endParaRPr lang="zh-TW" altLang="en-US"/>
        </a:p>
      </dgm:t>
    </dgm:pt>
    <dgm:pt modelId="{0115691B-85D0-466B-AF1C-6F5A93EA20E7}" type="pres">
      <dgm:prSet presAssocID="{511BB728-9C27-46F1-BD3C-88D11D9D6DF4}" presName="level3hierChild" presStyleCnt="0"/>
      <dgm:spPr/>
    </dgm:pt>
    <dgm:pt modelId="{88CDB63F-4F26-4837-857F-F3324A22DC48}" type="pres">
      <dgm:prSet presAssocID="{D0961518-C4A3-433C-A273-67172DCD257D}" presName="conn2-1" presStyleLbl="parChTrans1D3" presStyleIdx="3" presStyleCnt="10"/>
      <dgm:spPr/>
      <dgm:t>
        <a:bodyPr/>
        <a:lstStyle/>
        <a:p>
          <a:endParaRPr lang="zh-TW" altLang="en-US"/>
        </a:p>
      </dgm:t>
    </dgm:pt>
    <dgm:pt modelId="{6D81C756-D902-4E93-8C43-1D348C1D6F5A}" type="pres">
      <dgm:prSet presAssocID="{D0961518-C4A3-433C-A273-67172DCD257D}" presName="connTx" presStyleLbl="parChTrans1D3" presStyleIdx="3" presStyleCnt="10"/>
      <dgm:spPr/>
      <dgm:t>
        <a:bodyPr/>
        <a:lstStyle/>
        <a:p>
          <a:endParaRPr lang="zh-TW" altLang="en-US"/>
        </a:p>
      </dgm:t>
    </dgm:pt>
    <dgm:pt modelId="{B4DE62C5-6A3E-4833-A5AD-9D36696139A2}" type="pres">
      <dgm:prSet presAssocID="{5D66E3A8-AABC-40E8-B68F-B0AE258067D9}" presName="root2" presStyleCnt="0"/>
      <dgm:spPr/>
    </dgm:pt>
    <dgm:pt modelId="{80C36E22-08B0-40BB-999B-28FECC513669}" type="pres">
      <dgm:prSet presAssocID="{5D66E3A8-AABC-40E8-B68F-B0AE258067D9}" presName="LevelTwoTextNode" presStyleLbl="node3" presStyleIdx="3" presStyleCnt="10" custScaleX="284279" custLinFactX="-20748" custLinFactNeighborX="-100000" custLinFactNeighborY="51168">
        <dgm:presLayoutVars>
          <dgm:chPref val="3"/>
        </dgm:presLayoutVars>
      </dgm:prSet>
      <dgm:spPr/>
      <dgm:t>
        <a:bodyPr/>
        <a:lstStyle/>
        <a:p>
          <a:endParaRPr lang="zh-TW" altLang="en-US"/>
        </a:p>
      </dgm:t>
    </dgm:pt>
    <dgm:pt modelId="{6DB823B8-EC4E-4620-BEE1-894F8CB25976}" type="pres">
      <dgm:prSet presAssocID="{5D66E3A8-AABC-40E8-B68F-B0AE258067D9}" presName="level3hierChild" presStyleCnt="0"/>
      <dgm:spPr/>
    </dgm:pt>
    <dgm:pt modelId="{F8E16E0A-4CA3-4562-8C51-F51BBA01FE14}" type="pres">
      <dgm:prSet presAssocID="{D15DC16C-EA94-46FB-B6F2-7B5C07CBAC22}" presName="conn2-1" presStyleLbl="parChTrans1D4" presStyleIdx="3" presStyleCnt="10"/>
      <dgm:spPr/>
      <dgm:t>
        <a:bodyPr/>
        <a:lstStyle/>
        <a:p>
          <a:endParaRPr lang="zh-TW" altLang="en-US"/>
        </a:p>
      </dgm:t>
    </dgm:pt>
    <dgm:pt modelId="{F67ED43A-F418-4D2C-96E5-19C0797658E6}" type="pres">
      <dgm:prSet presAssocID="{D15DC16C-EA94-46FB-B6F2-7B5C07CBAC22}" presName="connTx" presStyleLbl="parChTrans1D4" presStyleIdx="3" presStyleCnt="10"/>
      <dgm:spPr/>
      <dgm:t>
        <a:bodyPr/>
        <a:lstStyle/>
        <a:p>
          <a:endParaRPr lang="zh-TW" altLang="en-US"/>
        </a:p>
      </dgm:t>
    </dgm:pt>
    <dgm:pt modelId="{3C1671D9-C3E6-405E-9F78-287E790710AB}" type="pres">
      <dgm:prSet presAssocID="{D52C4AA2-EB9C-4889-A748-FDD3C7F0709C}" presName="root2" presStyleCnt="0"/>
      <dgm:spPr/>
    </dgm:pt>
    <dgm:pt modelId="{FBE7377A-F4F1-4D6A-B8AD-81FE3F01A2A8}" type="pres">
      <dgm:prSet presAssocID="{D52C4AA2-EB9C-4889-A748-FDD3C7F0709C}" presName="LevelTwoTextNode" presStyleLbl="node4" presStyleIdx="3" presStyleCnt="10" custScaleX="316983" custLinFactNeighborX="-28905" custLinFactNeighborY="-3157">
        <dgm:presLayoutVars>
          <dgm:chPref val="3"/>
        </dgm:presLayoutVars>
      </dgm:prSet>
      <dgm:spPr/>
      <dgm:t>
        <a:bodyPr/>
        <a:lstStyle/>
        <a:p>
          <a:endParaRPr lang="zh-TW" altLang="en-US"/>
        </a:p>
      </dgm:t>
    </dgm:pt>
    <dgm:pt modelId="{670E8667-240C-4297-B728-6255B9EC46F4}" type="pres">
      <dgm:prSet presAssocID="{D52C4AA2-EB9C-4889-A748-FDD3C7F0709C}" presName="level3hierChild" presStyleCnt="0"/>
      <dgm:spPr/>
    </dgm:pt>
    <dgm:pt modelId="{785DCFDF-9C28-45BC-A4BB-0773A26115F8}" type="pres">
      <dgm:prSet presAssocID="{C2B9ADD5-8CA1-42B0-8E2D-A28670D40B41}" presName="conn2-1" presStyleLbl="parChTrans1D3" presStyleIdx="4" presStyleCnt="10"/>
      <dgm:spPr/>
      <dgm:t>
        <a:bodyPr/>
        <a:lstStyle/>
        <a:p>
          <a:endParaRPr lang="zh-TW" altLang="en-US"/>
        </a:p>
      </dgm:t>
    </dgm:pt>
    <dgm:pt modelId="{F1AC63F1-32B1-4458-864D-C9E76AE3B741}" type="pres">
      <dgm:prSet presAssocID="{C2B9ADD5-8CA1-42B0-8E2D-A28670D40B41}" presName="connTx" presStyleLbl="parChTrans1D3" presStyleIdx="4" presStyleCnt="10"/>
      <dgm:spPr/>
      <dgm:t>
        <a:bodyPr/>
        <a:lstStyle/>
        <a:p>
          <a:endParaRPr lang="zh-TW" altLang="en-US"/>
        </a:p>
      </dgm:t>
    </dgm:pt>
    <dgm:pt modelId="{A2804ABC-1E90-4E87-B5E2-53210618AD7C}" type="pres">
      <dgm:prSet presAssocID="{DF8A15EB-DA34-4617-8242-9D7395381BCC}" presName="root2" presStyleCnt="0"/>
      <dgm:spPr/>
    </dgm:pt>
    <dgm:pt modelId="{C0FAFC57-2550-44D2-BFC8-7460DD55784D}" type="pres">
      <dgm:prSet presAssocID="{DF8A15EB-DA34-4617-8242-9D7395381BCC}" presName="LevelTwoTextNode" presStyleLbl="node3" presStyleIdx="4" presStyleCnt="10" custScaleX="281962" custLinFactX="-20748" custLinFactNeighborX="-100000" custLinFactNeighborY="44378">
        <dgm:presLayoutVars>
          <dgm:chPref val="3"/>
        </dgm:presLayoutVars>
      </dgm:prSet>
      <dgm:spPr/>
      <dgm:t>
        <a:bodyPr/>
        <a:lstStyle/>
        <a:p>
          <a:endParaRPr lang="zh-TW" altLang="en-US"/>
        </a:p>
      </dgm:t>
    </dgm:pt>
    <dgm:pt modelId="{9C816676-B095-44B0-B296-8F06FEB38DF7}" type="pres">
      <dgm:prSet presAssocID="{DF8A15EB-DA34-4617-8242-9D7395381BCC}" presName="level3hierChild" presStyleCnt="0"/>
      <dgm:spPr/>
    </dgm:pt>
    <dgm:pt modelId="{2920CBFC-397C-443E-A7B9-66A4F8335F07}" type="pres">
      <dgm:prSet presAssocID="{4D2B15AE-F82B-4710-85A9-FC949BC6E4B7}" presName="conn2-1" presStyleLbl="parChTrans1D4" presStyleIdx="4" presStyleCnt="10"/>
      <dgm:spPr/>
      <dgm:t>
        <a:bodyPr/>
        <a:lstStyle/>
        <a:p>
          <a:endParaRPr lang="zh-TW" altLang="en-US"/>
        </a:p>
      </dgm:t>
    </dgm:pt>
    <dgm:pt modelId="{BEEEAEEF-33B3-4E1E-8D4E-3F0CA7D1329B}" type="pres">
      <dgm:prSet presAssocID="{4D2B15AE-F82B-4710-85A9-FC949BC6E4B7}" presName="connTx" presStyleLbl="parChTrans1D4" presStyleIdx="4" presStyleCnt="10"/>
      <dgm:spPr/>
      <dgm:t>
        <a:bodyPr/>
        <a:lstStyle/>
        <a:p>
          <a:endParaRPr lang="zh-TW" altLang="en-US"/>
        </a:p>
      </dgm:t>
    </dgm:pt>
    <dgm:pt modelId="{F6D4B528-1EF1-4F91-851A-EEA78377B2B3}" type="pres">
      <dgm:prSet presAssocID="{2F52FA57-D2EC-4EBB-87DC-177DC5AD0EF0}" presName="root2" presStyleCnt="0"/>
      <dgm:spPr/>
    </dgm:pt>
    <dgm:pt modelId="{A660E96A-05D0-4980-AB2A-97998AA49D27}" type="pres">
      <dgm:prSet presAssocID="{2F52FA57-D2EC-4EBB-87DC-177DC5AD0EF0}" presName="LevelTwoTextNode" presStyleLbl="node4" presStyleIdx="4" presStyleCnt="10" custScaleX="271575" custLinFactNeighborX="-8536" custLinFactNeighborY="-9841">
        <dgm:presLayoutVars>
          <dgm:chPref val="3"/>
        </dgm:presLayoutVars>
      </dgm:prSet>
      <dgm:spPr/>
      <dgm:t>
        <a:bodyPr/>
        <a:lstStyle/>
        <a:p>
          <a:endParaRPr lang="zh-TW" altLang="en-US"/>
        </a:p>
      </dgm:t>
    </dgm:pt>
    <dgm:pt modelId="{B32BD95F-C6B2-4E52-9F9F-66341EB1CA0E}" type="pres">
      <dgm:prSet presAssocID="{2F52FA57-D2EC-4EBB-87DC-177DC5AD0EF0}" presName="level3hierChild" presStyleCnt="0"/>
      <dgm:spPr/>
    </dgm:pt>
    <dgm:pt modelId="{59CF111C-3886-4373-BD7C-EA8AE792B964}" type="pres">
      <dgm:prSet presAssocID="{8AF773AD-6123-4341-81F2-5AE2D88F58D0}" presName="conn2-1" presStyleLbl="parChTrans1D3" presStyleIdx="5" presStyleCnt="10"/>
      <dgm:spPr/>
      <dgm:t>
        <a:bodyPr/>
        <a:lstStyle/>
        <a:p>
          <a:endParaRPr lang="zh-TW" altLang="en-US"/>
        </a:p>
      </dgm:t>
    </dgm:pt>
    <dgm:pt modelId="{4FA15D7F-5F5A-43FA-9306-2369A0D27C61}" type="pres">
      <dgm:prSet presAssocID="{8AF773AD-6123-4341-81F2-5AE2D88F58D0}" presName="connTx" presStyleLbl="parChTrans1D3" presStyleIdx="5" presStyleCnt="10"/>
      <dgm:spPr/>
      <dgm:t>
        <a:bodyPr/>
        <a:lstStyle/>
        <a:p>
          <a:endParaRPr lang="zh-TW" altLang="en-US"/>
        </a:p>
      </dgm:t>
    </dgm:pt>
    <dgm:pt modelId="{10E4F660-A919-4C9B-8755-011EDBD6C7BA}" type="pres">
      <dgm:prSet presAssocID="{5D15C8A7-3F5B-4C9F-AAB4-CAD6143DA754}" presName="root2" presStyleCnt="0"/>
      <dgm:spPr/>
    </dgm:pt>
    <dgm:pt modelId="{A4528946-6FA6-4EF9-A245-3FA4622423F0}" type="pres">
      <dgm:prSet presAssocID="{5D15C8A7-3F5B-4C9F-AAB4-CAD6143DA754}" presName="LevelTwoTextNode" presStyleLbl="node3" presStyleIdx="5" presStyleCnt="10" custScaleX="280347" custLinFactX="-20748" custLinFactNeighborX="-100000" custLinFactNeighborY="37587">
        <dgm:presLayoutVars>
          <dgm:chPref val="3"/>
        </dgm:presLayoutVars>
      </dgm:prSet>
      <dgm:spPr/>
      <dgm:t>
        <a:bodyPr/>
        <a:lstStyle/>
        <a:p>
          <a:endParaRPr lang="zh-TW" altLang="en-US"/>
        </a:p>
      </dgm:t>
    </dgm:pt>
    <dgm:pt modelId="{89DAA085-5A88-4153-A266-0B9C89D1E771}" type="pres">
      <dgm:prSet presAssocID="{5D15C8A7-3F5B-4C9F-AAB4-CAD6143DA754}" presName="level3hierChild" presStyleCnt="0"/>
      <dgm:spPr/>
    </dgm:pt>
    <dgm:pt modelId="{2A1E171C-125D-4699-AC8E-A1B6609BFDFB}" type="pres">
      <dgm:prSet presAssocID="{0E88E391-0599-4754-9272-22461ED7F7E6}" presName="conn2-1" presStyleLbl="parChTrans1D4" presStyleIdx="5" presStyleCnt="10"/>
      <dgm:spPr/>
      <dgm:t>
        <a:bodyPr/>
        <a:lstStyle/>
        <a:p>
          <a:endParaRPr lang="zh-TW" altLang="en-US"/>
        </a:p>
      </dgm:t>
    </dgm:pt>
    <dgm:pt modelId="{C4F2D6FD-AE93-43AC-9A8F-21BF64EAFFC7}" type="pres">
      <dgm:prSet presAssocID="{0E88E391-0599-4754-9272-22461ED7F7E6}" presName="connTx" presStyleLbl="parChTrans1D4" presStyleIdx="5" presStyleCnt="10"/>
      <dgm:spPr/>
      <dgm:t>
        <a:bodyPr/>
        <a:lstStyle/>
        <a:p>
          <a:endParaRPr lang="zh-TW" altLang="en-US"/>
        </a:p>
      </dgm:t>
    </dgm:pt>
    <dgm:pt modelId="{BDA6514B-BD1D-4058-8FCE-6ABBE3791D13}" type="pres">
      <dgm:prSet presAssocID="{D314CD8B-85A3-4EA9-B5DF-6E3908D17736}" presName="root2" presStyleCnt="0"/>
      <dgm:spPr/>
    </dgm:pt>
    <dgm:pt modelId="{7F5D4121-4F5B-4312-9148-97DB6F5E45C3}" type="pres">
      <dgm:prSet presAssocID="{D314CD8B-85A3-4EA9-B5DF-6E3908D17736}" presName="LevelTwoTextNode" presStyleLbl="node4" presStyleIdx="5" presStyleCnt="10" custScaleX="278735" custLinFactNeighborX="-24973" custLinFactNeighborY="1526">
        <dgm:presLayoutVars>
          <dgm:chPref val="3"/>
        </dgm:presLayoutVars>
      </dgm:prSet>
      <dgm:spPr/>
      <dgm:t>
        <a:bodyPr/>
        <a:lstStyle/>
        <a:p>
          <a:endParaRPr lang="zh-TW" altLang="en-US"/>
        </a:p>
      </dgm:t>
    </dgm:pt>
    <dgm:pt modelId="{A68EF74C-0DB8-42DF-993C-B438199F20CF}" type="pres">
      <dgm:prSet presAssocID="{D314CD8B-85A3-4EA9-B5DF-6E3908D17736}" presName="level3hierChild" presStyleCnt="0"/>
      <dgm:spPr/>
    </dgm:pt>
    <dgm:pt modelId="{04959AC6-E161-442E-9073-0E202BAA15C9}" type="pres">
      <dgm:prSet presAssocID="{0AB72D67-7C70-4E4D-8E94-54884F7FA25C}" presName="conn2-1" presStyleLbl="parChTrans1D3" presStyleIdx="6" presStyleCnt="10"/>
      <dgm:spPr/>
      <dgm:t>
        <a:bodyPr/>
        <a:lstStyle/>
        <a:p>
          <a:endParaRPr lang="zh-TW" altLang="en-US"/>
        </a:p>
      </dgm:t>
    </dgm:pt>
    <dgm:pt modelId="{AE40EC47-560A-4233-BCF2-E47086F02259}" type="pres">
      <dgm:prSet presAssocID="{0AB72D67-7C70-4E4D-8E94-54884F7FA25C}" presName="connTx" presStyleLbl="parChTrans1D3" presStyleIdx="6" presStyleCnt="10"/>
      <dgm:spPr/>
      <dgm:t>
        <a:bodyPr/>
        <a:lstStyle/>
        <a:p>
          <a:endParaRPr lang="zh-TW" altLang="en-US"/>
        </a:p>
      </dgm:t>
    </dgm:pt>
    <dgm:pt modelId="{494BE9C7-DDB0-482D-8F93-0E857405B86F}" type="pres">
      <dgm:prSet presAssocID="{A9826097-C9EA-4A15-AB1F-9CF1A4E01D3C}" presName="root2" presStyleCnt="0"/>
      <dgm:spPr/>
    </dgm:pt>
    <dgm:pt modelId="{4D6EBA2B-27F8-4B11-AA32-1B1F63B2D7C0}" type="pres">
      <dgm:prSet presAssocID="{A9826097-C9EA-4A15-AB1F-9CF1A4E01D3C}" presName="LevelTwoTextNode" presStyleLbl="node3" presStyleIdx="6" presStyleCnt="10" custScaleX="263191" custScaleY="80825" custLinFactX="-20748" custLinFactNeighborX="-100000" custLinFactNeighborY="30797">
        <dgm:presLayoutVars>
          <dgm:chPref val="3"/>
        </dgm:presLayoutVars>
      </dgm:prSet>
      <dgm:spPr/>
      <dgm:t>
        <a:bodyPr/>
        <a:lstStyle/>
        <a:p>
          <a:endParaRPr lang="zh-TW" altLang="en-US"/>
        </a:p>
      </dgm:t>
    </dgm:pt>
    <dgm:pt modelId="{E482ADFA-EF21-45A8-A856-3622BA292C3A}" type="pres">
      <dgm:prSet presAssocID="{A9826097-C9EA-4A15-AB1F-9CF1A4E01D3C}" presName="level3hierChild" presStyleCnt="0"/>
      <dgm:spPr/>
    </dgm:pt>
    <dgm:pt modelId="{BDB4D929-0F40-4D3B-B029-BFFA6E0A4890}" type="pres">
      <dgm:prSet presAssocID="{83E11B52-BC87-4744-A845-64F367FD3C54}" presName="conn2-1" presStyleLbl="parChTrans1D4" presStyleIdx="6" presStyleCnt="10"/>
      <dgm:spPr/>
      <dgm:t>
        <a:bodyPr/>
        <a:lstStyle/>
        <a:p>
          <a:endParaRPr lang="zh-TW" altLang="en-US"/>
        </a:p>
      </dgm:t>
    </dgm:pt>
    <dgm:pt modelId="{11B95A89-ED7F-4382-AB2A-FF9BA55190D0}" type="pres">
      <dgm:prSet presAssocID="{83E11B52-BC87-4744-A845-64F367FD3C54}" presName="connTx" presStyleLbl="parChTrans1D4" presStyleIdx="6" presStyleCnt="10"/>
      <dgm:spPr/>
      <dgm:t>
        <a:bodyPr/>
        <a:lstStyle/>
        <a:p>
          <a:endParaRPr lang="zh-TW" altLang="en-US"/>
        </a:p>
      </dgm:t>
    </dgm:pt>
    <dgm:pt modelId="{91C8FD4A-CF33-4E84-A17E-018A14CA9152}" type="pres">
      <dgm:prSet presAssocID="{0F5AD10E-F216-49FF-A71A-FBB39CD32121}" presName="root2" presStyleCnt="0"/>
      <dgm:spPr/>
    </dgm:pt>
    <dgm:pt modelId="{38F8A329-57AA-4B3A-8398-05A564AC1732}" type="pres">
      <dgm:prSet presAssocID="{0F5AD10E-F216-49FF-A71A-FBB39CD32121}" presName="LevelTwoTextNode" presStyleLbl="node4" presStyleIdx="6" presStyleCnt="10" custScaleX="278733" custLinFactNeighborX="2103" custLinFactNeighborY="12894">
        <dgm:presLayoutVars>
          <dgm:chPref val="3"/>
        </dgm:presLayoutVars>
      </dgm:prSet>
      <dgm:spPr/>
      <dgm:t>
        <a:bodyPr/>
        <a:lstStyle/>
        <a:p>
          <a:endParaRPr lang="zh-TW" altLang="en-US"/>
        </a:p>
      </dgm:t>
    </dgm:pt>
    <dgm:pt modelId="{17E54CA7-A5DE-47B2-A9A4-7BC76F70F0C0}" type="pres">
      <dgm:prSet presAssocID="{0F5AD10E-F216-49FF-A71A-FBB39CD32121}" presName="level3hierChild" presStyleCnt="0"/>
      <dgm:spPr/>
    </dgm:pt>
    <dgm:pt modelId="{185F459F-418B-40A3-8C08-03F4FC3E9C0C}" type="pres">
      <dgm:prSet presAssocID="{B579DC61-39D5-4494-9558-23C28A5950A4}" presName="conn2-1" presStyleLbl="parChTrans1D3" presStyleIdx="7" presStyleCnt="10"/>
      <dgm:spPr/>
      <dgm:t>
        <a:bodyPr/>
        <a:lstStyle/>
        <a:p>
          <a:endParaRPr lang="zh-TW" altLang="en-US"/>
        </a:p>
      </dgm:t>
    </dgm:pt>
    <dgm:pt modelId="{BE264759-56BE-4A3C-AFDE-248ABF213282}" type="pres">
      <dgm:prSet presAssocID="{B579DC61-39D5-4494-9558-23C28A5950A4}" presName="connTx" presStyleLbl="parChTrans1D3" presStyleIdx="7" presStyleCnt="10"/>
      <dgm:spPr/>
      <dgm:t>
        <a:bodyPr/>
        <a:lstStyle/>
        <a:p>
          <a:endParaRPr lang="zh-TW" altLang="en-US"/>
        </a:p>
      </dgm:t>
    </dgm:pt>
    <dgm:pt modelId="{693DF050-3443-4B21-AC5F-786891A31376}" type="pres">
      <dgm:prSet presAssocID="{440063F8-B993-4292-A249-96EA3C8699CD}" presName="root2" presStyleCnt="0"/>
      <dgm:spPr/>
    </dgm:pt>
    <dgm:pt modelId="{FBFF03E4-714D-4F43-A550-2CE25B1507F2}" type="pres">
      <dgm:prSet presAssocID="{440063F8-B993-4292-A249-96EA3C8699CD}" presName="LevelTwoTextNode" presStyleLbl="node3" presStyleIdx="7" presStyleCnt="10" custScaleX="279742" custScaleY="139590" custLinFactX="-19766" custLinFactNeighborX="-100000" custLinFactNeighborY="24262">
        <dgm:presLayoutVars>
          <dgm:chPref val="3"/>
        </dgm:presLayoutVars>
      </dgm:prSet>
      <dgm:spPr/>
      <dgm:t>
        <a:bodyPr/>
        <a:lstStyle/>
        <a:p>
          <a:endParaRPr lang="zh-TW" altLang="en-US"/>
        </a:p>
      </dgm:t>
    </dgm:pt>
    <dgm:pt modelId="{22470C28-9856-4CEB-8DF6-895480A28927}" type="pres">
      <dgm:prSet presAssocID="{440063F8-B993-4292-A249-96EA3C8699CD}" presName="level3hierChild" presStyleCnt="0"/>
      <dgm:spPr/>
    </dgm:pt>
    <dgm:pt modelId="{3FACCA96-A641-4991-8937-CFDB3B0662B5}" type="pres">
      <dgm:prSet presAssocID="{1C4B4393-B2EF-4212-937F-965376405C01}" presName="conn2-1" presStyleLbl="parChTrans1D4" presStyleIdx="7" presStyleCnt="10"/>
      <dgm:spPr/>
      <dgm:t>
        <a:bodyPr/>
        <a:lstStyle/>
        <a:p>
          <a:endParaRPr lang="zh-TW" altLang="en-US"/>
        </a:p>
      </dgm:t>
    </dgm:pt>
    <dgm:pt modelId="{775F2B79-3098-4E40-95C5-189472769A84}" type="pres">
      <dgm:prSet presAssocID="{1C4B4393-B2EF-4212-937F-965376405C01}" presName="connTx" presStyleLbl="parChTrans1D4" presStyleIdx="7" presStyleCnt="10"/>
      <dgm:spPr/>
      <dgm:t>
        <a:bodyPr/>
        <a:lstStyle/>
        <a:p>
          <a:endParaRPr lang="zh-TW" altLang="en-US"/>
        </a:p>
      </dgm:t>
    </dgm:pt>
    <dgm:pt modelId="{A6C59C5A-BDA9-496A-A862-D7ED90CF4D77}" type="pres">
      <dgm:prSet presAssocID="{68DCDB3F-0A49-4D49-A985-61B06EFE4425}" presName="root2" presStyleCnt="0"/>
      <dgm:spPr/>
    </dgm:pt>
    <dgm:pt modelId="{320DE34A-2C96-4211-A770-C9A897944B2E}" type="pres">
      <dgm:prSet presAssocID="{68DCDB3F-0A49-4D49-A985-61B06EFE4425}" presName="LevelTwoTextNode" presStyleLbl="node4" presStyleIdx="7" presStyleCnt="10" custScaleX="341111" custLinFactNeighborX="-15342" custLinFactNeighborY="24262">
        <dgm:presLayoutVars>
          <dgm:chPref val="3"/>
        </dgm:presLayoutVars>
      </dgm:prSet>
      <dgm:spPr/>
      <dgm:t>
        <a:bodyPr/>
        <a:lstStyle/>
        <a:p>
          <a:endParaRPr lang="zh-TW" altLang="en-US"/>
        </a:p>
      </dgm:t>
    </dgm:pt>
    <dgm:pt modelId="{6AAC4E92-F001-402A-B0ED-6D9DAF73FDDD}" type="pres">
      <dgm:prSet presAssocID="{68DCDB3F-0A49-4D49-A985-61B06EFE4425}" presName="level3hierChild" presStyleCnt="0"/>
      <dgm:spPr/>
    </dgm:pt>
    <dgm:pt modelId="{C3B4539B-FA6E-4409-AB07-6F4C0990C460}" type="pres">
      <dgm:prSet presAssocID="{520D4E56-B934-402D-8948-918D67F61224}" presName="conn2-1" presStyleLbl="parChTrans1D3" presStyleIdx="8" presStyleCnt="10"/>
      <dgm:spPr/>
      <dgm:t>
        <a:bodyPr/>
        <a:lstStyle/>
        <a:p>
          <a:endParaRPr lang="zh-TW" altLang="en-US"/>
        </a:p>
      </dgm:t>
    </dgm:pt>
    <dgm:pt modelId="{7B36E4B5-BD99-4FCC-835F-D9F79F48EF6F}" type="pres">
      <dgm:prSet presAssocID="{520D4E56-B934-402D-8948-918D67F61224}" presName="connTx" presStyleLbl="parChTrans1D3" presStyleIdx="8" presStyleCnt="10"/>
      <dgm:spPr/>
      <dgm:t>
        <a:bodyPr/>
        <a:lstStyle/>
        <a:p>
          <a:endParaRPr lang="zh-TW" altLang="en-US"/>
        </a:p>
      </dgm:t>
    </dgm:pt>
    <dgm:pt modelId="{0E30F21F-0E32-4AA5-8DD9-E710E21A53EC}" type="pres">
      <dgm:prSet presAssocID="{DC4C1904-A4B7-4400-92A6-2F43422672E9}" presName="root2" presStyleCnt="0"/>
      <dgm:spPr/>
    </dgm:pt>
    <dgm:pt modelId="{F720C53D-693C-4C06-8A22-6B38C22CEBD5}" type="pres">
      <dgm:prSet presAssocID="{DC4C1904-A4B7-4400-92A6-2F43422672E9}" presName="LevelTwoTextNode" presStyleLbl="node3" presStyleIdx="8" presStyleCnt="10" custScaleX="278734" custLinFactX="-20748" custLinFactNeighborX="-100000" custLinFactNeighborY="17216">
        <dgm:presLayoutVars>
          <dgm:chPref val="3"/>
        </dgm:presLayoutVars>
      </dgm:prSet>
      <dgm:spPr/>
      <dgm:t>
        <a:bodyPr/>
        <a:lstStyle/>
        <a:p>
          <a:endParaRPr lang="zh-TW" altLang="en-US"/>
        </a:p>
      </dgm:t>
    </dgm:pt>
    <dgm:pt modelId="{7C759F81-B9D3-4446-9592-D1A5B0F982F8}" type="pres">
      <dgm:prSet presAssocID="{DC4C1904-A4B7-4400-92A6-2F43422672E9}" presName="level3hierChild" presStyleCnt="0"/>
      <dgm:spPr/>
    </dgm:pt>
    <dgm:pt modelId="{C4CF02C3-D459-4F15-84C1-A02F84E0520A}" type="pres">
      <dgm:prSet presAssocID="{056C10DB-25A4-449B-B531-1CB12F3EAA43}" presName="conn2-1" presStyleLbl="parChTrans1D4" presStyleIdx="8" presStyleCnt="10"/>
      <dgm:spPr/>
      <dgm:t>
        <a:bodyPr/>
        <a:lstStyle/>
        <a:p>
          <a:endParaRPr lang="zh-TW" altLang="en-US"/>
        </a:p>
      </dgm:t>
    </dgm:pt>
    <dgm:pt modelId="{5E5EC7D4-3BCD-42DA-B08D-FBAF13B481F5}" type="pres">
      <dgm:prSet presAssocID="{056C10DB-25A4-449B-B531-1CB12F3EAA43}" presName="connTx" presStyleLbl="parChTrans1D4" presStyleIdx="8" presStyleCnt="10"/>
      <dgm:spPr/>
      <dgm:t>
        <a:bodyPr/>
        <a:lstStyle/>
        <a:p>
          <a:endParaRPr lang="zh-TW" altLang="en-US"/>
        </a:p>
      </dgm:t>
    </dgm:pt>
    <dgm:pt modelId="{1BFAEEB7-A27D-488F-B96D-2B1861BDA2BE}" type="pres">
      <dgm:prSet presAssocID="{6177C24F-FB43-4A45-9CC9-FF170DB17C8E}" presName="root2" presStyleCnt="0"/>
      <dgm:spPr/>
    </dgm:pt>
    <dgm:pt modelId="{DCE59ED6-9EA6-48DB-810B-8B5404BF9D0A}" type="pres">
      <dgm:prSet presAssocID="{6177C24F-FB43-4A45-9CC9-FF170DB17C8E}" presName="LevelTwoTextNode" presStyleLbl="node4" presStyleIdx="8" presStyleCnt="10" custScaleX="260698" custLinFactNeighborX="21771" custLinFactNeighborY="17577">
        <dgm:presLayoutVars>
          <dgm:chPref val="3"/>
        </dgm:presLayoutVars>
      </dgm:prSet>
      <dgm:spPr/>
      <dgm:t>
        <a:bodyPr/>
        <a:lstStyle/>
        <a:p>
          <a:endParaRPr lang="zh-TW" altLang="en-US"/>
        </a:p>
      </dgm:t>
    </dgm:pt>
    <dgm:pt modelId="{23FDC248-290B-4767-8AC7-B1C63F3F195A}" type="pres">
      <dgm:prSet presAssocID="{6177C24F-FB43-4A45-9CC9-FF170DB17C8E}" presName="level3hierChild" presStyleCnt="0"/>
      <dgm:spPr/>
    </dgm:pt>
    <dgm:pt modelId="{FCDA3A25-05F2-430D-A439-D48A6E0B0C94}" type="pres">
      <dgm:prSet presAssocID="{91A5FF83-04C7-4238-945D-C9419B3768F5}" presName="conn2-1" presStyleLbl="parChTrans1D3" presStyleIdx="9" presStyleCnt="10"/>
      <dgm:spPr/>
      <dgm:t>
        <a:bodyPr/>
        <a:lstStyle/>
        <a:p>
          <a:endParaRPr lang="zh-TW" altLang="en-US"/>
        </a:p>
      </dgm:t>
    </dgm:pt>
    <dgm:pt modelId="{4BAE6958-469A-4958-9D1C-EBF25E375475}" type="pres">
      <dgm:prSet presAssocID="{91A5FF83-04C7-4238-945D-C9419B3768F5}" presName="connTx" presStyleLbl="parChTrans1D3" presStyleIdx="9" presStyleCnt="10"/>
      <dgm:spPr/>
      <dgm:t>
        <a:bodyPr/>
        <a:lstStyle/>
        <a:p>
          <a:endParaRPr lang="zh-TW" altLang="en-US"/>
        </a:p>
      </dgm:t>
    </dgm:pt>
    <dgm:pt modelId="{031D65E9-0DAB-40F1-9070-942F6DD04271}" type="pres">
      <dgm:prSet presAssocID="{C4F64610-F2D3-4CE3-959F-B0BCBEF4D300}" presName="root2" presStyleCnt="0"/>
      <dgm:spPr/>
    </dgm:pt>
    <dgm:pt modelId="{F8787C88-996F-41D3-981E-F46237343C32}" type="pres">
      <dgm:prSet presAssocID="{C4F64610-F2D3-4CE3-959F-B0BCBEF4D300}" presName="LevelTwoTextNode" presStyleLbl="node3" presStyleIdx="9" presStyleCnt="10" custScaleX="278736" custLinFactX="-20748" custLinFactNeighborX="-100000" custLinFactNeighborY="10425">
        <dgm:presLayoutVars>
          <dgm:chPref val="3"/>
        </dgm:presLayoutVars>
      </dgm:prSet>
      <dgm:spPr/>
      <dgm:t>
        <a:bodyPr/>
        <a:lstStyle/>
        <a:p>
          <a:endParaRPr lang="zh-TW" altLang="en-US"/>
        </a:p>
      </dgm:t>
    </dgm:pt>
    <dgm:pt modelId="{F24E40F0-5B09-4BEA-9CC7-CA1E07003360}" type="pres">
      <dgm:prSet presAssocID="{C4F64610-F2D3-4CE3-959F-B0BCBEF4D300}" presName="level3hierChild" presStyleCnt="0"/>
      <dgm:spPr/>
    </dgm:pt>
    <dgm:pt modelId="{2943E347-CC5E-4D1B-8198-F17FA420055A}" type="pres">
      <dgm:prSet presAssocID="{7FDBAE5F-C9A4-4C87-ABF1-7FD77AF92221}" presName="conn2-1" presStyleLbl="parChTrans1D4" presStyleIdx="9" presStyleCnt="10"/>
      <dgm:spPr/>
      <dgm:t>
        <a:bodyPr/>
        <a:lstStyle/>
        <a:p>
          <a:endParaRPr lang="zh-TW" altLang="en-US"/>
        </a:p>
      </dgm:t>
    </dgm:pt>
    <dgm:pt modelId="{A751BD1F-B9C5-4817-8CCC-3862F936BBD0}" type="pres">
      <dgm:prSet presAssocID="{7FDBAE5F-C9A4-4C87-ABF1-7FD77AF92221}" presName="connTx" presStyleLbl="parChTrans1D4" presStyleIdx="9" presStyleCnt="10"/>
      <dgm:spPr/>
      <dgm:t>
        <a:bodyPr/>
        <a:lstStyle/>
        <a:p>
          <a:endParaRPr lang="zh-TW" altLang="en-US"/>
        </a:p>
      </dgm:t>
    </dgm:pt>
    <dgm:pt modelId="{96DD9705-BB66-4585-AC63-E56656E10D9B}" type="pres">
      <dgm:prSet presAssocID="{21F7B1D1-B2D0-4E5C-AA1A-BA3462D84A05}" presName="root2" presStyleCnt="0"/>
      <dgm:spPr/>
    </dgm:pt>
    <dgm:pt modelId="{5D90335F-15A1-4756-AA48-5C5CE4FAC36C}" type="pres">
      <dgm:prSet presAssocID="{21F7B1D1-B2D0-4E5C-AA1A-BA3462D84A05}" presName="LevelTwoTextNode" presStyleLbl="node4" presStyleIdx="9" presStyleCnt="10" custScaleX="216982" custLinFactNeighborX="-14336" custLinFactNeighborY="10893">
        <dgm:presLayoutVars>
          <dgm:chPref val="3"/>
        </dgm:presLayoutVars>
      </dgm:prSet>
      <dgm:spPr/>
      <dgm:t>
        <a:bodyPr/>
        <a:lstStyle/>
        <a:p>
          <a:endParaRPr lang="zh-TW" altLang="en-US"/>
        </a:p>
      </dgm:t>
    </dgm:pt>
    <dgm:pt modelId="{DEB32525-EEE5-49DA-B6DD-948FC8AFA0E8}" type="pres">
      <dgm:prSet presAssocID="{21F7B1D1-B2D0-4E5C-AA1A-BA3462D84A05}" presName="level3hierChild" presStyleCnt="0"/>
      <dgm:spPr/>
    </dgm:pt>
  </dgm:ptLst>
  <dgm:cxnLst>
    <dgm:cxn modelId="{525B14D3-BB37-4C44-81F9-5EDCBA93C8FC}" type="presOf" srcId="{0AB72D67-7C70-4E4D-8E94-54884F7FA25C}" destId="{04959AC6-E161-442E-9073-0E202BAA15C9}" srcOrd="0" destOrd="0" presId="urn:microsoft.com/office/officeart/2005/8/layout/hierarchy2"/>
    <dgm:cxn modelId="{04632935-2B9C-4090-AE02-3E9FFECB7EDD}" type="presOf" srcId="{3F6C7162-6114-45C4-9A0C-FB3FF1B3FDAE}" destId="{E9A691D0-C50C-4154-A076-79371F308C19}" srcOrd="0" destOrd="0" presId="urn:microsoft.com/office/officeart/2005/8/layout/hierarchy2"/>
    <dgm:cxn modelId="{388F49CB-6926-4AD5-95FC-82BFD15D617A}" type="presOf" srcId="{A9826097-C9EA-4A15-AB1F-9CF1A4E01D3C}" destId="{4D6EBA2B-27F8-4B11-AA32-1B1F63B2D7C0}" srcOrd="0" destOrd="0" presId="urn:microsoft.com/office/officeart/2005/8/layout/hierarchy2"/>
    <dgm:cxn modelId="{7FE48034-18C7-4F4A-B3AB-009C06EFD37D}" srcId="{8229932E-54B4-4A6B-8118-189EC507C5E7}" destId="{511BB728-9C27-46F1-BD3C-88D11D9D6DF4}" srcOrd="1" destOrd="0" parTransId="{33CD534F-F53A-4A06-A3BB-467D71649D54}" sibTransId="{7F85D1F2-8A7E-4382-93E9-66085DD04E88}"/>
    <dgm:cxn modelId="{7AB6B195-8105-40B3-BD8A-EAC466337D19}" type="presOf" srcId="{B7423E01-BD5B-4A3D-93B3-108E5D4C7653}" destId="{ABD86F2B-8C82-4BC7-807D-70EA9DB90A40}" srcOrd="0" destOrd="0" presId="urn:microsoft.com/office/officeart/2005/8/layout/hierarchy2"/>
    <dgm:cxn modelId="{5A37EC69-90BC-4A4C-A457-A1DE1F6C369E}" type="presOf" srcId="{33CD534F-F53A-4A06-A3BB-467D71649D54}" destId="{C4D449DE-DB4F-4A00-9346-0B26A33DEE95}" srcOrd="0" destOrd="0" presId="urn:microsoft.com/office/officeart/2005/8/layout/hierarchy2"/>
    <dgm:cxn modelId="{0537DE06-B86F-4B3A-998B-EB0FB7CD897F}" srcId="{5D15C8A7-3F5B-4C9F-AAB4-CAD6143DA754}" destId="{D314CD8B-85A3-4EA9-B5DF-6E3908D17736}" srcOrd="0" destOrd="0" parTransId="{0E88E391-0599-4754-9272-22461ED7F7E6}" sibTransId="{E5292D91-C600-49E6-BF15-0ED25A83D2CE}"/>
    <dgm:cxn modelId="{57C04C0D-917C-449E-A830-E94A4A237C05}" type="presOf" srcId="{9637547D-5DB0-43BE-99F6-56521C3ADC15}" destId="{E0E76F33-4C03-4F2C-B37D-81A76498FF8F}" srcOrd="1" destOrd="0" presId="urn:microsoft.com/office/officeart/2005/8/layout/hierarchy2"/>
    <dgm:cxn modelId="{04BD6932-1554-46BA-81B0-A7A0A2C704C0}" type="presOf" srcId="{D314CD8B-85A3-4EA9-B5DF-6E3908D17736}" destId="{7F5D4121-4F5B-4312-9148-97DB6F5E45C3}" srcOrd="0" destOrd="0" presId="urn:microsoft.com/office/officeart/2005/8/layout/hierarchy2"/>
    <dgm:cxn modelId="{F1791C24-7B0F-41A2-B684-14CC6C85BC18}" type="presOf" srcId="{0E88E391-0599-4754-9272-22461ED7F7E6}" destId="{C4F2D6FD-AE93-43AC-9A8F-21BF64EAFFC7}" srcOrd="1" destOrd="0" presId="urn:microsoft.com/office/officeart/2005/8/layout/hierarchy2"/>
    <dgm:cxn modelId="{EE7F35DF-7EE0-4F88-BF24-E00FA1A0E530}" type="presOf" srcId="{C2B9ADD5-8CA1-42B0-8E2D-A28670D40B41}" destId="{F1AC63F1-32B1-4458-864D-C9E76AE3B741}" srcOrd="1" destOrd="0" presId="urn:microsoft.com/office/officeart/2005/8/layout/hierarchy2"/>
    <dgm:cxn modelId="{01CE6F3D-3227-4CF5-AAB3-5D59096D0728}" type="presOf" srcId="{5D15C8A7-3F5B-4C9F-AAB4-CAD6143DA754}" destId="{A4528946-6FA6-4EF9-A245-3FA4622423F0}" srcOrd="0" destOrd="0" presId="urn:microsoft.com/office/officeart/2005/8/layout/hierarchy2"/>
    <dgm:cxn modelId="{2F68EE30-0362-486F-A68C-183EB796B756}" type="presOf" srcId="{B0DFC8BE-B1B3-4C33-84AF-B11E36720551}" destId="{F06E71D6-A60B-42BD-BC96-BE6CA4D56238}" srcOrd="0" destOrd="0" presId="urn:microsoft.com/office/officeart/2005/8/layout/hierarchy2"/>
    <dgm:cxn modelId="{8A71E250-CC63-47D2-8D1D-F54433FF3586}" type="presOf" srcId="{0BE54E2C-15BF-4191-BCD1-AB4FF167FD3B}" destId="{9FA54825-E043-4F6D-AB56-18A2D32904B0}" srcOrd="0" destOrd="0" presId="urn:microsoft.com/office/officeart/2005/8/layout/hierarchy2"/>
    <dgm:cxn modelId="{37AA42B4-25D5-4F59-9D28-BF842A306A08}" srcId="{96AE48AA-E7AC-45E0-A7C9-F02ADA968F5E}" destId="{61C517F0-104B-46F1-AB52-DA0B861426F8}" srcOrd="1" destOrd="0" parTransId="{9637547D-5DB0-43BE-99F6-56521C3ADC15}" sibTransId="{909EA74C-B084-479C-BBC8-97EABF900F3B}"/>
    <dgm:cxn modelId="{D00B7D50-477F-4587-9F4B-71A23B738DF1}" type="presOf" srcId="{33ED4173-3243-4397-852C-21D8B22265FA}" destId="{098CBED8-A47A-4BB1-A14D-1618C785249C}" srcOrd="0" destOrd="0" presId="urn:microsoft.com/office/officeart/2005/8/layout/hierarchy2"/>
    <dgm:cxn modelId="{88AC2BF1-28FA-4255-A9D5-6EFF51662F52}" type="presOf" srcId="{056C10DB-25A4-449B-B531-1CB12F3EAA43}" destId="{5E5EC7D4-3BCD-42DA-B08D-FBAF13B481F5}" srcOrd="1" destOrd="0" presId="urn:microsoft.com/office/officeart/2005/8/layout/hierarchy2"/>
    <dgm:cxn modelId="{DDE0C8FC-E5F8-4EC2-AE63-E896C56D09C9}" srcId="{61C517F0-104B-46F1-AB52-DA0B861426F8}" destId="{33ED4173-3243-4397-852C-21D8B22265FA}" srcOrd="0" destOrd="0" parTransId="{3F6C7162-6114-45C4-9A0C-FB3FF1B3FDAE}" sibTransId="{E643B720-2711-4F98-8EDC-D7F4BADD1276}"/>
    <dgm:cxn modelId="{B1217B18-60B8-4AFC-9B9D-0FB0C49A4372}" srcId="{DC4C1904-A4B7-4400-92A6-2F43422672E9}" destId="{6177C24F-FB43-4A45-9CC9-FF170DB17C8E}" srcOrd="0" destOrd="0" parTransId="{056C10DB-25A4-449B-B531-1CB12F3EAA43}" sibTransId="{6B16E4D0-F191-493B-8264-A05DFCCC791C}"/>
    <dgm:cxn modelId="{7CFDB9D1-A19D-42B0-93B9-918AF791F0A2}" type="presOf" srcId="{6177C24F-FB43-4A45-9CC9-FF170DB17C8E}" destId="{DCE59ED6-9EA6-48DB-810B-8B5404BF9D0A}" srcOrd="0" destOrd="0" presId="urn:microsoft.com/office/officeart/2005/8/layout/hierarchy2"/>
    <dgm:cxn modelId="{52DF0E85-1699-4A5D-B717-1AEEA873EA2A}" type="presOf" srcId="{D15DC16C-EA94-46FB-B6F2-7B5C07CBAC22}" destId="{F8E16E0A-4CA3-4562-8C51-F51BBA01FE14}" srcOrd="0" destOrd="0" presId="urn:microsoft.com/office/officeart/2005/8/layout/hierarchy2"/>
    <dgm:cxn modelId="{8A50BCE1-8A79-4E3B-B907-9832F8C39C2F}" srcId="{96AE48AA-E7AC-45E0-A7C9-F02ADA968F5E}" destId="{2C99F465-0D5C-4759-AAB7-EA6E1DF4C7A5}" srcOrd="2" destOrd="0" parTransId="{D268D5F9-094A-4D21-98F7-CAF5B93CECCC}" sibTransId="{9B79F662-8D84-40A0-972A-EAC8AD633B68}"/>
    <dgm:cxn modelId="{F55A9B2B-841A-47FD-95C7-F017B134CA3C}" srcId="{511BB728-9C27-46F1-BD3C-88D11D9D6DF4}" destId="{DC4C1904-A4B7-4400-92A6-2F43422672E9}" srcOrd="5" destOrd="0" parTransId="{520D4E56-B934-402D-8948-918D67F61224}" sibTransId="{B3DB51C7-FDC4-42B7-BC0B-D61F2AE2B4C8}"/>
    <dgm:cxn modelId="{C3F09DF3-585A-4807-A5E8-33DA3E64BE88}" type="presOf" srcId="{0E88E391-0599-4754-9272-22461ED7F7E6}" destId="{2A1E171C-125D-4699-AC8E-A1B6609BFDFB}" srcOrd="0" destOrd="0" presId="urn:microsoft.com/office/officeart/2005/8/layout/hierarchy2"/>
    <dgm:cxn modelId="{E9CB120F-9202-4BB7-B9E8-B9FF90E7D6A1}" type="presOf" srcId="{11B0E936-8004-401D-8B9D-94ADDAFE7086}" destId="{FBAACCC7-F48D-49C3-B619-355F2B1D9BA9}" srcOrd="0" destOrd="0" presId="urn:microsoft.com/office/officeart/2005/8/layout/hierarchy2"/>
    <dgm:cxn modelId="{19466AFE-EFD8-4DF6-AE40-1462A9F470B0}" srcId="{511BB728-9C27-46F1-BD3C-88D11D9D6DF4}" destId="{5D15C8A7-3F5B-4C9F-AAB4-CAD6143DA754}" srcOrd="2" destOrd="0" parTransId="{8AF773AD-6123-4341-81F2-5AE2D88F58D0}" sibTransId="{2341F1AA-9C2B-4653-9C10-DE8A03C05BA3}"/>
    <dgm:cxn modelId="{DB477248-6545-4DEE-96A0-2C89CF4651E1}" type="presOf" srcId="{68DCDB3F-0A49-4D49-A985-61B06EFE4425}" destId="{320DE34A-2C96-4211-A770-C9A897944B2E}" srcOrd="0" destOrd="0" presId="urn:microsoft.com/office/officeart/2005/8/layout/hierarchy2"/>
    <dgm:cxn modelId="{75727C52-A91B-432D-9710-AFAC81353407}" type="presOf" srcId="{440063F8-B993-4292-A249-96EA3C8699CD}" destId="{FBFF03E4-714D-4F43-A550-2CE25B1507F2}" srcOrd="0" destOrd="0" presId="urn:microsoft.com/office/officeart/2005/8/layout/hierarchy2"/>
    <dgm:cxn modelId="{2DE93BAA-DD96-4DA8-B028-C2DAEBC09F22}" type="presOf" srcId="{C2B9ADD5-8CA1-42B0-8E2D-A28670D40B41}" destId="{785DCFDF-9C28-45BC-A4BB-0773A26115F8}" srcOrd="0" destOrd="0" presId="urn:microsoft.com/office/officeart/2005/8/layout/hierarchy2"/>
    <dgm:cxn modelId="{3A9AF885-8C98-4BD1-8C98-90D892439DD6}" srcId="{DF8A15EB-DA34-4617-8242-9D7395381BCC}" destId="{2F52FA57-D2EC-4EBB-87DC-177DC5AD0EF0}" srcOrd="0" destOrd="0" parTransId="{4D2B15AE-F82B-4710-85A9-FC949BC6E4B7}" sibTransId="{BDE6A4BC-4359-49FA-8D81-E795FE65750E}"/>
    <dgm:cxn modelId="{A933305F-12F2-4627-AE76-E011A587A26D}" type="presOf" srcId="{21F7B1D1-B2D0-4E5C-AA1A-BA3462D84A05}" destId="{5D90335F-15A1-4756-AA48-5C5CE4FAC36C}" srcOrd="0" destOrd="0" presId="urn:microsoft.com/office/officeart/2005/8/layout/hierarchy2"/>
    <dgm:cxn modelId="{28BC504A-8120-4FA0-B87F-2719FB834AF6}" type="presOf" srcId="{D52C4AA2-EB9C-4889-A748-FDD3C7F0709C}" destId="{FBE7377A-F4F1-4D6A-B8AD-81FE3F01A2A8}" srcOrd="0" destOrd="0" presId="urn:microsoft.com/office/officeart/2005/8/layout/hierarchy2"/>
    <dgm:cxn modelId="{76EC05FF-9E99-4DFC-98D0-30810928B11E}" srcId="{511BB728-9C27-46F1-BD3C-88D11D9D6DF4}" destId="{A9826097-C9EA-4A15-AB1F-9CF1A4E01D3C}" srcOrd="3" destOrd="0" parTransId="{0AB72D67-7C70-4E4D-8E94-54884F7FA25C}" sibTransId="{BB114C90-AE7B-4597-9CCF-61A2C8F62FBB}"/>
    <dgm:cxn modelId="{B6CBF329-22F8-4546-899B-B18767DFE78E}" type="presOf" srcId="{1C4B4393-B2EF-4212-937F-965376405C01}" destId="{3FACCA96-A641-4991-8937-CFDB3B0662B5}" srcOrd="0" destOrd="0" presId="urn:microsoft.com/office/officeart/2005/8/layout/hierarchy2"/>
    <dgm:cxn modelId="{6E270231-8A76-4ADB-BE4B-1D2E1E667E8F}" type="presOf" srcId="{E9B52F83-D268-44DB-9AB7-3E63F2C0D594}" destId="{A8C3FC48-F039-4785-BE3B-ADF807085974}" srcOrd="0" destOrd="0" presId="urn:microsoft.com/office/officeart/2005/8/layout/hierarchy2"/>
    <dgm:cxn modelId="{4D8475EB-623D-48CB-A888-B21D8BD1B77E}" srcId="{8229932E-54B4-4A6B-8118-189EC507C5E7}" destId="{96AE48AA-E7AC-45E0-A7C9-F02ADA968F5E}" srcOrd="0" destOrd="0" parTransId="{0195E79B-CFAF-47E5-B34B-96BBF9F7526B}" sibTransId="{32BF7578-DF7E-41D1-A9D3-4D9C782A5958}"/>
    <dgm:cxn modelId="{F28C0BE2-7D64-4F7E-9D2F-79F8699BF0A7}" type="presOf" srcId="{8229932E-54B4-4A6B-8118-189EC507C5E7}" destId="{B17722F5-BB13-449C-834B-DD58265366E5}" srcOrd="0" destOrd="0" presId="urn:microsoft.com/office/officeart/2005/8/layout/hierarchy2"/>
    <dgm:cxn modelId="{2055B247-C258-443C-BF87-6ECF8DFF1EA6}" type="presOf" srcId="{4D2B15AE-F82B-4710-85A9-FC949BC6E4B7}" destId="{2920CBFC-397C-443E-A7B9-66A4F8335F07}" srcOrd="0" destOrd="0" presId="urn:microsoft.com/office/officeart/2005/8/layout/hierarchy2"/>
    <dgm:cxn modelId="{7D2EC4C5-9477-4DA1-9718-01FD2EFBA5FD}" type="presOf" srcId="{1C4B4393-B2EF-4212-937F-965376405C01}" destId="{775F2B79-3098-4E40-95C5-189472769A84}" srcOrd="1" destOrd="0" presId="urn:microsoft.com/office/officeart/2005/8/layout/hierarchy2"/>
    <dgm:cxn modelId="{ED4525B0-7C21-46D7-AE90-C9EA28A7DC91}" type="presOf" srcId="{DC4C1904-A4B7-4400-92A6-2F43422672E9}" destId="{F720C53D-693C-4C06-8A22-6B38C22CEBD5}" srcOrd="0" destOrd="0" presId="urn:microsoft.com/office/officeart/2005/8/layout/hierarchy2"/>
    <dgm:cxn modelId="{A50C5269-2245-4849-A67D-13030ECBFBA2}" srcId="{B7423E01-BD5B-4A3D-93B3-108E5D4C7653}" destId="{0BE54E2C-15BF-4191-BCD1-AB4FF167FD3B}" srcOrd="0" destOrd="0" parTransId="{11B0E936-8004-401D-8B9D-94ADDAFE7086}" sibTransId="{B223BE33-0416-4DD2-A224-88F71752EFB7}"/>
    <dgm:cxn modelId="{9B19333A-042D-4C9D-ABCF-22CCAA641A8F}" type="presOf" srcId="{D268D5F9-094A-4D21-98F7-CAF5B93CECCC}" destId="{F7163271-BD4E-480F-AB9F-882999E3CFD0}" srcOrd="0" destOrd="0" presId="urn:microsoft.com/office/officeart/2005/8/layout/hierarchy2"/>
    <dgm:cxn modelId="{4D9499D9-68D6-439A-A979-F214936857CE}" type="presOf" srcId="{B579DC61-39D5-4494-9558-23C28A5950A4}" destId="{185F459F-418B-40A3-8C08-03F4FC3E9C0C}" srcOrd="0" destOrd="0" presId="urn:microsoft.com/office/officeart/2005/8/layout/hierarchy2"/>
    <dgm:cxn modelId="{EB2205CD-DF94-4D9F-8EF3-52811345D466}" type="presOf" srcId="{91A5FF83-04C7-4238-945D-C9419B3768F5}" destId="{4BAE6958-469A-4958-9D1C-EBF25E375475}" srcOrd="1" destOrd="0" presId="urn:microsoft.com/office/officeart/2005/8/layout/hierarchy2"/>
    <dgm:cxn modelId="{AB47473C-F929-425B-A4F8-97352076A745}" type="presOf" srcId="{7FDBAE5F-C9A4-4C87-ABF1-7FD77AF92221}" destId="{A751BD1F-B9C5-4817-8CCC-3862F936BBD0}" srcOrd="1" destOrd="0" presId="urn:microsoft.com/office/officeart/2005/8/layout/hierarchy2"/>
    <dgm:cxn modelId="{4E81EE73-B55B-46AB-8F58-B725A2BCE87A}" srcId="{511BB728-9C27-46F1-BD3C-88D11D9D6DF4}" destId="{C4F64610-F2D3-4CE3-959F-B0BCBEF4D300}" srcOrd="6" destOrd="0" parTransId="{91A5FF83-04C7-4238-945D-C9419B3768F5}" sibTransId="{EA901576-24A0-4B03-9FD0-923B95C35761}"/>
    <dgm:cxn modelId="{99C27AC9-8C35-4121-9004-0AFBB6B5730E}" type="presOf" srcId="{33CD534F-F53A-4A06-A3BB-467D71649D54}" destId="{A9F28257-8206-41B5-9AEE-EA41899322FB}" srcOrd="1" destOrd="0" presId="urn:microsoft.com/office/officeart/2005/8/layout/hierarchy2"/>
    <dgm:cxn modelId="{3207456D-990A-4031-9623-CD759F9981A6}" type="presOf" srcId="{D15DC16C-EA94-46FB-B6F2-7B5C07CBAC22}" destId="{F67ED43A-F418-4D2C-96E5-19C0797658E6}" srcOrd="1" destOrd="0" presId="urn:microsoft.com/office/officeart/2005/8/layout/hierarchy2"/>
    <dgm:cxn modelId="{939AB24E-986B-4A9E-BB29-6ECA058299D7}" type="presOf" srcId="{9637547D-5DB0-43BE-99F6-56521C3ADC15}" destId="{77CC7DB7-B1E3-4724-94B2-E783D3AD3244}" srcOrd="0" destOrd="0" presId="urn:microsoft.com/office/officeart/2005/8/layout/hierarchy2"/>
    <dgm:cxn modelId="{11F9DD8C-84C7-43DA-BCE4-BB1E2DB8F264}" type="presOf" srcId="{056C10DB-25A4-449B-B531-1CB12F3EAA43}" destId="{C4CF02C3-D459-4F15-84C1-A02F84E0520A}" srcOrd="0" destOrd="0" presId="urn:microsoft.com/office/officeart/2005/8/layout/hierarchy2"/>
    <dgm:cxn modelId="{2C891424-04B8-4491-81F7-058B5765D338}" type="presOf" srcId="{61C517F0-104B-46F1-AB52-DA0B861426F8}" destId="{20060F1A-71B3-4679-8DD8-FBD689CDEC65}" srcOrd="0" destOrd="0" presId="urn:microsoft.com/office/officeart/2005/8/layout/hierarchy2"/>
    <dgm:cxn modelId="{C9E023E3-F001-43AE-8DD7-6F74EE7ABBCC}" srcId="{B0DFC8BE-B1B3-4C33-84AF-B11E36720551}" destId="{8229932E-54B4-4A6B-8118-189EC507C5E7}" srcOrd="0" destOrd="0" parTransId="{95FCDDFC-6122-4975-9B72-E1756FB5BCC4}" sibTransId="{89AEBD85-CCAA-41F6-9A4B-ABC6D2A358A4}"/>
    <dgm:cxn modelId="{DC9B0D24-BFE2-4195-8FF1-E1670B0F1115}" srcId="{A9826097-C9EA-4A15-AB1F-9CF1A4E01D3C}" destId="{0F5AD10E-F216-49FF-A71A-FBB39CD32121}" srcOrd="0" destOrd="0" parTransId="{83E11B52-BC87-4744-A845-64F367FD3C54}" sibTransId="{CEF17DB2-BF6F-486A-BA37-B1133F0C9B4E}"/>
    <dgm:cxn modelId="{142531DE-34B7-4552-B4E6-3EB27DDDE2A0}" type="presOf" srcId="{0AB72D67-7C70-4E4D-8E94-54884F7FA25C}" destId="{AE40EC47-560A-4233-BCF2-E47086F02259}" srcOrd="1" destOrd="0" presId="urn:microsoft.com/office/officeart/2005/8/layout/hierarchy2"/>
    <dgm:cxn modelId="{73C1DA04-D5A8-468E-8EBD-3C4D1F61007E}" type="presOf" srcId="{520D4E56-B934-402D-8948-918D67F61224}" destId="{C3B4539B-FA6E-4409-AB07-6F4C0990C460}" srcOrd="0" destOrd="0" presId="urn:microsoft.com/office/officeart/2005/8/layout/hierarchy2"/>
    <dgm:cxn modelId="{3B5BDF6B-2442-463F-9866-5947BA874326}" type="presOf" srcId="{8AF773AD-6123-4341-81F2-5AE2D88F58D0}" destId="{4FA15D7F-5F5A-43FA-9306-2369A0D27C61}" srcOrd="1" destOrd="0" presId="urn:microsoft.com/office/officeart/2005/8/layout/hierarchy2"/>
    <dgm:cxn modelId="{6311011F-2087-41A4-829D-A4B1AE558E3E}" type="presOf" srcId="{E9B52F83-D268-44DB-9AB7-3E63F2C0D594}" destId="{68470771-DF6F-4929-9343-4B81D9AA9145}" srcOrd="1" destOrd="0" presId="urn:microsoft.com/office/officeart/2005/8/layout/hierarchy2"/>
    <dgm:cxn modelId="{EB0D814C-2946-4CC0-A72F-736983784EDB}" srcId="{C4F64610-F2D3-4CE3-959F-B0BCBEF4D300}" destId="{21F7B1D1-B2D0-4E5C-AA1A-BA3462D84A05}" srcOrd="0" destOrd="0" parTransId="{7FDBAE5F-C9A4-4C87-ABF1-7FD77AF92221}" sibTransId="{09DC4A63-9E38-4B5B-98E7-049EFC29625B}"/>
    <dgm:cxn modelId="{77C3C38A-65B5-467A-8260-5C9E61145E76}" type="presOf" srcId="{C4F64610-F2D3-4CE3-959F-B0BCBEF4D300}" destId="{F8787C88-996F-41D3-981E-F46237343C32}" srcOrd="0" destOrd="0" presId="urn:microsoft.com/office/officeart/2005/8/layout/hierarchy2"/>
    <dgm:cxn modelId="{5D679761-EB97-422A-95C5-91E1450E8CD0}" type="presOf" srcId="{7FDBAE5F-C9A4-4C87-ABF1-7FD77AF92221}" destId="{2943E347-CC5E-4D1B-8198-F17FA420055A}" srcOrd="0" destOrd="0" presId="urn:microsoft.com/office/officeart/2005/8/layout/hierarchy2"/>
    <dgm:cxn modelId="{B7C04EEC-08CA-4C4A-9ECE-E3E3EF21EA8A}" srcId="{511BB728-9C27-46F1-BD3C-88D11D9D6DF4}" destId="{5D66E3A8-AABC-40E8-B68F-B0AE258067D9}" srcOrd="0" destOrd="0" parTransId="{D0961518-C4A3-433C-A273-67172DCD257D}" sibTransId="{527FC1CC-4156-4153-AEA4-78207D1FEBBD}"/>
    <dgm:cxn modelId="{6998C66D-8DF2-4FC5-9594-63345E2FCE73}" srcId="{5D66E3A8-AABC-40E8-B68F-B0AE258067D9}" destId="{D52C4AA2-EB9C-4889-A748-FDD3C7F0709C}" srcOrd="0" destOrd="0" parTransId="{D15DC16C-EA94-46FB-B6F2-7B5C07CBAC22}" sibTransId="{F263CE98-A942-4CF6-A8C3-DCDE3574B841}"/>
    <dgm:cxn modelId="{BF40A929-D310-422A-8230-DCE3E382F390}" type="presOf" srcId="{11B0E936-8004-401D-8B9D-94ADDAFE7086}" destId="{4F8ED0AC-429C-4AE1-9C56-DC5252D0238E}" srcOrd="1" destOrd="0" presId="urn:microsoft.com/office/officeart/2005/8/layout/hierarchy2"/>
    <dgm:cxn modelId="{69CF22AD-87FE-4697-89F5-EFECB88C0298}" type="presOf" srcId="{B579DC61-39D5-4494-9558-23C28A5950A4}" destId="{BE264759-56BE-4A3C-AFDE-248ABF213282}" srcOrd="1" destOrd="0" presId="urn:microsoft.com/office/officeart/2005/8/layout/hierarchy2"/>
    <dgm:cxn modelId="{E94EDAC8-C7C7-4570-901C-24ECBF34B41B}" type="presOf" srcId="{C0936CA5-4DC0-4E19-AFB7-B7A4CCA9C6C5}" destId="{22DC32B6-FA05-4281-BF8D-3C180C38C32C}" srcOrd="1" destOrd="0" presId="urn:microsoft.com/office/officeart/2005/8/layout/hierarchy2"/>
    <dgm:cxn modelId="{E96B8586-2814-4D5D-9717-BE2B20660715}" type="presOf" srcId="{0195E79B-CFAF-47E5-B34B-96BBF9F7526B}" destId="{433D9BB2-30C1-40F3-BCDA-748F25E675B5}" srcOrd="1" destOrd="0" presId="urn:microsoft.com/office/officeart/2005/8/layout/hierarchy2"/>
    <dgm:cxn modelId="{836104A8-DBB5-43FA-84FE-9CB76443B590}" srcId="{511BB728-9C27-46F1-BD3C-88D11D9D6DF4}" destId="{DF8A15EB-DA34-4617-8242-9D7395381BCC}" srcOrd="1" destOrd="0" parTransId="{C2B9ADD5-8CA1-42B0-8E2D-A28670D40B41}" sibTransId="{C9C8A5CC-E5A0-4A12-81E7-5EE73F6780A4}"/>
    <dgm:cxn modelId="{DC521694-813F-4F7A-A6FE-60FBFCEC9D8F}" type="presOf" srcId="{D268D5F9-094A-4D21-98F7-CAF5B93CECCC}" destId="{278C8792-F417-4998-94AA-326AB4879FBD}" srcOrd="1" destOrd="0" presId="urn:microsoft.com/office/officeart/2005/8/layout/hierarchy2"/>
    <dgm:cxn modelId="{B6EEAC7B-1972-4532-8E7F-CE1CCED1F260}" type="presOf" srcId="{520D4E56-B934-402D-8948-918D67F61224}" destId="{7B36E4B5-BD99-4FCC-835F-D9F79F48EF6F}" srcOrd="1" destOrd="0" presId="urn:microsoft.com/office/officeart/2005/8/layout/hierarchy2"/>
    <dgm:cxn modelId="{FF883866-6BFC-4397-8DF1-C6DC9966AE1E}" type="presOf" srcId="{D0961518-C4A3-433C-A273-67172DCD257D}" destId="{88CDB63F-4F26-4837-857F-F3324A22DC48}" srcOrd="0" destOrd="0" presId="urn:microsoft.com/office/officeart/2005/8/layout/hierarchy2"/>
    <dgm:cxn modelId="{99C9B960-867C-4A9E-9F62-77550C6A6D20}" srcId="{511BB728-9C27-46F1-BD3C-88D11D9D6DF4}" destId="{440063F8-B993-4292-A249-96EA3C8699CD}" srcOrd="4" destOrd="0" parTransId="{B579DC61-39D5-4494-9558-23C28A5950A4}" sibTransId="{6C189292-093A-41F7-832F-746648657171}"/>
    <dgm:cxn modelId="{DCE95832-8CBD-4112-8958-45A4AF8F1A6D}" type="presOf" srcId="{4D2B15AE-F82B-4710-85A9-FC949BC6E4B7}" destId="{BEEEAEEF-33B3-4E1E-8D4E-3F0CA7D1329B}" srcOrd="1" destOrd="0" presId="urn:microsoft.com/office/officeart/2005/8/layout/hierarchy2"/>
    <dgm:cxn modelId="{83FFB245-B2AB-4045-AD03-9CDF27F757D5}" type="presOf" srcId="{3F6C7162-6114-45C4-9A0C-FB3FF1B3FDAE}" destId="{7FE547EB-BD0E-4CFA-A118-334B15854723}" srcOrd="1" destOrd="0" presId="urn:microsoft.com/office/officeart/2005/8/layout/hierarchy2"/>
    <dgm:cxn modelId="{6CC12A8B-53F7-4BD0-8DCC-CBD10CC48CC2}" type="presOf" srcId="{D0961518-C4A3-433C-A273-67172DCD257D}" destId="{6D81C756-D902-4E93-8C43-1D348C1D6F5A}" srcOrd="1" destOrd="0" presId="urn:microsoft.com/office/officeart/2005/8/layout/hierarchy2"/>
    <dgm:cxn modelId="{6C8F1374-0FEE-435A-8A29-1CAC250A78C1}" type="presOf" srcId="{0195E79B-CFAF-47E5-B34B-96BBF9F7526B}" destId="{0C7CD3E4-06E1-4BFA-9312-C43EFC02DBFC}" srcOrd="0" destOrd="0" presId="urn:microsoft.com/office/officeart/2005/8/layout/hierarchy2"/>
    <dgm:cxn modelId="{09296BF9-0A5F-49BC-81FE-02746C440526}" type="presOf" srcId="{B3D20654-C7AC-4537-ACCF-144953E987CD}" destId="{4D76B59D-8565-4F12-8FAC-6C57F46D613A}" srcOrd="0" destOrd="0" presId="urn:microsoft.com/office/officeart/2005/8/layout/hierarchy2"/>
    <dgm:cxn modelId="{6EB3DFDB-A927-42B4-BDDA-EDD5C11BB901}" srcId="{440063F8-B993-4292-A249-96EA3C8699CD}" destId="{68DCDB3F-0A49-4D49-A985-61B06EFE4425}" srcOrd="0" destOrd="0" parTransId="{1C4B4393-B2EF-4212-937F-965376405C01}" sibTransId="{18C75EEA-3D16-4347-9DA4-7AA2189F00C3}"/>
    <dgm:cxn modelId="{CB3A1006-F6A3-4D4F-9A55-2CEE6F697EC5}" type="presOf" srcId="{5D66E3A8-AABC-40E8-B68F-B0AE258067D9}" destId="{80C36E22-08B0-40BB-999B-28FECC513669}" srcOrd="0" destOrd="0" presId="urn:microsoft.com/office/officeart/2005/8/layout/hierarchy2"/>
    <dgm:cxn modelId="{E3D7084C-DB26-47E6-98E5-BE33B5A76A54}" type="presOf" srcId="{8AF773AD-6123-4341-81F2-5AE2D88F58D0}" destId="{59CF111C-3886-4373-BD7C-EA8AE792B964}" srcOrd="0" destOrd="0" presId="urn:microsoft.com/office/officeart/2005/8/layout/hierarchy2"/>
    <dgm:cxn modelId="{080C02AF-C86E-4145-A674-1FAEB797DECF}" type="presOf" srcId="{0F5AD10E-F216-49FF-A71A-FBB39CD32121}" destId="{38F8A329-57AA-4B3A-8398-05A564AC1732}" srcOrd="0" destOrd="0" presId="urn:microsoft.com/office/officeart/2005/8/layout/hierarchy2"/>
    <dgm:cxn modelId="{75D9604C-5D8B-4B5C-BEDF-20F0C620BA04}" type="presOf" srcId="{2C99F465-0D5C-4759-AAB7-EA6E1DF4C7A5}" destId="{A76C25F1-4289-47B2-BD99-D9FBAE986203}" srcOrd="0" destOrd="0" presId="urn:microsoft.com/office/officeart/2005/8/layout/hierarchy2"/>
    <dgm:cxn modelId="{9EA154E8-D608-4D0F-8115-1AB0C49F0C89}" type="presOf" srcId="{83E11B52-BC87-4744-A845-64F367FD3C54}" destId="{11B95A89-ED7F-4382-AB2A-FF9BA55190D0}" srcOrd="1" destOrd="0" presId="urn:microsoft.com/office/officeart/2005/8/layout/hierarchy2"/>
    <dgm:cxn modelId="{45766673-FA05-40A1-9A07-5193BC69F1B4}" type="presOf" srcId="{C0936CA5-4DC0-4E19-AFB7-B7A4CCA9C6C5}" destId="{BE0B081A-6C0B-4235-97C1-FF9B51653E80}" srcOrd="0" destOrd="0" presId="urn:microsoft.com/office/officeart/2005/8/layout/hierarchy2"/>
    <dgm:cxn modelId="{A0DAE74C-F021-47EB-B0E0-A4D8654752D3}" type="presOf" srcId="{96AE48AA-E7AC-45E0-A7C9-F02ADA968F5E}" destId="{99149B75-CD41-4348-AF97-90CD843F4F6B}" srcOrd="0" destOrd="0" presId="urn:microsoft.com/office/officeart/2005/8/layout/hierarchy2"/>
    <dgm:cxn modelId="{C08EB3DB-026F-4229-988C-4C08125254DD}" type="presOf" srcId="{91A5FF83-04C7-4238-945D-C9419B3768F5}" destId="{FCDA3A25-05F2-430D-A439-D48A6E0B0C94}" srcOrd="0" destOrd="0" presId="urn:microsoft.com/office/officeart/2005/8/layout/hierarchy2"/>
    <dgm:cxn modelId="{4F2847DF-2B39-49FE-8702-2D228746F194}" type="presOf" srcId="{2F52FA57-D2EC-4EBB-87DC-177DC5AD0EF0}" destId="{A660E96A-05D0-4980-AB2A-97998AA49D27}" srcOrd="0" destOrd="0" presId="urn:microsoft.com/office/officeart/2005/8/layout/hierarchy2"/>
    <dgm:cxn modelId="{4D509F2B-4577-4A4C-9EF3-44876C0ABF0E}" type="presOf" srcId="{DF8A15EB-DA34-4617-8242-9D7395381BCC}" destId="{C0FAFC57-2550-44D2-BFC8-7460DD55784D}" srcOrd="0" destOrd="0" presId="urn:microsoft.com/office/officeart/2005/8/layout/hierarchy2"/>
    <dgm:cxn modelId="{1D67AC22-508B-4F13-A4A4-61A4D65EB074}" type="presOf" srcId="{511BB728-9C27-46F1-BD3C-88D11D9D6DF4}" destId="{8396A5FD-0BF9-487F-9FDD-62FB7F435682}" srcOrd="0" destOrd="0" presId="urn:microsoft.com/office/officeart/2005/8/layout/hierarchy2"/>
    <dgm:cxn modelId="{1CC28A60-965F-43C7-9B2E-74AE6BB3E18E}" srcId="{96AE48AA-E7AC-45E0-A7C9-F02ADA968F5E}" destId="{B7423E01-BD5B-4A3D-93B3-108E5D4C7653}" srcOrd="0" destOrd="0" parTransId="{E9B52F83-D268-44DB-9AB7-3E63F2C0D594}" sibTransId="{D147DF4C-2960-4831-95B4-5B61C370F4CB}"/>
    <dgm:cxn modelId="{F9A38712-0D95-4A37-ABD9-76BB3BDB1A76}" type="presOf" srcId="{83E11B52-BC87-4744-A845-64F367FD3C54}" destId="{BDB4D929-0F40-4D3B-B029-BFFA6E0A4890}" srcOrd="0" destOrd="0" presId="urn:microsoft.com/office/officeart/2005/8/layout/hierarchy2"/>
    <dgm:cxn modelId="{AF24EA25-A571-4423-BCFE-7E9CF010A367}" srcId="{2C99F465-0D5C-4759-AAB7-EA6E1DF4C7A5}" destId="{B3D20654-C7AC-4537-ACCF-144953E987CD}" srcOrd="0" destOrd="0" parTransId="{C0936CA5-4DC0-4E19-AFB7-B7A4CCA9C6C5}" sibTransId="{DDF65F30-7743-4185-B52D-C0D343FAEF64}"/>
    <dgm:cxn modelId="{C180FA45-BEC5-4E88-A0B8-0499B6A39B61}" type="presParOf" srcId="{F06E71D6-A60B-42BD-BC96-BE6CA4D56238}" destId="{DC674F95-2D27-4D07-A044-0755F99DE53A}" srcOrd="0" destOrd="0" presId="urn:microsoft.com/office/officeart/2005/8/layout/hierarchy2"/>
    <dgm:cxn modelId="{6DD47C0E-EA48-4706-9A93-EBBAF341BA1E}" type="presParOf" srcId="{DC674F95-2D27-4D07-A044-0755F99DE53A}" destId="{B17722F5-BB13-449C-834B-DD58265366E5}" srcOrd="0" destOrd="0" presId="urn:microsoft.com/office/officeart/2005/8/layout/hierarchy2"/>
    <dgm:cxn modelId="{D7D03107-F733-4933-A9C6-D4F242971571}" type="presParOf" srcId="{DC674F95-2D27-4D07-A044-0755F99DE53A}" destId="{C4D87E9D-9176-45DE-A940-65AE3C7DB65A}" srcOrd="1" destOrd="0" presId="urn:microsoft.com/office/officeart/2005/8/layout/hierarchy2"/>
    <dgm:cxn modelId="{0E037599-B8AF-41B0-8259-3192EACCAFE9}" type="presParOf" srcId="{C4D87E9D-9176-45DE-A940-65AE3C7DB65A}" destId="{0C7CD3E4-06E1-4BFA-9312-C43EFC02DBFC}" srcOrd="0" destOrd="0" presId="urn:microsoft.com/office/officeart/2005/8/layout/hierarchy2"/>
    <dgm:cxn modelId="{4BBB9941-0538-4BAD-B3C2-7691CA6052F8}" type="presParOf" srcId="{0C7CD3E4-06E1-4BFA-9312-C43EFC02DBFC}" destId="{433D9BB2-30C1-40F3-BCDA-748F25E675B5}" srcOrd="0" destOrd="0" presId="urn:microsoft.com/office/officeart/2005/8/layout/hierarchy2"/>
    <dgm:cxn modelId="{29C5EC9F-7841-4347-8D72-4F3A29FA15DF}" type="presParOf" srcId="{C4D87E9D-9176-45DE-A940-65AE3C7DB65A}" destId="{7178F449-8ABC-4A60-80F1-5E832A29B9F3}" srcOrd="1" destOrd="0" presId="urn:microsoft.com/office/officeart/2005/8/layout/hierarchy2"/>
    <dgm:cxn modelId="{F637ECBA-67D6-4EC7-9877-4A942BB09547}" type="presParOf" srcId="{7178F449-8ABC-4A60-80F1-5E832A29B9F3}" destId="{99149B75-CD41-4348-AF97-90CD843F4F6B}" srcOrd="0" destOrd="0" presId="urn:microsoft.com/office/officeart/2005/8/layout/hierarchy2"/>
    <dgm:cxn modelId="{6118DC54-02C4-49C7-95D1-C4D9503EA034}" type="presParOf" srcId="{7178F449-8ABC-4A60-80F1-5E832A29B9F3}" destId="{C918716D-4F0C-4F7C-AC7E-262B52A1DC2F}" srcOrd="1" destOrd="0" presId="urn:microsoft.com/office/officeart/2005/8/layout/hierarchy2"/>
    <dgm:cxn modelId="{1AF23D22-9E05-4E24-8E9E-A938CC009F26}" type="presParOf" srcId="{C918716D-4F0C-4F7C-AC7E-262B52A1DC2F}" destId="{A8C3FC48-F039-4785-BE3B-ADF807085974}" srcOrd="0" destOrd="0" presId="urn:microsoft.com/office/officeart/2005/8/layout/hierarchy2"/>
    <dgm:cxn modelId="{9E1718E8-4736-4B0D-81E9-597762AA7228}" type="presParOf" srcId="{A8C3FC48-F039-4785-BE3B-ADF807085974}" destId="{68470771-DF6F-4929-9343-4B81D9AA9145}" srcOrd="0" destOrd="0" presId="urn:microsoft.com/office/officeart/2005/8/layout/hierarchy2"/>
    <dgm:cxn modelId="{E94C6D50-B2FA-46DF-A822-CCB062D34A94}" type="presParOf" srcId="{C918716D-4F0C-4F7C-AC7E-262B52A1DC2F}" destId="{5E60CA2F-EB01-4BAE-B761-CE82F54B20DD}" srcOrd="1" destOrd="0" presId="urn:microsoft.com/office/officeart/2005/8/layout/hierarchy2"/>
    <dgm:cxn modelId="{DFB34208-BA8F-4BE7-A94C-AE8FA9838149}" type="presParOf" srcId="{5E60CA2F-EB01-4BAE-B761-CE82F54B20DD}" destId="{ABD86F2B-8C82-4BC7-807D-70EA9DB90A40}" srcOrd="0" destOrd="0" presId="urn:microsoft.com/office/officeart/2005/8/layout/hierarchy2"/>
    <dgm:cxn modelId="{B3BC3511-F1F0-4665-B567-5D59991B95AE}" type="presParOf" srcId="{5E60CA2F-EB01-4BAE-B761-CE82F54B20DD}" destId="{93FB4469-7487-4DD7-9391-C3CE3EBC80D8}" srcOrd="1" destOrd="0" presId="urn:microsoft.com/office/officeart/2005/8/layout/hierarchy2"/>
    <dgm:cxn modelId="{2949BBCC-BA68-45AD-8595-0FEF803C157D}" type="presParOf" srcId="{93FB4469-7487-4DD7-9391-C3CE3EBC80D8}" destId="{FBAACCC7-F48D-49C3-B619-355F2B1D9BA9}" srcOrd="0" destOrd="0" presId="urn:microsoft.com/office/officeart/2005/8/layout/hierarchy2"/>
    <dgm:cxn modelId="{F043BAFC-18DB-4478-83A3-D0AD3F71C802}" type="presParOf" srcId="{FBAACCC7-F48D-49C3-B619-355F2B1D9BA9}" destId="{4F8ED0AC-429C-4AE1-9C56-DC5252D0238E}" srcOrd="0" destOrd="0" presId="urn:microsoft.com/office/officeart/2005/8/layout/hierarchy2"/>
    <dgm:cxn modelId="{D09FAE40-AEE9-4FBB-86CE-A74E75B424EC}" type="presParOf" srcId="{93FB4469-7487-4DD7-9391-C3CE3EBC80D8}" destId="{8C70ACF8-AB8D-47FC-AEB8-000B564B88BF}" srcOrd="1" destOrd="0" presId="urn:microsoft.com/office/officeart/2005/8/layout/hierarchy2"/>
    <dgm:cxn modelId="{5AA428E9-711B-450D-B690-CD90DF7995F0}" type="presParOf" srcId="{8C70ACF8-AB8D-47FC-AEB8-000B564B88BF}" destId="{9FA54825-E043-4F6D-AB56-18A2D32904B0}" srcOrd="0" destOrd="0" presId="urn:microsoft.com/office/officeart/2005/8/layout/hierarchy2"/>
    <dgm:cxn modelId="{73AE5B67-BF4C-4EEE-A035-FFF1B74733D6}" type="presParOf" srcId="{8C70ACF8-AB8D-47FC-AEB8-000B564B88BF}" destId="{43E0264A-5B95-4D8A-B536-B8D9598E3F6C}" srcOrd="1" destOrd="0" presId="urn:microsoft.com/office/officeart/2005/8/layout/hierarchy2"/>
    <dgm:cxn modelId="{382B336A-2E9A-4D9D-9C40-7E51E49612A4}" type="presParOf" srcId="{C918716D-4F0C-4F7C-AC7E-262B52A1DC2F}" destId="{77CC7DB7-B1E3-4724-94B2-E783D3AD3244}" srcOrd="2" destOrd="0" presId="urn:microsoft.com/office/officeart/2005/8/layout/hierarchy2"/>
    <dgm:cxn modelId="{0A4C4164-E27A-4C04-A2C8-B0444BBC8D4B}" type="presParOf" srcId="{77CC7DB7-B1E3-4724-94B2-E783D3AD3244}" destId="{E0E76F33-4C03-4F2C-B37D-81A76498FF8F}" srcOrd="0" destOrd="0" presId="urn:microsoft.com/office/officeart/2005/8/layout/hierarchy2"/>
    <dgm:cxn modelId="{9B07EAFA-5ADA-4057-8EFC-C4A1CE6633AE}" type="presParOf" srcId="{C918716D-4F0C-4F7C-AC7E-262B52A1DC2F}" destId="{B65B4769-B96A-43B5-B787-A20FED291F73}" srcOrd="3" destOrd="0" presId="urn:microsoft.com/office/officeart/2005/8/layout/hierarchy2"/>
    <dgm:cxn modelId="{BE63E404-0347-4480-BA0C-7572AD4BA9BB}" type="presParOf" srcId="{B65B4769-B96A-43B5-B787-A20FED291F73}" destId="{20060F1A-71B3-4679-8DD8-FBD689CDEC65}" srcOrd="0" destOrd="0" presId="urn:microsoft.com/office/officeart/2005/8/layout/hierarchy2"/>
    <dgm:cxn modelId="{8087BF05-069C-4E04-ADCA-6FE52CAF9567}" type="presParOf" srcId="{B65B4769-B96A-43B5-B787-A20FED291F73}" destId="{4D5FC541-2236-41F6-9FBD-9D0B33BF5A0F}" srcOrd="1" destOrd="0" presId="urn:microsoft.com/office/officeart/2005/8/layout/hierarchy2"/>
    <dgm:cxn modelId="{A898371A-4911-436B-826D-FAC23170A4C9}" type="presParOf" srcId="{4D5FC541-2236-41F6-9FBD-9D0B33BF5A0F}" destId="{E9A691D0-C50C-4154-A076-79371F308C19}" srcOrd="0" destOrd="0" presId="urn:microsoft.com/office/officeart/2005/8/layout/hierarchy2"/>
    <dgm:cxn modelId="{3D5A1908-96C9-4956-946F-87FA41499DA1}" type="presParOf" srcId="{E9A691D0-C50C-4154-A076-79371F308C19}" destId="{7FE547EB-BD0E-4CFA-A118-334B15854723}" srcOrd="0" destOrd="0" presId="urn:microsoft.com/office/officeart/2005/8/layout/hierarchy2"/>
    <dgm:cxn modelId="{86B1C7DC-2DBE-476F-9415-F39369E9F3EA}" type="presParOf" srcId="{4D5FC541-2236-41F6-9FBD-9D0B33BF5A0F}" destId="{08FE68ED-E3FF-4FAD-A266-FA6AA6D206B4}" srcOrd="1" destOrd="0" presId="urn:microsoft.com/office/officeart/2005/8/layout/hierarchy2"/>
    <dgm:cxn modelId="{C0B0A64C-E507-4EE7-98F7-E7E76130A2EA}" type="presParOf" srcId="{08FE68ED-E3FF-4FAD-A266-FA6AA6D206B4}" destId="{098CBED8-A47A-4BB1-A14D-1618C785249C}" srcOrd="0" destOrd="0" presId="urn:microsoft.com/office/officeart/2005/8/layout/hierarchy2"/>
    <dgm:cxn modelId="{F9D56486-D395-478D-BC4F-8186F66BDE57}" type="presParOf" srcId="{08FE68ED-E3FF-4FAD-A266-FA6AA6D206B4}" destId="{FDE913AD-F3AE-455C-A7BF-0B32B699C45A}" srcOrd="1" destOrd="0" presId="urn:microsoft.com/office/officeart/2005/8/layout/hierarchy2"/>
    <dgm:cxn modelId="{D0761E09-3D32-471A-96FE-C62B64E4CCB0}" type="presParOf" srcId="{C918716D-4F0C-4F7C-AC7E-262B52A1DC2F}" destId="{F7163271-BD4E-480F-AB9F-882999E3CFD0}" srcOrd="4" destOrd="0" presId="urn:microsoft.com/office/officeart/2005/8/layout/hierarchy2"/>
    <dgm:cxn modelId="{F95D1DD4-2399-474D-AB1B-DD371987BEC1}" type="presParOf" srcId="{F7163271-BD4E-480F-AB9F-882999E3CFD0}" destId="{278C8792-F417-4998-94AA-326AB4879FBD}" srcOrd="0" destOrd="0" presId="urn:microsoft.com/office/officeart/2005/8/layout/hierarchy2"/>
    <dgm:cxn modelId="{3368E92B-066A-46F0-ACC8-5C215BE55049}" type="presParOf" srcId="{C918716D-4F0C-4F7C-AC7E-262B52A1DC2F}" destId="{F5181AD8-6A6D-412A-99B3-BF26B3282D56}" srcOrd="5" destOrd="0" presId="urn:microsoft.com/office/officeart/2005/8/layout/hierarchy2"/>
    <dgm:cxn modelId="{81BE8DCC-EAFB-402C-8372-6EEF9AC41189}" type="presParOf" srcId="{F5181AD8-6A6D-412A-99B3-BF26B3282D56}" destId="{A76C25F1-4289-47B2-BD99-D9FBAE986203}" srcOrd="0" destOrd="0" presId="urn:microsoft.com/office/officeart/2005/8/layout/hierarchy2"/>
    <dgm:cxn modelId="{099B5B60-EA40-4F99-A03E-F718205B51B7}" type="presParOf" srcId="{F5181AD8-6A6D-412A-99B3-BF26B3282D56}" destId="{9ADE1902-3BC7-4B5D-A150-B2FDBC474E8A}" srcOrd="1" destOrd="0" presId="urn:microsoft.com/office/officeart/2005/8/layout/hierarchy2"/>
    <dgm:cxn modelId="{49D8536C-E9A3-43A2-BAEC-660BD7B5D3A0}" type="presParOf" srcId="{9ADE1902-3BC7-4B5D-A150-B2FDBC474E8A}" destId="{BE0B081A-6C0B-4235-97C1-FF9B51653E80}" srcOrd="0" destOrd="0" presId="urn:microsoft.com/office/officeart/2005/8/layout/hierarchy2"/>
    <dgm:cxn modelId="{ED10F1AE-8E8C-402F-8D83-1FF5848EDFE9}" type="presParOf" srcId="{BE0B081A-6C0B-4235-97C1-FF9B51653E80}" destId="{22DC32B6-FA05-4281-BF8D-3C180C38C32C}" srcOrd="0" destOrd="0" presId="urn:microsoft.com/office/officeart/2005/8/layout/hierarchy2"/>
    <dgm:cxn modelId="{A4877139-D4CF-4BF4-94AA-E78A315200ED}" type="presParOf" srcId="{9ADE1902-3BC7-4B5D-A150-B2FDBC474E8A}" destId="{C30F0F50-CEE5-4A65-9704-9C593D101A87}" srcOrd="1" destOrd="0" presId="urn:microsoft.com/office/officeart/2005/8/layout/hierarchy2"/>
    <dgm:cxn modelId="{2308F4BF-659B-4E8F-89CC-6E10BADDDA4A}" type="presParOf" srcId="{C30F0F50-CEE5-4A65-9704-9C593D101A87}" destId="{4D76B59D-8565-4F12-8FAC-6C57F46D613A}" srcOrd="0" destOrd="0" presId="urn:microsoft.com/office/officeart/2005/8/layout/hierarchy2"/>
    <dgm:cxn modelId="{5929C0A7-EFA1-4E8E-9807-385324A3AA4E}" type="presParOf" srcId="{C30F0F50-CEE5-4A65-9704-9C593D101A87}" destId="{CD862122-FCE4-4142-B56D-CBECA344CC50}" srcOrd="1" destOrd="0" presId="urn:microsoft.com/office/officeart/2005/8/layout/hierarchy2"/>
    <dgm:cxn modelId="{141DA9E9-7046-4B3D-91B8-CC526A58592D}" type="presParOf" srcId="{C4D87E9D-9176-45DE-A940-65AE3C7DB65A}" destId="{C4D449DE-DB4F-4A00-9346-0B26A33DEE95}" srcOrd="2" destOrd="0" presId="urn:microsoft.com/office/officeart/2005/8/layout/hierarchy2"/>
    <dgm:cxn modelId="{970B5477-229A-485B-962A-16F8756A08CA}" type="presParOf" srcId="{C4D449DE-DB4F-4A00-9346-0B26A33DEE95}" destId="{A9F28257-8206-41B5-9AEE-EA41899322FB}" srcOrd="0" destOrd="0" presId="urn:microsoft.com/office/officeart/2005/8/layout/hierarchy2"/>
    <dgm:cxn modelId="{A3E05816-37C2-45FD-81FC-B8C13B65A46A}" type="presParOf" srcId="{C4D87E9D-9176-45DE-A940-65AE3C7DB65A}" destId="{5046E20D-9896-4DEB-B804-173C1164D0C3}" srcOrd="3" destOrd="0" presId="urn:microsoft.com/office/officeart/2005/8/layout/hierarchy2"/>
    <dgm:cxn modelId="{2B5716D8-19AC-4349-8782-438164454BAD}" type="presParOf" srcId="{5046E20D-9896-4DEB-B804-173C1164D0C3}" destId="{8396A5FD-0BF9-487F-9FDD-62FB7F435682}" srcOrd="0" destOrd="0" presId="urn:microsoft.com/office/officeart/2005/8/layout/hierarchy2"/>
    <dgm:cxn modelId="{6070BE2F-206C-4ED6-A35A-A228D83D2BE2}" type="presParOf" srcId="{5046E20D-9896-4DEB-B804-173C1164D0C3}" destId="{0115691B-85D0-466B-AF1C-6F5A93EA20E7}" srcOrd="1" destOrd="0" presId="urn:microsoft.com/office/officeart/2005/8/layout/hierarchy2"/>
    <dgm:cxn modelId="{16744B71-CA4D-43E9-856C-2FD78EC3C3C7}" type="presParOf" srcId="{0115691B-85D0-466B-AF1C-6F5A93EA20E7}" destId="{88CDB63F-4F26-4837-857F-F3324A22DC48}" srcOrd="0" destOrd="0" presId="urn:microsoft.com/office/officeart/2005/8/layout/hierarchy2"/>
    <dgm:cxn modelId="{DF7C3600-BECA-4AEA-86A9-709C23A330D0}" type="presParOf" srcId="{88CDB63F-4F26-4837-857F-F3324A22DC48}" destId="{6D81C756-D902-4E93-8C43-1D348C1D6F5A}" srcOrd="0" destOrd="0" presId="urn:microsoft.com/office/officeart/2005/8/layout/hierarchy2"/>
    <dgm:cxn modelId="{67726E7B-530D-4097-AB97-47D60EB8DAAF}" type="presParOf" srcId="{0115691B-85D0-466B-AF1C-6F5A93EA20E7}" destId="{B4DE62C5-6A3E-4833-A5AD-9D36696139A2}" srcOrd="1" destOrd="0" presId="urn:microsoft.com/office/officeart/2005/8/layout/hierarchy2"/>
    <dgm:cxn modelId="{E3A2B6EC-BA6F-41C3-802C-071896104F69}" type="presParOf" srcId="{B4DE62C5-6A3E-4833-A5AD-9D36696139A2}" destId="{80C36E22-08B0-40BB-999B-28FECC513669}" srcOrd="0" destOrd="0" presId="urn:microsoft.com/office/officeart/2005/8/layout/hierarchy2"/>
    <dgm:cxn modelId="{FB228216-F48F-4531-813E-DECBDA99397C}" type="presParOf" srcId="{B4DE62C5-6A3E-4833-A5AD-9D36696139A2}" destId="{6DB823B8-EC4E-4620-BEE1-894F8CB25976}" srcOrd="1" destOrd="0" presId="urn:microsoft.com/office/officeart/2005/8/layout/hierarchy2"/>
    <dgm:cxn modelId="{C6B8ED2B-1561-4910-AAC8-63227BCB337E}" type="presParOf" srcId="{6DB823B8-EC4E-4620-BEE1-894F8CB25976}" destId="{F8E16E0A-4CA3-4562-8C51-F51BBA01FE14}" srcOrd="0" destOrd="0" presId="urn:microsoft.com/office/officeart/2005/8/layout/hierarchy2"/>
    <dgm:cxn modelId="{13577B08-73F3-44E4-91EC-85282A77F485}" type="presParOf" srcId="{F8E16E0A-4CA3-4562-8C51-F51BBA01FE14}" destId="{F67ED43A-F418-4D2C-96E5-19C0797658E6}" srcOrd="0" destOrd="0" presId="urn:microsoft.com/office/officeart/2005/8/layout/hierarchy2"/>
    <dgm:cxn modelId="{394B291F-03E2-4A10-9ED9-0625BD2AB178}" type="presParOf" srcId="{6DB823B8-EC4E-4620-BEE1-894F8CB25976}" destId="{3C1671D9-C3E6-405E-9F78-287E790710AB}" srcOrd="1" destOrd="0" presId="urn:microsoft.com/office/officeart/2005/8/layout/hierarchy2"/>
    <dgm:cxn modelId="{68217B7F-4EF5-4B3F-9F70-DC08E77E9287}" type="presParOf" srcId="{3C1671D9-C3E6-405E-9F78-287E790710AB}" destId="{FBE7377A-F4F1-4D6A-B8AD-81FE3F01A2A8}" srcOrd="0" destOrd="0" presId="urn:microsoft.com/office/officeart/2005/8/layout/hierarchy2"/>
    <dgm:cxn modelId="{B0A0D1C1-8197-45DC-973F-1BB76B9C496B}" type="presParOf" srcId="{3C1671D9-C3E6-405E-9F78-287E790710AB}" destId="{670E8667-240C-4297-B728-6255B9EC46F4}" srcOrd="1" destOrd="0" presId="urn:microsoft.com/office/officeart/2005/8/layout/hierarchy2"/>
    <dgm:cxn modelId="{91941356-2EF0-47B6-B34E-281167184E00}" type="presParOf" srcId="{0115691B-85D0-466B-AF1C-6F5A93EA20E7}" destId="{785DCFDF-9C28-45BC-A4BB-0773A26115F8}" srcOrd="2" destOrd="0" presId="urn:microsoft.com/office/officeart/2005/8/layout/hierarchy2"/>
    <dgm:cxn modelId="{5219DAAD-90F4-4D46-AA8F-58A1ED210FBB}" type="presParOf" srcId="{785DCFDF-9C28-45BC-A4BB-0773A26115F8}" destId="{F1AC63F1-32B1-4458-864D-C9E76AE3B741}" srcOrd="0" destOrd="0" presId="urn:microsoft.com/office/officeart/2005/8/layout/hierarchy2"/>
    <dgm:cxn modelId="{A4A19CD5-180B-4E52-8244-E5581BFBAF57}" type="presParOf" srcId="{0115691B-85D0-466B-AF1C-6F5A93EA20E7}" destId="{A2804ABC-1E90-4E87-B5E2-53210618AD7C}" srcOrd="3" destOrd="0" presId="urn:microsoft.com/office/officeart/2005/8/layout/hierarchy2"/>
    <dgm:cxn modelId="{78EBAF4E-0180-4463-9A53-F9D7C045A381}" type="presParOf" srcId="{A2804ABC-1E90-4E87-B5E2-53210618AD7C}" destId="{C0FAFC57-2550-44D2-BFC8-7460DD55784D}" srcOrd="0" destOrd="0" presId="urn:microsoft.com/office/officeart/2005/8/layout/hierarchy2"/>
    <dgm:cxn modelId="{1B5B97ED-BC2F-456C-A7DC-78409A6FBE1A}" type="presParOf" srcId="{A2804ABC-1E90-4E87-B5E2-53210618AD7C}" destId="{9C816676-B095-44B0-B296-8F06FEB38DF7}" srcOrd="1" destOrd="0" presId="urn:microsoft.com/office/officeart/2005/8/layout/hierarchy2"/>
    <dgm:cxn modelId="{BAB17A1A-A6C5-40CC-A42C-AB143B7AD241}" type="presParOf" srcId="{9C816676-B095-44B0-B296-8F06FEB38DF7}" destId="{2920CBFC-397C-443E-A7B9-66A4F8335F07}" srcOrd="0" destOrd="0" presId="urn:microsoft.com/office/officeart/2005/8/layout/hierarchy2"/>
    <dgm:cxn modelId="{9066E6F0-0FD8-44DD-A409-6F4542DC64B0}" type="presParOf" srcId="{2920CBFC-397C-443E-A7B9-66A4F8335F07}" destId="{BEEEAEEF-33B3-4E1E-8D4E-3F0CA7D1329B}" srcOrd="0" destOrd="0" presId="urn:microsoft.com/office/officeart/2005/8/layout/hierarchy2"/>
    <dgm:cxn modelId="{0F7DAA2F-8C3E-4DCC-852D-3E6AC21FBBC6}" type="presParOf" srcId="{9C816676-B095-44B0-B296-8F06FEB38DF7}" destId="{F6D4B528-1EF1-4F91-851A-EEA78377B2B3}" srcOrd="1" destOrd="0" presId="urn:microsoft.com/office/officeart/2005/8/layout/hierarchy2"/>
    <dgm:cxn modelId="{7D4CDB36-0636-485E-ACB3-FAD7DFB65ED6}" type="presParOf" srcId="{F6D4B528-1EF1-4F91-851A-EEA78377B2B3}" destId="{A660E96A-05D0-4980-AB2A-97998AA49D27}" srcOrd="0" destOrd="0" presId="urn:microsoft.com/office/officeart/2005/8/layout/hierarchy2"/>
    <dgm:cxn modelId="{44AF0215-F7C8-4C72-AA37-718994A6120D}" type="presParOf" srcId="{F6D4B528-1EF1-4F91-851A-EEA78377B2B3}" destId="{B32BD95F-C6B2-4E52-9F9F-66341EB1CA0E}" srcOrd="1" destOrd="0" presId="urn:microsoft.com/office/officeart/2005/8/layout/hierarchy2"/>
    <dgm:cxn modelId="{4FCAAADC-FCD5-4854-AE05-0AE987C22F5C}" type="presParOf" srcId="{0115691B-85D0-466B-AF1C-6F5A93EA20E7}" destId="{59CF111C-3886-4373-BD7C-EA8AE792B964}" srcOrd="4" destOrd="0" presId="urn:microsoft.com/office/officeart/2005/8/layout/hierarchy2"/>
    <dgm:cxn modelId="{4FDAAB25-1493-49DD-A4E5-5874413531CA}" type="presParOf" srcId="{59CF111C-3886-4373-BD7C-EA8AE792B964}" destId="{4FA15D7F-5F5A-43FA-9306-2369A0D27C61}" srcOrd="0" destOrd="0" presId="urn:microsoft.com/office/officeart/2005/8/layout/hierarchy2"/>
    <dgm:cxn modelId="{67E79FD8-215E-40E9-919A-3C6E27DC03B8}" type="presParOf" srcId="{0115691B-85D0-466B-AF1C-6F5A93EA20E7}" destId="{10E4F660-A919-4C9B-8755-011EDBD6C7BA}" srcOrd="5" destOrd="0" presId="urn:microsoft.com/office/officeart/2005/8/layout/hierarchy2"/>
    <dgm:cxn modelId="{473ACDB1-871C-46C8-9BAC-7D24570AF75E}" type="presParOf" srcId="{10E4F660-A919-4C9B-8755-011EDBD6C7BA}" destId="{A4528946-6FA6-4EF9-A245-3FA4622423F0}" srcOrd="0" destOrd="0" presId="urn:microsoft.com/office/officeart/2005/8/layout/hierarchy2"/>
    <dgm:cxn modelId="{ED652B0A-E7B3-4D7B-87E2-7B384781DAB8}" type="presParOf" srcId="{10E4F660-A919-4C9B-8755-011EDBD6C7BA}" destId="{89DAA085-5A88-4153-A266-0B9C89D1E771}" srcOrd="1" destOrd="0" presId="urn:microsoft.com/office/officeart/2005/8/layout/hierarchy2"/>
    <dgm:cxn modelId="{7C262C39-C0DE-4949-AB11-BCC154461445}" type="presParOf" srcId="{89DAA085-5A88-4153-A266-0B9C89D1E771}" destId="{2A1E171C-125D-4699-AC8E-A1B6609BFDFB}" srcOrd="0" destOrd="0" presId="urn:microsoft.com/office/officeart/2005/8/layout/hierarchy2"/>
    <dgm:cxn modelId="{FF45E2AF-F772-4D16-8BA3-1BBEA96FE3F9}" type="presParOf" srcId="{2A1E171C-125D-4699-AC8E-A1B6609BFDFB}" destId="{C4F2D6FD-AE93-43AC-9A8F-21BF64EAFFC7}" srcOrd="0" destOrd="0" presId="urn:microsoft.com/office/officeart/2005/8/layout/hierarchy2"/>
    <dgm:cxn modelId="{BDA6190F-816A-4533-A9BF-47C2F94F0A33}" type="presParOf" srcId="{89DAA085-5A88-4153-A266-0B9C89D1E771}" destId="{BDA6514B-BD1D-4058-8FCE-6ABBE3791D13}" srcOrd="1" destOrd="0" presId="urn:microsoft.com/office/officeart/2005/8/layout/hierarchy2"/>
    <dgm:cxn modelId="{13D09806-7A36-41FD-9698-AD18B8FC7994}" type="presParOf" srcId="{BDA6514B-BD1D-4058-8FCE-6ABBE3791D13}" destId="{7F5D4121-4F5B-4312-9148-97DB6F5E45C3}" srcOrd="0" destOrd="0" presId="urn:microsoft.com/office/officeart/2005/8/layout/hierarchy2"/>
    <dgm:cxn modelId="{3BBBFFFB-43FD-46BB-9D7F-8A189CEE2A67}" type="presParOf" srcId="{BDA6514B-BD1D-4058-8FCE-6ABBE3791D13}" destId="{A68EF74C-0DB8-42DF-993C-B438199F20CF}" srcOrd="1" destOrd="0" presId="urn:microsoft.com/office/officeart/2005/8/layout/hierarchy2"/>
    <dgm:cxn modelId="{90BD12FD-2BFE-4C9E-B13E-0815E13B689F}" type="presParOf" srcId="{0115691B-85D0-466B-AF1C-6F5A93EA20E7}" destId="{04959AC6-E161-442E-9073-0E202BAA15C9}" srcOrd="6" destOrd="0" presId="urn:microsoft.com/office/officeart/2005/8/layout/hierarchy2"/>
    <dgm:cxn modelId="{F3406893-2724-4957-8078-0C85DB140BF8}" type="presParOf" srcId="{04959AC6-E161-442E-9073-0E202BAA15C9}" destId="{AE40EC47-560A-4233-BCF2-E47086F02259}" srcOrd="0" destOrd="0" presId="urn:microsoft.com/office/officeart/2005/8/layout/hierarchy2"/>
    <dgm:cxn modelId="{C292075B-C3C9-4386-B667-007AFB6B9878}" type="presParOf" srcId="{0115691B-85D0-466B-AF1C-6F5A93EA20E7}" destId="{494BE9C7-DDB0-482D-8F93-0E857405B86F}" srcOrd="7" destOrd="0" presId="urn:microsoft.com/office/officeart/2005/8/layout/hierarchy2"/>
    <dgm:cxn modelId="{C488F8E7-326C-4D1B-BAC1-460FD4AA79CB}" type="presParOf" srcId="{494BE9C7-DDB0-482D-8F93-0E857405B86F}" destId="{4D6EBA2B-27F8-4B11-AA32-1B1F63B2D7C0}" srcOrd="0" destOrd="0" presId="urn:microsoft.com/office/officeart/2005/8/layout/hierarchy2"/>
    <dgm:cxn modelId="{CC8065B6-D6F9-441B-9050-AE10F30FC826}" type="presParOf" srcId="{494BE9C7-DDB0-482D-8F93-0E857405B86F}" destId="{E482ADFA-EF21-45A8-A856-3622BA292C3A}" srcOrd="1" destOrd="0" presId="urn:microsoft.com/office/officeart/2005/8/layout/hierarchy2"/>
    <dgm:cxn modelId="{8765E940-FB18-442F-A154-64536C9B06D4}" type="presParOf" srcId="{E482ADFA-EF21-45A8-A856-3622BA292C3A}" destId="{BDB4D929-0F40-4D3B-B029-BFFA6E0A4890}" srcOrd="0" destOrd="0" presId="urn:microsoft.com/office/officeart/2005/8/layout/hierarchy2"/>
    <dgm:cxn modelId="{2F808052-F681-42D4-9286-B5B50263043A}" type="presParOf" srcId="{BDB4D929-0F40-4D3B-B029-BFFA6E0A4890}" destId="{11B95A89-ED7F-4382-AB2A-FF9BA55190D0}" srcOrd="0" destOrd="0" presId="urn:microsoft.com/office/officeart/2005/8/layout/hierarchy2"/>
    <dgm:cxn modelId="{E4B03DE7-93CC-4A4A-BF98-119FC289EE63}" type="presParOf" srcId="{E482ADFA-EF21-45A8-A856-3622BA292C3A}" destId="{91C8FD4A-CF33-4E84-A17E-018A14CA9152}" srcOrd="1" destOrd="0" presId="urn:microsoft.com/office/officeart/2005/8/layout/hierarchy2"/>
    <dgm:cxn modelId="{ABF9D87C-C37C-481C-A749-5264D102224A}" type="presParOf" srcId="{91C8FD4A-CF33-4E84-A17E-018A14CA9152}" destId="{38F8A329-57AA-4B3A-8398-05A564AC1732}" srcOrd="0" destOrd="0" presId="urn:microsoft.com/office/officeart/2005/8/layout/hierarchy2"/>
    <dgm:cxn modelId="{303A2BCC-8829-49DA-A2AA-0A7B69300F10}" type="presParOf" srcId="{91C8FD4A-CF33-4E84-A17E-018A14CA9152}" destId="{17E54CA7-A5DE-47B2-A9A4-7BC76F70F0C0}" srcOrd="1" destOrd="0" presId="urn:microsoft.com/office/officeart/2005/8/layout/hierarchy2"/>
    <dgm:cxn modelId="{524F9872-8C4F-4831-8EF2-744E0C0FCF1C}" type="presParOf" srcId="{0115691B-85D0-466B-AF1C-6F5A93EA20E7}" destId="{185F459F-418B-40A3-8C08-03F4FC3E9C0C}" srcOrd="8" destOrd="0" presId="urn:microsoft.com/office/officeart/2005/8/layout/hierarchy2"/>
    <dgm:cxn modelId="{B8EAF5DE-D310-4544-82AC-BE80350E422C}" type="presParOf" srcId="{185F459F-418B-40A3-8C08-03F4FC3E9C0C}" destId="{BE264759-56BE-4A3C-AFDE-248ABF213282}" srcOrd="0" destOrd="0" presId="urn:microsoft.com/office/officeart/2005/8/layout/hierarchy2"/>
    <dgm:cxn modelId="{4C3BBC21-DBA3-405A-B705-21776BBB098E}" type="presParOf" srcId="{0115691B-85D0-466B-AF1C-6F5A93EA20E7}" destId="{693DF050-3443-4B21-AC5F-786891A31376}" srcOrd="9" destOrd="0" presId="urn:microsoft.com/office/officeart/2005/8/layout/hierarchy2"/>
    <dgm:cxn modelId="{4EF50A0E-FFC4-4454-B64A-3DB80B6DD8F0}" type="presParOf" srcId="{693DF050-3443-4B21-AC5F-786891A31376}" destId="{FBFF03E4-714D-4F43-A550-2CE25B1507F2}" srcOrd="0" destOrd="0" presId="urn:microsoft.com/office/officeart/2005/8/layout/hierarchy2"/>
    <dgm:cxn modelId="{971A4345-4348-42C5-A80A-706D63422170}" type="presParOf" srcId="{693DF050-3443-4B21-AC5F-786891A31376}" destId="{22470C28-9856-4CEB-8DF6-895480A28927}" srcOrd="1" destOrd="0" presId="urn:microsoft.com/office/officeart/2005/8/layout/hierarchy2"/>
    <dgm:cxn modelId="{358825A5-5507-46DC-B151-38BE2F1D73F6}" type="presParOf" srcId="{22470C28-9856-4CEB-8DF6-895480A28927}" destId="{3FACCA96-A641-4991-8937-CFDB3B0662B5}" srcOrd="0" destOrd="0" presId="urn:microsoft.com/office/officeart/2005/8/layout/hierarchy2"/>
    <dgm:cxn modelId="{CF106C8D-8C46-4CC3-A0C9-47461003006F}" type="presParOf" srcId="{3FACCA96-A641-4991-8937-CFDB3B0662B5}" destId="{775F2B79-3098-4E40-95C5-189472769A84}" srcOrd="0" destOrd="0" presId="urn:microsoft.com/office/officeart/2005/8/layout/hierarchy2"/>
    <dgm:cxn modelId="{4706EA52-48A1-4ED2-8E34-64D0322EF64B}" type="presParOf" srcId="{22470C28-9856-4CEB-8DF6-895480A28927}" destId="{A6C59C5A-BDA9-496A-A862-D7ED90CF4D77}" srcOrd="1" destOrd="0" presId="urn:microsoft.com/office/officeart/2005/8/layout/hierarchy2"/>
    <dgm:cxn modelId="{CB2AFC0A-3CF0-4D8D-93BD-3D63FDDB4319}" type="presParOf" srcId="{A6C59C5A-BDA9-496A-A862-D7ED90CF4D77}" destId="{320DE34A-2C96-4211-A770-C9A897944B2E}" srcOrd="0" destOrd="0" presId="urn:microsoft.com/office/officeart/2005/8/layout/hierarchy2"/>
    <dgm:cxn modelId="{7FC48AF5-B222-4CCE-9F2A-322430B5833D}" type="presParOf" srcId="{A6C59C5A-BDA9-496A-A862-D7ED90CF4D77}" destId="{6AAC4E92-F001-402A-B0ED-6D9DAF73FDDD}" srcOrd="1" destOrd="0" presId="urn:microsoft.com/office/officeart/2005/8/layout/hierarchy2"/>
    <dgm:cxn modelId="{E1910E4F-5A64-433E-AA09-9AF6BBFCE5B6}" type="presParOf" srcId="{0115691B-85D0-466B-AF1C-6F5A93EA20E7}" destId="{C3B4539B-FA6E-4409-AB07-6F4C0990C460}" srcOrd="10" destOrd="0" presId="urn:microsoft.com/office/officeart/2005/8/layout/hierarchy2"/>
    <dgm:cxn modelId="{1F8F2B62-3E9E-4745-A66C-D618F995C2FE}" type="presParOf" srcId="{C3B4539B-FA6E-4409-AB07-6F4C0990C460}" destId="{7B36E4B5-BD99-4FCC-835F-D9F79F48EF6F}" srcOrd="0" destOrd="0" presId="urn:microsoft.com/office/officeart/2005/8/layout/hierarchy2"/>
    <dgm:cxn modelId="{38023658-77BA-4643-8221-F683E97A41D3}" type="presParOf" srcId="{0115691B-85D0-466B-AF1C-6F5A93EA20E7}" destId="{0E30F21F-0E32-4AA5-8DD9-E710E21A53EC}" srcOrd="11" destOrd="0" presId="urn:microsoft.com/office/officeart/2005/8/layout/hierarchy2"/>
    <dgm:cxn modelId="{1D2ADFB2-1108-4CD0-A887-F14524343134}" type="presParOf" srcId="{0E30F21F-0E32-4AA5-8DD9-E710E21A53EC}" destId="{F720C53D-693C-4C06-8A22-6B38C22CEBD5}" srcOrd="0" destOrd="0" presId="urn:microsoft.com/office/officeart/2005/8/layout/hierarchy2"/>
    <dgm:cxn modelId="{086CDC66-AAA5-4F01-9165-250B9EB7C09E}" type="presParOf" srcId="{0E30F21F-0E32-4AA5-8DD9-E710E21A53EC}" destId="{7C759F81-B9D3-4446-9592-D1A5B0F982F8}" srcOrd="1" destOrd="0" presId="urn:microsoft.com/office/officeart/2005/8/layout/hierarchy2"/>
    <dgm:cxn modelId="{A3455A7D-5F45-4D69-8FE3-40284B206903}" type="presParOf" srcId="{7C759F81-B9D3-4446-9592-D1A5B0F982F8}" destId="{C4CF02C3-D459-4F15-84C1-A02F84E0520A}" srcOrd="0" destOrd="0" presId="urn:microsoft.com/office/officeart/2005/8/layout/hierarchy2"/>
    <dgm:cxn modelId="{3A2E9C6E-47D8-4497-ABEC-4882F14E91E5}" type="presParOf" srcId="{C4CF02C3-D459-4F15-84C1-A02F84E0520A}" destId="{5E5EC7D4-3BCD-42DA-B08D-FBAF13B481F5}" srcOrd="0" destOrd="0" presId="urn:microsoft.com/office/officeart/2005/8/layout/hierarchy2"/>
    <dgm:cxn modelId="{DA4A6422-A391-4790-AC7C-D4A0F4137059}" type="presParOf" srcId="{7C759F81-B9D3-4446-9592-D1A5B0F982F8}" destId="{1BFAEEB7-A27D-488F-B96D-2B1861BDA2BE}" srcOrd="1" destOrd="0" presId="urn:microsoft.com/office/officeart/2005/8/layout/hierarchy2"/>
    <dgm:cxn modelId="{A74FF5F1-62CF-4BCA-A8B0-E704ECC7B2C1}" type="presParOf" srcId="{1BFAEEB7-A27D-488F-B96D-2B1861BDA2BE}" destId="{DCE59ED6-9EA6-48DB-810B-8B5404BF9D0A}" srcOrd="0" destOrd="0" presId="urn:microsoft.com/office/officeart/2005/8/layout/hierarchy2"/>
    <dgm:cxn modelId="{08E24C47-50E2-46C6-998B-85F79862E7DA}" type="presParOf" srcId="{1BFAEEB7-A27D-488F-B96D-2B1861BDA2BE}" destId="{23FDC248-290B-4767-8AC7-B1C63F3F195A}" srcOrd="1" destOrd="0" presId="urn:microsoft.com/office/officeart/2005/8/layout/hierarchy2"/>
    <dgm:cxn modelId="{01ED7827-91F4-4D0B-9B7A-0F0437765084}" type="presParOf" srcId="{0115691B-85D0-466B-AF1C-6F5A93EA20E7}" destId="{FCDA3A25-05F2-430D-A439-D48A6E0B0C94}" srcOrd="12" destOrd="0" presId="urn:microsoft.com/office/officeart/2005/8/layout/hierarchy2"/>
    <dgm:cxn modelId="{4700D838-1B9C-437E-917F-C272FAC1DBEE}" type="presParOf" srcId="{FCDA3A25-05F2-430D-A439-D48A6E0B0C94}" destId="{4BAE6958-469A-4958-9D1C-EBF25E375475}" srcOrd="0" destOrd="0" presId="urn:microsoft.com/office/officeart/2005/8/layout/hierarchy2"/>
    <dgm:cxn modelId="{4F8D5495-9D33-4E4D-AB1D-381210820CA6}" type="presParOf" srcId="{0115691B-85D0-466B-AF1C-6F5A93EA20E7}" destId="{031D65E9-0DAB-40F1-9070-942F6DD04271}" srcOrd="13" destOrd="0" presId="urn:microsoft.com/office/officeart/2005/8/layout/hierarchy2"/>
    <dgm:cxn modelId="{30246140-0978-457D-B268-C92A5B8E6D76}" type="presParOf" srcId="{031D65E9-0DAB-40F1-9070-942F6DD04271}" destId="{F8787C88-996F-41D3-981E-F46237343C32}" srcOrd="0" destOrd="0" presId="urn:microsoft.com/office/officeart/2005/8/layout/hierarchy2"/>
    <dgm:cxn modelId="{479D45E8-F190-4BA1-8436-7D0BAAC8D67C}" type="presParOf" srcId="{031D65E9-0DAB-40F1-9070-942F6DD04271}" destId="{F24E40F0-5B09-4BEA-9CC7-CA1E07003360}" srcOrd="1" destOrd="0" presId="urn:microsoft.com/office/officeart/2005/8/layout/hierarchy2"/>
    <dgm:cxn modelId="{7E145DCD-F737-40F8-B2A3-DD9776089797}" type="presParOf" srcId="{F24E40F0-5B09-4BEA-9CC7-CA1E07003360}" destId="{2943E347-CC5E-4D1B-8198-F17FA420055A}" srcOrd="0" destOrd="0" presId="urn:microsoft.com/office/officeart/2005/8/layout/hierarchy2"/>
    <dgm:cxn modelId="{8D10085D-8F1E-472E-9F5D-957BDB655656}" type="presParOf" srcId="{2943E347-CC5E-4D1B-8198-F17FA420055A}" destId="{A751BD1F-B9C5-4817-8CCC-3862F936BBD0}" srcOrd="0" destOrd="0" presId="urn:microsoft.com/office/officeart/2005/8/layout/hierarchy2"/>
    <dgm:cxn modelId="{3906DD57-D8BD-4652-B266-85E0F25DB70E}" type="presParOf" srcId="{F24E40F0-5B09-4BEA-9CC7-CA1E07003360}" destId="{96DD9705-BB66-4585-AC63-E56656E10D9B}" srcOrd="1" destOrd="0" presId="urn:microsoft.com/office/officeart/2005/8/layout/hierarchy2"/>
    <dgm:cxn modelId="{3C503799-8CCD-4EEF-85F7-E00CA17EF252}" type="presParOf" srcId="{96DD9705-BB66-4585-AC63-E56656E10D9B}" destId="{5D90335F-15A1-4756-AA48-5C5CE4FAC36C}" srcOrd="0" destOrd="0" presId="urn:microsoft.com/office/officeart/2005/8/layout/hierarchy2"/>
    <dgm:cxn modelId="{EF4F0515-BFB0-4F02-9E5C-8D8456354474}" type="presParOf" srcId="{96DD9705-BB66-4585-AC63-E56656E10D9B}" destId="{DEB32525-EEE5-49DA-B6DD-948FC8AFA0E8}"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4855E2-24C4-41F9-8FFB-0AC924F0FCEC}" type="doc">
      <dgm:prSet loTypeId="urn:microsoft.com/office/officeart/2005/8/layout/venn1" loCatId="relationship" qsTypeId="urn:microsoft.com/office/officeart/2005/8/quickstyle/simple1" qsCatId="simple" csTypeId="urn:microsoft.com/office/officeart/2005/8/colors/accent1_2" csCatId="accent1" phldr="1"/>
      <dgm:spPr/>
    </dgm:pt>
    <dgm:pt modelId="{03B8D537-00C2-49ED-8179-E0158EAAE7CE}">
      <dgm:prSet phldrT="[文字]" custT="1"/>
      <dgm:spPr>
        <a:solidFill>
          <a:srgbClr val="FFCCCC"/>
        </a:solidFill>
        <a:ln>
          <a:solidFill>
            <a:srgbClr val="FF66FF"/>
          </a:solidFill>
        </a:ln>
      </dgm:spPr>
      <dgm:t>
        <a:bodyPr/>
        <a:lstStyle/>
        <a:p>
          <a:r>
            <a:rPr lang="en-US" altLang="zh-TW" sz="2300" b="1" dirty="0" smtClean="0"/>
            <a:t>1.</a:t>
          </a:r>
          <a:r>
            <a:rPr lang="zh-TW" altLang="en-US" sz="2300" b="1" dirty="0" smtClean="0"/>
            <a:t>農業用地得申請不課徵土增稅</a:t>
          </a:r>
          <a:endParaRPr lang="zh-TW" altLang="en-US" sz="2300" b="1" dirty="0"/>
        </a:p>
      </dgm:t>
    </dgm:pt>
    <dgm:pt modelId="{6C4EEAD8-80EA-4F80-BEB9-11693442ADB3}" type="parTrans" cxnId="{66809692-4334-4568-9792-9DF35A3BDE4F}">
      <dgm:prSet/>
      <dgm:spPr/>
      <dgm:t>
        <a:bodyPr/>
        <a:lstStyle/>
        <a:p>
          <a:endParaRPr lang="zh-TW" altLang="en-US" sz="2400"/>
        </a:p>
      </dgm:t>
    </dgm:pt>
    <dgm:pt modelId="{798765E3-2481-4CEF-A8B0-11CF78272B66}" type="sibTrans" cxnId="{66809692-4334-4568-9792-9DF35A3BDE4F}">
      <dgm:prSet/>
      <dgm:spPr/>
      <dgm:t>
        <a:bodyPr/>
        <a:lstStyle/>
        <a:p>
          <a:endParaRPr lang="zh-TW" altLang="en-US" sz="2400"/>
        </a:p>
      </dgm:t>
    </dgm:pt>
    <dgm:pt modelId="{AD6DD4D2-D7CD-4D3E-92FE-B817E913C879}">
      <dgm:prSet phldrT="[文字]" custT="1"/>
      <dgm:spPr>
        <a:solidFill>
          <a:srgbClr val="FFCCCC"/>
        </a:solidFill>
        <a:ln>
          <a:solidFill>
            <a:srgbClr val="FF66FF"/>
          </a:solidFill>
        </a:ln>
      </dgm:spPr>
      <dgm:t>
        <a:bodyPr/>
        <a:lstStyle/>
        <a:p>
          <a:r>
            <a:rPr lang="en-US" altLang="zh-TW" sz="2800" b="1" dirty="0" smtClean="0"/>
            <a:t>3.</a:t>
          </a:r>
          <a:r>
            <a:rPr lang="zh-TW" altLang="en-US" sz="2800" b="1" dirty="0" smtClean="0"/>
            <a:t>公共設施保留地</a:t>
          </a:r>
          <a:endParaRPr lang="zh-TW" altLang="en-US" sz="2800" b="1" dirty="0"/>
        </a:p>
      </dgm:t>
    </dgm:pt>
    <dgm:pt modelId="{E431FE1E-0457-46BC-AFCC-2CF1169B8375}" type="parTrans" cxnId="{E6581A17-DE13-48CE-A41E-FDF9D4CA6D33}">
      <dgm:prSet/>
      <dgm:spPr/>
      <dgm:t>
        <a:bodyPr/>
        <a:lstStyle/>
        <a:p>
          <a:endParaRPr lang="zh-TW" altLang="en-US" sz="2400"/>
        </a:p>
      </dgm:t>
    </dgm:pt>
    <dgm:pt modelId="{B8EABE2D-05EF-437F-8596-A60DF33F1EB5}" type="sibTrans" cxnId="{E6581A17-DE13-48CE-A41E-FDF9D4CA6D33}">
      <dgm:prSet/>
      <dgm:spPr/>
      <dgm:t>
        <a:bodyPr/>
        <a:lstStyle/>
        <a:p>
          <a:endParaRPr lang="zh-TW" altLang="en-US" sz="2400"/>
        </a:p>
      </dgm:t>
    </dgm:pt>
    <dgm:pt modelId="{B46009B1-64D9-478F-96B1-DB69FDEA0992}">
      <dgm:prSet phldrT="[文字]" custT="1"/>
      <dgm:spPr>
        <a:solidFill>
          <a:srgbClr val="FFCCCC"/>
        </a:solidFill>
        <a:ln>
          <a:solidFill>
            <a:srgbClr val="FF66FF"/>
          </a:solidFill>
        </a:ln>
      </dgm:spPr>
      <dgm:t>
        <a:bodyPr/>
        <a:lstStyle/>
        <a:p>
          <a:r>
            <a:rPr lang="zh-TW" altLang="en-US" sz="2000" b="1" dirty="0" smtClean="0"/>
            <a:t> </a:t>
          </a:r>
          <a:r>
            <a:rPr lang="en-US" altLang="zh-TW" sz="2000" b="1" dirty="0" smtClean="0"/>
            <a:t>2. </a:t>
          </a:r>
          <a:r>
            <a:rPr lang="zh-TW" altLang="en-US" sz="2000" b="1" dirty="0" smtClean="0"/>
            <a:t>被徵收或被徵收前先行協議價購土地及土地改良物 </a:t>
          </a:r>
          <a:r>
            <a:rPr lang="zh-TW" altLang="en-US" sz="1200" b="1" dirty="0" smtClean="0"/>
            <a:t>徵</a:t>
          </a:r>
          <a:r>
            <a:rPr lang="en-US" altLang="zh-TW" sz="1200" b="1" dirty="0" smtClean="0"/>
            <a:t>§11</a:t>
          </a:r>
          <a:endParaRPr lang="zh-TW" altLang="en-US" sz="1200" b="1" dirty="0"/>
        </a:p>
      </dgm:t>
    </dgm:pt>
    <dgm:pt modelId="{647C9FD8-C121-4EB9-97DD-9B954B35C73D}" type="parTrans" cxnId="{AC4D88DF-27CC-40F8-9BC2-CBD35DA5B9C4}">
      <dgm:prSet/>
      <dgm:spPr/>
      <dgm:t>
        <a:bodyPr/>
        <a:lstStyle/>
        <a:p>
          <a:endParaRPr lang="zh-TW" altLang="en-US" sz="2400"/>
        </a:p>
      </dgm:t>
    </dgm:pt>
    <dgm:pt modelId="{0FF43112-A699-4197-BC9B-338ABAE17648}" type="sibTrans" cxnId="{AC4D88DF-27CC-40F8-9BC2-CBD35DA5B9C4}">
      <dgm:prSet/>
      <dgm:spPr/>
      <dgm:t>
        <a:bodyPr/>
        <a:lstStyle/>
        <a:p>
          <a:endParaRPr lang="zh-TW" altLang="en-US" sz="2400"/>
        </a:p>
      </dgm:t>
    </dgm:pt>
    <dgm:pt modelId="{39FF4F18-54AD-4163-A204-44D8C8A3BCDE}" type="pres">
      <dgm:prSet presAssocID="{624855E2-24C4-41F9-8FFB-0AC924F0FCEC}" presName="compositeShape" presStyleCnt="0">
        <dgm:presLayoutVars>
          <dgm:chMax val="7"/>
          <dgm:dir/>
          <dgm:resizeHandles val="exact"/>
        </dgm:presLayoutVars>
      </dgm:prSet>
      <dgm:spPr/>
    </dgm:pt>
    <dgm:pt modelId="{632307DD-C8F6-4F73-8B46-43F4EB31BB87}" type="pres">
      <dgm:prSet presAssocID="{03B8D537-00C2-49ED-8179-E0158EAAE7CE}" presName="circ1" presStyleLbl="vennNode1" presStyleIdx="0" presStyleCnt="3"/>
      <dgm:spPr/>
      <dgm:t>
        <a:bodyPr/>
        <a:lstStyle/>
        <a:p>
          <a:endParaRPr lang="zh-TW" altLang="en-US"/>
        </a:p>
      </dgm:t>
    </dgm:pt>
    <dgm:pt modelId="{E0335068-28A1-432E-9EB0-ECE666FCD434}" type="pres">
      <dgm:prSet presAssocID="{03B8D537-00C2-49ED-8179-E0158EAAE7CE}" presName="circ1Tx" presStyleLbl="revTx" presStyleIdx="0" presStyleCnt="0">
        <dgm:presLayoutVars>
          <dgm:chMax val="0"/>
          <dgm:chPref val="0"/>
          <dgm:bulletEnabled val="1"/>
        </dgm:presLayoutVars>
      </dgm:prSet>
      <dgm:spPr/>
      <dgm:t>
        <a:bodyPr/>
        <a:lstStyle/>
        <a:p>
          <a:endParaRPr lang="zh-TW" altLang="en-US"/>
        </a:p>
      </dgm:t>
    </dgm:pt>
    <dgm:pt modelId="{BED858D1-3DF1-4A0F-981E-B5E74EFF4C95}" type="pres">
      <dgm:prSet presAssocID="{AD6DD4D2-D7CD-4D3E-92FE-B817E913C879}" presName="circ2" presStyleLbl="vennNode1" presStyleIdx="1" presStyleCnt="3" custLinFactNeighborX="1618" custLinFactNeighborY="-222"/>
      <dgm:spPr/>
      <dgm:t>
        <a:bodyPr/>
        <a:lstStyle/>
        <a:p>
          <a:endParaRPr lang="zh-TW" altLang="en-US"/>
        </a:p>
      </dgm:t>
    </dgm:pt>
    <dgm:pt modelId="{EE938AAB-3230-485D-9093-623C5CC19C07}" type="pres">
      <dgm:prSet presAssocID="{AD6DD4D2-D7CD-4D3E-92FE-B817E913C879}" presName="circ2Tx" presStyleLbl="revTx" presStyleIdx="0" presStyleCnt="0">
        <dgm:presLayoutVars>
          <dgm:chMax val="0"/>
          <dgm:chPref val="0"/>
          <dgm:bulletEnabled val="1"/>
        </dgm:presLayoutVars>
      </dgm:prSet>
      <dgm:spPr/>
      <dgm:t>
        <a:bodyPr/>
        <a:lstStyle/>
        <a:p>
          <a:endParaRPr lang="zh-TW" altLang="en-US"/>
        </a:p>
      </dgm:t>
    </dgm:pt>
    <dgm:pt modelId="{28D12D54-D1C4-42E9-AA79-991D89338E92}" type="pres">
      <dgm:prSet presAssocID="{B46009B1-64D9-478F-96B1-DB69FDEA0992}" presName="circ3" presStyleLbl="vennNode1" presStyleIdx="2" presStyleCnt="3" custScaleX="96376" custLinFactNeighborX="3927" custLinFactNeighborY="5747"/>
      <dgm:spPr/>
      <dgm:t>
        <a:bodyPr/>
        <a:lstStyle/>
        <a:p>
          <a:endParaRPr lang="zh-TW" altLang="en-US"/>
        </a:p>
      </dgm:t>
    </dgm:pt>
    <dgm:pt modelId="{33E8BE1C-F620-4EC6-90A7-EAADDDE6FB50}" type="pres">
      <dgm:prSet presAssocID="{B46009B1-64D9-478F-96B1-DB69FDEA0992}" presName="circ3Tx" presStyleLbl="revTx" presStyleIdx="0" presStyleCnt="0">
        <dgm:presLayoutVars>
          <dgm:chMax val="0"/>
          <dgm:chPref val="0"/>
          <dgm:bulletEnabled val="1"/>
        </dgm:presLayoutVars>
      </dgm:prSet>
      <dgm:spPr/>
      <dgm:t>
        <a:bodyPr/>
        <a:lstStyle/>
        <a:p>
          <a:endParaRPr lang="zh-TW" altLang="en-US"/>
        </a:p>
      </dgm:t>
    </dgm:pt>
  </dgm:ptLst>
  <dgm:cxnLst>
    <dgm:cxn modelId="{EB8B64BB-FF24-41A6-AE1F-BCAA837C0293}" type="presOf" srcId="{03B8D537-00C2-49ED-8179-E0158EAAE7CE}" destId="{632307DD-C8F6-4F73-8B46-43F4EB31BB87}" srcOrd="0" destOrd="0" presId="urn:microsoft.com/office/officeart/2005/8/layout/venn1"/>
    <dgm:cxn modelId="{AC4D88DF-27CC-40F8-9BC2-CBD35DA5B9C4}" srcId="{624855E2-24C4-41F9-8FFB-0AC924F0FCEC}" destId="{B46009B1-64D9-478F-96B1-DB69FDEA0992}" srcOrd="2" destOrd="0" parTransId="{647C9FD8-C121-4EB9-97DD-9B954B35C73D}" sibTransId="{0FF43112-A699-4197-BC9B-338ABAE17648}"/>
    <dgm:cxn modelId="{24CF3747-AC83-46D9-938D-B4EA9C9658D5}" type="presOf" srcId="{AD6DD4D2-D7CD-4D3E-92FE-B817E913C879}" destId="{EE938AAB-3230-485D-9093-623C5CC19C07}" srcOrd="1" destOrd="0" presId="urn:microsoft.com/office/officeart/2005/8/layout/venn1"/>
    <dgm:cxn modelId="{63285F94-3D7F-4305-B33B-E201A4088193}" type="presOf" srcId="{AD6DD4D2-D7CD-4D3E-92FE-B817E913C879}" destId="{BED858D1-3DF1-4A0F-981E-B5E74EFF4C95}" srcOrd="0" destOrd="0" presId="urn:microsoft.com/office/officeart/2005/8/layout/venn1"/>
    <dgm:cxn modelId="{3754158D-6270-4CF2-B2DB-E80647D85C63}" type="presOf" srcId="{624855E2-24C4-41F9-8FFB-0AC924F0FCEC}" destId="{39FF4F18-54AD-4163-A204-44D8C8A3BCDE}" srcOrd="0" destOrd="0" presId="urn:microsoft.com/office/officeart/2005/8/layout/venn1"/>
    <dgm:cxn modelId="{E7983066-C1F2-4205-92A6-67271459CC31}" type="presOf" srcId="{03B8D537-00C2-49ED-8179-E0158EAAE7CE}" destId="{E0335068-28A1-432E-9EB0-ECE666FCD434}" srcOrd="1" destOrd="0" presId="urn:microsoft.com/office/officeart/2005/8/layout/venn1"/>
    <dgm:cxn modelId="{A00E022E-9CD1-463D-B5FB-14EF93761E67}" type="presOf" srcId="{B46009B1-64D9-478F-96B1-DB69FDEA0992}" destId="{28D12D54-D1C4-42E9-AA79-991D89338E92}" srcOrd="0" destOrd="0" presId="urn:microsoft.com/office/officeart/2005/8/layout/venn1"/>
    <dgm:cxn modelId="{E6581A17-DE13-48CE-A41E-FDF9D4CA6D33}" srcId="{624855E2-24C4-41F9-8FFB-0AC924F0FCEC}" destId="{AD6DD4D2-D7CD-4D3E-92FE-B817E913C879}" srcOrd="1" destOrd="0" parTransId="{E431FE1E-0457-46BC-AFCC-2CF1169B8375}" sibTransId="{B8EABE2D-05EF-437F-8596-A60DF33F1EB5}"/>
    <dgm:cxn modelId="{66809692-4334-4568-9792-9DF35A3BDE4F}" srcId="{624855E2-24C4-41F9-8FFB-0AC924F0FCEC}" destId="{03B8D537-00C2-49ED-8179-E0158EAAE7CE}" srcOrd="0" destOrd="0" parTransId="{6C4EEAD8-80EA-4F80-BEB9-11693442ADB3}" sibTransId="{798765E3-2481-4CEF-A8B0-11CF78272B66}"/>
    <dgm:cxn modelId="{61087C2C-1DA5-4DA2-B250-1A669B6E6F33}" type="presOf" srcId="{B46009B1-64D9-478F-96B1-DB69FDEA0992}" destId="{33E8BE1C-F620-4EC6-90A7-EAADDDE6FB50}" srcOrd="1" destOrd="0" presId="urn:microsoft.com/office/officeart/2005/8/layout/venn1"/>
    <dgm:cxn modelId="{D1E9CED6-60C8-4C09-955B-321159890FCC}" type="presParOf" srcId="{39FF4F18-54AD-4163-A204-44D8C8A3BCDE}" destId="{632307DD-C8F6-4F73-8B46-43F4EB31BB87}" srcOrd="0" destOrd="0" presId="urn:microsoft.com/office/officeart/2005/8/layout/venn1"/>
    <dgm:cxn modelId="{B734017E-10FB-4E46-8123-918BCA25B638}" type="presParOf" srcId="{39FF4F18-54AD-4163-A204-44D8C8A3BCDE}" destId="{E0335068-28A1-432E-9EB0-ECE666FCD434}" srcOrd="1" destOrd="0" presId="urn:microsoft.com/office/officeart/2005/8/layout/venn1"/>
    <dgm:cxn modelId="{19DE000C-7440-4321-A90D-20C60F65D42B}" type="presParOf" srcId="{39FF4F18-54AD-4163-A204-44D8C8A3BCDE}" destId="{BED858D1-3DF1-4A0F-981E-B5E74EFF4C95}" srcOrd="2" destOrd="0" presId="urn:microsoft.com/office/officeart/2005/8/layout/venn1"/>
    <dgm:cxn modelId="{23CC355F-68EA-4DF9-B207-C62CD1A85969}" type="presParOf" srcId="{39FF4F18-54AD-4163-A204-44D8C8A3BCDE}" destId="{EE938AAB-3230-485D-9093-623C5CC19C07}" srcOrd="3" destOrd="0" presId="urn:microsoft.com/office/officeart/2005/8/layout/venn1"/>
    <dgm:cxn modelId="{4F8AB3AA-A0F5-41CD-B511-6B4AD3B9B600}" type="presParOf" srcId="{39FF4F18-54AD-4163-A204-44D8C8A3BCDE}" destId="{28D12D54-D1C4-42E9-AA79-991D89338E92}" srcOrd="4" destOrd="0" presId="urn:microsoft.com/office/officeart/2005/8/layout/venn1"/>
    <dgm:cxn modelId="{E3AC5D0D-B7A4-4BF5-AD3B-016BB68B6DAA}" type="presParOf" srcId="{39FF4F18-54AD-4163-A204-44D8C8A3BCDE}" destId="{33E8BE1C-F620-4EC6-90A7-EAADDDE6FB5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26F158-4C6A-47E2-864E-9153ADD708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F7AAFDDD-DAA6-4A26-971A-AECF1A57C0A5}">
      <dgm:prSet phldrT="[文字]" custT="1"/>
      <dgm:spPr>
        <a:solidFill>
          <a:srgbClr val="FFC000"/>
        </a:solidFill>
        <a:ln>
          <a:solidFill>
            <a:schemeClr val="accent2"/>
          </a:solidFill>
        </a:ln>
      </dgm:spPr>
      <dgm:t>
        <a:bodyPr/>
        <a:lstStyle/>
        <a:p>
          <a:r>
            <a:rPr lang="zh-TW" altLang="en-US" sz="2200" b="1" dirty="0" smtClean="0">
              <a:solidFill>
                <a:schemeClr val="tx1"/>
              </a:solidFill>
              <a:latin typeface="新細明體" pitchFamily="18" charset="-120"/>
              <a:ea typeface="新細明體" pitchFamily="18" charset="-120"/>
            </a:rPr>
            <a:t>◎先賣後買             </a:t>
          </a:r>
          <a:r>
            <a:rPr lang="zh-TW" altLang="en-US" sz="2200" b="1" dirty="0" smtClean="0">
              <a:solidFill>
                <a:srgbClr val="FF0000"/>
              </a:solidFill>
              <a:latin typeface="標楷體" pitchFamily="65" charset="-120"/>
              <a:ea typeface="標楷體" pitchFamily="65" charset="-120"/>
            </a:rPr>
            <a:t>退還</a:t>
          </a:r>
          <a:endParaRPr lang="zh-TW" altLang="en-US" sz="2200" b="1" dirty="0">
            <a:solidFill>
              <a:srgbClr val="FF0000"/>
            </a:solidFill>
            <a:latin typeface="標楷體" pitchFamily="65" charset="-120"/>
            <a:ea typeface="標楷體" pitchFamily="65" charset="-120"/>
          </a:endParaRPr>
        </a:p>
      </dgm:t>
    </dgm:pt>
    <dgm:pt modelId="{86C403A5-4836-48DA-B0E3-A634E75B1EE6}" type="parTrans" cxnId="{F9281EAD-2287-49CA-B05E-781E27FB4968}">
      <dgm:prSet/>
      <dgm:spPr/>
      <dgm:t>
        <a:bodyPr/>
        <a:lstStyle/>
        <a:p>
          <a:endParaRPr lang="zh-TW" altLang="en-US"/>
        </a:p>
      </dgm:t>
    </dgm:pt>
    <dgm:pt modelId="{AB399693-F452-4D27-B3A4-CE3F0A828321}" type="sibTrans" cxnId="{F9281EAD-2287-49CA-B05E-781E27FB4968}">
      <dgm:prSet/>
      <dgm:spPr/>
      <dgm:t>
        <a:bodyPr/>
        <a:lstStyle/>
        <a:p>
          <a:endParaRPr lang="zh-TW" altLang="en-US"/>
        </a:p>
      </dgm:t>
    </dgm:pt>
    <dgm:pt modelId="{F5CBE158-8861-4686-B798-ED21CC5584F6}">
      <dgm:prSet phldrT="[文字]" custT="1"/>
      <dgm:spPr>
        <a:solidFill>
          <a:srgbClr val="FFC000"/>
        </a:solidFill>
        <a:ln>
          <a:solidFill>
            <a:schemeClr val="accent2"/>
          </a:solidFill>
        </a:ln>
      </dgm:spPr>
      <dgm:t>
        <a:bodyPr/>
        <a:lstStyle/>
        <a:p>
          <a:r>
            <a:rPr lang="zh-TW" altLang="en-US" sz="2200" b="1" dirty="0" smtClean="0">
              <a:solidFill>
                <a:schemeClr val="tx1"/>
              </a:solidFill>
              <a:latin typeface="新細明體" pitchFamily="18" charset="-120"/>
              <a:ea typeface="新細明體" pitchFamily="18" charset="-120"/>
            </a:rPr>
            <a:t>◎先買後賣             </a:t>
          </a:r>
          <a:r>
            <a:rPr lang="zh-TW" altLang="en-US" sz="2200" b="1" dirty="0" smtClean="0">
              <a:solidFill>
                <a:schemeClr val="accent6"/>
              </a:solidFill>
              <a:latin typeface="標楷體" pitchFamily="65" charset="-120"/>
              <a:ea typeface="標楷體" pitchFamily="65" charset="-120"/>
            </a:rPr>
            <a:t>扣抵</a:t>
          </a:r>
          <a:endParaRPr lang="en-US" altLang="zh-TW" sz="2200" b="1" dirty="0" smtClean="0">
            <a:solidFill>
              <a:schemeClr val="accent6"/>
            </a:solidFill>
            <a:latin typeface="標楷體" pitchFamily="65" charset="-120"/>
            <a:ea typeface="標楷體" pitchFamily="65" charset="-120"/>
          </a:endParaRPr>
        </a:p>
      </dgm:t>
    </dgm:pt>
    <dgm:pt modelId="{9DF86134-F123-42C2-8AA3-CC2774256AA4}" type="parTrans" cxnId="{E5280071-F6F9-403A-96DB-D7911F82427E}">
      <dgm:prSet/>
      <dgm:spPr/>
      <dgm:t>
        <a:bodyPr/>
        <a:lstStyle/>
        <a:p>
          <a:endParaRPr lang="zh-TW" altLang="en-US"/>
        </a:p>
      </dgm:t>
    </dgm:pt>
    <dgm:pt modelId="{4E5E695B-CFC8-4C2B-99A3-18017031A040}" type="sibTrans" cxnId="{E5280071-F6F9-403A-96DB-D7911F82427E}">
      <dgm:prSet/>
      <dgm:spPr/>
      <dgm:t>
        <a:bodyPr/>
        <a:lstStyle/>
        <a:p>
          <a:endParaRPr lang="zh-TW" altLang="en-US"/>
        </a:p>
      </dgm:t>
    </dgm:pt>
    <dgm:pt modelId="{7C667EA1-324C-453B-BE4D-236D39602614}">
      <dgm:prSet phldrT="[文字]" custT="1"/>
      <dgm:spPr>
        <a:solidFill>
          <a:srgbClr val="FFC000"/>
        </a:solidFill>
        <a:ln>
          <a:solidFill>
            <a:schemeClr val="accent2"/>
          </a:solidFill>
        </a:ln>
      </dgm:spPr>
      <dgm:t>
        <a:bodyPr/>
        <a:lstStyle/>
        <a:p>
          <a:r>
            <a:rPr lang="zh-TW" altLang="en-US" sz="2200" b="1" dirty="0" smtClean="0">
              <a:solidFill>
                <a:schemeClr val="tx1"/>
              </a:solidFill>
              <a:latin typeface="新細明體" pitchFamily="18" charset="-120"/>
              <a:ea typeface="新細明體" pitchFamily="18" charset="-120"/>
            </a:rPr>
            <a:t>◎戶籍及用途限制   ◎以配偶他方名義重購者亦適用</a:t>
          </a:r>
          <a:endParaRPr lang="en-US" altLang="zh-TW" sz="2200" b="1" dirty="0" smtClean="0">
            <a:solidFill>
              <a:schemeClr val="tx1"/>
            </a:solidFill>
            <a:latin typeface="新細明體" pitchFamily="18" charset="-120"/>
            <a:ea typeface="新細明體" pitchFamily="18" charset="-120"/>
          </a:endParaRPr>
        </a:p>
      </dgm:t>
    </dgm:pt>
    <dgm:pt modelId="{3CCDB050-63DC-436D-B87F-E20102D8F526}" type="parTrans" cxnId="{140C8460-1370-4E15-BBCA-48680D298316}">
      <dgm:prSet/>
      <dgm:spPr/>
      <dgm:t>
        <a:bodyPr/>
        <a:lstStyle/>
        <a:p>
          <a:endParaRPr lang="zh-TW" altLang="en-US"/>
        </a:p>
      </dgm:t>
    </dgm:pt>
    <dgm:pt modelId="{46880FDC-29C5-4E02-94BC-3C41CB0DDE77}" type="sibTrans" cxnId="{140C8460-1370-4E15-BBCA-48680D298316}">
      <dgm:prSet/>
      <dgm:spPr/>
      <dgm:t>
        <a:bodyPr/>
        <a:lstStyle/>
        <a:p>
          <a:endParaRPr lang="zh-TW" altLang="en-US"/>
        </a:p>
      </dgm:t>
    </dgm:pt>
    <dgm:pt modelId="{D4D6539D-8FB5-4405-A024-CF81BFCF5207}">
      <dgm:prSet custT="1"/>
      <dgm:spPr/>
      <dgm:t>
        <a:bodyPr/>
        <a:lstStyle/>
        <a:p>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自完成移轉登記之日或房屋使用權交易之日起算</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二年內</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，重購自住房屋、土地者。</a:t>
          </a:r>
          <a:r>
            <a:rPr kumimoji="1" lang="en-US" altLang="zh-TW"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申請期限</a:t>
          </a:r>
          <a:r>
            <a:rPr kumimoji="1" lang="en-US" altLang="zh-TW"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得於</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重購自住房屋、土地完成移轉登記或房屋使用權交易之次日起算五年內</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申請</a:t>
          </a:r>
          <a:r>
            <a:rPr kumimoji="1" lang="zh-TW" altLang="en-US" sz="1600" b="0"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按</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重購價額占出售價額</a:t>
          </a:r>
          <a:r>
            <a:rPr kumimoji="1" lang="zh-TW" altLang="en-US" sz="1600" b="0"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之</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比率</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，自前開繳納稅額計算</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退還</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endParaRPr lang="zh-TW" altLang="en-US" sz="1600" dirty="0"/>
        </a:p>
      </dgm:t>
    </dgm:pt>
    <dgm:pt modelId="{389DBE5E-7C31-4638-A42E-3F98F7660F69}" type="parTrans" cxnId="{0B978498-6AAD-4A7A-9A7D-CCB4328745DA}">
      <dgm:prSet/>
      <dgm:spPr/>
      <dgm:t>
        <a:bodyPr/>
        <a:lstStyle/>
        <a:p>
          <a:endParaRPr lang="zh-TW" altLang="en-US"/>
        </a:p>
      </dgm:t>
    </dgm:pt>
    <dgm:pt modelId="{0E3609B2-CFA8-4A1B-9C8F-0FE16AE08BC1}" type="sibTrans" cxnId="{0B978498-6AAD-4A7A-9A7D-CCB4328745DA}">
      <dgm:prSet/>
      <dgm:spPr/>
      <dgm:t>
        <a:bodyPr/>
        <a:lstStyle/>
        <a:p>
          <a:endParaRPr lang="zh-TW" altLang="en-US"/>
        </a:p>
      </dgm:t>
    </dgm:pt>
    <dgm:pt modelId="{959E84F0-A101-4F29-89B3-8DC9517D32E5}">
      <dgm:prSet custT="1"/>
      <dgm:spPr/>
      <dgm:t>
        <a:bodyPr/>
        <a:lstStyle/>
        <a:p>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個人於</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先購買自住房屋、土地後</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，自完成移轉登記之日或房屋使用權交易之日起算</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二年內</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r>
            <a:rPr kumimoji="1" lang="zh-TW" altLang="en-US" sz="1600" b="0"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出售</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其他自住房屋、土地者，於依規定申報時，得按前項規定之比率計算扣抵稅額</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在不超過應納稅額之限額內減除之</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endParaRPr lang="zh-TW" altLang="en-US" sz="1600" dirty="0"/>
        </a:p>
      </dgm:t>
    </dgm:pt>
    <dgm:pt modelId="{B728E988-DA36-43BE-BEF3-CCFE2F46D814}" type="parTrans" cxnId="{07AED968-2D15-4BC5-9A0C-CDCCA65E0A1E}">
      <dgm:prSet/>
      <dgm:spPr/>
      <dgm:t>
        <a:bodyPr/>
        <a:lstStyle/>
        <a:p>
          <a:endParaRPr lang="zh-TW" altLang="en-US"/>
        </a:p>
      </dgm:t>
    </dgm:pt>
    <dgm:pt modelId="{ED1A2217-7F2F-45CA-8012-F8DDC0657F3B}" type="sibTrans" cxnId="{07AED968-2D15-4BC5-9A0C-CDCCA65E0A1E}">
      <dgm:prSet/>
      <dgm:spPr/>
      <dgm:t>
        <a:bodyPr/>
        <a:lstStyle/>
        <a:p>
          <a:endParaRPr lang="zh-TW" altLang="en-US"/>
        </a:p>
      </dgm:t>
    </dgm:pt>
    <dgm:pt modelId="{A5E878F3-7F88-4B7B-9C00-E9F05C30AB6A}">
      <dgm:prSet custT="1"/>
      <dgm:spPr>
        <a:solidFill>
          <a:srgbClr val="FFC000"/>
        </a:solidFill>
        <a:ln>
          <a:solidFill>
            <a:schemeClr val="accent2"/>
          </a:solidFill>
        </a:ln>
      </dgm:spPr>
      <dgm:t>
        <a:bodyPr/>
        <a:lstStyle/>
        <a:p>
          <a:r>
            <a:rPr lang="zh-TW" altLang="en-US" sz="2200" b="1" dirty="0" smtClean="0">
              <a:solidFill>
                <a:schemeClr val="tx1"/>
              </a:solidFill>
              <a:latin typeface="新細明體" pitchFamily="18" charset="-120"/>
              <a:ea typeface="新細明體" pitchFamily="18" charset="-120"/>
            </a:rPr>
            <a:t>◎應追繳扣抵或退還稅額之情形</a:t>
          </a:r>
          <a:endParaRPr lang="zh-TW" altLang="en-US" sz="2200" b="1" dirty="0">
            <a:solidFill>
              <a:schemeClr val="tx1"/>
            </a:solidFill>
            <a:latin typeface="新細明體" pitchFamily="18" charset="-120"/>
            <a:ea typeface="新細明體" pitchFamily="18" charset="-120"/>
          </a:endParaRPr>
        </a:p>
      </dgm:t>
    </dgm:pt>
    <dgm:pt modelId="{B2410E7D-C4A0-482E-80B6-EA39A565A7CC}" type="parTrans" cxnId="{E074BFB6-9357-42A1-8B96-83BE94959D1B}">
      <dgm:prSet/>
      <dgm:spPr/>
      <dgm:t>
        <a:bodyPr/>
        <a:lstStyle/>
        <a:p>
          <a:endParaRPr lang="zh-TW" altLang="en-US"/>
        </a:p>
      </dgm:t>
    </dgm:pt>
    <dgm:pt modelId="{B9B724E7-66DB-42BC-B2B5-21E9560DDCBB}" type="sibTrans" cxnId="{E074BFB6-9357-42A1-8B96-83BE94959D1B}">
      <dgm:prSet/>
      <dgm:spPr/>
      <dgm:t>
        <a:bodyPr/>
        <a:lstStyle/>
        <a:p>
          <a:endParaRPr lang="zh-TW" altLang="en-US"/>
        </a:p>
      </dgm:t>
    </dgm:pt>
    <dgm:pt modelId="{FFFAA911-03D2-4110-AEA2-153839554F0A}">
      <dgm:prSet custT="1"/>
      <dgm:spPr/>
      <dgm:t>
        <a:bodyPr/>
        <a:lstStyle/>
        <a:p>
          <a:pPr rtl="0"/>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重購之自住房屋、土地，於</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重購後五年內改作其他用途或再行移轉時，應追繳原扣抵或退還稅額。</a:t>
          </a:r>
          <a:endParaRPr lang="zh-TW" altLang="en-US" sz="1600" dirty="0">
            <a:solidFill>
              <a:srgbClr val="FF0000"/>
            </a:solidFill>
          </a:endParaRPr>
        </a:p>
      </dgm:t>
    </dgm:pt>
    <dgm:pt modelId="{6F7425E1-5518-4F2D-825B-77D9AF08B7B0}" type="parTrans" cxnId="{334E4381-6E1F-4115-A702-8F2AE2562DD8}">
      <dgm:prSet/>
      <dgm:spPr/>
      <dgm:t>
        <a:bodyPr/>
        <a:lstStyle/>
        <a:p>
          <a:endParaRPr lang="zh-TW" altLang="en-US"/>
        </a:p>
      </dgm:t>
    </dgm:pt>
    <dgm:pt modelId="{8B6D4BB0-A830-4410-BEEE-F2EB73AE0D3F}" type="sibTrans" cxnId="{334E4381-6E1F-4115-A702-8F2AE2562DD8}">
      <dgm:prSet/>
      <dgm:spPr/>
      <dgm:t>
        <a:bodyPr/>
        <a:lstStyle/>
        <a:p>
          <a:endParaRPr lang="zh-TW" altLang="en-US"/>
        </a:p>
      </dgm:t>
    </dgm:pt>
    <dgm:pt modelId="{E6127A0B-C655-4583-9A47-3A4E31B25DF4}">
      <dgm:prSet custT="1"/>
      <dgm:spPr/>
      <dgm:t>
        <a:bodyPr/>
        <a:lstStyle/>
        <a:p>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自住房屋、土地交易所得稅額扣抵及退還之規定，個人或其</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配偶、未成年子女應於該出售及購買之房屋辦竣戶籍登記並居</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住</a:t>
          </a:r>
          <a:endParaRPr lang="zh-TW" altLang="en-US" sz="1600" dirty="0"/>
        </a:p>
      </dgm:t>
    </dgm:pt>
    <dgm:pt modelId="{F94A0B6C-EC01-4B00-AC32-BCFF4663FFDB}" type="sibTrans" cxnId="{658025B2-6F3F-44D9-86AD-89732AE4B8EC}">
      <dgm:prSet/>
      <dgm:spPr/>
      <dgm:t>
        <a:bodyPr/>
        <a:lstStyle/>
        <a:p>
          <a:endParaRPr lang="zh-TW" altLang="en-US"/>
        </a:p>
      </dgm:t>
    </dgm:pt>
    <dgm:pt modelId="{B8B1D270-B907-4A01-9FDD-65CC3F34307A}" type="parTrans" cxnId="{658025B2-6F3F-44D9-86AD-89732AE4B8EC}">
      <dgm:prSet/>
      <dgm:spPr/>
      <dgm:t>
        <a:bodyPr/>
        <a:lstStyle/>
        <a:p>
          <a:endParaRPr lang="zh-TW" altLang="en-US"/>
        </a:p>
      </dgm:t>
    </dgm:pt>
    <dgm:pt modelId="{6B55CCFE-CED0-4DFB-9824-19BE74E12BFD}">
      <dgm:prSet custT="1"/>
      <dgm:spPr/>
      <dgm:t>
        <a:bodyPr/>
        <a:lstStyle/>
        <a:p>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且該等房屋</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無出租、供營業或執行業務使用。</a:t>
          </a:r>
          <a:endParaRPr lang="zh-TW" altLang="en-US" sz="1600" dirty="0"/>
        </a:p>
      </dgm:t>
    </dgm:pt>
    <dgm:pt modelId="{37EC9A4E-A1AF-4013-9679-FF1150A7848E}" type="parTrans" cxnId="{2838F4E6-E9C4-43B7-AFAB-A2BA5B8C261D}">
      <dgm:prSet/>
      <dgm:spPr/>
      <dgm:t>
        <a:bodyPr/>
        <a:lstStyle/>
        <a:p>
          <a:endParaRPr lang="zh-TW" altLang="en-US"/>
        </a:p>
      </dgm:t>
    </dgm:pt>
    <dgm:pt modelId="{2F53A1BB-59AA-44F9-AF42-D7284AA03DDA}" type="sibTrans" cxnId="{2838F4E6-E9C4-43B7-AFAB-A2BA5B8C261D}">
      <dgm:prSet/>
      <dgm:spPr/>
      <dgm:t>
        <a:bodyPr/>
        <a:lstStyle/>
        <a:p>
          <a:endParaRPr lang="zh-TW" altLang="en-US"/>
        </a:p>
      </dgm:t>
    </dgm:pt>
    <dgm:pt modelId="{596C90B5-9161-4DD9-B685-3DF98125CEF3}">
      <dgm:prSet custT="1"/>
      <dgm:spPr/>
      <dgm:t>
        <a:bodyPr/>
        <a:lstStyle/>
        <a:p>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以配偶之一方出售自住房屋、土地，而以配偶之他方名義重購者，亦得適用。</a:t>
          </a:r>
          <a:endParaRPr lang="zh-TW" altLang="en-US" sz="1600" dirty="0"/>
        </a:p>
      </dgm:t>
    </dgm:pt>
    <dgm:pt modelId="{7042A895-10B3-404A-B446-63B941FD01D7}" type="parTrans" cxnId="{C0E2FAA5-39E7-4E13-9209-DA39AB9AA35E}">
      <dgm:prSet/>
      <dgm:spPr/>
    </dgm:pt>
    <dgm:pt modelId="{0D60D467-920B-4A70-B6FE-303A90B3F8AB}" type="sibTrans" cxnId="{C0E2FAA5-39E7-4E13-9209-DA39AB9AA35E}">
      <dgm:prSet/>
      <dgm:spPr/>
    </dgm:pt>
    <dgm:pt modelId="{CBD17A2C-CD93-4E28-ABE8-85B3FCAAF231}" type="pres">
      <dgm:prSet presAssocID="{9726F158-4C6A-47E2-864E-9153ADD70809}" presName="linear" presStyleCnt="0">
        <dgm:presLayoutVars>
          <dgm:dir/>
          <dgm:animLvl val="lvl"/>
          <dgm:resizeHandles val="exact"/>
        </dgm:presLayoutVars>
      </dgm:prSet>
      <dgm:spPr/>
      <dgm:t>
        <a:bodyPr/>
        <a:lstStyle/>
        <a:p>
          <a:endParaRPr lang="zh-TW" altLang="en-US"/>
        </a:p>
      </dgm:t>
    </dgm:pt>
    <dgm:pt modelId="{E9EA70D0-D90C-4C72-8B45-7EF4B36D1C74}" type="pres">
      <dgm:prSet presAssocID="{F7AAFDDD-DAA6-4A26-971A-AECF1A57C0A5}" presName="parentLin" presStyleCnt="0"/>
      <dgm:spPr/>
    </dgm:pt>
    <dgm:pt modelId="{6F098A6A-9F63-4631-AC66-59A46AA66190}" type="pres">
      <dgm:prSet presAssocID="{F7AAFDDD-DAA6-4A26-971A-AECF1A57C0A5}" presName="parentLeftMargin" presStyleLbl="node1" presStyleIdx="0" presStyleCnt="4"/>
      <dgm:spPr/>
      <dgm:t>
        <a:bodyPr/>
        <a:lstStyle/>
        <a:p>
          <a:endParaRPr lang="zh-TW" altLang="en-US"/>
        </a:p>
      </dgm:t>
    </dgm:pt>
    <dgm:pt modelId="{2833A1A6-8E0E-4A58-A6E7-EC6753E40794}" type="pres">
      <dgm:prSet presAssocID="{F7AAFDDD-DAA6-4A26-971A-AECF1A57C0A5}" presName="parentText" presStyleLbl="node1" presStyleIdx="0" presStyleCnt="4" custScaleY="283549" custLinFactNeighborX="9198" custLinFactNeighborY="-40791">
        <dgm:presLayoutVars>
          <dgm:chMax val="0"/>
          <dgm:bulletEnabled val="1"/>
        </dgm:presLayoutVars>
      </dgm:prSet>
      <dgm:spPr/>
      <dgm:t>
        <a:bodyPr/>
        <a:lstStyle/>
        <a:p>
          <a:endParaRPr lang="zh-TW" altLang="en-US"/>
        </a:p>
      </dgm:t>
    </dgm:pt>
    <dgm:pt modelId="{9C9782AF-F603-4C48-BFA3-AAD1878D7269}" type="pres">
      <dgm:prSet presAssocID="{F7AAFDDD-DAA6-4A26-971A-AECF1A57C0A5}" presName="negativeSpace" presStyleCnt="0"/>
      <dgm:spPr/>
    </dgm:pt>
    <dgm:pt modelId="{32DA6AE2-40FB-4521-9D99-8811211A660F}" type="pres">
      <dgm:prSet presAssocID="{F7AAFDDD-DAA6-4A26-971A-AECF1A57C0A5}" presName="childText" presStyleLbl="conFgAcc1" presStyleIdx="0" presStyleCnt="4" custLinFactY="4312" custLinFactNeighborX="313" custLinFactNeighborY="100000">
        <dgm:presLayoutVars>
          <dgm:bulletEnabled val="1"/>
        </dgm:presLayoutVars>
      </dgm:prSet>
      <dgm:spPr/>
      <dgm:t>
        <a:bodyPr/>
        <a:lstStyle/>
        <a:p>
          <a:endParaRPr lang="zh-TW" altLang="en-US"/>
        </a:p>
      </dgm:t>
    </dgm:pt>
    <dgm:pt modelId="{D99DB372-8023-47D8-855D-693D168DB2BB}" type="pres">
      <dgm:prSet presAssocID="{AB399693-F452-4D27-B3A4-CE3F0A828321}" presName="spaceBetweenRectangles" presStyleCnt="0"/>
      <dgm:spPr/>
    </dgm:pt>
    <dgm:pt modelId="{7882B136-05DB-4AEB-8DA4-134349E3FEE8}" type="pres">
      <dgm:prSet presAssocID="{F5CBE158-8861-4686-B798-ED21CC5584F6}" presName="parentLin" presStyleCnt="0"/>
      <dgm:spPr/>
    </dgm:pt>
    <dgm:pt modelId="{63B2160E-95B7-4CA1-9E6F-9AB3B8E22EF0}" type="pres">
      <dgm:prSet presAssocID="{F5CBE158-8861-4686-B798-ED21CC5584F6}" presName="parentLeftMargin" presStyleLbl="node1" presStyleIdx="0" presStyleCnt="4"/>
      <dgm:spPr/>
      <dgm:t>
        <a:bodyPr/>
        <a:lstStyle/>
        <a:p>
          <a:endParaRPr lang="zh-TW" altLang="en-US"/>
        </a:p>
      </dgm:t>
    </dgm:pt>
    <dgm:pt modelId="{4545833B-5146-459E-B870-5558F03EA5DF}" type="pres">
      <dgm:prSet presAssocID="{F5CBE158-8861-4686-B798-ED21CC5584F6}" presName="parentText" presStyleLbl="node1" presStyleIdx="1" presStyleCnt="4" custScaleY="253831" custLinFactNeighborX="-9091" custLinFactNeighborY="23671">
        <dgm:presLayoutVars>
          <dgm:chMax val="0"/>
          <dgm:bulletEnabled val="1"/>
        </dgm:presLayoutVars>
      </dgm:prSet>
      <dgm:spPr/>
      <dgm:t>
        <a:bodyPr/>
        <a:lstStyle/>
        <a:p>
          <a:endParaRPr lang="zh-TW" altLang="en-US"/>
        </a:p>
      </dgm:t>
    </dgm:pt>
    <dgm:pt modelId="{4679AE85-FCF5-43D4-90BA-15028D5FD8AF}" type="pres">
      <dgm:prSet presAssocID="{F5CBE158-8861-4686-B798-ED21CC5584F6}" presName="negativeSpace" presStyleCnt="0"/>
      <dgm:spPr/>
    </dgm:pt>
    <dgm:pt modelId="{9442DDE1-07B0-4707-8348-E67C0A8B5E7C}" type="pres">
      <dgm:prSet presAssocID="{F5CBE158-8861-4686-B798-ED21CC5584F6}" presName="childText" presStyleLbl="conFgAcc1" presStyleIdx="1" presStyleCnt="4" custLinFactY="4066" custLinFactNeighborY="100000">
        <dgm:presLayoutVars>
          <dgm:bulletEnabled val="1"/>
        </dgm:presLayoutVars>
      </dgm:prSet>
      <dgm:spPr/>
      <dgm:t>
        <a:bodyPr/>
        <a:lstStyle/>
        <a:p>
          <a:endParaRPr lang="zh-TW" altLang="en-US"/>
        </a:p>
      </dgm:t>
    </dgm:pt>
    <dgm:pt modelId="{901EF927-5CEE-4A7E-9163-860FDE24E35F}" type="pres">
      <dgm:prSet presAssocID="{4E5E695B-CFC8-4C2B-99A3-18017031A040}" presName="spaceBetweenRectangles" presStyleCnt="0"/>
      <dgm:spPr/>
    </dgm:pt>
    <dgm:pt modelId="{26AC66A1-A35A-48E5-9D8E-AA4FBDCA7BBA}" type="pres">
      <dgm:prSet presAssocID="{7C667EA1-324C-453B-BE4D-236D39602614}" presName="parentLin" presStyleCnt="0"/>
      <dgm:spPr/>
    </dgm:pt>
    <dgm:pt modelId="{3BED876B-5169-4846-9044-A02FCD8AEE78}" type="pres">
      <dgm:prSet presAssocID="{7C667EA1-324C-453B-BE4D-236D39602614}" presName="parentLeftMargin" presStyleLbl="node1" presStyleIdx="1" presStyleCnt="4"/>
      <dgm:spPr/>
      <dgm:t>
        <a:bodyPr/>
        <a:lstStyle/>
        <a:p>
          <a:endParaRPr lang="zh-TW" altLang="en-US"/>
        </a:p>
      </dgm:t>
    </dgm:pt>
    <dgm:pt modelId="{FE95B171-A337-4090-B950-F6FA6369A976}" type="pres">
      <dgm:prSet presAssocID="{7C667EA1-324C-453B-BE4D-236D39602614}" presName="parentText" presStyleLbl="node1" presStyleIdx="2" presStyleCnt="4" custScaleX="138486" custScaleY="265243" custLinFactNeighborX="-31744" custLinFactNeighborY="14310">
        <dgm:presLayoutVars>
          <dgm:chMax val="0"/>
          <dgm:bulletEnabled val="1"/>
        </dgm:presLayoutVars>
      </dgm:prSet>
      <dgm:spPr/>
      <dgm:t>
        <a:bodyPr/>
        <a:lstStyle/>
        <a:p>
          <a:endParaRPr lang="zh-TW" altLang="en-US"/>
        </a:p>
      </dgm:t>
    </dgm:pt>
    <dgm:pt modelId="{F7918944-386C-4A51-ADB5-400E4826A50C}" type="pres">
      <dgm:prSet presAssocID="{7C667EA1-324C-453B-BE4D-236D39602614}" presName="negativeSpace" presStyleCnt="0"/>
      <dgm:spPr/>
    </dgm:pt>
    <dgm:pt modelId="{C77ABD10-D767-4B6E-A8AB-4F5C6621D320}" type="pres">
      <dgm:prSet presAssocID="{7C667EA1-324C-453B-BE4D-236D39602614}" presName="childText" presStyleLbl="conFgAcc1" presStyleIdx="2" presStyleCnt="4" custAng="0" custLinFactY="5923" custLinFactNeighborX="909" custLinFactNeighborY="100000">
        <dgm:presLayoutVars>
          <dgm:bulletEnabled val="1"/>
        </dgm:presLayoutVars>
      </dgm:prSet>
      <dgm:spPr/>
      <dgm:t>
        <a:bodyPr/>
        <a:lstStyle/>
        <a:p>
          <a:endParaRPr lang="zh-TW" altLang="en-US"/>
        </a:p>
      </dgm:t>
    </dgm:pt>
    <dgm:pt modelId="{24148202-CF6D-477E-829C-02CA9BB7690C}" type="pres">
      <dgm:prSet presAssocID="{46880FDC-29C5-4E02-94BC-3C41CB0DDE77}" presName="spaceBetweenRectangles" presStyleCnt="0"/>
      <dgm:spPr/>
    </dgm:pt>
    <dgm:pt modelId="{78663DA7-CDF6-4E92-BBCA-E09EEB0C15C0}" type="pres">
      <dgm:prSet presAssocID="{A5E878F3-7F88-4B7B-9C00-E9F05C30AB6A}" presName="parentLin" presStyleCnt="0"/>
      <dgm:spPr/>
    </dgm:pt>
    <dgm:pt modelId="{4E9A76E9-6882-49AF-A3CD-6B244942C326}" type="pres">
      <dgm:prSet presAssocID="{A5E878F3-7F88-4B7B-9C00-E9F05C30AB6A}" presName="parentLeftMargin" presStyleLbl="node1" presStyleIdx="2" presStyleCnt="4"/>
      <dgm:spPr/>
      <dgm:t>
        <a:bodyPr/>
        <a:lstStyle/>
        <a:p>
          <a:endParaRPr lang="zh-TW" altLang="en-US"/>
        </a:p>
      </dgm:t>
    </dgm:pt>
    <dgm:pt modelId="{9C431AA4-5B24-4E3D-BBF4-94B13A3CCA6C}" type="pres">
      <dgm:prSet presAssocID="{A5E878F3-7F88-4B7B-9C00-E9F05C30AB6A}" presName="parentText" presStyleLbl="node1" presStyleIdx="3" presStyleCnt="4" custScaleX="104137" custScaleY="292419">
        <dgm:presLayoutVars>
          <dgm:chMax val="0"/>
          <dgm:bulletEnabled val="1"/>
        </dgm:presLayoutVars>
      </dgm:prSet>
      <dgm:spPr/>
      <dgm:t>
        <a:bodyPr/>
        <a:lstStyle/>
        <a:p>
          <a:endParaRPr lang="zh-TW" altLang="en-US"/>
        </a:p>
      </dgm:t>
    </dgm:pt>
    <dgm:pt modelId="{19EA8273-7134-4F07-8C5E-A87BE83050A7}" type="pres">
      <dgm:prSet presAssocID="{A5E878F3-7F88-4B7B-9C00-E9F05C30AB6A}" presName="negativeSpace" presStyleCnt="0"/>
      <dgm:spPr/>
    </dgm:pt>
    <dgm:pt modelId="{0F9E49E7-4AA2-4DD7-A950-3BB277390553}" type="pres">
      <dgm:prSet presAssocID="{A5E878F3-7F88-4B7B-9C00-E9F05C30AB6A}" presName="childText" presStyleLbl="conFgAcc1" presStyleIdx="3" presStyleCnt="4">
        <dgm:presLayoutVars>
          <dgm:bulletEnabled val="1"/>
        </dgm:presLayoutVars>
      </dgm:prSet>
      <dgm:spPr/>
      <dgm:t>
        <a:bodyPr/>
        <a:lstStyle/>
        <a:p>
          <a:endParaRPr lang="zh-TW" altLang="en-US"/>
        </a:p>
      </dgm:t>
    </dgm:pt>
  </dgm:ptLst>
  <dgm:cxnLst>
    <dgm:cxn modelId="{2838F4E6-E9C4-43B7-AFAB-A2BA5B8C261D}" srcId="{7C667EA1-324C-453B-BE4D-236D39602614}" destId="{6B55CCFE-CED0-4DFB-9824-19BE74E12BFD}" srcOrd="1" destOrd="0" parTransId="{37EC9A4E-A1AF-4013-9679-FF1150A7848E}" sibTransId="{2F53A1BB-59AA-44F9-AF42-D7284AA03DDA}"/>
    <dgm:cxn modelId="{244F7CE7-4AFF-44FB-B8BF-1DBA50A7A7DA}" type="presOf" srcId="{9726F158-4C6A-47E2-864E-9153ADD70809}" destId="{CBD17A2C-CD93-4E28-ABE8-85B3FCAAF231}" srcOrd="0" destOrd="0" presId="urn:microsoft.com/office/officeart/2005/8/layout/list1"/>
    <dgm:cxn modelId="{E074BFB6-9357-42A1-8B96-83BE94959D1B}" srcId="{9726F158-4C6A-47E2-864E-9153ADD70809}" destId="{A5E878F3-7F88-4B7B-9C00-E9F05C30AB6A}" srcOrd="3" destOrd="0" parTransId="{B2410E7D-C4A0-482E-80B6-EA39A565A7CC}" sibTransId="{B9B724E7-66DB-42BC-B2B5-21E9560DDCBB}"/>
    <dgm:cxn modelId="{C0E2FAA5-39E7-4E13-9209-DA39AB9AA35E}" srcId="{7C667EA1-324C-453B-BE4D-236D39602614}" destId="{596C90B5-9161-4DD9-B685-3DF98125CEF3}" srcOrd="2" destOrd="0" parTransId="{7042A895-10B3-404A-B446-63B941FD01D7}" sibTransId="{0D60D467-920B-4A70-B6FE-303A90B3F8AB}"/>
    <dgm:cxn modelId="{4473C067-2BD2-4537-AEF1-FD3E158DE276}" type="presOf" srcId="{A5E878F3-7F88-4B7B-9C00-E9F05C30AB6A}" destId="{4E9A76E9-6882-49AF-A3CD-6B244942C326}" srcOrd="0" destOrd="0" presId="urn:microsoft.com/office/officeart/2005/8/layout/list1"/>
    <dgm:cxn modelId="{140C8460-1370-4E15-BBCA-48680D298316}" srcId="{9726F158-4C6A-47E2-864E-9153ADD70809}" destId="{7C667EA1-324C-453B-BE4D-236D39602614}" srcOrd="2" destOrd="0" parTransId="{3CCDB050-63DC-436D-B87F-E20102D8F526}" sibTransId="{46880FDC-29C5-4E02-94BC-3C41CB0DDE77}"/>
    <dgm:cxn modelId="{4252FFA9-8A18-4072-B768-5CA30D1E8F10}" type="presOf" srcId="{D4D6539D-8FB5-4405-A024-CF81BFCF5207}" destId="{32DA6AE2-40FB-4521-9D99-8811211A660F}" srcOrd="0" destOrd="0" presId="urn:microsoft.com/office/officeart/2005/8/layout/list1"/>
    <dgm:cxn modelId="{334E4381-6E1F-4115-A702-8F2AE2562DD8}" srcId="{A5E878F3-7F88-4B7B-9C00-E9F05C30AB6A}" destId="{FFFAA911-03D2-4110-AEA2-153839554F0A}" srcOrd="0" destOrd="0" parTransId="{6F7425E1-5518-4F2D-825B-77D9AF08B7B0}" sibTransId="{8B6D4BB0-A830-4410-BEEE-F2EB73AE0D3F}"/>
    <dgm:cxn modelId="{E5280071-F6F9-403A-96DB-D7911F82427E}" srcId="{9726F158-4C6A-47E2-864E-9153ADD70809}" destId="{F5CBE158-8861-4686-B798-ED21CC5584F6}" srcOrd="1" destOrd="0" parTransId="{9DF86134-F123-42C2-8AA3-CC2774256AA4}" sibTransId="{4E5E695B-CFC8-4C2B-99A3-18017031A040}"/>
    <dgm:cxn modelId="{45EFE675-379E-40ED-B58D-A0E41BF3FF8D}" type="presOf" srcId="{7C667EA1-324C-453B-BE4D-236D39602614}" destId="{FE95B171-A337-4090-B950-F6FA6369A976}" srcOrd="1" destOrd="0" presId="urn:microsoft.com/office/officeart/2005/8/layout/list1"/>
    <dgm:cxn modelId="{0B978498-6AAD-4A7A-9A7D-CCB4328745DA}" srcId="{F7AAFDDD-DAA6-4A26-971A-AECF1A57C0A5}" destId="{D4D6539D-8FB5-4405-A024-CF81BFCF5207}" srcOrd="0" destOrd="0" parTransId="{389DBE5E-7C31-4638-A42E-3F98F7660F69}" sibTransId="{0E3609B2-CFA8-4A1B-9C8F-0FE16AE08BC1}"/>
    <dgm:cxn modelId="{7E4D6DE8-E375-4766-B84F-9F489C3DB524}" type="presOf" srcId="{596C90B5-9161-4DD9-B685-3DF98125CEF3}" destId="{C77ABD10-D767-4B6E-A8AB-4F5C6621D320}" srcOrd="0" destOrd="2" presId="urn:microsoft.com/office/officeart/2005/8/layout/list1"/>
    <dgm:cxn modelId="{15A04462-F128-47A5-9420-0F5A533D2E44}" type="presOf" srcId="{F7AAFDDD-DAA6-4A26-971A-AECF1A57C0A5}" destId="{6F098A6A-9F63-4631-AC66-59A46AA66190}" srcOrd="0" destOrd="0" presId="urn:microsoft.com/office/officeart/2005/8/layout/list1"/>
    <dgm:cxn modelId="{D4F96764-5C9C-43A3-B819-8A564EC3ECEE}" type="presOf" srcId="{959E84F0-A101-4F29-89B3-8DC9517D32E5}" destId="{9442DDE1-07B0-4707-8348-E67C0A8B5E7C}" srcOrd="0" destOrd="0" presId="urn:microsoft.com/office/officeart/2005/8/layout/list1"/>
    <dgm:cxn modelId="{8777C9F9-359F-411F-86A1-16EFB06B2D97}" type="presOf" srcId="{F5CBE158-8861-4686-B798-ED21CC5584F6}" destId="{63B2160E-95B7-4CA1-9E6F-9AB3B8E22EF0}" srcOrd="0" destOrd="0" presId="urn:microsoft.com/office/officeart/2005/8/layout/list1"/>
    <dgm:cxn modelId="{919D1C6D-D485-457A-884B-8C306ADF64AF}" type="presOf" srcId="{F5CBE158-8861-4686-B798-ED21CC5584F6}" destId="{4545833B-5146-459E-B870-5558F03EA5DF}" srcOrd="1" destOrd="0" presId="urn:microsoft.com/office/officeart/2005/8/layout/list1"/>
    <dgm:cxn modelId="{F9281EAD-2287-49CA-B05E-781E27FB4968}" srcId="{9726F158-4C6A-47E2-864E-9153ADD70809}" destId="{F7AAFDDD-DAA6-4A26-971A-AECF1A57C0A5}" srcOrd="0" destOrd="0" parTransId="{86C403A5-4836-48DA-B0E3-A634E75B1EE6}" sibTransId="{AB399693-F452-4D27-B3A4-CE3F0A828321}"/>
    <dgm:cxn modelId="{EE1866F8-F7CA-4613-9E2A-5FC8845C77E1}" type="presOf" srcId="{7C667EA1-324C-453B-BE4D-236D39602614}" destId="{3BED876B-5169-4846-9044-A02FCD8AEE78}" srcOrd="0" destOrd="0" presId="urn:microsoft.com/office/officeart/2005/8/layout/list1"/>
    <dgm:cxn modelId="{E566A98C-5AB6-46C6-974B-D4BF25206B49}" type="presOf" srcId="{6B55CCFE-CED0-4DFB-9824-19BE74E12BFD}" destId="{C77ABD10-D767-4B6E-A8AB-4F5C6621D320}" srcOrd="0" destOrd="1" presId="urn:microsoft.com/office/officeart/2005/8/layout/list1"/>
    <dgm:cxn modelId="{582BA812-2BCF-4967-B6D5-9A837A3E1BB7}" type="presOf" srcId="{F7AAFDDD-DAA6-4A26-971A-AECF1A57C0A5}" destId="{2833A1A6-8E0E-4A58-A6E7-EC6753E40794}" srcOrd="1" destOrd="0" presId="urn:microsoft.com/office/officeart/2005/8/layout/list1"/>
    <dgm:cxn modelId="{CEF8CB96-30EC-4F00-8342-4BCA9D90122D}" type="presOf" srcId="{FFFAA911-03D2-4110-AEA2-153839554F0A}" destId="{0F9E49E7-4AA2-4DD7-A950-3BB277390553}" srcOrd="0" destOrd="0" presId="urn:microsoft.com/office/officeart/2005/8/layout/list1"/>
    <dgm:cxn modelId="{658025B2-6F3F-44D9-86AD-89732AE4B8EC}" srcId="{7C667EA1-324C-453B-BE4D-236D39602614}" destId="{E6127A0B-C655-4583-9A47-3A4E31B25DF4}" srcOrd="0" destOrd="0" parTransId="{B8B1D270-B907-4A01-9FDD-65CC3F34307A}" sibTransId="{F94A0B6C-EC01-4B00-AC32-BCFF4663FFDB}"/>
    <dgm:cxn modelId="{ACE46838-14CC-4711-A806-75977A5DE231}" type="presOf" srcId="{A5E878F3-7F88-4B7B-9C00-E9F05C30AB6A}" destId="{9C431AA4-5B24-4E3D-BBF4-94B13A3CCA6C}" srcOrd="1" destOrd="0" presId="urn:microsoft.com/office/officeart/2005/8/layout/list1"/>
    <dgm:cxn modelId="{07AED968-2D15-4BC5-9A0C-CDCCA65E0A1E}" srcId="{F5CBE158-8861-4686-B798-ED21CC5584F6}" destId="{959E84F0-A101-4F29-89B3-8DC9517D32E5}" srcOrd="0" destOrd="0" parTransId="{B728E988-DA36-43BE-BEF3-CCFE2F46D814}" sibTransId="{ED1A2217-7F2F-45CA-8012-F8DDC0657F3B}"/>
    <dgm:cxn modelId="{59C0323F-79D7-4184-AD83-EC3B929729FE}" type="presOf" srcId="{E6127A0B-C655-4583-9A47-3A4E31B25DF4}" destId="{C77ABD10-D767-4B6E-A8AB-4F5C6621D320}" srcOrd="0" destOrd="0" presId="urn:microsoft.com/office/officeart/2005/8/layout/list1"/>
    <dgm:cxn modelId="{7BA80A35-5FA7-4789-A7AD-1896027FFF79}" type="presParOf" srcId="{CBD17A2C-CD93-4E28-ABE8-85B3FCAAF231}" destId="{E9EA70D0-D90C-4C72-8B45-7EF4B36D1C74}" srcOrd="0" destOrd="0" presId="urn:microsoft.com/office/officeart/2005/8/layout/list1"/>
    <dgm:cxn modelId="{19655392-C5C5-4290-A333-F222E7DA5F7E}" type="presParOf" srcId="{E9EA70D0-D90C-4C72-8B45-7EF4B36D1C74}" destId="{6F098A6A-9F63-4631-AC66-59A46AA66190}" srcOrd="0" destOrd="0" presId="urn:microsoft.com/office/officeart/2005/8/layout/list1"/>
    <dgm:cxn modelId="{503FA207-300B-493F-8579-F20A4EA00D80}" type="presParOf" srcId="{E9EA70D0-D90C-4C72-8B45-7EF4B36D1C74}" destId="{2833A1A6-8E0E-4A58-A6E7-EC6753E40794}" srcOrd="1" destOrd="0" presId="urn:microsoft.com/office/officeart/2005/8/layout/list1"/>
    <dgm:cxn modelId="{9A4F824F-B7A5-44F5-851E-77D6761191E3}" type="presParOf" srcId="{CBD17A2C-CD93-4E28-ABE8-85B3FCAAF231}" destId="{9C9782AF-F603-4C48-BFA3-AAD1878D7269}" srcOrd="1" destOrd="0" presId="urn:microsoft.com/office/officeart/2005/8/layout/list1"/>
    <dgm:cxn modelId="{C8EC26E9-BDCB-4AD5-9B27-028E4C40F6E3}" type="presParOf" srcId="{CBD17A2C-CD93-4E28-ABE8-85B3FCAAF231}" destId="{32DA6AE2-40FB-4521-9D99-8811211A660F}" srcOrd="2" destOrd="0" presId="urn:microsoft.com/office/officeart/2005/8/layout/list1"/>
    <dgm:cxn modelId="{97B24C11-4246-46E7-BE6E-95ABF22721E5}" type="presParOf" srcId="{CBD17A2C-CD93-4E28-ABE8-85B3FCAAF231}" destId="{D99DB372-8023-47D8-855D-693D168DB2BB}" srcOrd="3" destOrd="0" presId="urn:microsoft.com/office/officeart/2005/8/layout/list1"/>
    <dgm:cxn modelId="{B6682AF9-45FA-4965-8873-AEF82B159F9A}" type="presParOf" srcId="{CBD17A2C-CD93-4E28-ABE8-85B3FCAAF231}" destId="{7882B136-05DB-4AEB-8DA4-134349E3FEE8}" srcOrd="4" destOrd="0" presId="urn:microsoft.com/office/officeart/2005/8/layout/list1"/>
    <dgm:cxn modelId="{B9227D50-477A-48B9-A425-4777AA2346DF}" type="presParOf" srcId="{7882B136-05DB-4AEB-8DA4-134349E3FEE8}" destId="{63B2160E-95B7-4CA1-9E6F-9AB3B8E22EF0}" srcOrd="0" destOrd="0" presId="urn:microsoft.com/office/officeart/2005/8/layout/list1"/>
    <dgm:cxn modelId="{648DB831-B642-475D-A855-1EF9A7D338C9}" type="presParOf" srcId="{7882B136-05DB-4AEB-8DA4-134349E3FEE8}" destId="{4545833B-5146-459E-B870-5558F03EA5DF}" srcOrd="1" destOrd="0" presId="urn:microsoft.com/office/officeart/2005/8/layout/list1"/>
    <dgm:cxn modelId="{4A5F9901-57C7-4A8A-A87A-70DC0CB34FA9}" type="presParOf" srcId="{CBD17A2C-CD93-4E28-ABE8-85B3FCAAF231}" destId="{4679AE85-FCF5-43D4-90BA-15028D5FD8AF}" srcOrd="5" destOrd="0" presId="urn:microsoft.com/office/officeart/2005/8/layout/list1"/>
    <dgm:cxn modelId="{6B0A695E-5CA0-4028-B099-386FAEDFA5C9}" type="presParOf" srcId="{CBD17A2C-CD93-4E28-ABE8-85B3FCAAF231}" destId="{9442DDE1-07B0-4707-8348-E67C0A8B5E7C}" srcOrd="6" destOrd="0" presId="urn:microsoft.com/office/officeart/2005/8/layout/list1"/>
    <dgm:cxn modelId="{CCF05824-531A-45B6-B40D-775C8F3469E9}" type="presParOf" srcId="{CBD17A2C-CD93-4E28-ABE8-85B3FCAAF231}" destId="{901EF927-5CEE-4A7E-9163-860FDE24E35F}" srcOrd="7" destOrd="0" presId="urn:microsoft.com/office/officeart/2005/8/layout/list1"/>
    <dgm:cxn modelId="{55ADD02E-3D5C-4D70-AC2B-18F4937AA5FF}" type="presParOf" srcId="{CBD17A2C-CD93-4E28-ABE8-85B3FCAAF231}" destId="{26AC66A1-A35A-48E5-9D8E-AA4FBDCA7BBA}" srcOrd="8" destOrd="0" presId="urn:microsoft.com/office/officeart/2005/8/layout/list1"/>
    <dgm:cxn modelId="{6CAC07B1-F992-4037-91C2-9BB2174BA32F}" type="presParOf" srcId="{26AC66A1-A35A-48E5-9D8E-AA4FBDCA7BBA}" destId="{3BED876B-5169-4846-9044-A02FCD8AEE78}" srcOrd="0" destOrd="0" presId="urn:microsoft.com/office/officeart/2005/8/layout/list1"/>
    <dgm:cxn modelId="{019B5A56-0DAB-4F6B-B487-B19B5C9408DB}" type="presParOf" srcId="{26AC66A1-A35A-48E5-9D8E-AA4FBDCA7BBA}" destId="{FE95B171-A337-4090-B950-F6FA6369A976}" srcOrd="1" destOrd="0" presId="urn:microsoft.com/office/officeart/2005/8/layout/list1"/>
    <dgm:cxn modelId="{5EAC060B-E2CC-45BD-BC88-2589219C9361}" type="presParOf" srcId="{CBD17A2C-CD93-4E28-ABE8-85B3FCAAF231}" destId="{F7918944-386C-4A51-ADB5-400E4826A50C}" srcOrd="9" destOrd="0" presId="urn:microsoft.com/office/officeart/2005/8/layout/list1"/>
    <dgm:cxn modelId="{940A46F0-3F5C-44F2-8A0E-A17DFE417EC9}" type="presParOf" srcId="{CBD17A2C-CD93-4E28-ABE8-85B3FCAAF231}" destId="{C77ABD10-D767-4B6E-A8AB-4F5C6621D320}" srcOrd="10" destOrd="0" presId="urn:microsoft.com/office/officeart/2005/8/layout/list1"/>
    <dgm:cxn modelId="{05A3F474-FF33-4C9C-A285-A18A24231466}" type="presParOf" srcId="{CBD17A2C-CD93-4E28-ABE8-85B3FCAAF231}" destId="{24148202-CF6D-477E-829C-02CA9BB7690C}" srcOrd="11" destOrd="0" presId="urn:microsoft.com/office/officeart/2005/8/layout/list1"/>
    <dgm:cxn modelId="{FB8C4D58-30AE-45D3-995F-CD62AE5D9A7D}" type="presParOf" srcId="{CBD17A2C-CD93-4E28-ABE8-85B3FCAAF231}" destId="{78663DA7-CDF6-4E92-BBCA-E09EEB0C15C0}" srcOrd="12" destOrd="0" presId="urn:microsoft.com/office/officeart/2005/8/layout/list1"/>
    <dgm:cxn modelId="{9C093DD4-1CF1-40B3-B980-BC29251C0046}" type="presParOf" srcId="{78663DA7-CDF6-4E92-BBCA-E09EEB0C15C0}" destId="{4E9A76E9-6882-49AF-A3CD-6B244942C326}" srcOrd="0" destOrd="0" presId="urn:microsoft.com/office/officeart/2005/8/layout/list1"/>
    <dgm:cxn modelId="{0684603D-072B-4055-9F8C-492F34113435}" type="presParOf" srcId="{78663DA7-CDF6-4E92-BBCA-E09EEB0C15C0}" destId="{9C431AA4-5B24-4E3D-BBF4-94B13A3CCA6C}" srcOrd="1" destOrd="0" presId="urn:microsoft.com/office/officeart/2005/8/layout/list1"/>
    <dgm:cxn modelId="{45CFB75D-985C-46A2-AA7A-177498ECEA67}" type="presParOf" srcId="{CBD17A2C-CD93-4E28-ABE8-85B3FCAAF231}" destId="{19EA8273-7134-4F07-8C5E-A87BE83050A7}" srcOrd="13" destOrd="0" presId="urn:microsoft.com/office/officeart/2005/8/layout/list1"/>
    <dgm:cxn modelId="{4E40CD9C-6064-4F9D-B64B-7AB06EA6204F}" type="presParOf" srcId="{CBD17A2C-CD93-4E28-ABE8-85B3FCAAF231}" destId="{0F9E49E7-4AA2-4DD7-A950-3BB27739055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D914C-B587-4875-A6B8-4A9340923558}">
      <dsp:nvSpPr>
        <dsp:cNvPr id="0" name=""/>
        <dsp:cNvSpPr/>
      </dsp:nvSpPr>
      <dsp:spPr>
        <a:xfrm rot="5400000">
          <a:off x="3454606" y="-342250"/>
          <a:ext cx="4839453" cy="5524813"/>
        </a:xfrm>
        <a:prstGeom prst="round2SameRect">
          <a:avLst/>
        </a:prstGeom>
        <a:solidFill>
          <a:srgbClr val="FFFFC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zh-TW" altLang="en-US" sz="2000" b="0" kern="1200" dirty="0">
            <a:solidFill>
              <a:srgbClr val="FF0000"/>
            </a:solidFill>
          </a:endParaRPr>
        </a:p>
        <a:p>
          <a:pPr marL="228600" lvl="1" indent="-228600" algn="l" defTabSz="889000">
            <a:lnSpc>
              <a:spcPct val="90000"/>
            </a:lnSpc>
            <a:spcBef>
              <a:spcPct val="0"/>
            </a:spcBef>
            <a:spcAft>
              <a:spcPct val="15000"/>
            </a:spcAft>
            <a:buChar char="••"/>
          </a:pPr>
          <a:r>
            <a:rPr lang="en-US"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1 </a:t>
          </a:r>
          <a:r>
            <a:rPr lang="zh-TW"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金融機構貸款評定之價格。</a:t>
          </a:r>
          <a:endParaRPr lang="zh-TW" altLang="en-US" sz="2000" b="1" u="none" kern="1200" dirty="0">
            <a:solidFill>
              <a:srgbClr val="990099"/>
            </a:solidFill>
            <a:latin typeface="微軟正黑體" panose="020B0604030504040204" pitchFamily="34" charset="-120"/>
            <a:ea typeface="微軟正黑體" panose="020B0604030504040204" pitchFamily="34" charset="-120"/>
            <a:cs typeface="Arial" pitchFamily="34" charset="0"/>
          </a:endParaRPr>
        </a:p>
        <a:p>
          <a:pPr marL="228600" lvl="1" indent="-228600" algn="l" defTabSz="889000">
            <a:lnSpc>
              <a:spcPct val="90000"/>
            </a:lnSpc>
            <a:spcBef>
              <a:spcPct val="0"/>
            </a:spcBef>
            <a:spcAft>
              <a:spcPct val="15000"/>
            </a:spcAft>
            <a:buChar char="••"/>
          </a:pPr>
          <a:r>
            <a:rPr lang="en-US" sz="2000" b="1" u="none" kern="1200" dirty="0" smtClean="0">
              <a:solidFill>
                <a:srgbClr val="FF3300"/>
              </a:solidFill>
              <a:latin typeface="微軟正黑體" panose="020B0604030504040204" pitchFamily="34" charset="-120"/>
              <a:ea typeface="微軟正黑體" panose="020B0604030504040204" pitchFamily="34" charset="-120"/>
              <a:cs typeface="Arial" pitchFamily="34" charset="0"/>
            </a:rPr>
            <a:t>2</a:t>
          </a:r>
          <a:r>
            <a:rPr lang="zh-TW" sz="2000" b="1" u="none" kern="1200" dirty="0" smtClean="0">
              <a:solidFill>
                <a:srgbClr val="FF3300"/>
              </a:solidFill>
              <a:latin typeface="微軟正黑體" panose="020B0604030504040204" pitchFamily="34" charset="-120"/>
              <a:ea typeface="微軟正黑體" panose="020B0604030504040204" pitchFamily="34" charset="-120"/>
              <a:cs typeface="Arial" pitchFamily="34" charset="0"/>
            </a:rPr>
            <a:t>不動產估價師之估價資料。</a:t>
          </a:r>
          <a:endParaRPr lang="zh-TW" sz="2000" b="1" u="none" kern="1200" dirty="0">
            <a:solidFill>
              <a:srgbClr val="FF3300"/>
            </a:solidFill>
            <a:latin typeface="微軟正黑體" panose="020B0604030504040204" pitchFamily="34" charset="-120"/>
            <a:ea typeface="微軟正黑體" panose="020B0604030504040204" pitchFamily="34" charset="-120"/>
            <a:cs typeface="Arial" pitchFamily="34" charset="0"/>
          </a:endParaRPr>
        </a:p>
        <a:p>
          <a:pPr marL="228600" lvl="1" indent="-228600" algn="l" defTabSz="889000">
            <a:lnSpc>
              <a:spcPct val="90000"/>
            </a:lnSpc>
            <a:spcBef>
              <a:spcPct val="0"/>
            </a:spcBef>
            <a:spcAft>
              <a:spcPct val="15000"/>
            </a:spcAft>
            <a:buChar char="••"/>
          </a:pPr>
          <a:r>
            <a:rPr lang="en-US"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3</a:t>
          </a:r>
          <a:r>
            <a:rPr lang="zh-TW"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大型仲介公司買賣資料扣除佣金加成估算之售價。</a:t>
          </a:r>
          <a:endParaRPr lang="zh-TW" sz="2000" b="1" u="none" kern="1200" dirty="0">
            <a:solidFill>
              <a:srgbClr val="990099"/>
            </a:solidFill>
            <a:latin typeface="微軟正黑體" panose="020B0604030504040204" pitchFamily="34" charset="-120"/>
            <a:ea typeface="微軟正黑體" panose="020B0604030504040204" pitchFamily="34" charset="-120"/>
            <a:cs typeface="Arial" pitchFamily="34" charset="0"/>
          </a:endParaRPr>
        </a:p>
        <a:p>
          <a:pPr marL="228600" lvl="1" indent="-228600" algn="l" defTabSz="889000">
            <a:lnSpc>
              <a:spcPct val="90000"/>
            </a:lnSpc>
            <a:spcBef>
              <a:spcPct val="0"/>
            </a:spcBef>
            <a:spcAft>
              <a:spcPct val="15000"/>
            </a:spcAft>
            <a:buChar char="••"/>
          </a:pPr>
          <a:r>
            <a:rPr lang="en-US" sz="2000" b="1" u="none" kern="1200" dirty="0" smtClean="0">
              <a:solidFill>
                <a:srgbClr val="FF3300"/>
              </a:solidFill>
              <a:latin typeface="微軟正黑體" panose="020B0604030504040204" pitchFamily="34" charset="-120"/>
              <a:ea typeface="微軟正黑體" panose="020B0604030504040204" pitchFamily="34" charset="-120"/>
              <a:cs typeface="Arial" pitchFamily="34" charset="0"/>
            </a:rPr>
            <a:t>4</a:t>
          </a:r>
          <a:r>
            <a:rPr lang="zh-TW" sz="2000" b="1" u="none" kern="1200" dirty="0" smtClean="0">
              <a:solidFill>
                <a:srgbClr val="FF3300"/>
              </a:solidFill>
              <a:latin typeface="微軟正黑體" panose="020B0604030504040204" pitchFamily="34" charset="-120"/>
              <a:ea typeface="微軟正黑體" panose="020B0604030504040204" pitchFamily="34" charset="-120"/>
              <a:cs typeface="Arial" pitchFamily="34" charset="0"/>
            </a:rPr>
            <a:t>法院拍賣或國有財產署等出售公有房屋、土地之價格。</a:t>
          </a:r>
          <a:endParaRPr lang="zh-TW" sz="2000" b="1" u="none" kern="1200" dirty="0">
            <a:solidFill>
              <a:srgbClr val="FF3300"/>
            </a:solidFill>
            <a:latin typeface="微軟正黑體" panose="020B0604030504040204" pitchFamily="34" charset="-120"/>
            <a:ea typeface="微軟正黑體" panose="020B0604030504040204" pitchFamily="34" charset="-120"/>
            <a:cs typeface="Arial" pitchFamily="34" charset="0"/>
          </a:endParaRPr>
        </a:p>
        <a:p>
          <a:pPr marL="228600" lvl="1" indent="-228600" algn="l" defTabSz="889000">
            <a:lnSpc>
              <a:spcPct val="90000"/>
            </a:lnSpc>
            <a:spcBef>
              <a:spcPct val="0"/>
            </a:spcBef>
            <a:spcAft>
              <a:spcPct val="15000"/>
            </a:spcAft>
            <a:buChar char="••"/>
          </a:pPr>
          <a:r>
            <a:rPr lang="en-US"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5</a:t>
          </a:r>
          <a:r>
            <a:rPr lang="zh-TW"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報章雜誌所載市場價格。</a:t>
          </a:r>
          <a:endParaRPr lang="zh-TW" sz="2000" b="1" u="none" kern="1200" dirty="0">
            <a:solidFill>
              <a:srgbClr val="990099"/>
            </a:solidFill>
            <a:latin typeface="微軟正黑體" panose="020B0604030504040204" pitchFamily="34" charset="-120"/>
            <a:ea typeface="微軟正黑體" panose="020B0604030504040204" pitchFamily="34" charset="-120"/>
            <a:cs typeface="Arial" pitchFamily="34" charset="0"/>
          </a:endParaRPr>
        </a:p>
        <a:p>
          <a:pPr marL="228600" lvl="1" indent="-228600" algn="l" defTabSz="889000">
            <a:lnSpc>
              <a:spcPct val="90000"/>
            </a:lnSpc>
            <a:spcBef>
              <a:spcPct val="0"/>
            </a:spcBef>
            <a:spcAft>
              <a:spcPct val="15000"/>
            </a:spcAft>
            <a:buChar char="••"/>
          </a:pPr>
          <a:r>
            <a:rPr lang="en-US" sz="2000" b="1" u="none" kern="1200" dirty="0" smtClean="0">
              <a:solidFill>
                <a:srgbClr val="FF3300"/>
              </a:solidFill>
              <a:latin typeface="微軟正黑體" panose="020B0604030504040204" pitchFamily="34" charset="-120"/>
              <a:ea typeface="微軟正黑體" panose="020B0604030504040204" pitchFamily="34" charset="-120"/>
              <a:cs typeface="Arial" pitchFamily="34" charset="0"/>
            </a:rPr>
            <a:t>6</a:t>
          </a:r>
          <a:r>
            <a:rPr lang="zh-TW" sz="2000" b="1" u="none" kern="1200" dirty="0" smtClean="0">
              <a:solidFill>
                <a:srgbClr val="FF3300"/>
              </a:solidFill>
              <a:latin typeface="微軟正黑體" panose="020B0604030504040204" pitchFamily="34" charset="-120"/>
              <a:ea typeface="微軟正黑體" panose="020B0604030504040204" pitchFamily="34" charset="-120"/>
              <a:cs typeface="Arial" pitchFamily="34" charset="0"/>
            </a:rPr>
            <a:t>其他具參考性之時價資料。</a:t>
          </a:r>
          <a:endParaRPr lang="zh-TW" sz="2000" b="1" u="none" kern="1200" dirty="0">
            <a:solidFill>
              <a:srgbClr val="FF3300"/>
            </a:solidFill>
            <a:latin typeface="微軟正黑體" panose="020B0604030504040204" pitchFamily="34" charset="-120"/>
            <a:ea typeface="微軟正黑體" panose="020B0604030504040204" pitchFamily="34" charset="-120"/>
            <a:cs typeface="Arial" pitchFamily="34" charset="0"/>
          </a:endParaRPr>
        </a:p>
        <a:p>
          <a:pPr marL="228600" lvl="1" indent="-228600" algn="l" defTabSz="889000">
            <a:lnSpc>
              <a:spcPct val="90000"/>
            </a:lnSpc>
            <a:spcBef>
              <a:spcPct val="0"/>
            </a:spcBef>
            <a:spcAft>
              <a:spcPct val="15000"/>
            </a:spcAft>
            <a:buChar char="••"/>
          </a:pPr>
          <a:r>
            <a:rPr lang="en-US" altLang="zh-TW"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7 </a:t>
          </a:r>
          <a:r>
            <a:rPr lang="zh-TW" altLang="en-US"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時價資料同時有數種者，得以其平均數認定。</a:t>
          </a:r>
          <a:r>
            <a:rPr lang="en-US" altLang="zh-TW"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a:t>
          </a:r>
          <a:r>
            <a:rPr lang="zh-TW" altLang="en-US"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申</a:t>
          </a:r>
          <a:r>
            <a:rPr lang="en-US" altLang="zh-TW" sz="2000" b="1" u="none" kern="1200" dirty="0" smtClean="0">
              <a:solidFill>
                <a:srgbClr val="990099"/>
              </a:solidFill>
              <a:latin typeface="微軟正黑體" panose="020B0604030504040204" pitchFamily="34" charset="-120"/>
              <a:ea typeface="微軟正黑體" panose="020B0604030504040204" pitchFamily="34" charset="-120"/>
              <a:cs typeface="Arial" pitchFamily="34" charset="0"/>
            </a:rPr>
            <a:t>§9)</a:t>
          </a:r>
          <a:endParaRPr lang="zh-TW" sz="2000" b="1" u="none" kern="1200" dirty="0">
            <a:solidFill>
              <a:srgbClr val="990099"/>
            </a:solidFill>
            <a:latin typeface="微軟正黑體" panose="020B0604030504040204" pitchFamily="34" charset="-120"/>
            <a:ea typeface="微軟正黑體" panose="020B0604030504040204" pitchFamily="34" charset="-120"/>
            <a:cs typeface="Arial" pitchFamily="34" charset="0"/>
          </a:endParaRPr>
        </a:p>
      </dsp:txBody>
      <dsp:txXfrm rot="-5400000">
        <a:off x="3111927" y="236672"/>
        <a:ext cx="5288570" cy="4366967"/>
      </dsp:txXfrm>
    </dsp:sp>
    <dsp:sp modelId="{F7650978-86ED-46DC-9AF6-1D3819C62A14}">
      <dsp:nvSpPr>
        <dsp:cNvPr id="0" name=""/>
        <dsp:cNvSpPr/>
      </dsp:nvSpPr>
      <dsp:spPr>
        <a:xfrm>
          <a:off x="4219" y="72000"/>
          <a:ext cx="3107707" cy="469631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altLang="zh-TW" sz="2700" kern="1200" dirty="0" smtClean="0"/>
            <a:t>4.</a:t>
          </a:r>
          <a:r>
            <a:rPr lang="zh-TW" altLang="en-US" sz="2700" kern="1200" dirty="0" smtClean="0"/>
            <a:t>未依實際成交價額申報</a:t>
          </a:r>
          <a:endParaRPr lang="en-US" altLang="zh-TW" sz="2700" kern="1200" dirty="0" smtClean="0"/>
        </a:p>
        <a:p>
          <a:pPr lvl="0" algn="ctr" defTabSz="1200150">
            <a:lnSpc>
              <a:spcPct val="90000"/>
            </a:lnSpc>
            <a:spcBef>
              <a:spcPct val="0"/>
            </a:spcBef>
            <a:spcAft>
              <a:spcPct val="35000"/>
            </a:spcAft>
          </a:pPr>
          <a:r>
            <a:rPr lang="zh-TW" altLang="en-US" sz="2700" kern="1200" dirty="0" smtClean="0"/>
            <a:t>或未提供實際成交價額</a:t>
          </a:r>
          <a:endParaRPr lang="en-US" altLang="zh-TW" sz="2700" kern="1200" dirty="0" smtClean="0"/>
        </a:p>
        <a:p>
          <a:pPr lvl="0" algn="ctr" defTabSz="1200150">
            <a:lnSpc>
              <a:spcPct val="90000"/>
            </a:lnSpc>
            <a:spcBef>
              <a:spcPct val="0"/>
            </a:spcBef>
            <a:spcAft>
              <a:spcPct val="35000"/>
            </a:spcAft>
          </a:pPr>
          <a:r>
            <a:rPr lang="en-US" altLang="zh-TW" sz="2700" b="1" kern="1200" dirty="0" smtClean="0">
              <a:solidFill>
                <a:schemeClr val="tx1"/>
              </a:solidFill>
            </a:rPr>
            <a:t>(</a:t>
          </a:r>
          <a:r>
            <a:rPr lang="zh-TW" altLang="en-US" sz="2700" b="1" kern="1200" dirty="0" smtClean="0">
              <a:solidFill>
                <a:schemeClr val="tx1"/>
              </a:solidFill>
            </a:rPr>
            <a:t>參酌下列</a:t>
          </a:r>
          <a:r>
            <a:rPr lang="zh-TW" sz="2700" b="1" kern="1200" dirty="0" smtClean="0">
              <a:solidFill>
                <a:schemeClr val="tx1"/>
              </a:solidFill>
            </a:rPr>
            <a:t>時價</a:t>
          </a:r>
          <a:r>
            <a:rPr lang="zh-TW" altLang="en-US" sz="2700" b="1" kern="1200" dirty="0" smtClean="0">
              <a:solidFill>
                <a:schemeClr val="tx1"/>
              </a:solidFill>
            </a:rPr>
            <a:t>或</a:t>
          </a:r>
          <a:r>
            <a:rPr lang="zh-TW" sz="2700" b="1" kern="1200" dirty="0" smtClean="0">
              <a:solidFill>
                <a:schemeClr val="tx1"/>
              </a:solidFill>
            </a:rPr>
            <a:t>資料認定成交價額</a:t>
          </a:r>
          <a:r>
            <a:rPr lang="en-US" altLang="zh-TW" sz="2700" b="1" kern="1200" dirty="0" smtClean="0">
              <a:solidFill>
                <a:schemeClr val="tx1"/>
              </a:solidFill>
            </a:rPr>
            <a:t>)</a:t>
          </a:r>
          <a:endParaRPr lang="zh-TW" altLang="en-US" sz="2700" kern="1200" dirty="0">
            <a:solidFill>
              <a:schemeClr val="tx1"/>
            </a:solidFill>
          </a:endParaRPr>
        </a:p>
      </dsp:txBody>
      <dsp:txXfrm>
        <a:off x="155925" y="223706"/>
        <a:ext cx="2804295" cy="43928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1" y="0"/>
            <a:ext cx="7099300" cy="10234613"/>
          </a:xfrm>
          <a:prstGeom prst="roundRect">
            <a:avLst>
              <a:gd name="adj" fmla="val 23"/>
            </a:avLst>
          </a:prstGeom>
          <a:solidFill>
            <a:srgbClr val="FFFFFF"/>
          </a:solidFill>
          <a:ln w="9525" cap="flat">
            <a:noFill/>
            <a:round/>
            <a:headEnd/>
            <a:tailEnd/>
          </a:ln>
          <a:effectLst/>
        </p:spPr>
        <p:txBody>
          <a:bodyPr wrap="none" lIns="94768" tIns="47384" rIns="94768" bIns="47384" anchor="ctr"/>
          <a:lstStyle/>
          <a:p>
            <a:pPr>
              <a:buFont typeface="Times New Roman" pitchFamily="16" charset="0"/>
              <a:buNone/>
              <a:defRPr/>
            </a:pPr>
            <a:endParaRPr lang="zh-TW" altLang="en-US">
              <a:latin typeface="Arial" charset="0"/>
              <a:cs typeface="Arial" charset="0"/>
            </a:endParaRPr>
          </a:p>
        </p:txBody>
      </p:sp>
      <p:sp>
        <p:nvSpPr>
          <p:cNvPr id="2050" name="Text Box 2"/>
          <p:cNvSpPr txBox="1">
            <a:spLocks noChangeArrowheads="1"/>
          </p:cNvSpPr>
          <p:nvPr/>
        </p:nvSpPr>
        <p:spPr bwMode="auto">
          <a:xfrm>
            <a:off x="1" y="0"/>
            <a:ext cx="3076363" cy="511731"/>
          </a:xfrm>
          <a:prstGeom prst="rect">
            <a:avLst/>
          </a:prstGeom>
          <a:noFill/>
          <a:ln w="9525" cap="flat">
            <a:noFill/>
            <a:round/>
            <a:headEnd/>
            <a:tailEnd/>
          </a:ln>
          <a:effectLst/>
        </p:spPr>
        <p:txBody>
          <a:bodyPr wrap="none" lIns="94768" tIns="47384" rIns="94768" bIns="47384" anchor="ctr"/>
          <a:lstStyle/>
          <a:p>
            <a:pPr>
              <a:buFont typeface="Times New Roman" pitchFamily="16" charset="0"/>
              <a:buNone/>
              <a:defRPr/>
            </a:pPr>
            <a:endParaRPr lang="zh-TW" altLang="en-US">
              <a:latin typeface="Arial" charset="0"/>
              <a:cs typeface="Arial" charset="0"/>
            </a:endParaRPr>
          </a:p>
        </p:txBody>
      </p:sp>
      <p:sp>
        <p:nvSpPr>
          <p:cNvPr id="2051" name="Rectangle 3"/>
          <p:cNvSpPr>
            <a:spLocks noGrp="1" noChangeArrowheads="1"/>
          </p:cNvSpPr>
          <p:nvPr>
            <p:ph type="dt"/>
          </p:nvPr>
        </p:nvSpPr>
        <p:spPr bwMode="auto">
          <a:xfrm>
            <a:off x="4021295" y="2"/>
            <a:ext cx="3074719" cy="509954"/>
          </a:xfrm>
          <a:prstGeom prst="rect">
            <a:avLst/>
          </a:prstGeom>
          <a:noFill/>
          <a:ln w="9525" cap="flat">
            <a:noFill/>
            <a:round/>
            <a:headEnd/>
            <a:tailEnd/>
          </a:ln>
          <a:effectLst/>
        </p:spPr>
        <p:txBody>
          <a:bodyPr vert="horz" wrap="square" lIns="93276" tIns="48504" rIns="93276" bIns="48504" numCol="1" anchor="t" anchorCtr="0" compatLnSpc="1">
            <a:prstTxWarp prst="textNoShape">
              <a:avLst/>
            </a:prstTxWarp>
          </a:bodyPr>
          <a:lstStyle>
            <a:lvl1pPr algn="r">
              <a:buClrTx/>
              <a:buFontTx/>
              <a:buNone/>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sz="1200" smtClean="0">
                <a:solidFill>
                  <a:srgbClr val="000000"/>
                </a:solidFill>
                <a:latin typeface="Arial" charset="0"/>
                <a:ea typeface="新細明體" pitchFamily="16" charset="-120"/>
                <a:cs typeface="Arial" charset="0"/>
              </a:defRPr>
            </a:lvl1pPr>
          </a:lstStyle>
          <a:p>
            <a:pPr>
              <a:defRPr/>
            </a:pPr>
            <a:endParaRPr lang="en-US"/>
          </a:p>
        </p:txBody>
      </p:sp>
      <p:sp>
        <p:nvSpPr>
          <p:cNvPr id="28677" name="Rectangle 4"/>
          <p:cNvSpPr>
            <a:spLocks noGrp="1" noRot="1" noChangeAspect="1" noChangeArrowheads="1"/>
          </p:cNvSpPr>
          <p:nvPr>
            <p:ph type="sldImg"/>
          </p:nvPr>
        </p:nvSpPr>
        <p:spPr bwMode="auto">
          <a:xfrm>
            <a:off x="992188" y="768350"/>
            <a:ext cx="5113337" cy="3835400"/>
          </a:xfrm>
          <a:prstGeom prst="rect">
            <a:avLst/>
          </a:prstGeom>
          <a:noFill/>
          <a:ln w="12600" cap="sq">
            <a:solidFill>
              <a:srgbClr val="000000"/>
            </a:solidFill>
            <a:miter lim="800000"/>
            <a:headEnd/>
            <a:tailEnd/>
          </a:ln>
        </p:spPr>
      </p:sp>
      <p:sp>
        <p:nvSpPr>
          <p:cNvPr id="2053" name="Rectangle 5"/>
          <p:cNvSpPr>
            <a:spLocks noGrp="1" noChangeArrowheads="1"/>
          </p:cNvSpPr>
          <p:nvPr>
            <p:ph type="body"/>
          </p:nvPr>
        </p:nvSpPr>
        <p:spPr bwMode="auto">
          <a:xfrm>
            <a:off x="709931" y="4861442"/>
            <a:ext cx="5677797" cy="4603799"/>
          </a:xfrm>
          <a:prstGeom prst="rect">
            <a:avLst/>
          </a:prstGeom>
          <a:noFill/>
          <a:ln w="9525" cap="flat">
            <a:noFill/>
            <a:round/>
            <a:headEnd/>
            <a:tailEnd/>
          </a:ln>
          <a:effectLst/>
        </p:spPr>
        <p:txBody>
          <a:bodyPr vert="horz" wrap="square" lIns="93276" tIns="48504" rIns="93276" bIns="48504" numCol="1" anchor="t" anchorCtr="0" compatLnSpc="1">
            <a:prstTxWarp prst="textNoShape">
              <a:avLst/>
            </a:prstTxWarp>
          </a:bodyPr>
          <a:lstStyle/>
          <a:p>
            <a:pPr lvl="0"/>
            <a:endParaRPr lang="zh-TW" altLang="zh-TW" noProof="0" smtClean="0"/>
          </a:p>
        </p:txBody>
      </p:sp>
      <p:sp>
        <p:nvSpPr>
          <p:cNvPr id="2054" name="Text Box 6"/>
          <p:cNvSpPr txBox="1">
            <a:spLocks noChangeArrowheads="1"/>
          </p:cNvSpPr>
          <p:nvPr/>
        </p:nvSpPr>
        <p:spPr bwMode="auto">
          <a:xfrm>
            <a:off x="1" y="9721106"/>
            <a:ext cx="3076363" cy="511731"/>
          </a:xfrm>
          <a:prstGeom prst="rect">
            <a:avLst/>
          </a:prstGeom>
          <a:noFill/>
          <a:ln w="9525" cap="flat">
            <a:noFill/>
            <a:round/>
            <a:headEnd/>
            <a:tailEnd/>
          </a:ln>
          <a:effectLst/>
        </p:spPr>
        <p:txBody>
          <a:bodyPr wrap="none" lIns="94768" tIns="47384" rIns="94768" bIns="47384" anchor="ctr"/>
          <a:lstStyle/>
          <a:p>
            <a:pPr>
              <a:buFont typeface="Times New Roman" pitchFamily="16" charset="0"/>
              <a:buNone/>
              <a:defRPr/>
            </a:pPr>
            <a:endParaRPr lang="zh-TW" altLang="en-US">
              <a:latin typeface="Arial" charset="0"/>
              <a:cs typeface="Arial" charset="0"/>
            </a:endParaRPr>
          </a:p>
        </p:txBody>
      </p:sp>
      <p:sp>
        <p:nvSpPr>
          <p:cNvPr id="2055" name="Rectangle 7"/>
          <p:cNvSpPr>
            <a:spLocks noGrp="1" noChangeArrowheads="1"/>
          </p:cNvSpPr>
          <p:nvPr>
            <p:ph type="sldNum"/>
          </p:nvPr>
        </p:nvSpPr>
        <p:spPr bwMode="auto">
          <a:xfrm>
            <a:off x="4021295" y="9721106"/>
            <a:ext cx="3074719" cy="509953"/>
          </a:xfrm>
          <a:prstGeom prst="rect">
            <a:avLst/>
          </a:prstGeom>
          <a:noFill/>
          <a:ln w="9525" cap="flat">
            <a:noFill/>
            <a:round/>
            <a:headEnd/>
            <a:tailEnd/>
          </a:ln>
          <a:effectLst/>
        </p:spPr>
        <p:txBody>
          <a:bodyPr vert="horz" wrap="square" lIns="93276" tIns="48504" rIns="93276" bIns="48504" numCol="1" anchor="b" anchorCtr="0" compatLnSpc="1">
            <a:prstTxWarp prst="textNoShape">
              <a:avLst/>
            </a:prstTxWarp>
          </a:bodyPr>
          <a:lstStyle>
            <a:lvl1pPr algn="r">
              <a:buClrTx/>
              <a:buFontTx/>
              <a:buNone/>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sz="1200" smtClean="0">
                <a:solidFill>
                  <a:srgbClr val="000000"/>
                </a:solidFill>
                <a:latin typeface="Arial" charset="0"/>
                <a:ea typeface="新細明體" pitchFamily="16" charset="-120"/>
                <a:cs typeface="Arial" charset="0"/>
              </a:defRPr>
            </a:lvl1pPr>
          </a:lstStyle>
          <a:p>
            <a:pPr>
              <a:defRPr/>
            </a:pPr>
            <a:fld id="{F01C46AE-1516-455E-8BE1-864696AF07B7}" type="slidenum">
              <a:rPr lang="en-US"/>
              <a:pPr>
                <a:defRPr/>
              </a:pPr>
              <a:t>‹#›</a:t>
            </a:fld>
            <a:endParaRPr lang="en-US"/>
          </a:p>
        </p:txBody>
      </p:sp>
    </p:spTree>
    <p:extLst>
      <p:ext uri="{BB962C8B-B14F-4D97-AF65-F5344CB8AC3E}">
        <p14:creationId xmlns:p14="http://schemas.microsoft.com/office/powerpoint/2010/main" val="351021856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p:spPr>
        <p:txBody>
          <a:bodyPr/>
          <a:lstStyle/>
          <a:p>
            <a:fld id="{729D7980-64FA-42AD-9464-499D39BEB5D3}" type="slidenum">
              <a:rPr lang="en-US" altLang="zh-TW">
                <a:latin typeface="Arial" pitchFamily="34" charset="0"/>
                <a:ea typeface="新細明體" pitchFamily="18" charset="-120"/>
                <a:cs typeface="Arial" pitchFamily="34" charset="0"/>
              </a:rPr>
              <a:pPr/>
              <a:t>1</a:t>
            </a:fld>
            <a:endParaRPr lang="en-US" altLang="zh-TW">
              <a:latin typeface="Arial" pitchFamily="34" charset="0"/>
              <a:ea typeface="新細明體" pitchFamily="18" charset="-120"/>
              <a:cs typeface="Arial" pitchFamily="34" charset="0"/>
            </a:endParaRPr>
          </a:p>
        </p:txBody>
      </p:sp>
      <p:sp>
        <p:nvSpPr>
          <p:cNvPr id="29699"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29700"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ct val="0"/>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29701" name="Text Box 3"/>
          <p:cNvSpPr txBox="1">
            <a:spLocks noChangeArrowheads="1"/>
          </p:cNvSpPr>
          <p:nvPr/>
        </p:nvSpPr>
        <p:spPr bwMode="auto">
          <a:xfrm>
            <a:off x="4021295"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C67893A4-D6B4-41FA-9FDB-37E01EE71FB1}"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1</a:t>
            </a:fld>
            <a:endParaRPr lang="en-US" altLang="zh-TW" sz="1200" dirty="0">
              <a:solidFill>
                <a:srgbClr val="000000"/>
              </a:solidFill>
            </a:endParaRPr>
          </a:p>
        </p:txBody>
      </p:sp>
    </p:spTree>
    <p:extLst>
      <p:ext uri="{BB962C8B-B14F-4D97-AF65-F5344CB8AC3E}">
        <p14:creationId xmlns:p14="http://schemas.microsoft.com/office/powerpoint/2010/main" val="3285105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p:spPr>
        <p:txBody>
          <a:bodyPr/>
          <a:lstStyle/>
          <a:p>
            <a:fld id="{7A8609BC-B1B4-40E1-8A0B-C030536AF39E}" type="slidenum">
              <a:rPr lang="en-US" altLang="zh-TW">
                <a:latin typeface="Arial" pitchFamily="34" charset="0"/>
                <a:ea typeface="新細明體" pitchFamily="18" charset="-120"/>
                <a:cs typeface="Arial" pitchFamily="34" charset="0"/>
              </a:rPr>
              <a:pPr/>
              <a:t>13</a:t>
            </a:fld>
            <a:endParaRPr lang="en-US" altLang="zh-TW">
              <a:latin typeface="Arial" pitchFamily="34" charset="0"/>
              <a:ea typeface="新細明體" pitchFamily="18" charset="-120"/>
              <a:cs typeface="Arial" pitchFamily="34" charset="0"/>
            </a:endParaRPr>
          </a:p>
        </p:txBody>
      </p:sp>
      <p:sp>
        <p:nvSpPr>
          <p:cNvPr id="40963"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40964"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40965" name="Text Box 3"/>
          <p:cNvSpPr txBox="1">
            <a:spLocks noChangeArrowheads="1"/>
          </p:cNvSpPr>
          <p:nvPr/>
        </p:nvSpPr>
        <p:spPr bwMode="auto">
          <a:xfrm>
            <a:off x="4021296"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58ACE1AE-DE57-4266-9636-C777DC07BED2}"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13</a:t>
            </a:fld>
            <a:endParaRPr lang="en-US" altLang="zh-TW" sz="1200" dirty="0">
              <a:solidFill>
                <a:srgbClr val="000000"/>
              </a:solidFill>
            </a:endParaRPr>
          </a:p>
        </p:txBody>
      </p:sp>
    </p:spTree>
    <p:extLst>
      <p:ext uri="{BB962C8B-B14F-4D97-AF65-F5344CB8AC3E}">
        <p14:creationId xmlns:p14="http://schemas.microsoft.com/office/powerpoint/2010/main" val="3894723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p:spPr>
        <p:txBody>
          <a:bodyPr/>
          <a:lstStyle/>
          <a:p>
            <a:fld id="{7A8609BC-B1B4-40E1-8A0B-C030536AF39E}" type="slidenum">
              <a:rPr lang="en-US" altLang="zh-TW">
                <a:latin typeface="Arial" pitchFamily="34" charset="0"/>
                <a:ea typeface="新細明體" pitchFamily="18" charset="-120"/>
                <a:cs typeface="Arial" pitchFamily="34" charset="0"/>
              </a:rPr>
              <a:pPr/>
              <a:t>15</a:t>
            </a:fld>
            <a:endParaRPr lang="en-US" altLang="zh-TW">
              <a:latin typeface="Arial" pitchFamily="34" charset="0"/>
              <a:ea typeface="新細明體" pitchFamily="18" charset="-120"/>
              <a:cs typeface="Arial" pitchFamily="34" charset="0"/>
            </a:endParaRPr>
          </a:p>
        </p:txBody>
      </p:sp>
      <p:sp>
        <p:nvSpPr>
          <p:cNvPr id="40963"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40964"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40965" name="Text Box 3"/>
          <p:cNvSpPr txBox="1">
            <a:spLocks noChangeArrowheads="1"/>
          </p:cNvSpPr>
          <p:nvPr/>
        </p:nvSpPr>
        <p:spPr bwMode="auto">
          <a:xfrm>
            <a:off x="4021296"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58ACE1AE-DE57-4266-9636-C777DC07BED2}"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15</a:t>
            </a:fld>
            <a:endParaRPr lang="en-US" altLang="zh-TW" sz="1200" dirty="0">
              <a:solidFill>
                <a:srgbClr val="000000"/>
              </a:solidFill>
            </a:endParaRPr>
          </a:p>
        </p:txBody>
      </p:sp>
    </p:spTree>
    <p:extLst>
      <p:ext uri="{BB962C8B-B14F-4D97-AF65-F5344CB8AC3E}">
        <p14:creationId xmlns:p14="http://schemas.microsoft.com/office/powerpoint/2010/main" val="4110166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p:spPr>
        <p:txBody>
          <a:bodyPr/>
          <a:lstStyle/>
          <a:p>
            <a:fld id="{7A8609BC-B1B4-40E1-8A0B-C030536AF39E}" type="slidenum">
              <a:rPr lang="en-US" altLang="zh-TW">
                <a:latin typeface="Arial" pitchFamily="34" charset="0"/>
                <a:ea typeface="新細明體" pitchFamily="18" charset="-120"/>
                <a:cs typeface="Arial" pitchFamily="34" charset="0"/>
              </a:rPr>
              <a:pPr/>
              <a:t>16</a:t>
            </a:fld>
            <a:endParaRPr lang="en-US" altLang="zh-TW">
              <a:latin typeface="Arial" pitchFamily="34" charset="0"/>
              <a:ea typeface="新細明體" pitchFamily="18" charset="-120"/>
              <a:cs typeface="Arial" pitchFamily="34" charset="0"/>
            </a:endParaRPr>
          </a:p>
        </p:txBody>
      </p:sp>
      <p:sp>
        <p:nvSpPr>
          <p:cNvPr id="40963"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40964"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40965" name="Text Box 3"/>
          <p:cNvSpPr txBox="1">
            <a:spLocks noChangeArrowheads="1"/>
          </p:cNvSpPr>
          <p:nvPr/>
        </p:nvSpPr>
        <p:spPr bwMode="auto">
          <a:xfrm>
            <a:off x="4021296"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58ACE1AE-DE57-4266-9636-C777DC07BED2}"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16</a:t>
            </a:fld>
            <a:endParaRPr lang="en-US" altLang="zh-TW" sz="1200" dirty="0">
              <a:solidFill>
                <a:srgbClr val="000000"/>
              </a:solidFill>
            </a:endParaRPr>
          </a:p>
        </p:txBody>
      </p:sp>
    </p:spTree>
    <p:extLst>
      <p:ext uri="{BB962C8B-B14F-4D97-AF65-F5344CB8AC3E}">
        <p14:creationId xmlns:p14="http://schemas.microsoft.com/office/powerpoint/2010/main" val="4110166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p:spPr>
        <p:txBody>
          <a:bodyPr/>
          <a:lstStyle/>
          <a:p>
            <a:pPr>
              <a:defRPr/>
            </a:pPr>
            <a:fld id="{7A8609BC-B1B4-40E1-8A0B-C030536AF39E}" type="slidenum">
              <a:rPr lang="en-US" altLang="zh-TW">
                <a:latin typeface="Arial" pitchFamily="34" charset="0"/>
                <a:ea typeface="新細明體" pitchFamily="18" charset="-120"/>
                <a:cs typeface="Arial" pitchFamily="34" charset="0"/>
              </a:rPr>
              <a:pPr>
                <a:defRPr/>
              </a:pPr>
              <a:t>18</a:t>
            </a:fld>
            <a:endParaRPr lang="en-US" altLang="zh-TW">
              <a:latin typeface="Arial" pitchFamily="34" charset="0"/>
              <a:ea typeface="新細明體" pitchFamily="18" charset="-120"/>
              <a:cs typeface="Arial" pitchFamily="34" charset="0"/>
            </a:endParaRPr>
          </a:p>
        </p:txBody>
      </p:sp>
      <p:sp>
        <p:nvSpPr>
          <p:cNvPr id="40963"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40964"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40965" name="Text Box 3"/>
          <p:cNvSpPr txBox="1">
            <a:spLocks noChangeArrowheads="1"/>
          </p:cNvSpPr>
          <p:nvPr/>
        </p:nvSpPr>
        <p:spPr bwMode="auto">
          <a:xfrm>
            <a:off x="4021296"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a:pPr>
            <a:fld id="{58ACE1AE-DE57-4266-9636-C777DC07BED2}"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a:pPr>
              <a:t>18</a:t>
            </a:fld>
            <a:endParaRPr lang="en-US" altLang="zh-TW" sz="1200" dirty="0">
              <a:solidFill>
                <a:srgbClr val="000000"/>
              </a:solidFill>
            </a:endParaRPr>
          </a:p>
        </p:txBody>
      </p:sp>
    </p:spTree>
    <p:extLst>
      <p:ext uri="{BB962C8B-B14F-4D97-AF65-F5344CB8AC3E}">
        <p14:creationId xmlns:p14="http://schemas.microsoft.com/office/powerpoint/2010/main" val="1519944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p:spPr>
        <p:txBody>
          <a:bodyPr/>
          <a:lstStyle/>
          <a:p>
            <a:fld id="{7A8609BC-B1B4-40E1-8A0B-C030536AF39E}" type="slidenum">
              <a:rPr lang="en-US" altLang="zh-TW">
                <a:latin typeface="Arial" pitchFamily="34" charset="0"/>
                <a:ea typeface="新細明體" pitchFamily="18" charset="-120"/>
                <a:cs typeface="Arial" pitchFamily="34" charset="0"/>
              </a:rPr>
              <a:pPr/>
              <a:t>22</a:t>
            </a:fld>
            <a:endParaRPr lang="en-US" altLang="zh-TW">
              <a:latin typeface="Arial" pitchFamily="34" charset="0"/>
              <a:ea typeface="新細明體" pitchFamily="18" charset="-120"/>
              <a:cs typeface="Arial" pitchFamily="34" charset="0"/>
            </a:endParaRPr>
          </a:p>
        </p:txBody>
      </p:sp>
      <p:sp>
        <p:nvSpPr>
          <p:cNvPr id="40963"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40964"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40965" name="Text Box 3"/>
          <p:cNvSpPr txBox="1">
            <a:spLocks noChangeArrowheads="1"/>
          </p:cNvSpPr>
          <p:nvPr/>
        </p:nvSpPr>
        <p:spPr bwMode="auto">
          <a:xfrm>
            <a:off x="4021296"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58ACE1AE-DE57-4266-9636-C777DC07BED2}"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22</a:t>
            </a:fld>
            <a:endParaRPr lang="en-US" altLang="zh-TW" sz="1200" dirty="0">
              <a:solidFill>
                <a:srgbClr val="000000"/>
              </a:solidFill>
            </a:endParaRPr>
          </a:p>
        </p:txBody>
      </p:sp>
    </p:spTree>
    <p:extLst>
      <p:ext uri="{BB962C8B-B14F-4D97-AF65-F5344CB8AC3E}">
        <p14:creationId xmlns:p14="http://schemas.microsoft.com/office/powerpoint/2010/main" val="975165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p:spPr>
        <p:txBody>
          <a:bodyPr/>
          <a:lstStyle/>
          <a:p>
            <a:fld id="{7A8609BC-B1B4-40E1-8A0B-C030536AF39E}" type="slidenum">
              <a:rPr lang="en-US" altLang="zh-TW">
                <a:latin typeface="Arial" pitchFamily="34" charset="0"/>
                <a:ea typeface="新細明體" pitchFamily="18" charset="-120"/>
                <a:cs typeface="Arial" pitchFamily="34" charset="0"/>
              </a:rPr>
              <a:pPr/>
              <a:t>23</a:t>
            </a:fld>
            <a:endParaRPr lang="en-US" altLang="zh-TW">
              <a:latin typeface="Arial" pitchFamily="34" charset="0"/>
              <a:ea typeface="新細明體" pitchFamily="18" charset="-120"/>
              <a:cs typeface="Arial" pitchFamily="34" charset="0"/>
            </a:endParaRPr>
          </a:p>
        </p:txBody>
      </p:sp>
      <p:sp>
        <p:nvSpPr>
          <p:cNvPr id="40963"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40964"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40965" name="Text Box 3"/>
          <p:cNvSpPr txBox="1">
            <a:spLocks noChangeArrowheads="1"/>
          </p:cNvSpPr>
          <p:nvPr/>
        </p:nvSpPr>
        <p:spPr bwMode="auto">
          <a:xfrm>
            <a:off x="4021296"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58ACE1AE-DE57-4266-9636-C777DC07BED2}"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23</a:t>
            </a:fld>
            <a:endParaRPr lang="en-US" altLang="zh-TW" sz="1200" dirty="0">
              <a:solidFill>
                <a:srgbClr val="000000"/>
              </a:solidFill>
            </a:endParaRPr>
          </a:p>
        </p:txBody>
      </p:sp>
    </p:spTree>
    <p:extLst>
      <p:ext uri="{BB962C8B-B14F-4D97-AF65-F5344CB8AC3E}">
        <p14:creationId xmlns:p14="http://schemas.microsoft.com/office/powerpoint/2010/main" val="2764890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idx="10"/>
          </p:nvPr>
        </p:nvSpPr>
        <p:spPr/>
        <p:txBody>
          <a:bodyPr/>
          <a:lstStyle/>
          <a:p>
            <a:pPr>
              <a:defRPr/>
            </a:pPr>
            <a:fld id="{F01C46AE-1516-455E-8BE1-864696AF07B7}" type="slidenum">
              <a:rPr lang="en-US" smtClean="0"/>
              <a:pPr>
                <a:defRPr/>
              </a:pPr>
              <a:t>28</a:t>
            </a:fld>
            <a:endParaRPr lang="en-US"/>
          </a:p>
        </p:txBody>
      </p:sp>
    </p:spTree>
    <p:extLst>
      <p:ext uri="{BB962C8B-B14F-4D97-AF65-F5344CB8AC3E}">
        <p14:creationId xmlns:p14="http://schemas.microsoft.com/office/powerpoint/2010/main" val="193299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0"/>
          </p:nvPr>
        </p:nvSpPr>
        <p:spPr/>
        <p:txBody>
          <a:bodyPr/>
          <a:lstStyle/>
          <a:p>
            <a:pPr>
              <a:defRPr/>
            </a:pPr>
            <a:fld id="{F01C46AE-1516-455E-8BE1-864696AF07B7}" type="slidenum">
              <a:rPr lang="en-US" smtClean="0"/>
              <a:pPr>
                <a:defRPr/>
              </a:pPr>
              <a:t>36</a:t>
            </a:fld>
            <a:endParaRPr lang="en-US"/>
          </a:p>
        </p:txBody>
      </p:sp>
    </p:spTree>
    <p:extLst>
      <p:ext uri="{BB962C8B-B14F-4D97-AF65-F5344CB8AC3E}">
        <p14:creationId xmlns:p14="http://schemas.microsoft.com/office/powerpoint/2010/main" val="4287394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0"/>
          </p:nvPr>
        </p:nvSpPr>
        <p:spPr/>
        <p:txBody>
          <a:bodyPr/>
          <a:lstStyle/>
          <a:p>
            <a:pPr>
              <a:defRPr/>
            </a:pPr>
            <a:fld id="{F01C46AE-1516-455E-8BE1-864696AF07B7}" type="slidenum">
              <a:rPr lang="en-US" smtClean="0"/>
              <a:pPr>
                <a:defRPr/>
              </a:pPr>
              <a:t>55</a:t>
            </a:fld>
            <a:endParaRPr lang="en-US"/>
          </a:p>
        </p:txBody>
      </p:sp>
    </p:spTree>
    <p:extLst>
      <p:ext uri="{BB962C8B-B14F-4D97-AF65-F5344CB8AC3E}">
        <p14:creationId xmlns:p14="http://schemas.microsoft.com/office/powerpoint/2010/main" val="2327732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0"/>
          </p:nvPr>
        </p:nvSpPr>
        <p:spPr/>
        <p:txBody>
          <a:bodyPr/>
          <a:lstStyle/>
          <a:p>
            <a:pPr>
              <a:defRPr/>
            </a:pPr>
            <a:fld id="{F01C46AE-1516-455E-8BE1-864696AF07B7}" type="slidenum">
              <a:rPr lang="en-US" smtClean="0"/>
              <a:pPr>
                <a:defRPr/>
              </a:pPr>
              <a:t>56</a:t>
            </a:fld>
            <a:endParaRPr lang="en-US"/>
          </a:p>
        </p:txBody>
      </p:sp>
    </p:spTree>
    <p:extLst>
      <p:ext uri="{BB962C8B-B14F-4D97-AF65-F5344CB8AC3E}">
        <p14:creationId xmlns:p14="http://schemas.microsoft.com/office/powerpoint/2010/main" val="309808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buFont typeface="Times New Roman" pitchFamily="16" charset="0"/>
              <a:buNone/>
              <a:defRPr/>
            </a:pPr>
            <a:endParaRPr lang="zh-TW" i="1" dirty="0" smtClean="0">
              <a:solidFill>
                <a:schemeClr val="tx1"/>
              </a:solidFill>
              <a:latin typeface="+mn-lt"/>
            </a:endParaRPr>
          </a:p>
        </p:txBody>
      </p:sp>
      <p:sp>
        <p:nvSpPr>
          <p:cNvPr id="30724" name="投影片編號版面配置區 3"/>
          <p:cNvSpPr>
            <a:spLocks noGrp="1"/>
          </p:cNvSpPr>
          <p:nvPr>
            <p:ph type="sldNum" sz="quarter"/>
          </p:nvPr>
        </p:nvSpPr>
        <p:spPr>
          <a:noFill/>
          <a:ln/>
        </p:spPr>
        <p:txBody>
          <a:bodyPr/>
          <a:lstStyle/>
          <a:p>
            <a:fld id="{A0687BA6-EE4A-4E64-A6D9-84FC648C77E1}" type="slidenum">
              <a:rPr lang="en-US" altLang="zh-TW">
                <a:latin typeface="Arial" pitchFamily="34" charset="0"/>
                <a:ea typeface="新細明體" pitchFamily="18" charset="-120"/>
                <a:cs typeface="Arial" pitchFamily="34" charset="0"/>
              </a:rPr>
              <a:pPr/>
              <a:t>2</a:t>
            </a:fld>
            <a:endParaRPr lang="zh-TW" altLang="zh-TW">
              <a:latin typeface="Arial" pitchFamily="34" charset="0"/>
              <a:ea typeface="新細明體" pitchFamily="18" charset="-120"/>
              <a:cs typeface="Arial" pitchFamily="34" charset="0"/>
            </a:endParaRPr>
          </a:p>
        </p:txBody>
      </p:sp>
    </p:spTree>
    <p:extLst>
      <p:ext uri="{BB962C8B-B14F-4D97-AF65-F5344CB8AC3E}">
        <p14:creationId xmlns:p14="http://schemas.microsoft.com/office/powerpoint/2010/main" val="3462205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p:spPr>
        <p:txBody>
          <a:bodyPr/>
          <a:lstStyle/>
          <a:p>
            <a:fld id="{6451AE07-B6D0-4F85-92AC-36A8ADFCF12C}" type="slidenum">
              <a:rPr lang="en-US" altLang="zh-TW">
                <a:latin typeface="Arial" pitchFamily="34" charset="0"/>
                <a:ea typeface="新細明體" pitchFamily="18" charset="-120"/>
                <a:cs typeface="Arial" pitchFamily="34" charset="0"/>
              </a:rPr>
              <a:pPr/>
              <a:t>62</a:t>
            </a:fld>
            <a:endParaRPr lang="en-US" altLang="zh-TW">
              <a:latin typeface="Arial" pitchFamily="34" charset="0"/>
              <a:ea typeface="新細明體" pitchFamily="18" charset="-120"/>
              <a:cs typeface="Arial" pitchFamily="34" charset="0"/>
            </a:endParaRPr>
          </a:p>
        </p:txBody>
      </p:sp>
      <p:sp>
        <p:nvSpPr>
          <p:cNvPr id="39939"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39940"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39941" name="Text Box 3"/>
          <p:cNvSpPr txBox="1">
            <a:spLocks noChangeArrowheads="1"/>
          </p:cNvSpPr>
          <p:nvPr/>
        </p:nvSpPr>
        <p:spPr bwMode="auto">
          <a:xfrm>
            <a:off x="4021295"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88330C37-D555-432D-A108-477F047D25D7}"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62</a:t>
            </a:fld>
            <a:endParaRPr lang="en-US" altLang="zh-TW" sz="1200" dirty="0">
              <a:solidFill>
                <a:srgbClr val="000000"/>
              </a:solidFill>
            </a:endParaRPr>
          </a:p>
        </p:txBody>
      </p:sp>
    </p:spTree>
    <p:extLst>
      <p:ext uri="{BB962C8B-B14F-4D97-AF65-F5344CB8AC3E}">
        <p14:creationId xmlns:p14="http://schemas.microsoft.com/office/powerpoint/2010/main" val="1474920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p:spPr>
        <p:txBody>
          <a:bodyPr/>
          <a:lstStyle/>
          <a:p>
            <a:fld id="{91E85AA5-3160-4DAB-9D4C-52DF82B1C72A}" type="slidenum">
              <a:rPr lang="en-US" altLang="zh-TW">
                <a:latin typeface="Arial" pitchFamily="34" charset="0"/>
                <a:ea typeface="新細明體" pitchFamily="18" charset="-120"/>
                <a:cs typeface="Arial" pitchFamily="34" charset="0"/>
              </a:rPr>
              <a:pPr/>
              <a:t>63</a:t>
            </a:fld>
            <a:endParaRPr lang="en-US" altLang="zh-TW">
              <a:latin typeface="Arial" pitchFamily="34" charset="0"/>
              <a:ea typeface="新細明體" pitchFamily="18" charset="-120"/>
              <a:cs typeface="Arial" pitchFamily="34" charset="0"/>
            </a:endParaRPr>
          </a:p>
        </p:txBody>
      </p:sp>
      <p:sp>
        <p:nvSpPr>
          <p:cNvPr id="48131"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48132"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48133" name="Text Box 3"/>
          <p:cNvSpPr txBox="1">
            <a:spLocks noChangeArrowheads="1"/>
          </p:cNvSpPr>
          <p:nvPr/>
        </p:nvSpPr>
        <p:spPr bwMode="auto">
          <a:xfrm>
            <a:off x="4021295"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C941BC52-3A9D-4964-A2C1-8C515BE02D2F}"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63</a:t>
            </a:fld>
            <a:endParaRPr lang="en-US" altLang="zh-TW" sz="1200" dirty="0">
              <a:solidFill>
                <a:srgbClr val="000000"/>
              </a:solidFill>
            </a:endParaRPr>
          </a:p>
        </p:txBody>
      </p:sp>
    </p:spTree>
    <p:extLst>
      <p:ext uri="{BB962C8B-B14F-4D97-AF65-F5344CB8AC3E}">
        <p14:creationId xmlns:p14="http://schemas.microsoft.com/office/powerpoint/2010/main" val="425207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ln/>
        </p:spPr>
        <p:txBody>
          <a:bodyPr/>
          <a:lstStyle/>
          <a:p>
            <a:fld id="{FA7F39B1-5A92-4503-8020-066204131585}" type="slidenum">
              <a:rPr lang="en-US" altLang="zh-TW">
                <a:latin typeface="Arial" pitchFamily="34" charset="0"/>
                <a:ea typeface="新細明體" pitchFamily="18" charset="-120"/>
                <a:cs typeface="Arial" pitchFamily="34" charset="0"/>
              </a:rPr>
              <a:pPr/>
              <a:t>3</a:t>
            </a:fld>
            <a:endParaRPr lang="en-US" altLang="zh-TW">
              <a:latin typeface="Arial" pitchFamily="34" charset="0"/>
              <a:ea typeface="新細明體" pitchFamily="18" charset="-120"/>
              <a:cs typeface="Arial" pitchFamily="34" charset="0"/>
            </a:endParaRPr>
          </a:p>
        </p:txBody>
      </p:sp>
      <p:sp>
        <p:nvSpPr>
          <p:cNvPr id="31747"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31748"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ct val="0"/>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31749" name="Text Box 3"/>
          <p:cNvSpPr txBox="1">
            <a:spLocks noChangeArrowheads="1"/>
          </p:cNvSpPr>
          <p:nvPr/>
        </p:nvSpPr>
        <p:spPr bwMode="auto">
          <a:xfrm>
            <a:off x="4021296"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6DCACC4B-FA80-4DE4-ABC1-7D7378797261}"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3</a:t>
            </a:fld>
            <a:endParaRPr lang="en-US" altLang="zh-TW" sz="1200" dirty="0">
              <a:solidFill>
                <a:srgbClr val="000000"/>
              </a:solidFill>
            </a:endParaRPr>
          </a:p>
        </p:txBody>
      </p:sp>
    </p:spTree>
    <p:extLst>
      <p:ext uri="{BB962C8B-B14F-4D97-AF65-F5344CB8AC3E}">
        <p14:creationId xmlns:p14="http://schemas.microsoft.com/office/powerpoint/2010/main" val="213642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a:pPr>
            <a:fld id="{74C2C968-C929-427D-A34D-90C7B2D70BD7}" type="slidenum">
              <a:rPr kumimoji="0" lang="en-US" altLang="zh-TW" sz="1200" b="0" i="0" u="none" strike="noStrike" kern="1200" cap="none" spc="0" normalizeH="0" baseline="0" noProof="0">
                <a:ln>
                  <a:noFill/>
                </a:ln>
                <a:solidFill>
                  <a:srgbClr val="000000"/>
                </a:solidFill>
                <a:effectLst/>
                <a:uLnTx/>
                <a:uFillTx/>
                <a:latin typeface="Arial" pitchFamily="34" charset="0"/>
                <a:ea typeface="新細明體" pitchFamily="18" charset="-120"/>
                <a:cs typeface="Arial"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a:pPr>
              <a:t>4</a:t>
            </a:fld>
            <a:endParaRPr kumimoji="0" lang="en-US" altLang="zh-TW" sz="1200" b="0" i="0" u="none" strike="noStrike" kern="1200" cap="none" spc="0" normalizeH="0" baseline="0" noProof="0">
              <a:ln>
                <a:noFill/>
              </a:ln>
              <a:solidFill>
                <a:srgbClr val="000000"/>
              </a:solidFill>
              <a:effectLst/>
              <a:uLnTx/>
              <a:uFillTx/>
              <a:latin typeface="Arial" pitchFamily="34" charset="0"/>
              <a:ea typeface="新細明體" pitchFamily="18" charset="-120"/>
              <a:cs typeface="Arial" pitchFamily="34" charset="0"/>
            </a:endParaRPr>
          </a:p>
        </p:txBody>
      </p:sp>
      <p:sp>
        <p:nvSpPr>
          <p:cNvPr id="32771"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32772"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ct val="0"/>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32773" name="Text Box 3"/>
          <p:cNvSpPr txBox="1">
            <a:spLocks noChangeArrowheads="1"/>
          </p:cNvSpPr>
          <p:nvPr/>
        </p:nvSpPr>
        <p:spPr bwMode="auto">
          <a:xfrm>
            <a:off x="4021295" y="9721106"/>
            <a:ext cx="3076363" cy="511731"/>
          </a:xfrm>
          <a:prstGeom prst="rect">
            <a:avLst/>
          </a:prstGeom>
          <a:noFill/>
          <a:ln w="9525">
            <a:noFill/>
            <a:round/>
            <a:headEnd/>
            <a:tailEnd/>
          </a:ln>
        </p:spPr>
        <p:txBody>
          <a:bodyPr lIns="93276" tIns="48504" rIns="93276" bIns="48504" anchor="b"/>
          <a:lstStyle/>
          <a:p>
            <a:pPr marL="0" marR="0" lvl="0" indent="0" algn="r" defTabSz="449263" rtl="0" eaLnBrk="1" fontAlgn="base" latinLnBrk="0" hangingPunct="1">
              <a:lnSpc>
                <a:spcPct val="100000"/>
              </a:lnSpc>
              <a:spcBef>
                <a:spcPct val="0"/>
              </a:spcBef>
              <a:spcAft>
                <a:spcPct val="0"/>
              </a:spcAft>
              <a:buClrTx/>
              <a:buSzPct val="100000"/>
              <a:buFont typeface="Times New Roman" pitchFamily="18" charset="0"/>
              <a:buNone/>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a:pPr>
            <a:fld id="{16D09F9B-2ED8-47F7-990C-D9618819AA0A}" type="slidenum">
              <a:rPr kumimoji="0" lang="en-US" altLang="zh-TW" sz="1200" b="0" i="0" u="none" strike="noStrike" kern="1200" cap="none" spc="0" normalizeH="0" baseline="0" noProof="0">
                <a:ln>
                  <a:noFill/>
                </a:ln>
                <a:solidFill>
                  <a:srgbClr val="000000"/>
                </a:solidFill>
                <a:effectLst/>
                <a:uLnTx/>
                <a:uFillTx/>
                <a:latin typeface="Arial" pitchFamily="34" charset="0"/>
                <a:ea typeface="新細明體" panose="02020500000000000000" pitchFamily="18" charset="-120"/>
                <a:cs typeface="Arial" pitchFamily="34" charset="0"/>
              </a:rPr>
              <a:pPr marL="0" marR="0" lvl="0" indent="0" algn="r" defTabSz="449263" rtl="0" eaLnBrk="1" fontAlgn="base" latinLnBrk="0" hangingPunct="1">
                <a:lnSpc>
                  <a:spcPct val="100000"/>
                </a:lnSpc>
                <a:spcBef>
                  <a:spcPct val="0"/>
                </a:spcBef>
                <a:spcAft>
                  <a:spcPct val="0"/>
                </a:spcAft>
                <a:buClrTx/>
                <a:buSzPct val="100000"/>
                <a:buFont typeface="Times New Roman" pitchFamily="18" charset="0"/>
                <a:buNone/>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a:pPr>
              <a:t>4</a:t>
            </a:fld>
            <a:endParaRPr kumimoji="0" lang="en-US" altLang="zh-TW" sz="1200" b="0" i="0" u="none" strike="noStrike" kern="1200" cap="none" spc="0" normalizeH="0" baseline="0" noProof="0" dirty="0">
              <a:ln>
                <a:noFill/>
              </a:ln>
              <a:solidFill>
                <a:srgbClr val="000000"/>
              </a:solidFill>
              <a:effectLst/>
              <a:uLnTx/>
              <a:uFillTx/>
              <a:latin typeface="Arial" pitchFamily="34" charset="0"/>
              <a:ea typeface="新細明體" panose="02020500000000000000" pitchFamily="18" charset="-120"/>
              <a:cs typeface="Arial" pitchFamily="34" charset="0"/>
            </a:endParaRPr>
          </a:p>
        </p:txBody>
      </p:sp>
    </p:spTree>
    <p:extLst>
      <p:ext uri="{BB962C8B-B14F-4D97-AF65-F5344CB8AC3E}">
        <p14:creationId xmlns:p14="http://schemas.microsoft.com/office/powerpoint/2010/main" val="231622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ln/>
        </p:spPr>
        <p:txBody>
          <a:bodyPr/>
          <a:lstStyle/>
          <a:p>
            <a:fld id="{0874B306-C1F9-463D-9E38-7FEE2C4BBFCF}" type="slidenum">
              <a:rPr lang="en-US" altLang="zh-TW">
                <a:latin typeface="Arial" pitchFamily="34" charset="0"/>
                <a:ea typeface="新細明體" pitchFamily="18" charset="-120"/>
                <a:cs typeface="Arial" pitchFamily="34" charset="0"/>
              </a:rPr>
              <a:pPr/>
              <a:t>5</a:t>
            </a:fld>
            <a:endParaRPr lang="en-US" altLang="zh-TW">
              <a:latin typeface="Arial" pitchFamily="34" charset="0"/>
              <a:ea typeface="新細明體" pitchFamily="18" charset="-120"/>
              <a:cs typeface="Arial" pitchFamily="34" charset="0"/>
            </a:endParaRPr>
          </a:p>
        </p:txBody>
      </p:sp>
      <p:sp>
        <p:nvSpPr>
          <p:cNvPr id="36867"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36868"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36869" name="Text Box 3"/>
          <p:cNvSpPr txBox="1">
            <a:spLocks noChangeArrowheads="1"/>
          </p:cNvSpPr>
          <p:nvPr/>
        </p:nvSpPr>
        <p:spPr bwMode="auto">
          <a:xfrm>
            <a:off x="4021295"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009F1A4B-B30B-4CED-8CAF-0CFAD875750B}"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5</a:t>
            </a:fld>
            <a:endParaRPr lang="en-US" altLang="zh-TW" sz="1200" dirty="0">
              <a:solidFill>
                <a:srgbClr val="000000"/>
              </a:solidFill>
            </a:endParaRPr>
          </a:p>
        </p:txBody>
      </p:sp>
    </p:spTree>
    <p:extLst>
      <p:ext uri="{BB962C8B-B14F-4D97-AF65-F5344CB8AC3E}">
        <p14:creationId xmlns:p14="http://schemas.microsoft.com/office/powerpoint/2010/main" val="369723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p:spPr>
        <p:txBody>
          <a:bodyPr/>
          <a:lstStyle/>
          <a:p>
            <a:fld id="{AB75C3D1-E126-4564-A70B-322038EB3C07}" type="slidenum">
              <a:rPr lang="en-US" altLang="zh-TW">
                <a:latin typeface="Arial" pitchFamily="34" charset="0"/>
                <a:ea typeface="新細明體" pitchFamily="18" charset="-120"/>
                <a:cs typeface="Arial" pitchFamily="34" charset="0"/>
              </a:rPr>
              <a:pPr/>
              <a:t>8</a:t>
            </a:fld>
            <a:endParaRPr lang="en-US" altLang="zh-TW">
              <a:latin typeface="Arial" pitchFamily="34" charset="0"/>
              <a:ea typeface="新細明體" pitchFamily="18" charset="-120"/>
              <a:cs typeface="Arial" pitchFamily="34" charset="0"/>
            </a:endParaRPr>
          </a:p>
        </p:txBody>
      </p:sp>
      <p:sp>
        <p:nvSpPr>
          <p:cNvPr id="33795"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33796"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33797" name="Text Box 3"/>
          <p:cNvSpPr txBox="1">
            <a:spLocks noChangeArrowheads="1"/>
          </p:cNvSpPr>
          <p:nvPr/>
        </p:nvSpPr>
        <p:spPr bwMode="auto">
          <a:xfrm>
            <a:off x="4021296"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3D737269-0C8F-4566-99C6-F093F67886B9}"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8</a:t>
            </a:fld>
            <a:endParaRPr lang="en-US" altLang="zh-TW" sz="1200" dirty="0">
              <a:solidFill>
                <a:srgbClr val="000000"/>
              </a:solidFill>
            </a:endParaRPr>
          </a:p>
        </p:txBody>
      </p:sp>
    </p:spTree>
    <p:extLst>
      <p:ext uri="{BB962C8B-B14F-4D97-AF65-F5344CB8AC3E}">
        <p14:creationId xmlns:p14="http://schemas.microsoft.com/office/powerpoint/2010/main" val="383054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p:spPr>
        <p:txBody>
          <a:bodyPr/>
          <a:lstStyle/>
          <a:p>
            <a:fld id="{4A291372-4175-4E8F-8DE2-6546BF7A7C6E}" type="slidenum">
              <a:rPr lang="en-US" altLang="zh-TW">
                <a:latin typeface="Arial" pitchFamily="34" charset="0"/>
                <a:ea typeface="新細明體" pitchFamily="18" charset="-120"/>
                <a:cs typeface="Arial" pitchFamily="34" charset="0"/>
              </a:rPr>
              <a:pPr/>
              <a:t>9</a:t>
            </a:fld>
            <a:endParaRPr lang="en-US" altLang="zh-TW">
              <a:latin typeface="Arial" pitchFamily="34" charset="0"/>
              <a:ea typeface="新細明體" pitchFamily="18" charset="-120"/>
              <a:cs typeface="Arial" pitchFamily="34" charset="0"/>
            </a:endParaRPr>
          </a:p>
        </p:txBody>
      </p:sp>
      <p:sp>
        <p:nvSpPr>
          <p:cNvPr id="34819"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34820"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34821" name="Text Box 3"/>
          <p:cNvSpPr txBox="1">
            <a:spLocks noChangeArrowheads="1"/>
          </p:cNvSpPr>
          <p:nvPr/>
        </p:nvSpPr>
        <p:spPr bwMode="auto">
          <a:xfrm>
            <a:off x="4021295"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5AEEF1E5-EE59-4B67-AA60-1285576688D3}"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9</a:t>
            </a:fld>
            <a:endParaRPr lang="en-US" altLang="zh-TW" sz="1200" dirty="0">
              <a:solidFill>
                <a:srgbClr val="000000"/>
              </a:solidFill>
            </a:endParaRPr>
          </a:p>
        </p:txBody>
      </p:sp>
    </p:spTree>
    <p:extLst>
      <p:ext uri="{BB962C8B-B14F-4D97-AF65-F5344CB8AC3E}">
        <p14:creationId xmlns:p14="http://schemas.microsoft.com/office/powerpoint/2010/main" val="279715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0"/>
          </p:nvPr>
        </p:nvSpPr>
        <p:spPr/>
        <p:txBody>
          <a:bodyPr/>
          <a:lstStyle/>
          <a:p>
            <a:pPr>
              <a:defRPr/>
            </a:pPr>
            <a:fld id="{F01C46AE-1516-455E-8BE1-864696AF07B7}" type="slidenum">
              <a:rPr lang="en-US" smtClean="0"/>
              <a:pPr>
                <a:defRPr/>
              </a:pPr>
              <a:t>11</a:t>
            </a:fld>
            <a:endParaRPr lang="en-US"/>
          </a:p>
        </p:txBody>
      </p:sp>
    </p:spTree>
    <p:extLst>
      <p:ext uri="{BB962C8B-B14F-4D97-AF65-F5344CB8AC3E}">
        <p14:creationId xmlns:p14="http://schemas.microsoft.com/office/powerpoint/2010/main" val="1525673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p:spPr>
        <p:txBody>
          <a:bodyPr/>
          <a:lstStyle/>
          <a:p>
            <a:fld id="{7A8609BC-B1B4-40E1-8A0B-C030536AF39E}" type="slidenum">
              <a:rPr lang="en-US" altLang="zh-TW">
                <a:latin typeface="Arial" pitchFamily="34" charset="0"/>
                <a:ea typeface="新細明體" pitchFamily="18" charset="-120"/>
                <a:cs typeface="Arial" pitchFamily="34" charset="0"/>
              </a:rPr>
              <a:pPr/>
              <a:t>12</a:t>
            </a:fld>
            <a:endParaRPr lang="en-US" altLang="zh-TW">
              <a:latin typeface="Arial" pitchFamily="34" charset="0"/>
              <a:ea typeface="新細明體" pitchFamily="18" charset="-120"/>
              <a:cs typeface="Arial" pitchFamily="34" charset="0"/>
            </a:endParaRPr>
          </a:p>
        </p:txBody>
      </p:sp>
      <p:sp>
        <p:nvSpPr>
          <p:cNvPr id="40963"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40964"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40965" name="Text Box 3"/>
          <p:cNvSpPr txBox="1">
            <a:spLocks noChangeArrowheads="1"/>
          </p:cNvSpPr>
          <p:nvPr/>
        </p:nvSpPr>
        <p:spPr bwMode="auto">
          <a:xfrm>
            <a:off x="4021296" y="9721106"/>
            <a:ext cx="3076363" cy="511731"/>
          </a:xfrm>
          <a:prstGeom prst="rect">
            <a:avLst/>
          </a:prstGeom>
          <a:noFill/>
          <a:ln w="9525">
            <a:noFill/>
            <a:round/>
            <a:headEnd/>
            <a:tailEnd/>
          </a:ln>
        </p:spPr>
        <p:txBody>
          <a:bodyPr lIns="93276" tIns="48504" rIns="93276" bIns="48504" anchor="b"/>
          <a:lstStyle/>
          <a:p>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58ACE1AE-DE57-4266-9636-C777DC07BED2}" type="slidenum">
              <a:rPr lang="en-US" altLang="zh-TW" sz="1200">
                <a:solidFill>
                  <a:srgbClr val="000000"/>
                </a:solidFill>
              </a:rPr>
              <a:pPr algn="r">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12</a:t>
            </a:fld>
            <a:endParaRPr lang="en-US" altLang="zh-TW" sz="1200" dirty="0">
              <a:solidFill>
                <a:srgbClr val="000000"/>
              </a:solidFill>
            </a:endParaRPr>
          </a:p>
        </p:txBody>
      </p:sp>
    </p:spTree>
    <p:extLst>
      <p:ext uri="{BB962C8B-B14F-4D97-AF65-F5344CB8AC3E}">
        <p14:creationId xmlns:p14="http://schemas.microsoft.com/office/powerpoint/2010/main" val="272902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6409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77750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47172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0451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7181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38021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26455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2916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99574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62020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92222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22802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63331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10327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98891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05700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25023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917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92403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72615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98817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22530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21803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76188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64851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83367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52165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7017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63151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05345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76167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40116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59501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14398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89668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27718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38111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619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52690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91784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767165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506473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41902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803282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02512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487373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05857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4985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735992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73698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040562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98128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470428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41958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724382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970437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4043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8991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40393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7873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286714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72290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979297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049105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917477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2016/12/5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5716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round/>
            <a:headEnd/>
            <a:tailEnd/>
          </a:ln>
        </p:spPr>
      </p:pic>
      <p:sp>
        <p:nvSpPr>
          <p:cNvPr id="2" name="Text Box 2"/>
          <p:cNvSpPr txBox="1">
            <a:spLocks noChangeArrowheads="1"/>
          </p:cNvSpPr>
          <p:nvPr/>
        </p:nvSpPr>
        <p:spPr bwMode="auto">
          <a:xfrm>
            <a:off x="7723188" y="6375400"/>
            <a:ext cx="1552575" cy="368300"/>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a:solidFill>
                  <a:srgbClr val="5EC902"/>
                </a:solidFill>
                <a:latin typeface="Arial" charset="0"/>
                <a:ea typeface="新細明體" pitchFamily="16" charset="-120"/>
                <a:cs typeface="Arial" charset="0"/>
              </a:rPr>
              <a:t>Page </a:t>
            </a:r>
            <a:fld id="{93805346-8003-4D67-A546-EE5B05FDFA60}" type="slidenum">
              <a:rPr lang="fr-FR" b="1">
                <a:solidFill>
                  <a:srgbClr val="5EC902"/>
                </a:solidFill>
                <a:latin typeface="Arial" charset="0"/>
                <a:ea typeface="新細明體" pitchFamily="16" charset="-120"/>
                <a:cs typeface="Arial" charset="0"/>
              </a:rPr>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fr-FR" b="1">
              <a:solidFill>
                <a:srgbClr val="5EC902"/>
              </a:solidFill>
              <a:latin typeface="Arial" charset="0"/>
              <a:ea typeface="新細明體" pitchFamily="16" charset="-120"/>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buClrTx/>
              <a:buSzTx/>
              <a:buFontTx/>
              <a:buNone/>
            </a:pPr>
            <a:fld id="{5EE29E8F-97CD-455D-9D64-4307E677BBDB}" type="datetimeFigureOut">
              <a:rPr lang="zh-TW" altLang="en-US" smtClean="0">
                <a:solidFill>
                  <a:prstClr val="black">
                    <a:tint val="75000"/>
                  </a:prstClr>
                </a:solidFill>
                <a:latin typeface="Calibri"/>
                <a:cs typeface="+mn-cs"/>
              </a:rPr>
              <a:pPr defTabSz="914400" fontAlgn="auto">
                <a:spcBef>
                  <a:spcPts val="0"/>
                </a:spcBef>
                <a:spcAft>
                  <a:spcPts val="0"/>
                </a:spcAft>
                <a:buClrTx/>
                <a:buSzTx/>
                <a:buFontTx/>
                <a:buNone/>
              </a:pPr>
              <a:t>2016/12/5</a:t>
            </a:fld>
            <a:endParaRPr lang="zh-TW" altLang="en-US">
              <a:solidFill>
                <a:prstClr val="black">
                  <a:tint val="75000"/>
                </a:prstClr>
              </a:solidFill>
              <a:latin typeface="Calibri"/>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buClrTx/>
              <a:buSzTx/>
              <a:buFontTx/>
              <a:buNone/>
            </a:pPr>
            <a:endParaRPr lang="zh-TW" altLang="en-US">
              <a:solidFill>
                <a:prstClr val="black">
                  <a:tint val="75000"/>
                </a:prstClr>
              </a:solidFill>
              <a:latin typeface="Calibri"/>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buClrTx/>
              <a:buSzTx/>
              <a:buFontTx/>
              <a:buNone/>
            </a:pPr>
            <a:fld id="{DD27EC9C-42BB-4E91-BE5A-EB92261FA6C7}" type="slidenum">
              <a:rPr lang="zh-TW" altLang="en-US" smtClean="0">
                <a:solidFill>
                  <a:prstClr val="black">
                    <a:tint val="75000"/>
                  </a:prstClr>
                </a:solidFill>
                <a:latin typeface="Calibri"/>
                <a:cs typeface="+mn-cs"/>
              </a:rPr>
              <a:pPr defTabSz="914400" fontAlgn="auto">
                <a:spcBef>
                  <a:spcPts val="0"/>
                </a:spcBef>
                <a:spcAft>
                  <a:spcPts val="0"/>
                </a:spcAft>
                <a:buClrTx/>
                <a:buSzTx/>
                <a:buFontTx/>
                <a:buNone/>
              </a:pPr>
              <a:t>‹#›</a:t>
            </a:fld>
            <a:endParaRPr lang="zh-TW" altLang="en-US">
              <a:solidFill>
                <a:prstClr val="black">
                  <a:tint val="75000"/>
                </a:prstClr>
              </a:solidFill>
              <a:latin typeface="Calibri"/>
              <a:cs typeface="+mn-cs"/>
            </a:endParaRPr>
          </a:p>
        </p:txBody>
      </p:sp>
    </p:spTree>
    <p:extLst>
      <p:ext uri="{BB962C8B-B14F-4D97-AF65-F5344CB8AC3E}">
        <p14:creationId xmlns:p14="http://schemas.microsoft.com/office/powerpoint/2010/main" val="2379720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buClrTx/>
              <a:buSzTx/>
              <a:buFontTx/>
              <a:buNone/>
            </a:pPr>
            <a:fld id="{5EE29E8F-97CD-455D-9D64-4307E677BBDB}" type="datetimeFigureOut">
              <a:rPr lang="zh-TW" altLang="en-US" smtClean="0">
                <a:solidFill>
                  <a:prstClr val="black">
                    <a:tint val="75000"/>
                  </a:prstClr>
                </a:solidFill>
                <a:latin typeface="Calibri"/>
                <a:cs typeface="+mn-cs"/>
              </a:rPr>
              <a:pPr defTabSz="914400" fontAlgn="auto">
                <a:spcBef>
                  <a:spcPts val="0"/>
                </a:spcBef>
                <a:spcAft>
                  <a:spcPts val="0"/>
                </a:spcAft>
                <a:buClrTx/>
                <a:buSzTx/>
                <a:buFontTx/>
                <a:buNone/>
              </a:pPr>
              <a:t>2016/12/5</a:t>
            </a:fld>
            <a:endParaRPr lang="zh-TW" altLang="en-US">
              <a:solidFill>
                <a:prstClr val="black">
                  <a:tint val="75000"/>
                </a:prstClr>
              </a:solidFill>
              <a:latin typeface="Calibri"/>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buClrTx/>
              <a:buSzTx/>
              <a:buFontTx/>
              <a:buNone/>
            </a:pPr>
            <a:endParaRPr lang="zh-TW" altLang="en-US">
              <a:solidFill>
                <a:prstClr val="black">
                  <a:tint val="75000"/>
                </a:prstClr>
              </a:solidFill>
              <a:latin typeface="Calibri"/>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buClrTx/>
              <a:buSzTx/>
              <a:buFontTx/>
              <a:buNone/>
            </a:pPr>
            <a:fld id="{DD27EC9C-42BB-4E91-BE5A-EB92261FA6C7}" type="slidenum">
              <a:rPr lang="zh-TW" altLang="en-US" smtClean="0">
                <a:solidFill>
                  <a:prstClr val="black">
                    <a:tint val="75000"/>
                  </a:prstClr>
                </a:solidFill>
                <a:latin typeface="Calibri"/>
                <a:cs typeface="+mn-cs"/>
              </a:rPr>
              <a:pPr defTabSz="914400" fontAlgn="auto">
                <a:spcBef>
                  <a:spcPts val="0"/>
                </a:spcBef>
                <a:spcAft>
                  <a:spcPts val="0"/>
                </a:spcAft>
                <a:buClrTx/>
                <a:buSzTx/>
                <a:buFontTx/>
                <a:buNone/>
              </a:pPr>
              <a:t>‹#›</a:t>
            </a:fld>
            <a:endParaRPr lang="zh-TW" altLang="en-US">
              <a:solidFill>
                <a:prstClr val="black">
                  <a:tint val="75000"/>
                </a:prstClr>
              </a:solidFill>
              <a:latin typeface="Calibri"/>
              <a:cs typeface="+mn-cs"/>
            </a:endParaRPr>
          </a:p>
        </p:txBody>
      </p:sp>
    </p:spTree>
    <p:extLst>
      <p:ext uri="{BB962C8B-B14F-4D97-AF65-F5344CB8AC3E}">
        <p14:creationId xmlns:p14="http://schemas.microsoft.com/office/powerpoint/2010/main" val="35876201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buClrTx/>
              <a:buSzTx/>
              <a:buFontTx/>
              <a:buNone/>
            </a:pPr>
            <a:fld id="{5EE29E8F-97CD-455D-9D64-4307E677BBDB}" type="datetimeFigureOut">
              <a:rPr lang="zh-TW" altLang="en-US" smtClean="0">
                <a:solidFill>
                  <a:prstClr val="black">
                    <a:tint val="75000"/>
                  </a:prstClr>
                </a:solidFill>
                <a:latin typeface="Calibri"/>
                <a:cs typeface="+mn-cs"/>
              </a:rPr>
              <a:pPr defTabSz="914400" fontAlgn="auto">
                <a:spcBef>
                  <a:spcPts val="0"/>
                </a:spcBef>
                <a:spcAft>
                  <a:spcPts val="0"/>
                </a:spcAft>
                <a:buClrTx/>
                <a:buSzTx/>
                <a:buFontTx/>
                <a:buNone/>
              </a:pPr>
              <a:t>2016/12/5</a:t>
            </a:fld>
            <a:endParaRPr lang="zh-TW" altLang="en-US">
              <a:solidFill>
                <a:prstClr val="black">
                  <a:tint val="75000"/>
                </a:prstClr>
              </a:solidFill>
              <a:latin typeface="Calibri"/>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buClrTx/>
              <a:buSzTx/>
              <a:buFontTx/>
              <a:buNone/>
            </a:pPr>
            <a:endParaRPr lang="zh-TW" altLang="en-US">
              <a:solidFill>
                <a:prstClr val="black">
                  <a:tint val="75000"/>
                </a:prstClr>
              </a:solidFill>
              <a:latin typeface="Calibri"/>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buClrTx/>
              <a:buSzTx/>
              <a:buFontTx/>
              <a:buNone/>
            </a:pPr>
            <a:fld id="{DD27EC9C-42BB-4E91-BE5A-EB92261FA6C7}" type="slidenum">
              <a:rPr lang="zh-TW" altLang="en-US" smtClean="0">
                <a:solidFill>
                  <a:prstClr val="black">
                    <a:tint val="75000"/>
                  </a:prstClr>
                </a:solidFill>
                <a:latin typeface="Calibri"/>
                <a:cs typeface="+mn-cs"/>
              </a:rPr>
              <a:pPr defTabSz="914400" fontAlgn="auto">
                <a:spcBef>
                  <a:spcPts val="0"/>
                </a:spcBef>
                <a:spcAft>
                  <a:spcPts val="0"/>
                </a:spcAft>
                <a:buClrTx/>
                <a:buSzTx/>
                <a:buFontTx/>
                <a:buNone/>
              </a:pPr>
              <a:t>‹#›</a:t>
            </a:fld>
            <a:endParaRPr lang="zh-TW" altLang="en-US">
              <a:solidFill>
                <a:prstClr val="black">
                  <a:tint val="75000"/>
                </a:prstClr>
              </a:solidFill>
              <a:latin typeface="Calibri"/>
              <a:cs typeface="+mn-cs"/>
            </a:endParaRPr>
          </a:p>
        </p:txBody>
      </p:sp>
    </p:spTree>
    <p:extLst>
      <p:ext uri="{BB962C8B-B14F-4D97-AF65-F5344CB8AC3E}">
        <p14:creationId xmlns:p14="http://schemas.microsoft.com/office/powerpoint/2010/main" val="30429550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buClrTx/>
              <a:buSzTx/>
              <a:buFontTx/>
              <a:buNone/>
            </a:pPr>
            <a:fld id="{5EE29E8F-97CD-455D-9D64-4307E677BBDB}" type="datetimeFigureOut">
              <a:rPr lang="zh-TW" altLang="en-US" smtClean="0">
                <a:solidFill>
                  <a:prstClr val="black">
                    <a:tint val="75000"/>
                  </a:prstClr>
                </a:solidFill>
                <a:latin typeface="Calibri"/>
                <a:cs typeface="+mn-cs"/>
              </a:rPr>
              <a:pPr defTabSz="914400" fontAlgn="auto">
                <a:spcBef>
                  <a:spcPts val="0"/>
                </a:spcBef>
                <a:spcAft>
                  <a:spcPts val="0"/>
                </a:spcAft>
                <a:buClrTx/>
                <a:buSzTx/>
                <a:buFontTx/>
                <a:buNone/>
              </a:pPr>
              <a:t>2016/12/5</a:t>
            </a:fld>
            <a:endParaRPr lang="zh-TW" altLang="en-US">
              <a:solidFill>
                <a:prstClr val="black">
                  <a:tint val="75000"/>
                </a:prstClr>
              </a:solidFill>
              <a:latin typeface="Calibri"/>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buClrTx/>
              <a:buSzTx/>
              <a:buFontTx/>
              <a:buNone/>
            </a:pPr>
            <a:endParaRPr lang="zh-TW" altLang="en-US">
              <a:solidFill>
                <a:prstClr val="black">
                  <a:tint val="75000"/>
                </a:prstClr>
              </a:solidFill>
              <a:latin typeface="Calibri"/>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buClrTx/>
              <a:buSzTx/>
              <a:buFontTx/>
              <a:buNone/>
            </a:pPr>
            <a:fld id="{DD27EC9C-42BB-4E91-BE5A-EB92261FA6C7}" type="slidenum">
              <a:rPr lang="zh-TW" altLang="en-US" smtClean="0">
                <a:solidFill>
                  <a:prstClr val="black">
                    <a:tint val="75000"/>
                  </a:prstClr>
                </a:solidFill>
                <a:latin typeface="Calibri"/>
                <a:cs typeface="+mn-cs"/>
              </a:rPr>
              <a:pPr defTabSz="914400" fontAlgn="auto">
                <a:spcBef>
                  <a:spcPts val="0"/>
                </a:spcBef>
                <a:spcAft>
                  <a:spcPts val="0"/>
                </a:spcAft>
                <a:buClrTx/>
                <a:buSzTx/>
                <a:buFontTx/>
                <a:buNone/>
              </a:pPr>
              <a:t>‹#›</a:t>
            </a:fld>
            <a:endParaRPr lang="zh-TW" altLang="en-US">
              <a:solidFill>
                <a:prstClr val="black">
                  <a:tint val="75000"/>
                </a:prstClr>
              </a:solidFill>
              <a:latin typeface="Calibri"/>
              <a:cs typeface="+mn-cs"/>
            </a:endParaRPr>
          </a:p>
        </p:txBody>
      </p:sp>
    </p:spTree>
    <p:extLst>
      <p:ext uri="{BB962C8B-B14F-4D97-AF65-F5344CB8AC3E}">
        <p14:creationId xmlns:p14="http://schemas.microsoft.com/office/powerpoint/2010/main" val="22166915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buClrTx/>
              <a:buSzTx/>
              <a:buFontTx/>
              <a:buNone/>
            </a:pPr>
            <a:fld id="{5EE29E8F-97CD-455D-9D64-4307E677BBDB}" type="datetimeFigureOut">
              <a:rPr lang="zh-TW" altLang="en-US" smtClean="0">
                <a:solidFill>
                  <a:prstClr val="black">
                    <a:tint val="75000"/>
                  </a:prstClr>
                </a:solidFill>
                <a:latin typeface="Calibri"/>
                <a:cs typeface="+mn-cs"/>
              </a:rPr>
              <a:pPr defTabSz="914400" fontAlgn="auto">
                <a:spcBef>
                  <a:spcPts val="0"/>
                </a:spcBef>
                <a:spcAft>
                  <a:spcPts val="0"/>
                </a:spcAft>
                <a:buClrTx/>
                <a:buSzTx/>
                <a:buFontTx/>
                <a:buNone/>
              </a:pPr>
              <a:t>2016/12/5</a:t>
            </a:fld>
            <a:endParaRPr lang="zh-TW" altLang="en-US">
              <a:solidFill>
                <a:prstClr val="black">
                  <a:tint val="75000"/>
                </a:prstClr>
              </a:solidFill>
              <a:latin typeface="Calibri"/>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buClrTx/>
              <a:buSzTx/>
              <a:buFontTx/>
              <a:buNone/>
            </a:pPr>
            <a:endParaRPr lang="zh-TW" altLang="en-US">
              <a:solidFill>
                <a:prstClr val="black">
                  <a:tint val="75000"/>
                </a:prstClr>
              </a:solidFill>
              <a:latin typeface="Calibri"/>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buClrTx/>
              <a:buSzTx/>
              <a:buFontTx/>
              <a:buNone/>
            </a:pPr>
            <a:fld id="{DD27EC9C-42BB-4E91-BE5A-EB92261FA6C7}" type="slidenum">
              <a:rPr lang="zh-TW" altLang="en-US" smtClean="0">
                <a:solidFill>
                  <a:prstClr val="black">
                    <a:tint val="75000"/>
                  </a:prstClr>
                </a:solidFill>
                <a:latin typeface="Calibri"/>
                <a:cs typeface="+mn-cs"/>
              </a:rPr>
              <a:pPr defTabSz="914400" fontAlgn="auto">
                <a:spcBef>
                  <a:spcPts val="0"/>
                </a:spcBef>
                <a:spcAft>
                  <a:spcPts val="0"/>
                </a:spcAft>
                <a:buClrTx/>
                <a:buSzTx/>
                <a:buFontTx/>
                <a:buNone/>
              </a:pPr>
              <a:t>‹#›</a:t>
            </a:fld>
            <a:endParaRPr lang="zh-TW" altLang="en-US">
              <a:solidFill>
                <a:prstClr val="black">
                  <a:tint val="75000"/>
                </a:prstClr>
              </a:solidFill>
              <a:latin typeface="Calibri"/>
              <a:cs typeface="+mn-cs"/>
            </a:endParaRPr>
          </a:p>
        </p:txBody>
      </p:sp>
    </p:spTree>
    <p:extLst>
      <p:ext uri="{BB962C8B-B14F-4D97-AF65-F5344CB8AC3E}">
        <p14:creationId xmlns:p14="http://schemas.microsoft.com/office/powerpoint/2010/main" val="28051949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buClrTx/>
              <a:buSzTx/>
              <a:buFontTx/>
              <a:buNone/>
            </a:pPr>
            <a:fld id="{5EE29E8F-97CD-455D-9D64-4307E677BBDB}" type="datetimeFigureOut">
              <a:rPr lang="zh-TW" altLang="en-US" smtClean="0">
                <a:solidFill>
                  <a:prstClr val="black">
                    <a:tint val="75000"/>
                  </a:prstClr>
                </a:solidFill>
                <a:latin typeface="Calibri"/>
                <a:cs typeface="+mn-cs"/>
              </a:rPr>
              <a:pPr defTabSz="914400" fontAlgn="auto">
                <a:spcBef>
                  <a:spcPts val="0"/>
                </a:spcBef>
                <a:spcAft>
                  <a:spcPts val="0"/>
                </a:spcAft>
                <a:buClrTx/>
                <a:buSzTx/>
                <a:buFontTx/>
                <a:buNone/>
              </a:pPr>
              <a:t>2016/12/5</a:t>
            </a:fld>
            <a:endParaRPr lang="zh-TW" altLang="en-US">
              <a:solidFill>
                <a:prstClr val="black">
                  <a:tint val="75000"/>
                </a:prstClr>
              </a:solidFill>
              <a:latin typeface="Calibri"/>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buClrTx/>
              <a:buSzTx/>
              <a:buFontTx/>
              <a:buNone/>
            </a:pPr>
            <a:endParaRPr lang="zh-TW" altLang="en-US">
              <a:solidFill>
                <a:prstClr val="black">
                  <a:tint val="75000"/>
                </a:prstClr>
              </a:solidFill>
              <a:latin typeface="Calibri"/>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buClrTx/>
              <a:buSzTx/>
              <a:buFontTx/>
              <a:buNone/>
            </a:pPr>
            <a:fld id="{DD27EC9C-42BB-4E91-BE5A-EB92261FA6C7}" type="slidenum">
              <a:rPr lang="zh-TW" altLang="en-US" smtClean="0">
                <a:solidFill>
                  <a:prstClr val="black">
                    <a:tint val="75000"/>
                  </a:prstClr>
                </a:solidFill>
                <a:latin typeface="Calibri"/>
                <a:cs typeface="+mn-cs"/>
              </a:rPr>
              <a:pPr defTabSz="914400" fontAlgn="auto">
                <a:spcBef>
                  <a:spcPts val="0"/>
                </a:spcBef>
                <a:spcAft>
                  <a:spcPts val="0"/>
                </a:spcAft>
                <a:buClrTx/>
                <a:buSzTx/>
                <a:buFontTx/>
                <a:buNone/>
              </a:pPr>
              <a:t>‹#›</a:t>
            </a:fld>
            <a:endParaRPr lang="zh-TW" altLang="en-US">
              <a:solidFill>
                <a:prstClr val="black">
                  <a:tint val="75000"/>
                </a:prstClr>
              </a:solidFill>
              <a:latin typeface="Calibri"/>
              <a:cs typeface="+mn-cs"/>
            </a:endParaRPr>
          </a:p>
        </p:txBody>
      </p:sp>
    </p:spTree>
    <p:extLst>
      <p:ext uri="{BB962C8B-B14F-4D97-AF65-F5344CB8AC3E}">
        <p14:creationId xmlns:p14="http://schemas.microsoft.com/office/powerpoint/2010/main" val="15735622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9.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1.jpeg"/><Relationship Id="rId1" Type="http://schemas.openxmlformats.org/officeDocument/2006/relationships/slideLayout" Target="../slideLayouts/slideLayout13.xml"/><Relationship Id="rId6" Type="http://schemas.microsoft.com/office/2007/relationships/hdphoto" Target="../media/hdphoto10.wdp"/><Relationship Id="rId5" Type="http://schemas.openxmlformats.org/officeDocument/2006/relationships/image" Target="../media/image42.png"/><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13.xml"/><Relationship Id="rId4" Type="http://schemas.microsoft.com/office/2007/relationships/hdphoto" Target="../media/hdphoto11.wdp"/></Relationships>
</file>

<file path=ppt/slides/_rels/slide5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4.jpeg"/><Relationship Id="rId4" Type="http://schemas.openxmlformats.org/officeDocument/2006/relationships/diagramLayout" Target="../diagrams/layout3.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srcRect/>
          <a:stretch>
            <a:fillRect/>
          </a:stretch>
        </p:blipFill>
        <p:spPr bwMode="auto">
          <a:xfrm>
            <a:off x="0" y="1268760"/>
            <a:ext cx="9144000" cy="5589240"/>
          </a:xfrm>
          <a:prstGeom prst="rect">
            <a:avLst/>
          </a:prstGeom>
          <a:noFill/>
          <a:ln w="9525">
            <a:noFill/>
            <a:round/>
            <a:headEnd/>
            <a:tailEnd/>
          </a:ln>
        </p:spPr>
      </p:pic>
      <p:sp>
        <p:nvSpPr>
          <p:cNvPr id="2052" name="文字方塊 4"/>
          <p:cNvSpPr txBox="1">
            <a:spLocks noChangeArrowheads="1"/>
          </p:cNvSpPr>
          <p:nvPr/>
        </p:nvSpPr>
        <p:spPr bwMode="auto">
          <a:xfrm>
            <a:off x="755650" y="300665"/>
            <a:ext cx="7632700" cy="1569660"/>
          </a:xfrm>
          <a:prstGeom prst="rect">
            <a:avLst/>
          </a:prstGeom>
          <a:noFill/>
          <a:ln w="9525">
            <a:noFill/>
            <a:miter lim="800000"/>
            <a:headEnd/>
            <a:tailEnd/>
          </a:ln>
        </p:spPr>
        <p:txBody>
          <a:bodyPr wrap="square">
            <a:spAutoFit/>
          </a:bodyPr>
          <a:lstStyle/>
          <a:p>
            <a:pPr algn="ctr"/>
            <a:r>
              <a:rPr lang="zh-TW" altLang="zh-TW" sz="4800" b="1" dirty="0" smtClean="0">
                <a:solidFill>
                  <a:schemeClr val="tx1"/>
                </a:solidFill>
                <a:ea typeface="Adobe 繁黑體 Std B"/>
                <a:cs typeface="Adobe 繁黑體 Std B"/>
              </a:rPr>
              <a:t>房地合一</a:t>
            </a:r>
            <a:r>
              <a:rPr lang="zh-TW" altLang="en-US" sz="4800" b="1" dirty="0" smtClean="0">
                <a:solidFill>
                  <a:schemeClr val="tx1"/>
                </a:solidFill>
                <a:ea typeface="Adobe 繁黑體 Std B"/>
                <a:cs typeface="Adobe 繁黑體 Std B"/>
              </a:rPr>
              <a:t> 解析</a:t>
            </a:r>
            <a:endParaRPr lang="en-US" altLang="zh-TW" sz="4800" b="1" dirty="0" smtClean="0">
              <a:solidFill>
                <a:schemeClr val="tx1"/>
              </a:solidFill>
              <a:ea typeface="Adobe 繁黑體 Std B"/>
              <a:cs typeface="Adobe 繁黑體 Std B"/>
            </a:endParaRPr>
          </a:p>
          <a:p>
            <a:pPr algn="ctr"/>
            <a:r>
              <a:rPr lang="en-US" altLang="zh-TW" sz="4800" b="1" dirty="0" smtClean="0">
                <a:solidFill>
                  <a:schemeClr val="tx1"/>
                </a:solidFill>
                <a:ea typeface="Adobe 繁黑體 Std B"/>
                <a:cs typeface="Adobe 繁黑體 Std B"/>
              </a:rPr>
              <a:t>(</a:t>
            </a:r>
            <a:r>
              <a:rPr lang="zh-TW" altLang="en-US" sz="4800" b="1" dirty="0" smtClean="0">
                <a:solidFill>
                  <a:schemeClr val="tx1"/>
                </a:solidFill>
                <a:ea typeface="Adobe 繁黑體 Std B"/>
                <a:cs typeface="Adobe 繁黑體 Std B"/>
              </a:rPr>
              <a:t>新制財產交易所得稅</a:t>
            </a:r>
            <a:r>
              <a:rPr lang="en-US" altLang="zh-TW" sz="4800" b="1" dirty="0" smtClean="0">
                <a:solidFill>
                  <a:schemeClr val="tx1"/>
                </a:solidFill>
                <a:ea typeface="Adobe 繁黑體 Std B"/>
                <a:cs typeface="Adobe 繁黑體 Std B"/>
              </a:rPr>
              <a:t>)</a:t>
            </a:r>
            <a:endParaRPr lang="en-US" altLang="zh-TW" sz="4800" b="1" dirty="0">
              <a:solidFill>
                <a:schemeClr val="tx1"/>
              </a:solidFill>
              <a:ea typeface="Adobe 繁黑體 Std B"/>
              <a:cs typeface="Adobe 繁黑體 Std B"/>
            </a:endParaRPr>
          </a:p>
        </p:txBody>
      </p:sp>
      <p:sp>
        <p:nvSpPr>
          <p:cNvPr id="5" name="矩形 4"/>
          <p:cNvSpPr/>
          <p:nvPr/>
        </p:nvSpPr>
        <p:spPr bwMode="auto">
          <a:xfrm>
            <a:off x="6372200" y="6093296"/>
            <a:ext cx="2664296" cy="57606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tx1"/>
              </a:solidFill>
              <a:effectLst/>
              <a:latin typeface="Arial" charset="0"/>
              <a:cs typeface="Arial" charset="0"/>
            </a:endParaRPr>
          </a:p>
        </p:txBody>
      </p:sp>
      <p:sp>
        <p:nvSpPr>
          <p:cNvPr id="2051" name="Text Box 3"/>
          <p:cNvSpPr txBox="1">
            <a:spLocks noChangeArrowheads="1"/>
          </p:cNvSpPr>
          <p:nvPr/>
        </p:nvSpPr>
        <p:spPr bwMode="auto">
          <a:xfrm>
            <a:off x="6444208" y="6021288"/>
            <a:ext cx="2554809" cy="463846"/>
          </a:xfrm>
          <a:prstGeom prst="rect">
            <a:avLst/>
          </a:prstGeom>
          <a:solidFill>
            <a:srgbClr val="FFFF66"/>
          </a:solidFill>
          <a:ln w="9525">
            <a:noFill/>
            <a:round/>
            <a:headEnd/>
            <a:tailEnd/>
          </a:ln>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2400" b="1" dirty="0">
                <a:solidFill>
                  <a:schemeClr val="tx1"/>
                </a:solidFill>
                <a:ea typeface="新細明體" pitchFamily="18" charset="-120"/>
              </a:rPr>
              <a:t>  </a:t>
            </a:r>
            <a:r>
              <a:rPr lang="en-US" altLang="zh-TW" sz="2400" b="1" dirty="0" smtClean="0">
                <a:solidFill>
                  <a:schemeClr val="tx1"/>
                </a:solidFill>
                <a:ea typeface="新細明體" pitchFamily="18" charset="-120"/>
              </a:rPr>
              <a:t>   </a:t>
            </a:r>
            <a:r>
              <a:rPr lang="zh-TW" sz="2400" b="1" dirty="0">
                <a:solidFill>
                  <a:schemeClr val="tx1"/>
                </a:solidFill>
                <a:ea typeface="新細明體" pitchFamily="18" charset="-120"/>
              </a:rPr>
              <a:t>林秀銘 </a:t>
            </a:r>
            <a:r>
              <a:rPr lang="en-US" altLang="zh-TW" sz="2400" b="1" dirty="0" smtClean="0">
                <a:solidFill>
                  <a:schemeClr val="tx1"/>
                </a:solidFill>
                <a:ea typeface="新細明體" pitchFamily="18" charset="-120"/>
              </a:rPr>
              <a:t> </a:t>
            </a:r>
            <a:r>
              <a:rPr lang="zh-TW" sz="2400" b="1" dirty="0" smtClean="0">
                <a:solidFill>
                  <a:schemeClr val="tx1"/>
                </a:solidFill>
                <a:ea typeface="新細明體" pitchFamily="18" charset="-120"/>
              </a:rPr>
              <a:t> </a:t>
            </a:r>
            <a:r>
              <a:rPr lang="zh-TW" sz="2400" b="1" dirty="0">
                <a:solidFill>
                  <a:schemeClr val="tx1"/>
                </a:solidFill>
                <a:ea typeface="新細明體" pitchFamily="18" charset="-120"/>
              </a:rPr>
              <a:t>老師</a:t>
            </a:r>
          </a:p>
        </p:txBody>
      </p:sp>
      <p:pic>
        <p:nvPicPr>
          <p:cNvPr id="6" name="Picture 4" descr="https://fbcdn-sphotos-h-a.akamaihd.net/hphotos-ak-xpa1/t31.0-8/1278065_728431913839659_815442755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1870325"/>
            <a:ext cx="2376264" cy="3754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18" name="Picture 2" descr="D:\備份\D\Desktop\金典地產代書\照片\金典地政士事務所 QR cod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71800" y="627727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備份\D\Desktop\金典地產代書\照片\FB-金典地產代書.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578" y="6164629"/>
            <a:ext cx="2518817" cy="641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bwMode="auto">
          <a:xfrm>
            <a:off x="-36004" y="786846"/>
            <a:ext cx="9180004" cy="6093296"/>
          </a:xfrm>
          <a:prstGeom prst="rect">
            <a:avLst/>
          </a:prstGeom>
          <a:gradFill flip="none" rotWithShape="1">
            <a:gsLst>
              <a:gs pos="0">
                <a:srgbClr val="6600FF">
                  <a:tint val="66000"/>
                  <a:satMod val="160000"/>
                </a:srgbClr>
              </a:gs>
              <a:gs pos="50000">
                <a:srgbClr val="6600FF">
                  <a:tint val="44500"/>
                  <a:satMod val="160000"/>
                </a:srgbClr>
              </a:gs>
              <a:gs pos="100000">
                <a:srgbClr val="6600FF">
                  <a:tint val="23500"/>
                  <a:satMod val="160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marR="0" lvl="0" indent="-419100" algn="l" defTabSz="449263" rtl="0" eaLnBrk="1" fontAlgn="base" latinLnBrk="0" hangingPunct="1">
              <a:lnSpc>
                <a:spcPct val="100000"/>
              </a:lnSpc>
              <a:spcBef>
                <a:spcPts val="600"/>
              </a:spcBef>
              <a:spcAft>
                <a:spcPts val="360"/>
              </a:spcAft>
              <a:buClr>
                <a:srgbClr val="000000"/>
              </a:buClr>
              <a:buSzPct val="100000"/>
              <a:buFont typeface="Times New Roman" pitchFamily="18" charset="0"/>
              <a:buNone/>
              <a:tabLst/>
              <a:defRPr/>
            </a:pPr>
            <a:endParaRPr kumimoji="0" lang="zh-TW" altLang="en-US" sz="2000" b="1" i="0" u="none" strike="noStrike" kern="0" cap="none" spc="0" normalizeH="0" baseline="0" noProof="0" dirty="0">
              <a:ln>
                <a:noFill/>
              </a:ln>
              <a:solidFill>
                <a:srgbClr val="FF0000"/>
              </a:solidFill>
              <a:effectLst/>
              <a:uLnTx/>
              <a:uFillTx/>
              <a:latin typeface="標楷體" pitchFamily="65" charset="-120"/>
              <a:ea typeface="標楷體" pitchFamily="65" charset="-12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1" i="0" u="none" strike="noStrike" kern="0" cap="none" spc="0" normalizeH="0" baseline="0" noProof="0" dirty="0" smtClean="0">
              <a:ln>
                <a:noFill/>
              </a:ln>
              <a:solidFill>
                <a:srgbClr val="2D2DB9"/>
              </a:solidFill>
              <a:effectLst/>
              <a:uLnTx/>
              <a:uFillTx/>
              <a:latin typeface="標楷體" pitchFamily="65" charset="-120"/>
              <a:ea typeface="標楷體" pitchFamily="65" charset="-120"/>
              <a:cs typeface="Arial" pitchFamily="34" charset="0"/>
            </a:endParaRPr>
          </a:p>
          <a:p>
            <a:pPr marL="361950" marR="0" lvl="0" indent="-103505" algn="l" defTabSz="449263" rtl="0" eaLnBrk="1" fontAlgn="base" latinLnBrk="0" hangingPunct="1">
              <a:lnSpc>
                <a:spcPct val="100000"/>
              </a:lnSpc>
              <a:spcBef>
                <a:spcPct val="0"/>
              </a:spcBef>
              <a:spcAft>
                <a:spcPts val="0"/>
              </a:spcAft>
              <a:buClr>
                <a:srgbClr val="000000"/>
              </a:buClr>
              <a:buSzPct val="100000"/>
              <a:buFont typeface="Times New Roman" pitchFamily="18" charset="0"/>
              <a:buNone/>
              <a:tabLst/>
              <a:defRPr/>
            </a:pPr>
            <a:endParaRPr kumimoji="0" lang="en-US" altLang="zh-TW" sz="1600" b="0" i="0" u="none" strike="noStrike" kern="1200" cap="none" spc="0" normalizeH="0" baseline="0" noProof="0" dirty="0" smtClean="0">
              <a:ln>
                <a:noFill/>
              </a:ln>
              <a:solidFill>
                <a:srgbClr val="FFFFFF"/>
              </a:solidFill>
              <a:effectLst/>
              <a:uLnTx/>
              <a:uFillTx/>
              <a:latin typeface="Times New Roman" panose="02020603050405020304" pitchFamily="18" charset="0"/>
              <a:ea typeface="新細明體" panose="02020500000000000000" pitchFamily="18" charset="-120"/>
              <a:cs typeface="Arial" pitchFamily="34" charset="0"/>
            </a:endParaRPr>
          </a:p>
          <a:p>
            <a:pPr marL="361950" marR="0" lvl="0" indent="-103505" algn="l" defTabSz="449263" rtl="0" eaLnBrk="1" fontAlgn="base" latinLnBrk="0" hangingPunct="1">
              <a:lnSpc>
                <a:spcPct val="100000"/>
              </a:lnSpc>
              <a:spcBef>
                <a:spcPct val="0"/>
              </a:spcBef>
              <a:spcAft>
                <a:spcPts val="0"/>
              </a:spcAft>
              <a:buClr>
                <a:srgbClr val="000000"/>
              </a:buClr>
              <a:buSzPct val="100000"/>
              <a:buFont typeface="Times New Roman" pitchFamily="18" charset="0"/>
              <a:buNone/>
              <a:tabLst/>
              <a:defRPr/>
            </a:pPr>
            <a:endParaRPr kumimoji="0" lang="en-US" altLang="zh-TW" sz="2400" b="0" i="0" u="none" strike="noStrike" kern="1200" cap="none" spc="0" normalizeH="0" baseline="0" noProof="0" dirty="0">
              <a:ln>
                <a:noFill/>
              </a:ln>
              <a:solidFill>
                <a:srgbClr val="FFFFFF"/>
              </a:solidFill>
              <a:effectLst/>
              <a:uLnTx/>
              <a:uFillTx/>
              <a:latin typeface="Times New Roman" panose="02020603050405020304" pitchFamily="18" charset="0"/>
              <a:ea typeface="新細明體" panose="02020500000000000000" pitchFamily="18" charset="-120"/>
            </a:endParaRPr>
          </a:p>
          <a:p>
            <a:pPr marL="0" marR="0" lvl="0" indent="0" algn="l" defTabSz="914400" rtl="0" eaLnBrk="1" fontAlgn="auto" latinLnBrk="0" hangingPunct="1">
              <a:lnSpc>
                <a:spcPct val="100000"/>
              </a:lnSpc>
              <a:spcBef>
                <a:spcPts val="0"/>
              </a:spcBef>
              <a:spcAft>
                <a:spcPts val="0"/>
              </a:spcAft>
              <a:buClrTx/>
              <a:buSzTx/>
              <a:buFont typeface="Times New Roman" pitchFamily="18" charset="0"/>
              <a:buNone/>
              <a:tabLst/>
              <a:defRPr/>
            </a:pPr>
            <a:r>
              <a:rPr kumimoji="0" lang="zh-TW" altLang="en-US" sz="2400" b="1" i="0" u="none" strike="noStrike" kern="0" cap="none" spc="0" normalizeH="0" baseline="0" noProof="0" dirty="0" smtClean="0">
                <a:ln>
                  <a:noFill/>
                </a:ln>
                <a:solidFill>
                  <a:srgbClr val="000000"/>
                </a:solidFill>
                <a:effectLst/>
                <a:uLnTx/>
                <a:uFillTx/>
                <a:latin typeface="新細明體" pitchFamily="18" charset="-120"/>
                <a:ea typeface="新細明體" pitchFamily="18" charset="-120"/>
              </a:rPr>
              <a:t>      </a:t>
            </a:r>
            <a:endParaRPr lang="en-US" altLang="zh-TW" sz="2400" b="1" kern="0" dirty="0">
              <a:solidFill>
                <a:srgbClr val="000000"/>
              </a:solidFill>
              <a:latin typeface="新細明體" pitchFamily="18" charset="-120"/>
              <a:ea typeface="新細明體" pitchFamily="18" charset="-120"/>
            </a:endParaRPr>
          </a:p>
          <a:p>
            <a:pPr defTabSz="914400" fontAlgn="auto">
              <a:spcBef>
                <a:spcPts val="0"/>
              </a:spcBef>
              <a:spcAft>
                <a:spcPts val="0"/>
              </a:spcAft>
              <a:buClrTx/>
              <a:buSzTx/>
            </a:pPr>
            <a:r>
              <a:rPr lang="zh-TW" altLang="en-US" sz="2400" dirty="0" smtClean="0">
                <a:solidFill>
                  <a:srgbClr val="FF0000"/>
                </a:solidFill>
                <a:latin typeface="helvetica" panose="020B0604020202020204" pitchFamily="34" charset="0"/>
              </a:rPr>
              <a:t>       </a:t>
            </a:r>
            <a:r>
              <a:rPr lang="zh-TW" altLang="en-US" sz="2400" b="1" kern="0" dirty="0" smtClean="0">
                <a:solidFill>
                  <a:srgbClr val="000000"/>
                </a:solidFill>
                <a:latin typeface="新細明體" pitchFamily="18" charset="-120"/>
                <a:ea typeface="新細明體" pitchFamily="18" charset="-120"/>
              </a:rPr>
              <a:t>        </a:t>
            </a:r>
            <a:endParaRPr lang="en-US" altLang="zh-TW" sz="2400" b="1" kern="0" dirty="0">
              <a:solidFill>
                <a:srgbClr val="000000"/>
              </a:solidFill>
              <a:latin typeface="新細明體" pitchFamily="18" charset="-120"/>
              <a:ea typeface="新細明體" pitchFamily="18" charset="-120"/>
            </a:endParaRPr>
          </a:p>
        </p:txBody>
      </p:sp>
      <p:sp>
        <p:nvSpPr>
          <p:cNvPr id="2" name="矩形 1"/>
          <p:cNvSpPr/>
          <p:nvPr/>
        </p:nvSpPr>
        <p:spPr bwMode="auto">
          <a:xfrm>
            <a:off x="0" y="507813"/>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zh-TW" altLang="en-US" sz="1800" b="0" i="0" u="none" strike="noStrike" kern="1200" cap="none" spc="0" normalizeH="0" baseline="0" noProof="0" dirty="0" smtClean="0">
              <a:ln>
                <a:noFill/>
              </a:ln>
              <a:solidFill>
                <a:srgbClr val="FFFFFF"/>
              </a:solidFill>
              <a:effectLst/>
              <a:uLnTx/>
              <a:uFillTx/>
              <a:latin typeface="Arial" charset="0"/>
              <a:ea typeface="+mn-ea"/>
              <a:cs typeface="Arial" charset="0"/>
            </a:endParaRPr>
          </a:p>
        </p:txBody>
      </p:sp>
      <p:grpSp>
        <p:nvGrpSpPr>
          <p:cNvPr id="3" name="Group 14"/>
          <p:cNvGrpSpPr>
            <a:grpSpLocks/>
          </p:cNvGrpSpPr>
          <p:nvPr/>
        </p:nvGrpSpPr>
        <p:grpSpPr bwMode="auto">
          <a:xfrm>
            <a:off x="215516" y="901307"/>
            <a:ext cx="4284476" cy="527014"/>
            <a:chOff x="1162" y="3793"/>
            <a:chExt cx="2404" cy="395"/>
          </a:xfrm>
        </p:grpSpPr>
        <p:sp>
          <p:nvSpPr>
            <p:cNvPr id="13"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4"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zh-TW" sz="3200" b="1" i="0" u="none" strike="noStrike" kern="1200" cap="none" spc="0" normalizeH="0" baseline="0" noProof="0" dirty="0">
                <a:ln>
                  <a:noFill/>
                </a:ln>
                <a:solidFill>
                  <a:srgbClr val="FFFFFF"/>
                </a:solidFill>
                <a:effectLst/>
                <a:uLnTx/>
                <a:uFillTx/>
                <a:latin typeface="Arial" pitchFamily="34" charset="0"/>
                <a:ea typeface="標楷體" pitchFamily="65" charset="-120"/>
                <a:cs typeface="Arial" pitchFamily="34" charset="0"/>
              </a:endParaRPr>
            </a:p>
          </p:txBody>
        </p:sp>
      </p:grpSp>
      <p:sp>
        <p:nvSpPr>
          <p:cNvPr id="15" name="矩形 14"/>
          <p:cNvSpPr/>
          <p:nvPr/>
        </p:nvSpPr>
        <p:spPr>
          <a:xfrm>
            <a:off x="395536" y="764704"/>
            <a:ext cx="2988840" cy="400110"/>
          </a:xfrm>
          <a:prstGeom prst="rect">
            <a:avLst/>
          </a:prstGeom>
        </p:spPr>
        <p:txBody>
          <a:bodyPr wrap="square">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2000" b="0" i="0" u="none" strike="noStrike" kern="1200" cap="none" spc="0" normalizeH="0" baseline="0" noProof="0" dirty="0">
              <a:ln>
                <a:noFill/>
              </a:ln>
              <a:solidFill>
                <a:srgbClr val="000000"/>
              </a:solidFill>
              <a:effectLst/>
              <a:uLnTx/>
              <a:uFillTx/>
              <a:latin typeface="Arial" pitchFamily="34" charset="0"/>
              <a:ea typeface="新細明體" pitchFamily="18" charset="-120"/>
              <a:cs typeface="Arial" pitchFamily="34" charset="0"/>
            </a:endParaRPr>
          </a:p>
        </p:txBody>
      </p:sp>
      <p:sp>
        <p:nvSpPr>
          <p:cNvPr id="17" name="頁尾版面配置區 6"/>
          <p:cNvSpPr txBox="1">
            <a:spLocks/>
          </p:cNvSpPr>
          <p:nvPr/>
        </p:nvSpPr>
        <p:spPr>
          <a:xfrm>
            <a:off x="-36004" y="6597352"/>
            <a:ext cx="9180004"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林秀銘</a:t>
            </a:r>
            <a:endParaRPr kumimoji="0" lang="en-US" altLang="zh-TW" sz="105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8" name="投影片編號版面配置區 5"/>
          <p:cNvSpPr txBox="1">
            <a:spLocks/>
          </p:cNvSpPr>
          <p:nvPr/>
        </p:nvSpPr>
        <p:spPr>
          <a:xfrm>
            <a:off x="7380312" y="662025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10</a:t>
            </a:fld>
            <a:endParaRPr kumimoji="0" lang="zh-TW" alt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1"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zh-TW" sz="4000" b="1" i="0" u="none" strike="noStrike" kern="1200" cap="none" spc="0" normalizeH="0" baseline="0" noProof="0" dirty="0" smtClean="0">
                <a:ln>
                  <a:solidFill>
                    <a:srgbClr val="FF0000"/>
                  </a:solidFill>
                </a:ln>
                <a:solidFill>
                  <a:srgbClr val="FF3300"/>
                </a:solidFill>
                <a:effectLst/>
                <a:uLnTx/>
                <a:uFillTx/>
                <a:latin typeface="Arial" charset="0"/>
                <a:ea typeface="+mn-ea"/>
                <a:cs typeface="Arial" charset="0"/>
              </a:rPr>
              <a:t> </a:t>
            </a:r>
            <a:r>
              <a:rPr kumimoji="0" lang="zh-TW" altLang="zh-TW" sz="4000" b="1" i="0" u="none" strike="noStrike" kern="1200" cap="none" spc="0" normalizeH="0" baseline="0" noProof="0" dirty="0" smtClean="0">
                <a:ln>
                  <a:solidFill>
                    <a:srgbClr val="FF0000"/>
                  </a:solidFill>
                </a:ln>
                <a:solidFill>
                  <a:srgbClr val="FF3300"/>
                </a:solidFill>
                <a:effectLst/>
                <a:uLnTx/>
                <a:uFillTx/>
                <a:latin typeface="Arial" charset="0"/>
                <a:ea typeface="+mn-ea"/>
                <a:cs typeface="Arial" charset="0"/>
              </a:rPr>
              <a:t>房地</a:t>
            </a:r>
            <a:r>
              <a:rPr kumimoji="0" lang="zh-TW" altLang="zh-TW" sz="4000" b="1" i="0" u="none" strike="noStrike" kern="1200" cap="none" spc="0" normalizeH="0" baseline="0" noProof="0" dirty="0">
                <a:ln>
                  <a:solidFill>
                    <a:srgbClr val="FF0000"/>
                  </a:solidFill>
                </a:ln>
                <a:solidFill>
                  <a:srgbClr val="FF3300"/>
                </a:solidFill>
                <a:effectLst/>
                <a:uLnTx/>
                <a:uFillTx/>
                <a:latin typeface="Arial" charset="0"/>
                <a:ea typeface="+mn-ea"/>
                <a:cs typeface="Arial" charset="0"/>
              </a:rPr>
              <a:t>合一所得稅解析</a:t>
            </a:r>
            <a:endParaRPr kumimoji="0" lang="zh-TW" altLang="en-US" sz="4000" b="1" i="0" u="none" strike="noStrike" kern="1200" cap="none" spc="0" normalizeH="0" baseline="0" noProof="0" dirty="0">
              <a:ln>
                <a:solidFill>
                  <a:srgbClr val="FF0000"/>
                </a:solidFill>
              </a:ln>
              <a:solidFill>
                <a:srgbClr val="FF3300"/>
              </a:solidFill>
              <a:effectLst/>
              <a:uLnTx/>
              <a:uFillTx/>
              <a:latin typeface="微軟正黑體" pitchFamily="32" charset="-120"/>
              <a:ea typeface="微軟正黑體" pitchFamily="32" charset="-120"/>
              <a:cs typeface="Arial" charset="0"/>
            </a:endParaRPr>
          </a:p>
        </p:txBody>
      </p:sp>
      <p:sp>
        <p:nvSpPr>
          <p:cNvPr id="16" name="文字方塊 15"/>
          <p:cNvSpPr txBox="1"/>
          <p:nvPr/>
        </p:nvSpPr>
        <p:spPr>
          <a:xfrm>
            <a:off x="220195" y="1556792"/>
            <a:ext cx="8712968" cy="83099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lvl="0" defTabSz="914400" fontAlgn="auto">
              <a:spcBef>
                <a:spcPts val="0"/>
              </a:spcBef>
              <a:spcAft>
                <a:spcPts val="0"/>
              </a:spcAft>
              <a:buClrTx/>
              <a:buSzTx/>
              <a:defRPr/>
            </a:pPr>
            <a:r>
              <a:rPr lang="zh-TW" altLang="en-US" sz="2400" b="1" kern="0" dirty="0" smtClean="0">
                <a:solidFill>
                  <a:srgbClr val="3513FF"/>
                </a:solidFill>
                <a:latin typeface="微軟正黑體" panose="020B0604030504040204" pitchFamily="34" charset="-120"/>
                <a:ea typeface="微軟正黑體" panose="020B0604030504040204" pitchFamily="34" charset="-120"/>
                <a:cs typeface="Arial"/>
              </a:rPr>
              <a:t>個人出售</a:t>
            </a:r>
            <a:r>
              <a:rPr lang="zh-TW" altLang="en-US" sz="2400" b="1" kern="0" dirty="0">
                <a:solidFill>
                  <a:srgbClr val="3513FF"/>
                </a:solidFill>
                <a:latin typeface="微軟正黑體" panose="020B0604030504040204" pitchFamily="34" charset="-120"/>
                <a:ea typeface="微軟正黑體" panose="020B0604030504040204" pitchFamily="34" charset="-120"/>
                <a:cs typeface="Arial"/>
              </a:rPr>
              <a:t>房屋後，應</a:t>
            </a:r>
            <a:r>
              <a:rPr lang="zh-TW" altLang="en-US" sz="2400" b="1" kern="0" dirty="0" smtClean="0">
                <a:solidFill>
                  <a:srgbClr val="3513FF"/>
                </a:solidFill>
                <a:latin typeface="微軟正黑體" panose="020B0604030504040204" pitchFamily="34" charset="-120"/>
                <a:ea typeface="微軟正黑體" panose="020B0604030504040204" pitchFamily="34" charset="-120"/>
                <a:cs typeface="Arial"/>
              </a:rPr>
              <a:t>於隔年五月合併申報「個人綜合所得稅」之</a:t>
            </a:r>
            <a:r>
              <a:rPr lang="zh-TW" altLang="en-US" sz="2400" b="1" u="sng" kern="0" dirty="0" smtClean="0">
                <a:solidFill>
                  <a:srgbClr val="3513FF"/>
                </a:solidFill>
                <a:latin typeface="微軟正黑體" panose="020B0604030504040204" pitchFamily="34" charset="-120"/>
                <a:ea typeface="微軟正黑體" panose="020B0604030504040204" pitchFamily="34" charset="-120"/>
                <a:cs typeface="Arial"/>
              </a:rPr>
              <a:t>財產</a:t>
            </a:r>
            <a:r>
              <a:rPr lang="zh-TW" altLang="en-US" sz="2400" b="1" u="sng" kern="0" dirty="0">
                <a:solidFill>
                  <a:srgbClr val="3513FF"/>
                </a:solidFill>
                <a:latin typeface="微軟正黑體" panose="020B0604030504040204" pitchFamily="34" charset="-120"/>
                <a:ea typeface="微軟正黑體" panose="020B0604030504040204" pitchFamily="34" charset="-120"/>
                <a:cs typeface="Arial"/>
              </a:rPr>
              <a:t>交易</a:t>
            </a:r>
            <a:r>
              <a:rPr lang="zh-TW" altLang="en-US" sz="2400" b="1" u="sng" kern="0" dirty="0" smtClean="0">
                <a:solidFill>
                  <a:srgbClr val="3513FF"/>
                </a:solidFill>
                <a:latin typeface="微軟正黑體" panose="020B0604030504040204" pitchFamily="34" charset="-120"/>
                <a:ea typeface="微軟正黑體" panose="020B0604030504040204" pitchFamily="34" charset="-120"/>
                <a:cs typeface="Arial"/>
              </a:rPr>
              <a:t>所得</a:t>
            </a:r>
            <a:r>
              <a:rPr lang="zh-TW" altLang="en-US" sz="2400" b="1" kern="0" dirty="0" smtClean="0">
                <a:solidFill>
                  <a:srgbClr val="3513FF"/>
                </a:solidFill>
                <a:latin typeface="微軟正黑體" panose="020B0604030504040204" pitchFamily="34" charset="-120"/>
                <a:ea typeface="微軟正黑體" panose="020B0604030504040204" pitchFamily="34" charset="-120"/>
                <a:cs typeface="Arial"/>
              </a:rPr>
              <a:t>。有</a:t>
            </a:r>
            <a:r>
              <a:rPr lang="zh-TW" altLang="en-US" sz="2400" b="1" kern="0" dirty="0">
                <a:solidFill>
                  <a:srgbClr val="FF0000"/>
                </a:solidFill>
                <a:latin typeface="微軟正黑體" panose="020B0604030504040204" pitchFamily="34" charset="-120"/>
                <a:ea typeface="微軟正黑體" panose="020B0604030504040204" pitchFamily="34" charset="-120"/>
                <a:cs typeface="Arial"/>
              </a:rPr>
              <a:t>兩種計算</a:t>
            </a:r>
            <a:r>
              <a:rPr lang="zh-TW" altLang="en-US" sz="2400" b="1" kern="0" dirty="0" smtClean="0">
                <a:solidFill>
                  <a:srgbClr val="FF0000"/>
                </a:solidFill>
                <a:latin typeface="微軟正黑體" panose="020B0604030504040204" pitchFamily="34" charset="-120"/>
                <a:ea typeface="微軟正黑體" panose="020B0604030504040204" pitchFamily="34" charset="-120"/>
                <a:cs typeface="Arial"/>
              </a:rPr>
              <a:t>方式</a:t>
            </a:r>
            <a:r>
              <a:rPr lang="zh-TW" altLang="en-US" sz="2400" b="1" kern="0" dirty="0" smtClean="0">
                <a:solidFill>
                  <a:srgbClr val="3513FF"/>
                </a:solidFill>
                <a:latin typeface="微軟正黑體" panose="020B0604030504040204" pitchFamily="34" charset="-120"/>
                <a:ea typeface="微軟正黑體" panose="020B0604030504040204" pitchFamily="34" charset="-120"/>
                <a:cs typeface="Arial"/>
              </a:rPr>
              <a:t>：</a:t>
            </a:r>
            <a:endParaRPr kumimoji="0" lang="en-US" altLang="zh-TW" sz="2400" b="1" i="0" u="none" strike="noStrike" kern="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Arial"/>
            </a:endParaRPr>
          </a:p>
        </p:txBody>
      </p:sp>
      <p:sp>
        <p:nvSpPr>
          <p:cNvPr id="4" name="矩形 3"/>
          <p:cNvSpPr/>
          <p:nvPr/>
        </p:nvSpPr>
        <p:spPr>
          <a:xfrm>
            <a:off x="707089" y="905282"/>
            <a:ext cx="3456384"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財產交易所得稅之 </a:t>
            </a:r>
            <a:r>
              <a:rPr kumimoji="0" lang="zh-TW" altLang="en-US" sz="2400" b="1" i="0" u="none" strike="noStrike" kern="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舊制</a:t>
            </a:r>
            <a:endParaRPr kumimoji="0" lang="zh-TW" altLang="en-US" sz="1800" b="0" i="0" u="none" strike="noStrike" kern="0" cap="none" spc="0" normalizeH="0" baseline="0" noProof="0" dirty="0" smtClean="0">
              <a:ln>
                <a:noFill/>
              </a:ln>
              <a:solidFill>
                <a:sysClr val="windowText" lastClr="000000"/>
              </a:solidFill>
              <a:effectLst/>
              <a:uLnTx/>
              <a:uFillTx/>
            </a:endParaRPr>
          </a:p>
        </p:txBody>
      </p:sp>
      <p:sp>
        <p:nvSpPr>
          <p:cNvPr id="5" name="矩形 4"/>
          <p:cNvSpPr/>
          <p:nvPr/>
        </p:nvSpPr>
        <p:spPr>
          <a:xfrm>
            <a:off x="1803795" y="2721924"/>
            <a:ext cx="6727512" cy="830997"/>
          </a:xfrm>
          <a:prstGeom prst="rect">
            <a:avLst/>
          </a:prstGeom>
        </p:spPr>
        <p:txBody>
          <a:bodyPr wrap="square">
            <a:spAutoFit/>
          </a:bodyPr>
          <a:lstStyle/>
          <a:p>
            <a:pPr lvl="0" defTabSz="914400" fontAlgn="auto">
              <a:spcBef>
                <a:spcPts val="0"/>
              </a:spcBef>
              <a:spcAft>
                <a:spcPts val="0"/>
              </a:spcAft>
              <a:buClrTx/>
              <a:buSzTx/>
            </a:pPr>
            <a:r>
              <a:rPr lang="zh-TW" altLang="en-US" sz="2400" b="1" kern="0" dirty="0" smtClean="0">
                <a:solidFill>
                  <a:srgbClr val="800000"/>
                </a:solidFill>
                <a:latin typeface="微軟正黑體" panose="020B0604030504040204" pitchFamily="34" charset="-120"/>
                <a:ea typeface="微軟正黑體" panose="020B0604030504040204" pitchFamily="34" charset="-120"/>
              </a:rPr>
              <a:t>核實認定</a:t>
            </a:r>
            <a:r>
              <a:rPr lang="zh-TW" altLang="en-US" sz="2400" b="1" kern="0" dirty="0">
                <a:solidFill>
                  <a:srgbClr val="800000"/>
                </a:solidFill>
                <a:latin typeface="微軟正黑體" panose="020B0604030504040204" pitchFamily="34" charset="-120"/>
                <a:ea typeface="微軟正黑體" panose="020B0604030504040204" pitchFamily="34" charset="-120"/>
              </a:rPr>
              <a:t>：</a:t>
            </a:r>
            <a:r>
              <a:rPr lang="zh-TW" altLang="en-US" sz="2400" b="1" kern="0" dirty="0" smtClean="0">
                <a:solidFill>
                  <a:srgbClr val="000000"/>
                </a:solidFill>
                <a:latin typeface="微軟正黑體" panose="020B0604030504040204" pitchFamily="34" charset="-120"/>
                <a:ea typeface="微軟正黑體" panose="020B0604030504040204" pitchFamily="34" charset="-120"/>
              </a:rPr>
              <a:t>提供</a:t>
            </a:r>
            <a:r>
              <a:rPr lang="zh-TW" altLang="en-US" sz="2400" b="1" kern="0" dirty="0">
                <a:solidFill>
                  <a:srgbClr val="FF0000"/>
                </a:solidFill>
                <a:latin typeface="微軟正黑體" panose="020B0604030504040204" pitchFamily="34" charset="-120"/>
                <a:ea typeface="微軟正黑體" panose="020B0604030504040204" pitchFamily="34" charset="-120"/>
              </a:rPr>
              <a:t>或</a:t>
            </a:r>
            <a:r>
              <a:rPr lang="zh-TW" altLang="en-US" sz="2400" b="1" kern="0" dirty="0">
                <a:solidFill>
                  <a:srgbClr val="000000"/>
                </a:solidFill>
                <a:latin typeface="微軟正黑體" panose="020B0604030504040204" pitchFamily="34" charset="-120"/>
                <a:ea typeface="微軟正黑體" panose="020B0604030504040204" pitchFamily="34" charset="-120"/>
              </a:rPr>
              <a:t>稽徵機關已查得交易時之實際</a:t>
            </a:r>
            <a:r>
              <a:rPr lang="zh-TW" altLang="en-US" sz="2400" b="1" kern="0" dirty="0" smtClean="0">
                <a:solidFill>
                  <a:srgbClr val="000000"/>
                </a:solidFill>
                <a:latin typeface="微軟正黑體" panose="020B0604030504040204" pitchFamily="34" charset="-120"/>
                <a:ea typeface="微軟正黑體" panose="020B0604030504040204" pitchFamily="34" charset="-120"/>
              </a:rPr>
              <a:t>成交金額</a:t>
            </a:r>
            <a:r>
              <a:rPr lang="zh-TW" altLang="en-US" sz="2400" b="1" kern="0" dirty="0">
                <a:solidFill>
                  <a:srgbClr val="000000"/>
                </a:solidFill>
                <a:latin typeface="微軟正黑體" panose="020B0604030504040204" pitchFamily="34" charset="-120"/>
                <a:ea typeface="微軟正黑體" panose="020B0604030504040204" pitchFamily="34" charset="-120"/>
              </a:rPr>
              <a:t>及</a:t>
            </a:r>
            <a:r>
              <a:rPr lang="zh-TW" altLang="en-US" sz="2400" b="1" kern="0" dirty="0" smtClean="0">
                <a:solidFill>
                  <a:srgbClr val="000000"/>
                </a:solidFill>
                <a:latin typeface="微軟正黑體" panose="020B0604030504040204" pitchFamily="34" charset="-120"/>
                <a:ea typeface="微軟正黑體" panose="020B0604030504040204" pitchFamily="34" charset="-120"/>
              </a:rPr>
              <a:t>原始</a:t>
            </a:r>
            <a:r>
              <a:rPr lang="zh-TW" altLang="en-US" sz="2400" b="1" kern="0" dirty="0">
                <a:solidFill>
                  <a:srgbClr val="000000"/>
                </a:solidFill>
                <a:latin typeface="微軟正黑體" panose="020B0604030504040204" pitchFamily="34" charset="-120"/>
                <a:ea typeface="微軟正黑體" panose="020B0604030504040204" pitchFamily="34" charset="-120"/>
              </a:rPr>
              <a:t>取得成本者</a:t>
            </a:r>
            <a:r>
              <a:rPr lang="zh-TW" altLang="en-US" sz="2400" dirty="0">
                <a:solidFill>
                  <a:srgbClr val="000000"/>
                </a:solidFill>
                <a:latin typeface="微軟正黑體" panose="020B0604030504040204" pitchFamily="34" charset="-120"/>
                <a:ea typeface="微軟正黑體" panose="020B0604030504040204" pitchFamily="34" charset="-120"/>
              </a:rPr>
              <a:t>：</a:t>
            </a:r>
            <a:r>
              <a:rPr lang="en-US" altLang="zh-TW" sz="2400" dirty="0">
                <a:solidFill>
                  <a:srgbClr val="FF0000"/>
                </a:solidFill>
                <a:latin typeface="微軟正黑體" panose="020B0604030504040204" pitchFamily="34" charset="-120"/>
                <a:ea typeface="微軟正黑體" panose="020B0604030504040204" pitchFamily="34" charset="-120"/>
              </a:rPr>
              <a:t> </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收入</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成本</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費用</a:t>
            </a:r>
            <a:r>
              <a:rPr lang="en-US" altLang="zh-TW" sz="2400" b="1" dirty="0">
                <a:solidFill>
                  <a:srgbClr val="FF0000"/>
                </a:solidFill>
                <a:latin typeface="微軟正黑體" panose="020B0604030504040204" pitchFamily="34" charset="-120"/>
                <a:ea typeface="微軟正黑體" panose="020B0604030504040204" pitchFamily="34" charset="-120"/>
              </a:rPr>
              <a:t>)</a:t>
            </a:r>
          </a:p>
        </p:txBody>
      </p:sp>
      <p:sp>
        <p:nvSpPr>
          <p:cNvPr id="6" name="矩形 5"/>
          <p:cNvSpPr/>
          <p:nvPr/>
        </p:nvSpPr>
        <p:spPr>
          <a:xfrm>
            <a:off x="1253611" y="3942600"/>
            <a:ext cx="7984358" cy="2677656"/>
          </a:xfrm>
          <a:prstGeom prst="rect">
            <a:avLst/>
          </a:prstGeom>
        </p:spPr>
        <p:txBody>
          <a:bodyPr wrap="square">
            <a:spAutoFit/>
          </a:bodyPr>
          <a:lstStyle/>
          <a:p>
            <a:pPr lvl="0" defTabSz="914400" fontAlgn="auto">
              <a:spcBef>
                <a:spcPts val="0"/>
              </a:spcBef>
              <a:spcAft>
                <a:spcPts val="0"/>
              </a:spcAft>
              <a:buClrTx/>
              <a:buSzTx/>
            </a:pPr>
            <a:r>
              <a:rPr lang="zh-TW" altLang="en-US" sz="2400" b="1" dirty="0" smtClean="0">
                <a:solidFill>
                  <a:srgbClr val="800000"/>
                </a:solidFill>
                <a:latin typeface="微軟正黑體" panose="020B0604030504040204" pitchFamily="34" charset="-120"/>
                <a:ea typeface="微軟正黑體" panose="020B0604030504040204" pitchFamily="34" charset="-120"/>
              </a:rPr>
              <a:t>未能核實認定：</a:t>
            </a:r>
            <a:r>
              <a:rPr lang="zh-TW" altLang="en-US" sz="2400" b="1" dirty="0" smtClean="0">
                <a:solidFill>
                  <a:srgbClr val="141823"/>
                </a:solidFill>
                <a:latin typeface="微軟正黑體" panose="020B0604030504040204" pitchFamily="34" charset="-120"/>
                <a:ea typeface="微軟正黑體" panose="020B0604030504040204" pitchFamily="34" charset="-120"/>
              </a:rPr>
              <a:t>未</a:t>
            </a:r>
            <a:r>
              <a:rPr lang="zh-TW" altLang="en-US" sz="2400" b="1" dirty="0">
                <a:solidFill>
                  <a:srgbClr val="141823"/>
                </a:solidFill>
                <a:latin typeface="微軟正黑體" panose="020B0604030504040204" pitchFamily="34" charset="-120"/>
                <a:ea typeface="微軟正黑體" panose="020B0604030504040204" pitchFamily="34" charset="-120"/>
              </a:rPr>
              <a:t>依規定申報房屋交易所得、未提供交易時之實際成交金額</a:t>
            </a:r>
            <a:r>
              <a:rPr lang="zh-TW" altLang="en-US" sz="2400" b="1" dirty="0">
                <a:solidFill>
                  <a:srgbClr val="FF0000"/>
                </a:solidFill>
                <a:latin typeface="微軟正黑體" panose="020B0604030504040204" pitchFamily="34" charset="-120"/>
                <a:ea typeface="微軟正黑體" panose="020B0604030504040204" pitchFamily="34" charset="-120"/>
              </a:rPr>
              <a:t>或</a:t>
            </a:r>
            <a:r>
              <a:rPr lang="zh-TW" altLang="en-US" sz="2400" b="1" dirty="0">
                <a:solidFill>
                  <a:srgbClr val="141823"/>
                </a:solidFill>
                <a:latin typeface="微軟正黑體" panose="020B0604030504040204" pitchFamily="34" charset="-120"/>
                <a:ea typeface="微軟正黑體" panose="020B0604030504040204" pitchFamily="34" charset="-120"/>
              </a:rPr>
              <a:t>原始取得成本，</a:t>
            </a:r>
            <a:r>
              <a:rPr lang="zh-TW" altLang="en-US" sz="2400" b="1" dirty="0">
                <a:solidFill>
                  <a:srgbClr val="FF0000"/>
                </a:solidFill>
                <a:latin typeface="微軟正黑體" panose="020B0604030504040204" pitchFamily="34" charset="-120"/>
                <a:ea typeface="微軟正黑體" panose="020B0604030504040204" pitchFamily="34" charset="-120"/>
              </a:rPr>
              <a:t>或</a:t>
            </a:r>
            <a:r>
              <a:rPr lang="zh-TW" altLang="en-US" sz="2400" b="1" dirty="0">
                <a:solidFill>
                  <a:srgbClr val="141823"/>
                </a:solidFill>
                <a:latin typeface="微軟正黑體" panose="020B0604030504040204" pitchFamily="34" charset="-120"/>
                <a:ea typeface="微軟正黑體" panose="020B0604030504040204" pitchFamily="34" charset="-120"/>
              </a:rPr>
              <a:t>稽徵機關未查得交易時之實際成交金額</a:t>
            </a:r>
            <a:r>
              <a:rPr lang="zh-TW" altLang="en-US" sz="2400" b="1" dirty="0">
                <a:solidFill>
                  <a:srgbClr val="FF0000"/>
                </a:solidFill>
                <a:latin typeface="微軟正黑體" panose="020B0604030504040204" pitchFamily="34" charset="-120"/>
                <a:ea typeface="微軟正黑體" panose="020B0604030504040204" pitchFamily="34" charset="-120"/>
              </a:rPr>
              <a:t>或</a:t>
            </a:r>
            <a:r>
              <a:rPr lang="zh-TW" altLang="en-US" sz="2400" b="1" dirty="0">
                <a:solidFill>
                  <a:srgbClr val="141823"/>
                </a:solidFill>
                <a:latin typeface="微軟正黑體" panose="020B0604030504040204" pitchFamily="34" charset="-120"/>
                <a:ea typeface="微軟正黑體" panose="020B0604030504040204" pitchFamily="34" charset="-120"/>
              </a:rPr>
              <a:t>原始取得成本者：</a:t>
            </a:r>
            <a:endParaRPr lang="en-US" altLang="zh-TW" sz="2400" b="1" dirty="0">
              <a:solidFill>
                <a:srgbClr val="141823"/>
              </a:solidFill>
              <a:latin typeface="微軟正黑體" panose="020B0604030504040204" pitchFamily="34" charset="-120"/>
              <a:ea typeface="微軟正黑體" panose="020B0604030504040204" pitchFamily="34" charset="-120"/>
            </a:endParaRPr>
          </a:p>
          <a:p>
            <a:pPr lvl="0" defTabSz="914400" fontAlgn="auto">
              <a:spcBef>
                <a:spcPts val="0"/>
              </a:spcBef>
              <a:spcAft>
                <a:spcPts val="0"/>
              </a:spcAft>
              <a:buClrTx/>
              <a:buSzTx/>
            </a:pPr>
            <a:r>
              <a:rPr lang="zh-TW" altLang="en-US" sz="2400" dirty="0">
                <a:solidFill>
                  <a:srgbClr val="141823"/>
                </a:solidFill>
                <a:latin typeface="微軟正黑體" panose="020B0604030504040204" pitchFamily="34" charset="-120"/>
                <a:ea typeface="微軟正黑體" panose="020B0604030504040204" pitchFamily="34" charset="-120"/>
              </a:rPr>
              <a:t>    </a:t>
            </a:r>
            <a:r>
              <a:rPr lang="zh-TW" altLang="en-US" sz="2400" dirty="0" smtClean="0">
                <a:solidFill>
                  <a:srgbClr val="141823"/>
                </a:solidFill>
                <a:latin typeface="微軟正黑體" panose="020B0604030504040204" pitchFamily="34" charset="-120"/>
                <a:ea typeface="微軟正黑體" panose="020B0604030504040204" pitchFamily="34" charset="-120"/>
              </a:rPr>
              <a:t> </a:t>
            </a:r>
            <a:r>
              <a:rPr lang="en-US" altLang="zh-TW" sz="2400" dirty="0">
                <a:solidFill>
                  <a:srgbClr val="141823"/>
                </a:solidFill>
                <a:latin typeface="微軟正黑體" panose="020B0604030504040204" pitchFamily="34" charset="-120"/>
                <a:ea typeface="微軟正黑體" panose="020B0604030504040204" pitchFamily="34" charset="-120"/>
              </a:rPr>
              <a:t>1.</a:t>
            </a:r>
            <a:r>
              <a:rPr lang="zh-TW" altLang="en-US" sz="2400" dirty="0">
                <a:solidFill>
                  <a:srgbClr val="141823"/>
                </a:solidFill>
                <a:latin typeface="微軟正黑體" panose="020B0604030504040204" pitchFamily="34" charset="-120"/>
                <a:ea typeface="微軟正黑體" panose="020B0604030504040204" pitchFamily="34" charset="-120"/>
              </a:rPr>
              <a:t>按出售時之</a:t>
            </a:r>
            <a:r>
              <a:rPr lang="zh-TW" altLang="en-US" sz="2400" b="1" dirty="0">
                <a:solidFill>
                  <a:srgbClr val="FF0000"/>
                </a:solidFill>
                <a:latin typeface="微軟正黑體" panose="020B0604030504040204" pitchFamily="34" charset="-120"/>
                <a:ea typeface="微軟正黑體" panose="020B0604030504040204" pitchFamily="34" charset="-120"/>
              </a:rPr>
              <a:t>房屋評定現值</a:t>
            </a:r>
            <a:r>
              <a:rPr lang="zh-TW" altLang="en-US" sz="2400" dirty="0">
                <a:solidFill>
                  <a:srgbClr val="000000"/>
                </a:solidFill>
                <a:latin typeface="微軟正黑體" panose="020B0604030504040204" pitchFamily="34" charset="-120"/>
                <a:ea typeface="微軟正黑體" panose="020B0604030504040204" pitchFamily="34" charset="-120"/>
              </a:rPr>
              <a:t>占</a:t>
            </a:r>
            <a:r>
              <a:rPr lang="zh-TW" altLang="en-US" sz="2400" b="1" dirty="0">
                <a:solidFill>
                  <a:srgbClr val="FF0000"/>
                </a:solidFill>
                <a:latin typeface="微軟正黑體" panose="020B0604030504040204" pitchFamily="34" charset="-120"/>
                <a:ea typeface="微軟正黑體" panose="020B0604030504040204" pitchFamily="34" charset="-120"/>
              </a:rPr>
              <a:t>公告土地現值及房屋</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lvl="0" defTabSz="914400" fontAlgn="auto">
              <a:spcBef>
                <a:spcPts val="0"/>
              </a:spcBef>
              <a:spcAft>
                <a:spcPts val="0"/>
              </a:spcAft>
              <a:buClrTx/>
              <a:buSzTx/>
            </a:pPr>
            <a:r>
              <a:rPr lang="zh-TW" altLang="en-US" sz="2400" b="1" dirty="0">
                <a:solidFill>
                  <a:srgbClr val="FF0000"/>
                </a:solidFill>
                <a:latin typeface="微軟正黑體" panose="020B0604030504040204" pitchFamily="34" charset="-120"/>
                <a:ea typeface="微軟正黑體" panose="020B0604030504040204" pitchFamily="34" charset="-120"/>
              </a:rPr>
              <a:t>      </a:t>
            </a:r>
            <a:r>
              <a:rPr lang="zh-TW" altLang="en-US" sz="2400" b="1" dirty="0" smtClean="0">
                <a:solidFill>
                  <a:srgbClr val="FF0000"/>
                </a:solidFill>
                <a:latin typeface="微軟正黑體" panose="020B0604030504040204" pitchFamily="34" charset="-120"/>
                <a:ea typeface="微軟正黑體" panose="020B0604030504040204" pitchFamily="34" charset="-120"/>
              </a:rPr>
              <a:t>  </a:t>
            </a:r>
            <a:r>
              <a:rPr lang="zh-TW" altLang="en-US" sz="2400" b="1" dirty="0">
                <a:solidFill>
                  <a:srgbClr val="FF0000"/>
                </a:solidFill>
                <a:latin typeface="微軟正黑體" panose="020B0604030504040204" pitchFamily="34" charset="-120"/>
                <a:ea typeface="微軟正黑體" panose="020B0604030504040204" pitchFamily="34" charset="-120"/>
              </a:rPr>
              <a:t>評定現值總額之比例</a:t>
            </a:r>
            <a:r>
              <a:rPr lang="zh-TW" altLang="en-US" sz="2400" dirty="0">
                <a:solidFill>
                  <a:srgbClr val="141823"/>
                </a:solidFill>
                <a:latin typeface="微軟正黑體" panose="020B0604030504040204" pitchFamily="34" charset="-120"/>
                <a:ea typeface="微軟正黑體" panose="020B0604030504040204" pitchFamily="34" charset="-120"/>
              </a:rPr>
              <a:t>計算，歸屬於</a:t>
            </a:r>
            <a:r>
              <a:rPr lang="zh-TW" altLang="en-US" sz="2400" b="1" dirty="0">
                <a:solidFill>
                  <a:srgbClr val="141823"/>
                </a:solidFill>
                <a:latin typeface="微軟正黑體" panose="020B0604030504040204" pitchFamily="34" charset="-120"/>
                <a:ea typeface="微軟正黑體" panose="020B0604030504040204" pitchFamily="34" charset="-120"/>
              </a:rPr>
              <a:t>房屋之收入</a:t>
            </a:r>
            <a:r>
              <a:rPr lang="zh-TW" altLang="en-US" sz="2400" dirty="0">
                <a:solidFill>
                  <a:srgbClr val="141823"/>
                </a:solidFill>
                <a:latin typeface="微軟正黑體" panose="020B0604030504040204" pitchFamily="34" charset="-120"/>
                <a:ea typeface="微軟正黑體" panose="020B0604030504040204" pitchFamily="34" charset="-120"/>
              </a:rPr>
              <a:t>。</a:t>
            </a:r>
            <a:endParaRPr lang="en-US" altLang="zh-TW" sz="2400" dirty="0">
              <a:solidFill>
                <a:srgbClr val="141823"/>
              </a:solidFill>
              <a:latin typeface="微軟正黑體" panose="020B0604030504040204" pitchFamily="34" charset="-120"/>
              <a:ea typeface="微軟正黑體" panose="020B0604030504040204" pitchFamily="34" charset="-120"/>
            </a:endParaRPr>
          </a:p>
          <a:p>
            <a:pPr lvl="0" defTabSz="914400" fontAlgn="auto">
              <a:spcBef>
                <a:spcPts val="0"/>
              </a:spcBef>
              <a:spcAft>
                <a:spcPts val="0"/>
              </a:spcAft>
              <a:buClrTx/>
              <a:buSzTx/>
            </a:pPr>
            <a:r>
              <a:rPr lang="zh-TW" altLang="en-US" sz="2400" dirty="0">
                <a:solidFill>
                  <a:srgbClr val="141823"/>
                </a:solidFill>
                <a:latin typeface="微軟正黑體" panose="020B0604030504040204" pitchFamily="34" charset="-120"/>
                <a:ea typeface="微軟正黑體" panose="020B0604030504040204" pitchFamily="34" charset="-120"/>
              </a:rPr>
              <a:t>     </a:t>
            </a:r>
            <a:r>
              <a:rPr lang="en-US" altLang="zh-TW" sz="2400" dirty="0" smtClean="0">
                <a:solidFill>
                  <a:srgbClr val="141823"/>
                </a:solidFill>
                <a:latin typeface="微軟正黑體" panose="020B0604030504040204" pitchFamily="34" charset="-120"/>
                <a:ea typeface="微軟正黑體" panose="020B0604030504040204" pitchFamily="34" charset="-120"/>
              </a:rPr>
              <a:t>2</a:t>
            </a:r>
            <a:r>
              <a:rPr lang="en-US" altLang="zh-TW" sz="2400" dirty="0">
                <a:solidFill>
                  <a:srgbClr val="141823"/>
                </a:solidFill>
                <a:latin typeface="微軟正黑體" panose="020B0604030504040204" pitchFamily="34" charset="-120"/>
                <a:ea typeface="微軟正黑體" panose="020B0604030504040204" pitchFamily="34" charset="-120"/>
              </a:rPr>
              <a:t>.</a:t>
            </a:r>
            <a:r>
              <a:rPr lang="zh-TW" altLang="en-US" sz="2400" dirty="0">
                <a:solidFill>
                  <a:srgbClr val="141823"/>
                </a:solidFill>
                <a:latin typeface="微軟正黑體" panose="020B0604030504040204" pitchFamily="34" charset="-120"/>
                <a:ea typeface="微軟正黑體" panose="020B0604030504040204" pitchFamily="34" charset="-120"/>
              </a:rPr>
              <a:t>按財政部每年核定之</a:t>
            </a:r>
            <a:r>
              <a:rPr lang="zh-TW" altLang="en-US" sz="2400" b="1" dirty="0">
                <a:solidFill>
                  <a:srgbClr val="FF0000"/>
                </a:solidFill>
                <a:latin typeface="微軟正黑體" panose="020B0604030504040204" pitchFamily="34" charset="-120"/>
                <a:ea typeface="微軟正黑體" panose="020B0604030504040204" pitchFamily="34" charset="-120"/>
              </a:rPr>
              <a:t>「財產交易所得標準」</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lvl="0" defTabSz="914400" fontAlgn="auto">
              <a:spcBef>
                <a:spcPts val="0"/>
              </a:spcBef>
              <a:spcAft>
                <a:spcPts val="0"/>
              </a:spcAft>
              <a:buClrTx/>
              <a:buSzTx/>
            </a:pPr>
            <a:r>
              <a:rPr lang="zh-TW" altLang="en-US" sz="2400" b="1" dirty="0">
                <a:solidFill>
                  <a:srgbClr val="FF0000"/>
                </a:solidFill>
                <a:latin typeface="微軟正黑體" panose="020B0604030504040204" pitchFamily="34" charset="-120"/>
                <a:ea typeface="微軟正黑體" panose="020B0604030504040204" pitchFamily="34" charset="-120"/>
              </a:rPr>
              <a:t>         </a:t>
            </a:r>
            <a:r>
              <a:rPr lang="zh-TW" altLang="en-US" sz="2400" b="1" dirty="0" smtClean="0">
                <a:solidFill>
                  <a:srgbClr val="FF0000"/>
                </a:solidFill>
                <a:latin typeface="微軟正黑體" panose="020B0604030504040204" pitchFamily="34" charset="-120"/>
                <a:ea typeface="微軟正黑體" panose="020B0604030504040204" pitchFamily="34" charset="-120"/>
              </a:rPr>
              <a:t>房屋</a:t>
            </a:r>
            <a:r>
              <a:rPr lang="zh-TW" altLang="en-US" sz="2400" b="1" dirty="0">
                <a:solidFill>
                  <a:srgbClr val="FF0000"/>
                </a:solidFill>
                <a:latin typeface="微軟正黑體" panose="020B0604030504040204" pitchFamily="34" charset="-120"/>
                <a:ea typeface="微軟正黑體" panose="020B0604030504040204" pitchFamily="34" charset="-120"/>
              </a:rPr>
              <a:t>評定現值</a:t>
            </a:r>
            <a:r>
              <a:rPr lang="zh-TW" altLang="en-US" sz="2400" b="1" dirty="0" smtClean="0">
                <a:solidFill>
                  <a:srgbClr val="FF0000"/>
                </a:solidFill>
                <a:latin typeface="微軟正黑體" panose="020B0604030504040204" pitchFamily="34" charset="-120"/>
                <a:ea typeface="微軟正黑體" panose="020B0604030504040204" pitchFamily="34" charset="-120"/>
              </a:rPr>
              <a:t>×百分比</a:t>
            </a:r>
            <a:r>
              <a:rPr lang="zh-TW" altLang="en-US" sz="2400" dirty="0">
                <a:solidFill>
                  <a:srgbClr val="141823"/>
                </a:solidFill>
                <a:latin typeface="微軟正黑體" panose="020B0604030504040204" pitchFamily="34" charset="-120"/>
                <a:ea typeface="微軟正黑體" panose="020B0604030504040204" pitchFamily="34" charset="-120"/>
              </a:rPr>
              <a:t>計算。</a:t>
            </a:r>
            <a:endParaRPr lang="en-US" altLang="zh-TW" sz="2400" b="1" kern="0" dirty="0">
              <a:solidFill>
                <a:srgbClr val="000000"/>
              </a:solidFill>
              <a:latin typeface="微軟正黑體" panose="020B0604030504040204" pitchFamily="34" charset="-120"/>
              <a:ea typeface="微軟正黑體" panose="020B0604030504040204" pitchFamily="34" charset="-120"/>
            </a:endParaRPr>
          </a:p>
        </p:txBody>
      </p:sp>
      <p:pic>
        <p:nvPicPr>
          <p:cNvPr id="2055" name="Picture 7" descr="C:\Users\Administrator.CLOUD\Desktop\Redocn_201209201808206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571" b="86667" l="10000" r="90000">
                        <a14:foregroundMark x1="14250" y1="20952" x2="14250" y2="20952"/>
                        <a14:foregroundMark x1="15250" y1="17778" x2="15250" y2="17778"/>
                        <a14:foregroundMark x1="13500" y1="21587" x2="13500" y2="21587"/>
                      </a14:backgroundRemoval>
                    </a14:imgEffect>
                  </a14:imgLayer>
                </a14:imgProps>
              </a:ext>
              <a:ext uri="{28A0092B-C50C-407E-A947-70E740481C1C}">
                <a14:useLocalDpi xmlns:a14="http://schemas.microsoft.com/office/drawing/2010/main" val="0"/>
              </a:ext>
            </a:extLst>
          </a:blip>
          <a:srcRect t="7936" b="13810"/>
          <a:stretch/>
        </p:blipFill>
        <p:spPr bwMode="auto">
          <a:xfrm>
            <a:off x="0" y="2450292"/>
            <a:ext cx="2123728" cy="14333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Administrator.CLOUD\Desktop\Redocn_201209201808206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683" b="74762" l="49750" r="96000">
                        <a14:foregroundMark x1="54000" y1="20794" x2="54000" y2="20794"/>
                        <a14:foregroundMark x1="90750" y1="20794" x2="90750" y2="20794"/>
                        <a14:foregroundMark x1="73625" y1="46984" x2="73625" y2="46984"/>
                        <a14:foregroundMark x1="88875" y1="69206" x2="88875" y2="69206"/>
                        <a14:foregroundMark x1="76625" y1="69206" x2="76625" y2="69206"/>
                        <a14:foregroundMark x1="75250" y1="69524" x2="75250" y2="69524"/>
                        <a14:foregroundMark x1="53625" y1="35238" x2="53625" y2="35238"/>
                        <a14:foregroundMark x1="62875" y1="34286" x2="62875" y2="34286"/>
                        <a14:foregroundMark x1="57875" y1="31111" x2="57875" y2="31111"/>
                        <a14:foregroundMark x1="59500" y1="33175" x2="59500" y2="33175"/>
                        <a14:foregroundMark x1="71125" y1="41746" x2="75750" y2="41746"/>
                      </a14:backgroundRemoval>
                    </a14:imgEffect>
                  </a14:imgLayer>
                </a14:imgProps>
              </a:ext>
              <a:ext uri="{28A0092B-C50C-407E-A947-70E740481C1C}">
                <a14:useLocalDpi xmlns:a14="http://schemas.microsoft.com/office/drawing/2010/main" val="0"/>
              </a:ext>
            </a:extLst>
          </a:blip>
          <a:srcRect l="49936" t="9656" r="4375" b="25167"/>
          <a:stretch/>
        </p:blipFill>
        <p:spPr bwMode="auto">
          <a:xfrm>
            <a:off x="1070424" y="2708976"/>
            <a:ext cx="713499" cy="819005"/>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1216510" y="2813037"/>
            <a:ext cx="421326" cy="707886"/>
          </a:xfrm>
          <a:prstGeom prst="rect">
            <a:avLst/>
          </a:prstGeom>
          <a:noFill/>
        </p:spPr>
        <p:txBody>
          <a:bodyPr wrap="square" rtlCol="0">
            <a:spAutoFit/>
          </a:bodyPr>
          <a:lstStyle/>
          <a:p>
            <a:pPr algn="ctr"/>
            <a:r>
              <a:rPr lang="en-US" altLang="zh-TW" sz="4000" dirty="0" smtClean="0">
                <a:solidFill>
                  <a:srgbClr val="0000FF"/>
                </a:solidFill>
                <a:latin typeface="Castellar" panose="020A0402060406010301" pitchFamily="18" charset="0"/>
              </a:rPr>
              <a:t>1</a:t>
            </a:r>
            <a:endParaRPr lang="zh-TW" altLang="en-US" sz="4000" dirty="0">
              <a:solidFill>
                <a:srgbClr val="0000FF"/>
              </a:solidFill>
              <a:latin typeface="Castellar" panose="020A0402060406010301" pitchFamily="18" charset="0"/>
            </a:endParaRPr>
          </a:p>
        </p:txBody>
      </p:sp>
      <p:pic>
        <p:nvPicPr>
          <p:cNvPr id="24" name="Picture 8" descr="C:\Users\Administrator.CLOUD\Desktop\Redocn_2012092018082061.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683" b="74762" l="49750" r="96000">
                        <a14:foregroundMark x1="54000" y1="20794" x2="54000" y2="20794"/>
                        <a14:foregroundMark x1="90750" y1="20794" x2="90750" y2="20794"/>
                        <a14:foregroundMark x1="73625" y1="46984" x2="73625" y2="46984"/>
                        <a14:foregroundMark x1="88875" y1="69206" x2="88875" y2="69206"/>
                        <a14:foregroundMark x1="76625" y1="69206" x2="76625" y2="69206"/>
                        <a14:foregroundMark x1="75250" y1="69524" x2="75250" y2="69524"/>
                        <a14:foregroundMark x1="53625" y1="35238" x2="53625" y2="35238"/>
                        <a14:foregroundMark x1="62875" y1="34286" x2="62875" y2="34286"/>
                        <a14:foregroundMark x1="57875" y1="31111" x2="57875" y2="31111"/>
                        <a14:foregroundMark x1="59500" y1="33175" x2="59500" y2="33175"/>
                        <a14:foregroundMark x1="71125" y1="41746" x2="75750" y2="41746"/>
                      </a14:backgroundRemoval>
                    </a14:imgEffect>
                  </a14:imgLayer>
                </a14:imgProps>
              </a:ext>
              <a:ext uri="{28A0092B-C50C-407E-A947-70E740481C1C}">
                <a14:useLocalDpi xmlns:a14="http://schemas.microsoft.com/office/drawing/2010/main" val="0"/>
              </a:ext>
            </a:extLst>
          </a:blip>
          <a:srcRect l="49936" t="9656" r="4375" b="25167"/>
          <a:stretch/>
        </p:blipFill>
        <p:spPr bwMode="auto">
          <a:xfrm>
            <a:off x="565724" y="3942599"/>
            <a:ext cx="765915" cy="811947"/>
          </a:xfrm>
          <a:prstGeom prst="rect">
            <a:avLst/>
          </a:prstGeom>
          <a:noFill/>
          <a:extLst>
            <a:ext uri="{909E8E84-426E-40DD-AFC4-6F175D3DCCD1}">
              <a14:hiddenFill xmlns:a14="http://schemas.microsoft.com/office/drawing/2010/main">
                <a:solidFill>
                  <a:srgbClr val="FFFFFF"/>
                </a:solidFill>
              </a14:hiddenFill>
            </a:ext>
          </a:extLst>
        </p:spPr>
      </p:pic>
      <p:sp>
        <p:nvSpPr>
          <p:cNvPr id="25" name="文字方塊 24"/>
          <p:cNvSpPr txBox="1"/>
          <p:nvPr/>
        </p:nvSpPr>
        <p:spPr>
          <a:xfrm>
            <a:off x="700871" y="4046660"/>
            <a:ext cx="421326" cy="707886"/>
          </a:xfrm>
          <a:prstGeom prst="rect">
            <a:avLst/>
          </a:prstGeom>
          <a:noFill/>
        </p:spPr>
        <p:txBody>
          <a:bodyPr wrap="square" rtlCol="0">
            <a:spAutoFit/>
          </a:bodyPr>
          <a:lstStyle/>
          <a:p>
            <a:pPr algn="ctr"/>
            <a:r>
              <a:rPr lang="en-US" altLang="zh-TW" sz="4000" dirty="0">
                <a:solidFill>
                  <a:srgbClr val="0000FF"/>
                </a:solidFill>
                <a:latin typeface="Castellar" panose="020A0402060406010301" pitchFamily="18" charset="0"/>
              </a:rPr>
              <a:t>2</a:t>
            </a:r>
            <a:endParaRPr lang="zh-TW" altLang="en-US" sz="4000" dirty="0">
              <a:solidFill>
                <a:srgbClr val="0000FF"/>
              </a:solidFill>
              <a:latin typeface="Castellar" panose="020A0402060406010301" pitchFamily="18" charset="0"/>
            </a:endParaRPr>
          </a:p>
        </p:txBody>
      </p:sp>
    </p:spTree>
    <p:extLst>
      <p:ext uri="{BB962C8B-B14F-4D97-AF65-F5344CB8AC3E}">
        <p14:creationId xmlns:p14="http://schemas.microsoft.com/office/powerpoint/2010/main" val="1513226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866411474"/>
              </p:ext>
            </p:extLst>
          </p:nvPr>
        </p:nvGraphicFramePr>
        <p:xfrm>
          <a:off x="179512" y="578297"/>
          <a:ext cx="8964488" cy="6240996"/>
        </p:xfrm>
        <a:graphic>
          <a:graphicData uri="http://schemas.openxmlformats.org/drawingml/2006/table">
            <a:tbl>
              <a:tblPr firstRow="1" firstCol="1" bandRow="1">
                <a:tableStyleId>{5C22544A-7EE6-4342-B048-85BDC9FD1C3A}</a:tableStyleId>
              </a:tblPr>
              <a:tblGrid>
                <a:gridCol w="1059439">
                  <a:extLst>
                    <a:ext uri="{9D8B030D-6E8A-4147-A177-3AD203B41FA5}">
                      <a16:colId xmlns="" xmlns:a16="http://schemas.microsoft.com/office/drawing/2014/main" val="20000"/>
                    </a:ext>
                  </a:extLst>
                </a:gridCol>
                <a:gridCol w="2688011">
                  <a:extLst>
                    <a:ext uri="{9D8B030D-6E8A-4147-A177-3AD203B41FA5}">
                      <a16:colId xmlns="" xmlns:a16="http://schemas.microsoft.com/office/drawing/2014/main" val="20001"/>
                    </a:ext>
                  </a:extLst>
                </a:gridCol>
                <a:gridCol w="5217038">
                  <a:extLst>
                    <a:ext uri="{9D8B030D-6E8A-4147-A177-3AD203B41FA5}">
                      <a16:colId xmlns="" xmlns:a16="http://schemas.microsoft.com/office/drawing/2014/main" val="20002"/>
                    </a:ext>
                  </a:extLst>
                </a:gridCol>
              </a:tblGrid>
              <a:tr h="425734">
                <a:tc>
                  <a:txBody>
                    <a:bodyPr/>
                    <a:lstStyle/>
                    <a:p>
                      <a:pPr algn="ctr">
                        <a:spcAft>
                          <a:spcPts val="0"/>
                        </a:spcAft>
                      </a:pPr>
                      <a:r>
                        <a:rPr lang="zh-TW" sz="1200" kern="100" dirty="0">
                          <a:effectLst/>
                        </a:rPr>
                        <a:t>制度與項目</a:t>
                      </a:r>
                      <a:endParaRPr lang="zh-TW" sz="1200" kern="100" dirty="0">
                        <a:effectLst/>
                        <a:latin typeface="Calibri"/>
                        <a:ea typeface="新細明體"/>
                        <a:cs typeface="Times New Roman"/>
                      </a:endParaRPr>
                    </a:p>
                  </a:txBody>
                  <a:tcPr marL="44280" marR="44280" marT="0" marB="0" anchor="ctr"/>
                </a:tc>
                <a:tc>
                  <a:txBody>
                    <a:bodyPr/>
                    <a:lstStyle/>
                    <a:p>
                      <a:pPr>
                        <a:spcAft>
                          <a:spcPts val="0"/>
                        </a:spcAft>
                      </a:pPr>
                      <a:r>
                        <a:rPr lang="zh-TW" sz="1400" kern="100" dirty="0">
                          <a:solidFill>
                            <a:srgbClr val="FFFF00"/>
                          </a:solidFill>
                          <a:effectLst/>
                        </a:rPr>
                        <a:t>個人出售房屋之財產交易</a:t>
                      </a:r>
                      <a:r>
                        <a:rPr lang="zh-TW" sz="1400" kern="100" dirty="0" smtClean="0">
                          <a:solidFill>
                            <a:srgbClr val="FFFF00"/>
                          </a:solidFill>
                          <a:effectLst/>
                        </a:rPr>
                        <a:t>所得</a:t>
                      </a:r>
                      <a:endParaRPr lang="en-US" altLang="zh-TW" sz="1400" kern="100" dirty="0" smtClean="0">
                        <a:solidFill>
                          <a:srgbClr val="FFFF00"/>
                        </a:solidFill>
                        <a:effectLst/>
                      </a:endParaRPr>
                    </a:p>
                    <a:p>
                      <a:pPr algn="ctr">
                        <a:spcAft>
                          <a:spcPts val="0"/>
                        </a:spcAft>
                      </a:pPr>
                      <a:r>
                        <a:rPr lang="en-US" sz="1400" kern="100" dirty="0" smtClean="0">
                          <a:solidFill>
                            <a:srgbClr val="FFFF00"/>
                          </a:solidFill>
                          <a:effectLst/>
                        </a:rPr>
                        <a:t>(</a:t>
                      </a:r>
                      <a:r>
                        <a:rPr lang="zh-TW" sz="1400" kern="100" dirty="0">
                          <a:solidFill>
                            <a:srgbClr val="FFFF00"/>
                          </a:solidFill>
                          <a:effectLst/>
                        </a:rPr>
                        <a:t>舊制</a:t>
                      </a:r>
                      <a:r>
                        <a:rPr lang="en-US" sz="1400" kern="100" dirty="0">
                          <a:solidFill>
                            <a:srgbClr val="FFFF00"/>
                          </a:solidFill>
                          <a:effectLst/>
                        </a:rPr>
                        <a:t>)</a:t>
                      </a:r>
                      <a:endParaRPr lang="zh-TW" sz="1400" kern="100" dirty="0">
                        <a:solidFill>
                          <a:srgbClr val="FFFF00"/>
                        </a:solidFill>
                        <a:effectLst/>
                        <a:latin typeface="Calibri"/>
                        <a:ea typeface="新細明體"/>
                        <a:cs typeface="Times New Roman"/>
                      </a:endParaRPr>
                    </a:p>
                  </a:txBody>
                  <a:tcPr marL="44280" marR="44280" marT="0" marB="0" anchor="ctr"/>
                </a:tc>
                <a:tc>
                  <a:txBody>
                    <a:bodyPr/>
                    <a:lstStyle/>
                    <a:p>
                      <a:pPr algn="ctr">
                        <a:spcAft>
                          <a:spcPts val="0"/>
                        </a:spcAft>
                      </a:pPr>
                      <a:r>
                        <a:rPr lang="zh-TW" sz="1600" kern="100" dirty="0">
                          <a:solidFill>
                            <a:srgbClr val="FF0000"/>
                          </a:solidFill>
                          <a:effectLst/>
                        </a:rPr>
                        <a:t>個人房屋土地交易</a:t>
                      </a:r>
                      <a:r>
                        <a:rPr lang="zh-TW" sz="1600" kern="100" dirty="0" smtClean="0">
                          <a:solidFill>
                            <a:srgbClr val="FF0000"/>
                          </a:solidFill>
                          <a:effectLst/>
                        </a:rPr>
                        <a:t>所得稅</a:t>
                      </a:r>
                      <a:r>
                        <a:rPr lang="zh-TW" altLang="en-US" sz="1600" kern="100" dirty="0" smtClean="0">
                          <a:solidFill>
                            <a:srgbClr val="FF0000"/>
                          </a:solidFill>
                          <a:effectLst/>
                        </a:rPr>
                        <a:t>   </a:t>
                      </a:r>
                      <a:r>
                        <a:rPr lang="en-US" sz="1600" kern="100" dirty="0" smtClean="0">
                          <a:solidFill>
                            <a:srgbClr val="FF0000"/>
                          </a:solidFill>
                          <a:effectLst/>
                        </a:rPr>
                        <a:t>(</a:t>
                      </a:r>
                      <a:r>
                        <a:rPr lang="zh-TW" sz="1600" kern="100" dirty="0">
                          <a:solidFill>
                            <a:srgbClr val="FF0000"/>
                          </a:solidFill>
                          <a:effectLst/>
                        </a:rPr>
                        <a:t>新制</a:t>
                      </a:r>
                      <a:r>
                        <a:rPr lang="en-US" sz="1600" kern="100" dirty="0">
                          <a:solidFill>
                            <a:srgbClr val="FF0000"/>
                          </a:solidFill>
                          <a:effectLst/>
                        </a:rPr>
                        <a:t>)</a:t>
                      </a:r>
                      <a:endParaRPr lang="zh-TW" sz="1600" kern="100" dirty="0">
                        <a:solidFill>
                          <a:srgbClr val="FF0000"/>
                        </a:solidFill>
                        <a:effectLst/>
                        <a:latin typeface="Calibri"/>
                        <a:ea typeface="新細明體"/>
                        <a:cs typeface="Times New Roman"/>
                      </a:endParaRPr>
                    </a:p>
                  </a:txBody>
                  <a:tcPr marL="44280" marR="44280" marT="0" marB="0" anchor="ctr"/>
                </a:tc>
                <a:extLst>
                  <a:ext uri="{0D108BD9-81ED-4DB2-BD59-A6C34878D82A}">
                    <a16:rowId xmlns="" xmlns:a16="http://schemas.microsoft.com/office/drawing/2014/main" val="10000"/>
                  </a:ext>
                </a:extLst>
              </a:tr>
              <a:tr h="1064335">
                <a:tc>
                  <a:txBody>
                    <a:bodyPr/>
                    <a:lstStyle/>
                    <a:p>
                      <a:pPr algn="just">
                        <a:spcAft>
                          <a:spcPts val="0"/>
                        </a:spcAft>
                      </a:pPr>
                      <a:r>
                        <a:rPr lang="en-US" sz="1200" kern="100" dirty="0">
                          <a:effectLst/>
                        </a:rPr>
                        <a:t>(</a:t>
                      </a:r>
                      <a:r>
                        <a:rPr lang="zh-TW" sz="1200" kern="100" dirty="0">
                          <a:effectLst/>
                        </a:rPr>
                        <a:t>一</a:t>
                      </a:r>
                      <a:r>
                        <a:rPr lang="en-US" sz="1200" kern="100" dirty="0" smtClean="0">
                          <a:effectLst/>
                        </a:rPr>
                        <a:t>)</a:t>
                      </a:r>
                      <a:r>
                        <a:rPr lang="zh-TW" sz="1200" kern="100" dirty="0" smtClean="0">
                          <a:effectLst/>
                        </a:rPr>
                        <a:t>稅制</a:t>
                      </a:r>
                      <a:r>
                        <a:rPr lang="zh-TW" sz="1200" kern="100" dirty="0">
                          <a:effectLst/>
                        </a:rPr>
                        <a:t>目的</a:t>
                      </a:r>
                      <a:endParaRPr lang="zh-TW" sz="1200" kern="100" dirty="0">
                        <a:effectLst/>
                        <a:latin typeface="Calibri"/>
                        <a:ea typeface="新細明體"/>
                        <a:cs typeface="Times New Roman"/>
                      </a:endParaRPr>
                    </a:p>
                  </a:txBody>
                  <a:tcPr marL="44280" marR="44280" marT="0" marB="0" anchor="ctr"/>
                </a:tc>
                <a:tc>
                  <a:txBody>
                    <a:bodyPr/>
                    <a:lstStyle/>
                    <a:p>
                      <a:pPr>
                        <a:spcAft>
                          <a:spcPts val="0"/>
                        </a:spcAft>
                      </a:pPr>
                      <a:r>
                        <a:rPr lang="zh-TW" altLang="zh-TW" sz="1400" kern="100" dirty="0" smtClean="0">
                          <a:effectLst/>
                          <a:latin typeface="Times New Roman" panose="02020603050405020304" pitchFamily="18" charset="0"/>
                          <a:ea typeface="+mn-ea"/>
                        </a:rPr>
                        <a:t>於房地交易時，土地僅課徵土地增值稅，土地部分免納所得稅。</a:t>
                      </a:r>
                      <a:r>
                        <a:rPr lang="zh-TW" altLang="zh-TW" sz="1400" kern="100" dirty="0" smtClean="0">
                          <a:effectLst/>
                          <a:ea typeface="+mn-ea"/>
                          <a:cs typeface="Times New Roman" panose="02020603050405020304" pitchFamily="18" charset="0"/>
                        </a:rPr>
                        <a:t>房屋部分應</a:t>
                      </a:r>
                      <a:r>
                        <a:rPr lang="zh-TW" altLang="zh-TW" sz="1400" kern="100" dirty="0" smtClean="0">
                          <a:solidFill>
                            <a:srgbClr val="FF0000"/>
                          </a:solidFill>
                          <a:effectLst/>
                          <a:ea typeface="+mn-ea"/>
                          <a:cs typeface="Times New Roman" panose="02020603050405020304" pitchFamily="18" charset="0"/>
                        </a:rPr>
                        <a:t>核實申報</a:t>
                      </a:r>
                      <a:r>
                        <a:rPr lang="zh-TW" altLang="zh-TW" sz="1400" kern="100" dirty="0" smtClean="0">
                          <a:effectLst/>
                          <a:ea typeface="+mn-ea"/>
                          <a:cs typeface="Times New Roman" panose="02020603050405020304" pitchFamily="18" charset="0"/>
                        </a:rPr>
                        <a:t>財產交易所得稅或依</a:t>
                      </a:r>
                      <a:r>
                        <a:rPr lang="zh-TW" altLang="zh-TW" sz="1400" kern="100" dirty="0" smtClean="0">
                          <a:solidFill>
                            <a:srgbClr val="FF0000"/>
                          </a:solidFill>
                          <a:effectLst/>
                          <a:ea typeface="+mn-ea"/>
                          <a:cs typeface="Times New Roman" panose="02020603050405020304" pitchFamily="18" charset="0"/>
                        </a:rPr>
                        <a:t>評定價格</a:t>
                      </a:r>
                      <a:r>
                        <a:rPr lang="zh-TW" altLang="zh-TW" sz="1400" kern="100" dirty="0" smtClean="0">
                          <a:effectLst/>
                          <a:ea typeface="+mn-ea"/>
                          <a:cs typeface="Times New Roman" panose="02020603050405020304" pitchFamily="18" charset="0"/>
                        </a:rPr>
                        <a:t>課徵財</a:t>
                      </a:r>
                      <a:r>
                        <a:rPr lang="zh-TW" altLang="en-US" sz="1400" kern="100" dirty="0" smtClean="0">
                          <a:effectLst/>
                          <a:ea typeface="+mn-ea"/>
                          <a:cs typeface="Times New Roman" panose="02020603050405020304" pitchFamily="18" charset="0"/>
                        </a:rPr>
                        <a:t>產</a:t>
                      </a:r>
                      <a:r>
                        <a:rPr lang="zh-TW" altLang="zh-TW" sz="1400" kern="100" dirty="0" smtClean="0">
                          <a:effectLst/>
                          <a:ea typeface="+mn-ea"/>
                          <a:cs typeface="Times New Roman" panose="02020603050405020304" pitchFamily="18" charset="0"/>
                        </a:rPr>
                        <a:t>交易所得稅</a:t>
                      </a:r>
                      <a:endParaRPr lang="zh-TW" sz="1400" b="1" kern="100" dirty="0">
                        <a:solidFill>
                          <a:srgbClr val="FF0000"/>
                        </a:solidFill>
                        <a:effectLst/>
                        <a:latin typeface="Calibri"/>
                        <a:ea typeface="新細明體"/>
                        <a:cs typeface="Times New Roman"/>
                      </a:endParaRPr>
                    </a:p>
                  </a:txBody>
                  <a:tcPr marL="44280" marR="44280" marT="0" marB="0" anchor="ctr"/>
                </a:tc>
                <a:tc>
                  <a:txBody>
                    <a:bodyPr/>
                    <a:lstStyle/>
                    <a:p>
                      <a:pPr>
                        <a:spcAft>
                          <a:spcPts val="0"/>
                        </a:spcAft>
                      </a:pPr>
                      <a:r>
                        <a:rPr lang="zh-TW" sz="1400" kern="100" dirty="0">
                          <a:effectLst/>
                        </a:rPr>
                        <a:t>於房屋及土地出售時，計算房地全部</a:t>
                      </a:r>
                      <a:r>
                        <a:rPr lang="zh-TW" sz="1400" kern="100" dirty="0">
                          <a:solidFill>
                            <a:srgbClr val="FF0000"/>
                          </a:solidFill>
                          <a:effectLst/>
                        </a:rPr>
                        <a:t>實際獲利</a:t>
                      </a:r>
                      <a:r>
                        <a:rPr lang="zh-TW" sz="1400" kern="100" dirty="0">
                          <a:effectLst/>
                        </a:rPr>
                        <a:t>，減除已課徵土地增值稅</a:t>
                      </a:r>
                      <a:r>
                        <a:rPr lang="zh-TW" sz="1400" kern="100" dirty="0" smtClean="0">
                          <a:effectLst/>
                        </a:rPr>
                        <a:t>的</a:t>
                      </a:r>
                      <a:r>
                        <a:rPr lang="zh-TW" altLang="en-US" sz="1400" kern="100" dirty="0" smtClean="0">
                          <a:effectLst/>
                        </a:rPr>
                        <a:t>「</a:t>
                      </a:r>
                      <a:r>
                        <a:rPr lang="zh-TW" sz="1400" kern="100" dirty="0" smtClean="0">
                          <a:effectLst/>
                        </a:rPr>
                        <a:t>土地</a:t>
                      </a:r>
                      <a:r>
                        <a:rPr lang="zh-TW" sz="1400" kern="100" dirty="0">
                          <a:effectLst/>
                        </a:rPr>
                        <a:t>漲價總</a:t>
                      </a:r>
                      <a:r>
                        <a:rPr lang="zh-TW" sz="1400" kern="100" dirty="0" smtClean="0">
                          <a:effectLst/>
                        </a:rPr>
                        <a:t>數額</a:t>
                      </a:r>
                      <a:r>
                        <a:rPr lang="zh-TW" altLang="en-US" sz="1400" kern="100" dirty="0" smtClean="0">
                          <a:effectLst/>
                        </a:rPr>
                        <a:t>」</a:t>
                      </a:r>
                      <a:r>
                        <a:rPr lang="zh-TW" sz="1400" kern="100" dirty="0" smtClean="0">
                          <a:effectLst/>
                        </a:rPr>
                        <a:t>後</a:t>
                      </a:r>
                      <a:r>
                        <a:rPr lang="zh-TW" sz="1400" kern="100" dirty="0">
                          <a:effectLst/>
                        </a:rPr>
                        <a:t>，</a:t>
                      </a:r>
                      <a:r>
                        <a:rPr lang="zh-TW" sz="1400" kern="100" dirty="0" smtClean="0">
                          <a:effectLst/>
                        </a:rPr>
                        <a:t>就</a:t>
                      </a:r>
                      <a:r>
                        <a:rPr lang="zh-TW" altLang="en-US" sz="1400" kern="100" dirty="0" smtClean="0">
                          <a:effectLst/>
                        </a:rPr>
                        <a:t>所得</a:t>
                      </a:r>
                      <a:r>
                        <a:rPr lang="zh-TW" sz="1400" kern="100" dirty="0" smtClean="0">
                          <a:effectLst/>
                        </a:rPr>
                        <a:t>部分</a:t>
                      </a:r>
                      <a:r>
                        <a:rPr lang="zh-TW" altLang="en-US" sz="1400" kern="100" dirty="0" smtClean="0">
                          <a:effectLst/>
                        </a:rPr>
                        <a:t>納稅申報</a:t>
                      </a:r>
                      <a:endParaRPr lang="zh-TW" sz="1400" kern="100" dirty="0">
                        <a:effectLst/>
                        <a:latin typeface="Calibri"/>
                        <a:ea typeface="新細明體"/>
                        <a:cs typeface="Times New Roman"/>
                      </a:endParaRPr>
                    </a:p>
                  </a:txBody>
                  <a:tcPr marL="44280" marR="44280" marT="0" marB="0" anchor="ctr"/>
                </a:tc>
                <a:extLst>
                  <a:ext uri="{0D108BD9-81ED-4DB2-BD59-A6C34878D82A}">
                    <a16:rowId xmlns="" xmlns:a16="http://schemas.microsoft.com/office/drawing/2014/main" val="10001"/>
                  </a:ext>
                </a:extLst>
              </a:tr>
              <a:tr h="1064335">
                <a:tc>
                  <a:txBody>
                    <a:bodyPr/>
                    <a:lstStyle/>
                    <a:p>
                      <a:pPr algn="just">
                        <a:spcAft>
                          <a:spcPts val="0"/>
                        </a:spcAft>
                      </a:pPr>
                      <a:r>
                        <a:rPr lang="en-US" sz="1200" kern="100" dirty="0">
                          <a:effectLst/>
                        </a:rPr>
                        <a:t>(</a:t>
                      </a:r>
                      <a:r>
                        <a:rPr lang="zh-TW" sz="1200" kern="100" dirty="0">
                          <a:effectLst/>
                        </a:rPr>
                        <a:t>二</a:t>
                      </a:r>
                      <a:r>
                        <a:rPr lang="en-US" sz="1200" kern="100" dirty="0" smtClean="0">
                          <a:effectLst/>
                        </a:rPr>
                        <a:t>)</a:t>
                      </a:r>
                      <a:r>
                        <a:rPr lang="zh-TW" sz="1200" kern="100" dirty="0" smtClean="0">
                          <a:effectLst/>
                        </a:rPr>
                        <a:t>課稅</a:t>
                      </a:r>
                      <a:r>
                        <a:rPr lang="zh-TW" sz="1200" kern="100" dirty="0">
                          <a:effectLst/>
                        </a:rPr>
                        <a:t>範圍</a:t>
                      </a:r>
                      <a:endParaRPr lang="zh-TW" sz="1200" kern="100" dirty="0">
                        <a:effectLst/>
                        <a:latin typeface="Calibri"/>
                        <a:ea typeface="新細明體"/>
                        <a:cs typeface="Times New Roman"/>
                      </a:endParaRPr>
                    </a:p>
                  </a:txBody>
                  <a:tcPr marL="44280" marR="44280" marT="0" marB="0" anchor="ctr"/>
                </a:tc>
                <a:tc>
                  <a:txBody>
                    <a:bodyPr/>
                    <a:lstStyle/>
                    <a:p>
                      <a:pPr algn="just">
                        <a:spcAft>
                          <a:spcPts val="0"/>
                        </a:spcAft>
                      </a:pPr>
                      <a:r>
                        <a:rPr lang="en-US" sz="1400" kern="100" dirty="0">
                          <a:effectLst/>
                        </a:rPr>
                        <a:t>1.</a:t>
                      </a:r>
                      <a:r>
                        <a:rPr lang="zh-TW" sz="1400" kern="100" dirty="0">
                          <a:effectLst/>
                        </a:rPr>
                        <a:t>房屋</a:t>
                      </a:r>
                      <a:r>
                        <a:rPr lang="en-US" sz="1400" kern="100" dirty="0">
                          <a:effectLst/>
                        </a:rPr>
                        <a:t>:</a:t>
                      </a:r>
                      <a:r>
                        <a:rPr lang="zh-TW" sz="1400" kern="100" dirty="0">
                          <a:effectLst/>
                        </a:rPr>
                        <a:t>依</a:t>
                      </a:r>
                      <a:r>
                        <a:rPr lang="zh-TW" sz="1400" kern="100" dirty="0">
                          <a:solidFill>
                            <a:srgbClr val="FF0000"/>
                          </a:solidFill>
                          <a:effectLst/>
                        </a:rPr>
                        <a:t>房屋評定價格</a:t>
                      </a:r>
                      <a:r>
                        <a:rPr lang="zh-TW" sz="1400" kern="100" dirty="0">
                          <a:effectLst/>
                        </a:rPr>
                        <a:t>計算交易所得課稅</a:t>
                      </a:r>
                    </a:p>
                    <a:p>
                      <a:pPr algn="just">
                        <a:spcAft>
                          <a:spcPts val="0"/>
                        </a:spcAft>
                      </a:pPr>
                      <a:r>
                        <a:rPr lang="en-US" sz="1400" kern="100" dirty="0">
                          <a:effectLst/>
                        </a:rPr>
                        <a:t>2.</a:t>
                      </a:r>
                      <a:r>
                        <a:rPr lang="zh-TW" sz="1400" kern="100" dirty="0">
                          <a:effectLst/>
                        </a:rPr>
                        <a:t>土地</a:t>
                      </a:r>
                      <a:r>
                        <a:rPr lang="en-US" sz="1400" kern="100" dirty="0">
                          <a:effectLst/>
                        </a:rPr>
                        <a:t>:</a:t>
                      </a:r>
                      <a:r>
                        <a:rPr lang="zh-TW" sz="1400" b="1" kern="100" dirty="0">
                          <a:solidFill>
                            <a:srgbClr val="FF3300"/>
                          </a:solidFill>
                          <a:effectLst/>
                        </a:rPr>
                        <a:t>免納所得稅</a:t>
                      </a:r>
                      <a:endParaRPr lang="zh-TW" sz="1400" b="1" kern="100" dirty="0">
                        <a:solidFill>
                          <a:srgbClr val="FF3300"/>
                        </a:solidFill>
                        <a:effectLst/>
                        <a:latin typeface="Calibri"/>
                        <a:ea typeface="新細明體"/>
                        <a:cs typeface="Times New Roman"/>
                      </a:endParaRPr>
                    </a:p>
                  </a:txBody>
                  <a:tcPr marL="44280" marR="44280" marT="0" marB="0" anchor="ctr"/>
                </a:tc>
                <a:tc>
                  <a:txBody>
                    <a:bodyPr/>
                    <a:lstStyle/>
                    <a:p>
                      <a:pPr marL="85090" indent="-85090">
                        <a:spcAft>
                          <a:spcPts val="0"/>
                        </a:spcAft>
                      </a:pPr>
                      <a:r>
                        <a:rPr lang="en-US" sz="1400" kern="100" dirty="0">
                          <a:effectLst/>
                        </a:rPr>
                        <a:t>1</a:t>
                      </a:r>
                      <a:r>
                        <a:rPr lang="en-US" sz="1400" kern="100" dirty="0" smtClean="0">
                          <a:effectLst/>
                        </a:rPr>
                        <a:t>.</a:t>
                      </a:r>
                      <a:r>
                        <a:rPr lang="zh-TW" altLang="en-US" sz="1400" kern="100" dirty="0" smtClean="0">
                          <a:effectLst/>
                        </a:rPr>
                        <a:t> </a:t>
                      </a:r>
                      <a:r>
                        <a:rPr lang="zh-TW" sz="1400" kern="100" dirty="0" smtClean="0">
                          <a:effectLst/>
                        </a:rPr>
                        <a:t>自</a:t>
                      </a:r>
                      <a:r>
                        <a:rPr lang="en-US" sz="1400" kern="100" dirty="0">
                          <a:effectLst/>
                        </a:rPr>
                        <a:t>105</a:t>
                      </a:r>
                      <a:r>
                        <a:rPr lang="zh-TW" sz="1400" kern="100" dirty="0">
                          <a:effectLst/>
                        </a:rPr>
                        <a:t>年</a:t>
                      </a:r>
                      <a:r>
                        <a:rPr lang="en-US" sz="1400" kern="100" dirty="0">
                          <a:effectLst/>
                        </a:rPr>
                        <a:t>1</a:t>
                      </a:r>
                      <a:r>
                        <a:rPr lang="zh-TW" sz="1400" kern="100" dirty="0">
                          <a:effectLst/>
                        </a:rPr>
                        <a:t>月</a:t>
                      </a:r>
                      <a:r>
                        <a:rPr lang="en-US" sz="1400" kern="100" dirty="0">
                          <a:effectLst/>
                        </a:rPr>
                        <a:t>1</a:t>
                      </a:r>
                      <a:r>
                        <a:rPr lang="zh-TW" sz="1400" kern="100" dirty="0">
                          <a:effectLst/>
                        </a:rPr>
                        <a:t>日起交易下列房屋土地者，所得</a:t>
                      </a:r>
                      <a:r>
                        <a:rPr lang="zh-TW" sz="1400" kern="100" dirty="0" smtClean="0">
                          <a:effectLst/>
                        </a:rPr>
                        <a:t>合一</a:t>
                      </a:r>
                      <a:r>
                        <a:rPr lang="zh-TW" altLang="en-US" sz="1400" kern="100" dirty="0" smtClean="0">
                          <a:effectLst/>
                        </a:rPr>
                        <a:t>按</a:t>
                      </a:r>
                      <a:r>
                        <a:rPr lang="zh-TW" sz="1400" kern="100" dirty="0" smtClean="0">
                          <a:effectLst/>
                        </a:rPr>
                        <a:t>實價</a:t>
                      </a:r>
                      <a:r>
                        <a:rPr lang="zh-TW" sz="1400" kern="100" dirty="0">
                          <a:effectLst/>
                        </a:rPr>
                        <a:t>課稅：</a:t>
                      </a:r>
                    </a:p>
                    <a:p>
                      <a:pPr marL="266700" indent="-266700">
                        <a:spcAft>
                          <a:spcPts val="0"/>
                        </a:spcAft>
                      </a:pPr>
                      <a:r>
                        <a:rPr lang="en-US" sz="1400" kern="100" dirty="0">
                          <a:effectLst/>
                        </a:rPr>
                        <a:t> (1)103</a:t>
                      </a:r>
                      <a:r>
                        <a:rPr lang="zh-TW" sz="1400" kern="100" dirty="0">
                          <a:effectLst/>
                        </a:rPr>
                        <a:t>年</a:t>
                      </a:r>
                      <a:r>
                        <a:rPr lang="en-US" sz="1400" kern="100" dirty="0">
                          <a:effectLst/>
                        </a:rPr>
                        <a:t>1</a:t>
                      </a:r>
                      <a:r>
                        <a:rPr lang="zh-TW" sz="1400" kern="100" dirty="0">
                          <a:effectLst/>
                        </a:rPr>
                        <a:t>月</a:t>
                      </a:r>
                      <a:r>
                        <a:rPr lang="en-US" sz="1400" kern="100" dirty="0">
                          <a:effectLst/>
                        </a:rPr>
                        <a:t>2</a:t>
                      </a:r>
                      <a:r>
                        <a:rPr lang="zh-TW" sz="1400" kern="100" dirty="0">
                          <a:effectLst/>
                        </a:rPr>
                        <a:t>日以後取得</a:t>
                      </a:r>
                      <a:r>
                        <a:rPr lang="zh-TW" sz="1400" kern="100" dirty="0" smtClean="0">
                          <a:effectLst/>
                        </a:rPr>
                        <a:t>，</a:t>
                      </a:r>
                      <a:r>
                        <a:rPr lang="zh-TW" altLang="en-US" sz="1400" kern="100" dirty="0" smtClean="0">
                          <a:effectLst/>
                        </a:rPr>
                        <a:t>其</a:t>
                      </a:r>
                      <a:r>
                        <a:rPr lang="zh-TW" sz="1400" kern="100" dirty="0" smtClean="0">
                          <a:effectLst/>
                        </a:rPr>
                        <a:t>持有</a:t>
                      </a:r>
                      <a:r>
                        <a:rPr lang="zh-TW" sz="1400" kern="100" dirty="0">
                          <a:effectLst/>
                        </a:rPr>
                        <a:t>期間</a:t>
                      </a:r>
                      <a:r>
                        <a:rPr lang="en-US" sz="1400" kern="100" dirty="0">
                          <a:effectLst/>
                        </a:rPr>
                        <a:t>2</a:t>
                      </a:r>
                      <a:r>
                        <a:rPr lang="zh-TW" sz="1400" kern="100" dirty="0">
                          <a:effectLst/>
                        </a:rPr>
                        <a:t>年以內。</a:t>
                      </a:r>
                    </a:p>
                    <a:p>
                      <a:pPr>
                        <a:spcAft>
                          <a:spcPts val="0"/>
                        </a:spcAft>
                      </a:pPr>
                      <a:r>
                        <a:rPr lang="en-US" sz="1400" kern="100" dirty="0">
                          <a:effectLst/>
                        </a:rPr>
                        <a:t> (2)105</a:t>
                      </a:r>
                      <a:r>
                        <a:rPr lang="zh-TW" sz="1400" kern="100" dirty="0">
                          <a:effectLst/>
                        </a:rPr>
                        <a:t>年</a:t>
                      </a:r>
                      <a:r>
                        <a:rPr lang="en-US" sz="1400" kern="100" dirty="0">
                          <a:effectLst/>
                        </a:rPr>
                        <a:t>1</a:t>
                      </a:r>
                      <a:r>
                        <a:rPr lang="zh-TW" sz="1400" kern="100" dirty="0">
                          <a:effectLst/>
                        </a:rPr>
                        <a:t>月</a:t>
                      </a:r>
                      <a:r>
                        <a:rPr lang="en-US" sz="1400" kern="100" dirty="0">
                          <a:effectLst/>
                        </a:rPr>
                        <a:t>1</a:t>
                      </a:r>
                      <a:r>
                        <a:rPr lang="zh-TW" sz="1400" kern="100" dirty="0">
                          <a:effectLst/>
                        </a:rPr>
                        <a:t>日以後取得。</a:t>
                      </a:r>
                    </a:p>
                    <a:p>
                      <a:pPr marL="85090" indent="-85090">
                        <a:spcAft>
                          <a:spcPts val="0"/>
                        </a:spcAft>
                      </a:pPr>
                      <a:r>
                        <a:rPr lang="en-US" sz="1400" kern="100" dirty="0">
                          <a:effectLst/>
                        </a:rPr>
                        <a:t>2</a:t>
                      </a:r>
                      <a:r>
                        <a:rPr lang="en-US" sz="1400" kern="100" dirty="0" smtClean="0">
                          <a:effectLst/>
                        </a:rPr>
                        <a:t>.</a:t>
                      </a:r>
                      <a:r>
                        <a:rPr lang="zh-TW" altLang="en-US" sz="1400" kern="100" dirty="0" smtClean="0">
                          <a:effectLst/>
                        </a:rPr>
                        <a:t> </a:t>
                      </a:r>
                      <a:r>
                        <a:rPr lang="en-US" sz="1400" kern="100" dirty="0" smtClean="0">
                          <a:effectLst/>
                        </a:rPr>
                        <a:t>105</a:t>
                      </a:r>
                      <a:r>
                        <a:rPr lang="zh-TW" sz="1400" kern="100" dirty="0">
                          <a:effectLst/>
                        </a:rPr>
                        <a:t>年</a:t>
                      </a:r>
                      <a:r>
                        <a:rPr lang="en-US" sz="1400" kern="100" dirty="0">
                          <a:effectLst/>
                        </a:rPr>
                        <a:t>1</a:t>
                      </a:r>
                      <a:r>
                        <a:rPr lang="zh-TW" sz="1400" kern="100" dirty="0">
                          <a:effectLst/>
                        </a:rPr>
                        <a:t>月</a:t>
                      </a:r>
                      <a:r>
                        <a:rPr lang="en-US" sz="1400" kern="100" dirty="0">
                          <a:effectLst/>
                        </a:rPr>
                        <a:t>1</a:t>
                      </a:r>
                      <a:r>
                        <a:rPr lang="zh-TW" sz="1400" kern="100" dirty="0">
                          <a:effectLst/>
                        </a:rPr>
                        <a:t>日起起取得已設定地上權方式的房屋使用權</a:t>
                      </a:r>
                      <a:r>
                        <a:rPr lang="zh-TW" sz="1400" kern="100" dirty="0" smtClean="0">
                          <a:effectLst/>
                        </a:rPr>
                        <a:t>：</a:t>
                      </a:r>
                      <a:r>
                        <a:rPr lang="en-US" altLang="zh-TW" sz="1400" kern="100" dirty="0" smtClean="0">
                          <a:solidFill>
                            <a:srgbClr val="FF0000"/>
                          </a:solidFill>
                          <a:effectLst/>
                        </a:rPr>
                        <a:t>(</a:t>
                      </a:r>
                      <a:r>
                        <a:rPr lang="zh-TW" sz="1400" kern="100" dirty="0" smtClean="0">
                          <a:solidFill>
                            <a:srgbClr val="FF0000"/>
                          </a:solidFill>
                          <a:effectLst/>
                        </a:rPr>
                        <a:t>視</a:t>
                      </a:r>
                      <a:r>
                        <a:rPr lang="zh-TW" altLang="en-US" sz="1400" kern="100" dirty="0" smtClean="0">
                          <a:solidFill>
                            <a:srgbClr val="FF0000"/>
                          </a:solidFill>
                          <a:effectLst/>
                        </a:rPr>
                        <a:t>同</a:t>
                      </a:r>
                      <a:r>
                        <a:rPr lang="zh-TW" sz="1400" kern="100" dirty="0" smtClean="0">
                          <a:solidFill>
                            <a:srgbClr val="FF0000"/>
                          </a:solidFill>
                          <a:effectLst/>
                        </a:rPr>
                        <a:t>房屋交易</a:t>
                      </a:r>
                      <a:r>
                        <a:rPr lang="en-US" altLang="zh-TW" sz="1400" kern="100" dirty="0" smtClean="0">
                          <a:solidFill>
                            <a:srgbClr val="FF0000"/>
                          </a:solidFill>
                          <a:effectLst/>
                        </a:rPr>
                        <a:t>)</a:t>
                      </a:r>
                      <a:r>
                        <a:rPr lang="zh-TW" sz="1400" kern="100" dirty="0" smtClean="0">
                          <a:effectLst/>
                        </a:rPr>
                        <a:t>課</a:t>
                      </a:r>
                      <a:r>
                        <a:rPr lang="zh-TW" sz="1400" kern="100" dirty="0">
                          <a:effectLst/>
                        </a:rPr>
                        <a:t>徵所得稅。</a:t>
                      </a:r>
                      <a:endParaRPr lang="zh-TW" sz="1400" kern="100" dirty="0">
                        <a:effectLst/>
                        <a:latin typeface="Calibri"/>
                        <a:ea typeface="新細明體"/>
                        <a:cs typeface="Times New Roman"/>
                      </a:endParaRPr>
                    </a:p>
                  </a:txBody>
                  <a:tcPr marL="44280" marR="44280" marT="0" marB="0" anchor="ctr"/>
                </a:tc>
                <a:extLst>
                  <a:ext uri="{0D108BD9-81ED-4DB2-BD59-A6C34878D82A}">
                    <a16:rowId xmlns="" xmlns:a16="http://schemas.microsoft.com/office/drawing/2014/main" val="10002"/>
                  </a:ext>
                </a:extLst>
              </a:tr>
              <a:tr h="63598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00" dirty="0">
                          <a:effectLst/>
                        </a:rPr>
                        <a:t>(</a:t>
                      </a:r>
                      <a:r>
                        <a:rPr lang="zh-TW" sz="1200" kern="100" dirty="0">
                          <a:effectLst/>
                        </a:rPr>
                        <a:t>三</a:t>
                      </a:r>
                      <a:r>
                        <a:rPr lang="en-US" sz="1200" kern="100" dirty="0" smtClean="0">
                          <a:effectLst/>
                        </a:rPr>
                        <a:t>)</a:t>
                      </a:r>
                      <a:r>
                        <a:rPr lang="en-US" altLang="zh-TW" sz="1200" kern="100" dirty="0" smtClean="0">
                          <a:effectLst/>
                        </a:rPr>
                        <a:t> (</a:t>
                      </a:r>
                      <a:r>
                        <a:rPr lang="zh-TW" altLang="zh-TW" sz="1200" kern="100" dirty="0" smtClean="0">
                          <a:effectLst/>
                        </a:rPr>
                        <a:t>稅基</a:t>
                      </a:r>
                      <a:r>
                        <a:rPr lang="en-US" altLang="zh-TW" sz="1200" kern="100" dirty="0" smtClean="0">
                          <a:effectLst/>
                        </a:rPr>
                        <a:t>)</a:t>
                      </a:r>
                      <a:endParaRPr lang="zh-TW" altLang="zh-TW" sz="1200" kern="100" dirty="0" smtClean="0">
                        <a:effectLst/>
                        <a:latin typeface="+mn-lt"/>
                        <a:ea typeface="+mn-ea"/>
                        <a:cs typeface="Times New Roman"/>
                      </a:endParaRPr>
                    </a:p>
                    <a:p>
                      <a:pPr algn="just">
                        <a:spcAft>
                          <a:spcPts val="0"/>
                        </a:spcAft>
                      </a:pPr>
                      <a:r>
                        <a:rPr lang="zh-TW" sz="1200" kern="100" dirty="0" smtClean="0">
                          <a:effectLst/>
                        </a:rPr>
                        <a:t>課稅所得</a:t>
                      </a:r>
                      <a:endParaRPr lang="en-US" altLang="zh-TW" sz="1200" kern="100" dirty="0" smtClean="0">
                        <a:effectLst/>
                      </a:endParaRPr>
                    </a:p>
                  </a:txBody>
                  <a:tcPr marL="44280" marR="44280" marT="0" marB="0" anchor="ctr"/>
                </a:tc>
                <a:tc>
                  <a:txBody>
                    <a:bodyPr/>
                    <a:lstStyle/>
                    <a:p>
                      <a:pPr algn="just">
                        <a:spcAft>
                          <a:spcPts val="0"/>
                        </a:spcAft>
                      </a:pPr>
                      <a:r>
                        <a:rPr lang="zh-TW" sz="1400" kern="100" dirty="0" smtClean="0">
                          <a:effectLst/>
                        </a:rPr>
                        <a:t>房屋</a:t>
                      </a:r>
                      <a:r>
                        <a:rPr lang="zh-TW" altLang="en-US" sz="1400" kern="100" dirty="0" smtClean="0">
                          <a:effectLst/>
                        </a:rPr>
                        <a:t> </a:t>
                      </a:r>
                      <a:r>
                        <a:rPr lang="zh-TW" sz="1400" kern="100" dirty="0" smtClean="0">
                          <a:effectLst/>
                        </a:rPr>
                        <a:t>收入</a:t>
                      </a:r>
                      <a:r>
                        <a:rPr lang="en-US" sz="1400" kern="100" dirty="0">
                          <a:effectLst/>
                        </a:rPr>
                        <a:t>-</a:t>
                      </a:r>
                      <a:r>
                        <a:rPr lang="zh-TW" sz="1400" kern="100" dirty="0">
                          <a:effectLst/>
                        </a:rPr>
                        <a:t>成本</a:t>
                      </a:r>
                      <a:r>
                        <a:rPr lang="en-US" sz="1400" kern="100" dirty="0">
                          <a:effectLst/>
                        </a:rPr>
                        <a:t>-</a:t>
                      </a:r>
                      <a:r>
                        <a:rPr lang="zh-TW" sz="1400" kern="100" dirty="0">
                          <a:effectLst/>
                        </a:rPr>
                        <a:t>費用</a:t>
                      </a:r>
                      <a:endParaRPr lang="zh-TW" sz="1400" kern="100" dirty="0">
                        <a:effectLst/>
                        <a:latin typeface="Calibri"/>
                        <a:ea typeface="新細明體"/>
                        <a:cs typeface="Times New Roman"/>
                      </a:endParaRPr>
                    </a:p>
                  </a:txBody>
                  <a:tcPr marL="44280" marR="44280" marT="0" marB="0" anchor="ctr"/>
                </a:tc>
                <a:tc>
                  <a:txBody>
                    <a:bodyPr/>
                    <a:lstStyle/>
                    <a:p>
                      <a:pPr>
                        <a:spcAft>
                          <a:spcPts val="0"/>
                        </a:spcAft>
                      </a:pPr>
                      <a:r>
                        <a:rPr lang="zh-TW" sz="1400" kern="100" dirty="0">
                          <a:effectLst/>
                        </a:rPr>
                        <a:t>房地收入</a:t>
                      </a:r>
                      <a:r>
                        <a:rPr lang="en-US" sz="1400" kern="100" dirty="0">
                          <a:effectLst/>
                        </a:rPr>
                        <a:t>-</a:t>
                      </a:r>
                      <a:r>
                        <a:rPr lang="zh-TW" sz="1400" kern="100" dirty="0">
                          <a:effectLst/>
                        </a:rPr>
                        <a:t>成本</a:t>
                      </a:r>
                      <a:r>
                        <a:rPr lang="en-US" sz="1400" kern="100" dirty="0">
                          <a:effectLst/>
                        </a:rPr>
                        <a:t>-</a:t>
                      </a:r>
                      <a:r>
                        <a:rPr lang="zh-TW" sz="1400" kern="100" dirty="0">
                          <a:effectLst/>
                        </a:rPr>
                        <a:t>費用</a:t>
                      </a:r>
                      <a:r>
                        <a:rPr lang="en-US" sz="1400" kern="100" dirty="0">
                          <a:effectLst/>
                        </a:rPr>
                        <a:t>-</a:t>
                      </a:r>
                      <a:r>
                        <a:rPr lang="zh-TW" sz="1400" kern="100" dirty="0">
                          <a:effectLst/>
                        </a:rPr>
                        <a:t>依土地稅法</a:t>
                      </a:r>
                      <a:r>
                        <a:rPr lang="zh-TW" sz="1400" kern="100" dirty="0" smtClean="0">
                          <a:effectLst/>
                        </a:rPr>
                        <a:t>計算</a:t>
                      </a:r>
                      <a:r>
                        <a:rPr lang="zh-TW" altLang="en-US" sz="1400" kern="100" dirty="0" smtClean="0">
                          <a:effectLst/>
                        </a:rPr>
                        <a:t>之</a:t>
                      </a:r>
                      <a:r>
                        <a:rPr lang="zh-TW" sz="1400" b="1" kern="100" dirty="0" smtClean="0">
                          <a:solidFill>
                            <a:srgbClr val="FF0000"/>
                          </a:solidFill>
                          <a:effectLst/>
                        </a:rPr>
                        <a:t>土地</a:t>
                      </a:r>
                      <a:r>
                        <a:rPr lang="zh-TW" sz="1400" b="1" kern="100" dirty="0">
                          <a:solidFill>
                            <a:srgbClr val="FF0000"/>
                          </a:solidFill>
                          <a:effectLst/>
                        </a:rPr>
                        <a:t>漲價總數額</a:t>
                      </a:r>
                      <a:endParaRPr lang="zh-TW" sz="1400" b="1" kern="100" dirty="0">
                        <a:solidFill>
                          <a:srgbClr val="FF0000"/>
                        </a:solidFill>
                        <a:effectLst/>
                        <a:latin typeface="Calibri"/>
                        <a:ea typeface="新細明體"/>
                        <a:cs typeface="Times New Roman"/>
                      </a:endParaRPr>
                    </a:p>
                  </a:txBody>
                  <a:tcPr marL="44280" marR="44280" marT="0" marB="0" anchor="ctr"/>
                </a:tc>
                <a:extLst>
                  <a:ext uri="{0D108BD9-81ED-4DB2-BD59-A6C34878D82A}">
                    <a16:rowId xmlns="" xmlns:a16="http://schemas.microsoft.com/office/drawing/2014/main" val="10003"/>
                  </a:ext>
                </a:extLst>
              </a:tr>
              <a:tr h="2570800">
                <a:tc>
                  <a:txBody>
                    <a:bodyPr/>
                    <a:lstStyle/>
                    <a:p>
                      <a:pPr algn="just">
                        <a:spcAft>
                          <a:spcPts val="0"/>
                        </a:spcAft>
                      </a:pPr>
                      <a:r>
                        <a:rPr lang="en-US" sz="1200" kern="100" dirty="0">
                          <a:effectLst/>
                        </a:rPr>
                        <a:t>(</a:t>
                      </a:r>
                      <a:r>
                        <a:rPr lang="zh-TW" sz="1200" kern="100" dirty="0">
                          <a:effectLst/>
                        </a:rPr>
                        <a:t>四</a:t>
                      </a:r>
                      <a:r>
                        <a:rPr lang="en-US" sz="1200" kern="100" dirty="0">
                          <a:effectLst/>
                        </a:rPr>
                        <a:t>)</a:t>
                      </a:r>
                      <a:r>
                        <a:rPr lang="zh-TW" sz="1200" kern="100" dirty="0">
                          <a:effectLst/>
                        </a:rPr>
                        <a:t>稅率</a:t>
                      </a:r>
                      <a:endParaRPr lang="zh-TW" sz="1200" kern="100" dirty="0">
                        <a:effectLst/>
                        <a:latin typeface="Calibri"/>
                        <a:ea typeface="新細明體"/>
                        <a:cs typeface="Times New Roman"/>
                      </a:endParaRPr>
                    </a:p>
                  </a:txBody>
                  <a:tcPr marL="44280" marR="44280" marT="0" marB="0" anchor="ctr"/>
                </a:tc>
                <a:tc>
                  <a:txBody>
                    <a:bodyPr/>
                    <a:lstStyle/>
                    <a:p>
                      <a:pPr algn="just">
                        <a:spcAft>
                          <a:spcPts val="0"/>
                        </a:spcAft>
                      </a:pPr>
                      <a:r>
                        <a:rPr lang="en-US" sz="1400" kern="100" dirty="0" smtClean="0">
                          <a:effectLst/>
                        </a:rPr>
                        <a:t>1.</a:t>
                      </a:r>
                      <a:r>
                        <a:rPr lang="zh-TW" sz="1400" kern="100" dirty="0">
                          <a:effectLst/>
                        </a:rPr>
                        <a:t>境內居住者：</a:t>
                      </a:r>
                    </a:p>
                    <a:p>
                      <a:pPr marL="109855" algn="just">
                        <a:spcAft>
                          <a:spcPts val="0"/>
                        </a:spcAft>
                      </a:pPr>
                      <a:r>
                        <a:rPr lang="zh-TW" sz="1400" kern="100" dirty="0">
                          <a:solidFill>
                            <a:srgbClr val="FF0000"/>
                          </a:solidFill>
                          <a:effectLst/>
                        </a:rPr>
                        <a:t>併入綜合所得</a:t>
                      </a:r>
                      <a:r>
                        <a:rPr lang="zh-TW" sz="1400" kern="100" dirty="0" smtClean="0">
                          <a:solidFill>
                            <a:srgbClr val="FF0000"/>
                          </a:solidFill>
                          <a:effectLst/>
                        </a:rPr>
                        <a:t>總額</a:t>
                      </a:r>
                      <a:r>
                        <a:rPr lang="zh-TW" altLang="en-US" sz="1400" kern="100" dirty="0" smtClean="0">
                          <a:solidFill>
                            <a:srgbClr val="FF0000"/>
                          </a:solidFill>
                          <a:effectLst/>
                        </a:rPr>
                        <a:t>目前</a:t>
                      </a:r>
                      <a:r>
                        <a:rPr lang="zh-TW" sz="1400" kern="100" dirty="0" smtClean="0">
                          <a:solidFill>
                            <a:srgbClr val="FF0000"/>
                          </a:solidFill>
                          <a:effectLst/>
                        </a:rPr>
                        <a:t>按</a:t>
                      </a:r>
                      <a:r>
                        <a:rPr lang="en-US" sz="1400" kern="100" dirty="0">
                          <a:solidFill>
                            <a:srgbClr val="FF0000"/>
                          </a:solidFill>
                          <a:effectLst/>
                        </a:rPr>
                        <a:t>5%~45</a:t>
                      </a:r>
                      <a:r>
                        <a:rPr lang="en-US" sz="1400" kern="100" dirty="0" smtClean="0">
                          <a:solidFill>
                            <a:srgbClr val="FF0000"/>
                          </a:solidFill>
                          <a:effectLst/>
                        </a:rPr>
                        <a:t>%</a:t>
                      </a:r>
                      <a:r>
                        <a:rPr lang="en-US" altLang="zh-TW" sz="1400" kern="100" dirty="0" smtClean="0">
                          <a:solidFill>
                            <a:srgbClr val="FF0000"/>
                          </a:solidFill>
                          <a:effectLst/>
                        </a:rPr>
                        <a:t>(</a:t>
                      </a:r>
                      <a:r>
                        <a:rPr lang="zh-TW" altLang="en-US" sz="1400" kern="100" dirty="0" smtClean="0">
                          <a:solidFill>
                            <a:srgbClr val="FF0000"/>
                          </a:solidFill>
                          <a:effectLst/>
                        </a:rPr>
                        <a:t>六級</a:t>
                      </a:r>
                      <a:r>
                        <a:rPr lang="en-US" altLang="zh-TW" sz="1400" kern="100" dirty="0" smtClean="0">
                          <a:solidFill>
                            <a:srgbClr val="FF0000"/>
                          </a:solidFill>
                          <a:effectLst/>
                        </a:rPr>
                        <a:t>)</a:t>
                      </a:r>
                      <a:r>
                        <a:rPr lang="zh-TW" sz="1400" kern="100" dirty="0" smtClean="0">
                          <a:solidFill>
                            <a:srgbClr val="FF0000"/>
                          </a:solidFill>
                          <a:effectLst/>
                        </a:rPr>
                        <a:t>累進</a:t>
                      </a:r>
                      <a:r>
                        <a:rPr lang="zh-TW" sz="1400" kern="100" dirty="0">
                          <a:solidFill>
                            <a:srgbClr val="FF0000"/>
                          </a:solidFill>
                          <a:effectLst/>
                        </a:rPr>
                        <a:t>稅率課稅</a:t>
                      </a:r>
                    </a:p>
                    <a:p>
                      <a:pPr algn="just">
                        <a:spcAft>
                          <a:spcPts val="0"/>
                        </a:spcAft>
                      </a:pPr>
                      <a:r>
                        <a:rPr lang="en-US" sz="1400" kern="100" dirty="0">
                          <a:effectLst/>
                        </a:rPr>
                        <a:t>2.</a:t>
                      </a:r>
                      <a:r>
                        <a:rPr lang="zh-TW" sz="1400" kern="100" dirty="0">
                          <a:effectLst/>
                        </a:rPr>
                        <a:t>非境內居住者：</a:t>
                      </a:r>
                    </a:p>
                    <a:p>
                      <a:pPr indent="109855" algn="just">
                        <a:spcAft>
                          <a:spcPts val="0"/>
                        </a:spcAft>
                      </a:pPr>
                      <a:r>
                        <a:rPr lang="zh-TW" sz="1400" kern="100" dirty="0">
                          <a:effectLst/>
                        </a:rPr>
                        <a:t>按所得額</a:t>
                      </a:r>
                      <a:r>
                        <a:rPr lang="en-US" sz="1400" kern="100" dirty="0">
                          <a:solidFill>
                            <a:srgbClr val="FF0000"/>
                          </a:solidFill>
                          <a:effectLst/>
                          <a:latin typeface="+mn-lt"/>
                          <a:ea typeface="+mn-ea"/>
                          <a:cs typeface="+mn-cs"/>
                        </a:rPr>
                        <a:t>20%</a:t>
                      </a:r>
                      <a:r>
                        <a:rPr lang="zh-TW" sz="1400" kern="100" dirty="0">
                          <a:effectLst/>
                        </a:rPr>
                        <a:t>扣繳率課稅</a:t>
                      </a:r>
                      <a:endParaRPr lang="zh-TW" sz="1400" kern="100" dirty="0">
                        <a:effectLst/>
                        <a:latin typeface="Calibri"/>
                        <a:ea typeface="新細明體"/>
                        <a:cs typeface="Times New Roman"/>
                      </a:endParaRPr>
                    </a:p>
                  </a:txBody>
                  <a:tcPr marL="44280" marR="44280" marT="0" marB="0" anchor="ctr"/>
                </a:tc>
                <a:tc>
                  <a:txBody>
                    <a:bodyPr/>
                    <a:lstStyle/>
                    <a:p>
                      <a:pPr>
                        <a:spcAft>
                          <a:spcPts val="0"/>
                        </a:spcAft>
                      </a:pPr>
                      <a:r>
                        <a:rPr lang="en-US" sz="1400" kern="100" dirty="0" smtClean="0">
                          <a:effectLst/>
                        </a:rPr>
                        <a:t>(1)</a:t>
                      </a:r>
                      <a:r>
                        <a:rPr lang="zh-TW" altLang="en-US" sz="1400" kern="100" dirty="0" smtClean="0">
                          <a:effectLst/>
                        </a:rPr>
                        <a:t> </a:t>
                      </a:r>
                      <a:r>
                        <a:rPr lang="zh-TW" sz="1400" kern="100" dirty="0" smtClean="0">
                          <a:effectLst/>
                        </a:rPr>
                        <a:t>一般</a:t>
                      </a:r>
                      <a:r>
                        <a:rPr lang="zh-TW" sz="1400" kern="100" dirty="0">
                          <a:effectLst/>
                        </a:rPr>
                        <a:t>稅率，依持有時間認定：</a:t>
                      </a:r>
                    </a:p>
                    <a:p>
                      <a:pPr>
                        <a:spcAft>
                          <a:spcPts val="0"/>
                        </a:spcAft>
                      </a:pPr>
                      <a:r>
                        <a:rPr lang="en-US" sz="1400" kern="100" dirty="0">
                          <a:effectLst/>
                        </a:rPr>
                        <a:t>   </a:t>
                      </a:r>
                      <a:r>
                        <a:rPr lang="en-US" sz="1400" kern="100" dirty="0" smtClean="0">
                          <a:effectLst/>
                        </a:rPr>
                        <a:t>1</a:t>
                      </a:r>
                      <a:r>
                        <a:rPr lang="zh-TW" altLang="en-US" sz="1400" kern="100" dirty="0" smtClean="0">
                          <a:effectLst/>
                        </a:rPr>
                        <a:t> </a:t>
                      </a:r>
                      <a:r>
                        <a:rPr lang="zh-TW" sz="1400" kern="100" dirty="0" smtClean="0">
                          <a:effectLst/>
                        </a:rPr>
                        <a:t>持有</a:t>
                      </a:r>
                      <a:r>
                        <a:rPr lang="zh-TW" sz="1400" kern="100" dirty="0">
                          <a:effectLst/>
                        </a:rPr>
                        <a:t>期間在</a:t>
                      </a:r>
                      <a:r>
                        <a:rPr lang="en-US" sz="1400" kern="100" dirty="0">
                          <a:effectLst/>
                        </a:rPr>
                        <a:t>1</a:t>
                      </a:r>
                      <a:r>
                        <a:rPr lang="zh-TW" sz="1400" kern="100" dirty="0">
                          <a:effectLst/>
                        </a:rPr>
                        <a:t>年</a:t>
                      </a:r>
                      <a:r>
                        <a:rPr lang="zh-TW" sz="1400" kern="100" dirty="0" smtClean="0">
                          <a:effectLst/>
                        </a:rPr>
                        <a:t>以內</a:t>
                      </a:r>
                      <a:r>
                        <a:rPr lang="zh-TW" altLang="en-US" sz="1400" kern="100" dirty="0" smtClean="0">
                          <a:effectLst/>
                        </a:rPr>
                        <a:t>者</a:t>
                      </a:r>
                      <a:r>
                        <a:rPr lang="zh-TW" sz="1400" kern="100" dirty="0" smtClean="0">
                          <a:effectLst/>
                        </a:rPr>
                        <a:t>，</a:t>
                      </a:r>
                      <a:r>
                        <a:rPr lang="zh-TW" sz="1400" kern="100" dirty="0">
                          <a:effectLst/>
                        </a:rPr>
                        <a:t>稅率為</a:t>
                      </a:r>
                      <a:r>
                        <a:rPr lang="en-US" sz="1400" kern="100" dirty="0">
                          <a:solidFill>
                            <a:srgbClr val="FF0000"/>
                          </a:solidFill>
                          <a:effectLst/>
                        </a:rPr>
                        <a:t>45%</a:t>
                      </a:r>
                      <a:endParaRPr lang="zh-TW" sz="1400" kern="100" dirty="0">
                        <a:solidFill>
                          <a:srgbClr val="FF0000"/>
                        </a:solidFill>
                        <a:effectLst/>
                      </a:endParaRPr>
                    </a:p>
                    <a:p>
                      <a:pPr marL="356870" indent="-356870">
                        <a:spcAft>
                          <a:spcPts val="0"/>
                        </a:spcAft>
                      </a:pPr>
                      <a:r>
                        <a:rPr lang="en-US" sz="1400" kern="100" dirty="0">
                          <a:effectLst/>
                        </a:rPr>
                        <a:t>   </a:t>
                      </a:r>
                      <a:r>
                        <a:rPr lang="en-US" sz="1400" kern="100" dirty="0" smtClean="0">
                          <a:effectLst/>
                        </a:rPr>
                        <a:t>2</a:t>
                      </a:r>
                      <a:r>
                        <a:rPr lang="zh-TW" altLang="en-US" sz="1400" kern="100" dirty="0" smtClean="0">
                          <a:effectLst/>
                        </a:rPr>
                        <a:t> </a:t>
                      </a:r>
                      <a:r>
                        <a:rPr lang="zh-TW" sz="1400" kern="100" dirty="0" smtClean="0">
                          <a:effectLst/>
                        </a:rPr>
                        <a:t>持有</a:t>
                      </a:r>
                      <a:r>
                        <a:rPr lang="zh-TW" sz="1400" kern="100" dirty="0">
                          <a:effectLst/>
                        </a:rPr>
                        <a:t>期間超過</a:t>
                      </a:r>
                      <a:r>
                        <a:rPr lang="en-US" sz="1400" kern="100" dirty="0">
                          <a:effectLst/>
                        </a:rPr>
                        <a:t>1</a:t>
                      </a:r>
                      <a:r>
                        <a:rPr lang="zh-TW" sz="1400" kern="100" dirty="0">
                          <a:effectLst/>
                        </a:rPr>
                        <a:t>年且在</a:t>
                      </a:r>
                      <a:r>
                        <a:rPr lang="en-US" sz="1400" kern="100" dirty="0">
                          <a:effectLst/>
                        </a:rPr>
                        <a:t>2</a:t>
                      </a:r>
                      <a:r>
                        <a:rPr lang="zh-TW" sz="1400" kern="100" dirty="0">
                          <a:effectLst/>
                        </a:rPr>
                        <a:t>年</a:t>
                      </a:r>
                      <a:r>
                        <a:rPr lang="zh-TW" sz="1400" kern="100" dirty="0" smtClean="0">
                          <a:effectLst/>
                        </a:rPr>
                        <a:t>以內</a:t>
                      </a:r>
                      <a:r>
                        <a:rPr lang="zh-TW" altLang="en-US" sz="1400" kern="100" dirty="0" smtClean="0">
                          <a:effectLst/>
                        </a:rPr>
                        <a:t>者</a:t>
                      </a:r>
                      <a:r>
                        <a:rPr lang="zh-TW" sz="1400" kern="100" dirty="0" smtClean="0">
                          <a:effectLst/>
                        </a:rPr>
                        <a:t>，</a:t>
                      </a:r>
                      <a:r>
                        <a:rPr lang="zh-TW" sz="1400" kern="100" dirty="0">
                          <a:effectLst/>
                        </a:rPr>
                        <a:t>稅率為</a:t>
                      </a:r>
                      <a:r>
                        <a:rPr lang="en-US" sz="1400" kern="100" dirty="0">
                          <a:solidFill>
                            <a:srgbClr val="FF0000"/>
                          </a:solidFill>
                          <a:effectLst/>
                        </a:rPr>
                        <a:t>35%</a:t>
                      </a:r>
                      <a:endParaRPr lang="zh-TW" sz="1400" kern="100" dirty="0">
                        <a:solidFill>
                          <a:srgbClr val="FF0000"/>
                        </a:solidFill>
                        <a:effectLst/>
                      </a:endParaRPr>
                    </a:p>
                    <a:p>
                      <a:pPr marL="356870" indent="-356870">
                        <a:spcAft>
                          <a:spcPts val="0"/>
                        </a:spcAft>
                      </a:pPr>
                      <a:r>
                        <a:rPr lang="en-US" sz="1400" kern="100" dirty="0">
                          <a:effectLst/>
                        </a:rPr>
                        <a:t>   </a:t>
                      </a:r>
                      <a:r>
                        <a:rPr lang="en-US" sz="1400" kern="100" dirty="0" smtClean="0">
                          <a:effectLst/>
                        </a:rPr>
                        <a:t>3</a:t>
                      </a:r>
                      <a:r>
                        <a:rPr lang="zh-TW" altLang="en-US" sz="1400" kern="100" dirty="0" smtClean="0">
                          <a:effectLst/>
                        </a:rPr>
                        <a:t> </a:t>
                      </a:r>
                      <a:r>
                        <a:rPr lang="zh-TW" sz="1400" kern="100" dirty="0" smtClean="0">
                          <a:effectLst/>
                        </a:rPr>
                        <a:t>持有</a:t>
                      </a:r>
                      <a:r>
                        <a:rPr lang="zh-TW" sz="1400" kern="100" dirty="0">
                          <a:effectLst/>
                        </a:rPr>
                        <a:t>期間超過</a:t>
                      </a:r>
                      <a:r>
                        <a:rPr lang="en-US" sz="1400" kern="100" dirty="0">
                          <a:effectLst/>
                        </a:rPr>
                        <a:t>2</a:t>
                      </a:r>
                      <a:r>
                        <a:rPr lang="zh-TW" sz="1400" kern="100" dirty="0">
                          <a:effectLst/>
                        </a:rPr>
                        <a:t>年且在</a:t>
                      </a:r>
                      <a:r>
                        <a:rPr lang="en-US" sz="1400" kern="100" dirty="0">
                          <a:effectLst/>
                        </a:rPr>
                        <a:t>10</a:t>
                      </a:r>
                      <a:r>
                        <a:rPr lang="zh-TW" sz="1400" kern="100" dirty="0">
                          <a:effectLst/>
                        </a:rPr>
                        <a:t>年</a:t>
                      </a:r>
                      <a:r>
                        <a:rPr lang="zh-TW" sz="1400" kern="100" dirty="0" smtClean="0">
                          <a:effectLst/>
                        </a:rPr>
                        <a:t>以內</a:t>
                      </a:r>
                      <a:r>
                        <a:rPr lang="zh-TW" altLang="en-US" sz="1400" kern="100" dirty="0" smtClean="0">
                          <a:effectLst/>
                        </a:rPr>
                        <a:t>者</a:t>
                      </a:r>
                      <a:r>
                        <a:rPr lang="zh-TW" sz="1400" kern="100" dirty="0" smtClean="0">
                          <a:effectLst/>
                        </a:rPr>
                        <a:t>，</a:t>
                      </a:r>
                      <a:r>
                        <a:rPr lang="zh-TW" sz="1400" kern="100" dirty="0">
                          <a:effectLst/>
                        </a:rPr>
                        <a:t>稅率為</a:t>
                      </a:r>
                      <a:r>
                        <a:rPr lang="en-US" sz="1400" kern="100" dirty="0">
                          <a:solidFill>
                            <a:srgbClr val="FF0000"/>
                          </a:solidFill>
                          <a:effectLst/>
                        </a:rPr>
                        <a:t>20%</a:t>
                      </a:r>
                      <a:endParaRPr lang="zh-TW" sz="1400" kern="100" dirty="0">
                        <a:solidFill>
                          <a:srgbClr val="FF0000"/>
                        </a:solidFill>
                        <a:effectLst/>
                      </a:endParaRPr>
                    </a:p>
                    <a:p>
                      <a:pPr>
                        <a:spcAft>
                          <a:spcPts val="0"/>
                        </a:spcAft>
                      </a:pPr>
                      <a:r>
                        <a:rPr lang="en-US" sz="1400" kern="100" dirty="0">
                          <a:effectLst/>
                        </a:rPr>
                        <a:t>   </a:t>
                      </a:r>
                      <a:r>
                        <a:rPr lang="en-US" sz="1400" kern="100" dirty="0" smtClean="0">
                          <a:effectLst/>
                        </a:rPr>
                        <a:t>4</a:t>
                      </a:r>
                      <a:r>
                        <a:rPr lang="zh-TW" altLang="en-US" sz="1400" kern="100" dirty="0" smtClean="0">
                          <a:effectLst/>
                        </a:rPr>
                        <a:t> </a:t>
                      </a:r>
                      <a:r>
                        <a:rPr lang="zh-TW" sz="1400" kern="100" dirty="0" smtClean="0">
                          <a:effectLst/>
                        </a:rPr>
                        <a:t>持有</a:t>
                      </a:r>
                      <a:r>
                        <a:rPr lang="zh-TW" sz="1400" kern="100" dirty="0">
                          <a:effectLst/>
                        </a:rPr>
                        <a:t>期間超過</a:t>
                      </a:r>
                      <a:r>
                        <a:rPr lang="en-US" sz="1400" kern="100" dirty="0">
                          <a:effectLst/>
                        </a:rPr>
                        <a:t>10</a:t>
                      </a:r>
                      <a:r>
                        <a:rPr lang="zh-TW" sz="1400" kern="100" dirty="0" smtClean="0">
                          <a:effectLst/>
                        </a:rPr>
                        <a:t>年，</a:t>
                      </a:r>
                      <a:r>
                        <a:rPr lang="zh-TW" sz="1400" kern="100" dirty="0">
                          <a:effectLst/>
                        </a:rPr>
                        <a:t>稅率為</a:t>
                      </a:r>
                      <a:r>
                        <a:rPr lang="en-US" sz="1400" kern="100" dirty="0">
                          <a:solidFill>
                            <a:srgbClr val="FF0000"/>
                          </a:solidFill>
                          <a:effectLst/>
                        </a:rPr>
                        <a:t>15%</a:t>
                      </a:r>
                      <a:endParaRPr lang="zh-TW" sz="1400" kern="100" dirty="0">
                        <a:solidFill>
                          <a:srgbClr val="FF0000"/>
                        </a:solidFill>
                        <a:effectLst/>
                      </a:endParaRPr>
                    </a:p>
                    <a:p>
                      <a:pPr>
                        <a:spcAft>
                          <a:spcPts val="0"/>
                        </a:spcAft>
                      </a:pPr>
                      <a:r>
                        <a:rPr lang="en-US" sz="1400" kern="100" dirty="0">
                          <a:effectLst/>
                        </a:rPr>
                        <a:t> (2</a:t>
                      </a:r>
                      <a:r>
                        <a:rPr lang="en-US" sz="1400" kern="100" dirty="0" smtClean="0">
                          <a:effectLst/>
                        </a:rPr>
                        <a:t>)</a:t>
                      </a:r>
                      <a:r>
                        <a:rPr lang="zh-TW" altLang="en-US" sz="1400" kern="100" dirty="0" smtClean="0">
                          <a:effectLst/>
                        </a:rPr>
                        <a:t> </a:t>
                      </a:r>
                      <a:r>
                        <a:rPr lang="zh-TW" sz="1400" kern="100" dirty="0" smtClean="0">
                          <a:effectLst/>
                        </a:rPr>
                        <a:t>非</a:t>
                      </a:r>
                      <a:r>
                        <a:rPr lang="zh-TW" sz="1400" kern="100" dirty="0">
                          <a:effectLst/>
                        </a:rPr>
                        <a:t>自願因素</a:t>
                      </a:r>
                      <a:r>
                        <a:rPr lang="zh-TW" sz="1400" kern="100" dirty="0" smtClean="0">
                          <a:effectLst/>
                        </a:rPr>
                        <a:t>：符合</a:t>
                      </a:r>
                      <a:r>
                        <a:rPr lang="zh-TW" sz="1400" kern="100" dirty="0">
                          <a:effectLst/>
                        </a:rPr>
                        <a:t>財政部公告的調職、非自願離職或其他非自願因素，交易且持有期間在</a:t>
                      </a:r>
                      <a:r>
                        <a:rPr lang="en-US" sz="1400" kern="100" dirty="0">
                          <a:effectLst/>
                        </a:rPr>
                        <a:t>2</a:t>
                      </a:r>
                      <a:r>
                        <a:rPr lang="zh-TW" sz="1400" kern="100" dirty="0">
                          <a:effectLst/>
                        </a:rPr>
                        <a:t>年以下的房地，稅率為</a:t>
                      </a:r>
                      <a:r>
                        <a:rPr lang="en-US" sz="1400" kern="100" dirty="0">
                          <a:solidFill>
                            <a:srgbClr val="FF0000"/>
                          </a:solidFill>
                          <a:effectLst/>
                        </a:rPr>
                        <a:t>20%</a:t>
                      </a:r>
                      <a:endParaRPr lang="zh-TW" sz="1400" kern="100" dirty="0">
                        <a:solidFill>
                          <a:srgbClr val="FF0000"/>
                        </a:solidFill>
                        <a:effectLst/>
                      </a:endParaRPr>
                    </a:p>
                    <a:p>
                      <a:pPr>
                        <a:spcAft>
                          <a:spcPts val="0"/>
                        </a:spcAft>
                      </a:pPr>
                      <a:r>
                        <a:rPr lang="en-US" sz="1400" kern="100" dirty="0">
                          <a:effectLst/>
                        </a:rPr>
                        <a:t> (3</a:t>
                      </a:r>
                      <a:r>
                        <a:rPr lang="en-US" sz="1400" kern="100" dirty="0" smtClean="0">
                          <a:effectLst/>
                        </a:rPr>
                        <a:t>)</a:t>
                      </a:r>
                      <a:r>
                        <a:rPr lang="zh-TW" altLang="en-US" sz="1400" kern="100" dirty="0" smtClean="0">
                          <a:effectLst/>
                        </a:rPr>
                        <a:t> </a:t>
                      </a:r>
                      <a:r>
                        <a:rPr lang="zh-TW" sz="1400" kern="100" dirty="0" smtClean="0">
                          <a:effectLst/>
                        </a:rPr>
                        <a:t>自</a:t>
                      </a:r>
                      <a:r>
                        <a:rPr lang="zh-TW" sz="1400" kern="100" dirty="0">
                          <a:effectLst/>
                        </a:rPr>
                        <a:t>建或合建</a:t>
                      </a:r>
                      <a:r>
                        <a:rPr lang="zh-TW" sz="1400" kern="100" dirty="0" smtClean="0">
                          <a:effectLst/>
                        </a:rPr>
                        <a:t>：</a:t>
                      </a:r>
                      <a:r>
                        <a:rPr lang="en-US" sz="1400" kern="100" dirty="0" smtClean="0">
                          <a:effectLst/>
                        </a:rPr>
                        <a:t> </a:t>
                      </a:r>
                      <a:r>
                        <a:rPr lang="zh-TW" sz="1400" kern="100" dirty="0">
                          <a:effectLst/>
                        </a:rPr>
                        <a:t>以自有土地與營利事業合作興建房屋，自土地取得之日起算</a:t>
                      </a:r>
                      <a:r>
                        <a:rPr lang="en-US" sz="1400" kern="100" dirty="0">
                          <a:effectLst/>
                        </a:rPr>
                        <a:t>2</a:t>
                      </a:r>
                      <a:r>
                        <a:rPr lang="zh-TW" sz="1400" kern="100" dirty="0">
                          <a:effectLst/>
                        </a:rPr>
                        <a:t>年內完成銷售該房地，稅率為</a:t>
                      </a:r>
                      <a:r>
                        <a:rPr lang="en-US" sz="1400" kern="100" dirty="0">
                          <a:solidFill>
                            <a:srgbClr val="FF0000"/>
                          </a:solidFill>
                          <a:effectLst/>
                        </a:rPr>
                        <a:t>20%</a:t>
                      </a:r>
                      <a:endParaRPr lang="zh-TW" sz="1400" kern="100" dirty="0">
                        <a:solidFill>
                          <a:srgbClr val="FF0000"/>
                        </a:solidFill>
                        <a:effectLst/>
                      </a:endParaRPr>
                    </a:p>
                    <a:p>
                      <a:pPr>
                        <a:spcAft>
                          <a:spcPts val="0"/>
                        </a:spcAft>
                      </a:pPr>
                      <a:r>
                        <a:rPr lang="en-US" sz="1400" kern="100" dirty="0">
                          <a:effectLst/>
                        </a:rPr>
                        <a:t> </a:t>
                      </a:r>
                      <a:r>
                        <a:rPr lang="en-US" sz="1400" b="1" kern="100" dirty="0">
                          <a:solidFill>
                            <a:srgbClr val="FF0000"/>
                          </a:solidFill>
                          <a:effectLst/>
                        </a:rPr>
                        <a:t>(4)</a:t>
                      </a:r>
                      <a:r>
                        <a:rPr lang="zh-TW" sz="1400" b="1" kern="100" dirty="0">
                          <a:solidFill>
                            <a:srgbClr val="FF0000"/>
                          </a:solidFill>
                          <a:effectLst/>
                        </a:rPr>
                        <a:t>自住房地：</a:t>
                      </a:r>
                    </a:p>
                    <a:p>
                      <a:pPr marL="266700" indent="-266700">
                        <a:spcAft>
                          <a:spcPts val="0"/>
                        </a:spcAft>
                      </a:pPr>
                      <a:r>
                        <a:rPr lang="en-US" sz="1400" b="1" kern="100" dirty="0">
                          <a:solidFill>
                            <a:srgbClr val="FF0000"/>
                          </a:solidFill>
                          <a:effectLst/>
                        </a:rPr>
                        <a:t>   </a:t>
                      </a:r>
                      <a:r>
                        <a:rPr lang="zh-TW" altLang="en-US" sz="1400" b="1" kern="100" dirty="0" smtClean="0">
                          <a:solidFill>
                            <a:srgbClr val="FF0000"/>
                          </a:solidFill>
                          <a:effectLst/>
                        </a:rPr>
                        <a:t>符合其要件者，</a:t>
                      </a:r>
                      <a:r>
                        <a:rPr lang="zh-TW" sz="1400" b="1" kern="100" dirty="0" smtClean="0">
                          <a:solidFill>
                            <a:srgbClr val="FF0000"/>
                          </a:solidFill>
                          <a:effectLst/>
                        </a:rPr>
                        <a:t>課稅</a:t>
                      </a:r>
                      <a:r>
                        <a:rPr lang="zh-TW" sz="1400" b="1" kern="100" dirty="0">
                          <a:solidFill>
                            <a:srgbClr val="FF0000"/>
                          </a:solidFill>
                          <a:effectLst/>
                        </a:rPr>
                        <a:t>所得超過</a:t>
                      </a:r>
                      <a:r>
                        <a:rPr lang="en-US" sz="1400" b="1" kern="100" dirty="0">
                          <a:solidFill>
                            <a:srgbClr val="FF0000"/>
                          </a:solidFill>
                          <a:effectLst/>
                        </a:rPr>
                        <a:t>400</a:t>
                      </a:r>
                      <a:r>
                        <a:rPr lang="zh-TW" sz="1400" b="1" kern="100" dirty="0">
                          <a:solidFill>
                            <a:srgbClr val="FF0000"/>
                          </a:solidFill>
                          <a:effectLst/>
                        </a:rPr>
                        <a:t>萬元部分，稅率為</a:t>
                      </a:r>
                      <a:r>
                        <a:rPr lang="en-US" sz="1400" b="1" kern="100" dirty="0">
                          <a:solidFill>
                            <a:srgbClr val="FF0000"/>
                          </a:solidFill>
                          <a:effectLst/>
                        </a:rPr>
                        <a:t>10%</a:t>
                      </a:r>
                      <a:endParaRPr lang="zh-TW" sz="1400" b="1" kern="100" dirty="0">
                        <a:solidFill>
                          <a:srgbClr val="FF0000"/>
                        </a:solidFill>
                        <a:effectLst/>
                        <a:latin typeface="Calibri"/>
                        <a:ea typeface="新細明體"/>
                        <a:cs typeface="Times New Roman"/>
                      </a:endParaRPr>
                    </a:p>
                  </a:txBody>
                  <a:tcPr marL="44280" marR="44280" marT="0" marB="0" anchor="ctr"/>
                </a:tc>
                <a:extLst>
                  <a:ext uri="{0D108BD9-81ED-4DB2-BD59-A6C34878D82A}">
                    <a16:rowId xmlns="" xmlns:a16="http://schemas.microsoft.com/office/drawing/2014/main" val="10004"/>
                  </a:ext>
                </a:extLst>
              </a:tr>
              <a:tr h="473887">
                <a:tc>
                  <a:txBody>
                    <a:bodyPr/>
                    <a:lstStyle/>
                    <a:p>
                      <a:pPr algn="just">
                        <a:spcAft>
                          <a:spcPts val="0"/>
                        </a:spcAft>
                      </a:pPr>
                      <a:r>
                        <a:rPr lang="en-US" sz="1200" kern="100" dirty="0">
                          <a:effectLst/>
                        </a:rPr>
                        <a:t>(</a:t>
                      </a:r>
                      <a:r>
                        <a:rPr lang="zh-TW" sz="1200" kern="100" dirty="0">
                          <a:effectLst/>
                        </a:rPr>
                        <a:t>五</a:t>
                      </a:r>
                      <a:r>
                        <a:rPr lang="en-US" sz="1200" kern="100" dirty="0" smtClean="0">
                          <a:effectLst/>
                        </a:rPr>
                        <a:t>)</a:t>
                      </a:r>
                      <a:r>
                        <a:rPr lang="zh-TW" sz="1200" kern="100" dirty="0" smtClean="0">
                          <a:effectLst/>
                        </a:rPr>
                        <a:t>申報</a:t>
                      </a:r>
                      <a:r>
                        <a:rPr lang="zh-TW" sz="1200" kern="100" dirty="0">
                          <a:effectLst/>
                        </a:rPr>
                        <a:t>方式</a:t>
                      </a:r>
                      <a:endParaRPr lang="zh-TW" sz="1200" kern="100" dirty="0">
                        <a:effectLst/>
                        <a:latin typeface="Calibri"/>
                        <a:ea typeface="新細明體"/>
                        <a:cs typeface="Times New Roman"/>
                      </a:endParaRPr>
                    </a:p>
                  </a:txBody>
                  <a:tcPr marL="44280" marR="44280" marT="0" marB="0" anchor="ctr"/>
                </a:tc>
                <a:tc>
                  <a:txBody>
                    <a:bodyPr/>
                    <a:lstStyle/>
                    <a:p>
                      <a:pPr algn="just">
                        <a:spcAft>
                          <a:spcPts val="0"/>
                        </a:spcAft>
                      </a:pPr>
                      <a:r>
                        <a:rPr lang="zh-TW" sz="1400" kern="100" dirty="0">
                          <a:effectLst/>
                        </a:rPr>
                        <a:t>併入年度綜合所得總額，於次年</a:t>
                      </a:r>
                      <a:r>
                        <a:rPr lang="en-US" sz="1400" kern="100" dirty="0">
                          <a:effectLst/>
                        </a:rPr>
                        <a:t>5</a:t>
                      </a:r>
                      <a:r>
                        <a:rPr lang="zh-TW" sz="1400" kern="100" dirty="0">
                          <a:effectLst/>
                        </a:rPr>
                        <a:t>月辦理</a:t>
                      </a:r>
                      <a:r>
                        <a:rPr lang="zh-TW" sz="1400" kern="100" dirty="0" smtClean="0">
                          <a:effectLst/>
                        </a:rPr>
                        <a:t>結算</a:t>
                      </a:r>
                      <a:r>
                        <a:rPr lang="zh-TW" altLang="en-US" sz="1400" kern="100" dirty="0" smtClean="0">
                          <a:solidFill>
                            <a:srgbClr val="FF0000"/>
                          </a:solidFill>
                          <a:effectLst/>
                        </a:rPr>
                        <a:t>合併</a:t>
                      </a:r>
                      <a:r>
                        <a:rPr lang="zh-TW" sz="1400" kern="100" dirty="0" smtClean="0">
                          <a:solidFill>
                            <a:srgbClr val="FF0000"/>
                          </a:solidFill>
                          <a:effectLst/>
                        </a:rPr>
                        <a:t>申報</a:t>
                      </a:r>
                      <a:endParaRPr lang="zh-TW" sz="1400" kern="100" dirty="0">
                        <a:solidFill>
                          <a:srgbClr val="FF0000"/>
                        </a:solidFill>
                        <a:effectLst/>
                        <a:latin typeface="Calibri"/>
                        <a:ea typeface="新細明體"/>
                        <a:cs typeface="Times New Roman"/>
                      </a:endParaRPr>
                    </a:p>
                  </a:txBody>
                  <a:tcPr marL="44280" marR="44280" marT="0" marB="0" anchor="ctr"/>
                </a:tc>
                <a:tc>
                  <a:txBody>
                    <a:bodyPr/>
                    <a:lstStyle/>
                    <a:p>
                      <a:pPr>
                        <a:spcAft>
                          <a:spcPts val="0"/>
                        </a:spcAft>
                      </a:pPr>
                      <a:r>
                        <a:rPr lang="en-US" sz="1400" kern="100" dirty="0">
                          <a:effectLst/>
                        </a:rPr>
                        <a:t>1.</a:t>
                      </a:r>
                      <a:r>
                        <a:rPr lang="zh-TW" sz="1400" kern="100" dirty="0">
                          <a:effectLst/>
                        </a:rPr>
                        <a:t>不併計綜合所得總額，採</a:t>
                      </a:r>
                      <a:r>
                        <a:rPr lang="zh-TW" sz="1400" kern="100" dirty="0">
                          <a:solidFill>
                            <a:srgbClr val="FF0000"/>
                          </a:solidFill>
                          <a:effectLst/>
                        </a:rPr>
                        <a:t>分離課稅</a:t>
                      </a:r>
                      <a:r>
                        <a:rPr lang="zh-TW" sz="1400" kern="100" dirty="0">
                          <a:effectLst/>
                        </a:rPr>
                        <a:t>。</a:t>
                      </a:r>
                    </a:p>
                    <a:p>
                      <a:pPr marL="83820" indent="-85090">
                        <a:spcAft>
                          <a:spcPts val="0"/>
                        </a:spcAft>
                      </a:pPr>
                      <a:r>
                        <a:rPr lang="en-US" sz="1400" kern="100" dirty="0">
                          <a:effectLst/>
                        </a:rPr>
                        <a:t>2.</a:t>
                      </a:r>
                      <a:r>
                        <a:rPr lang="zh-TW" sz="1400" kern="100" dirty="0">
                          <a:effectLst/>
                        </a:rPr>
                        <a:t>房地完成所有權移轉</a:t>
                      </a:r>
                      <a:r>
                        <a:rPr lang="zh-TW" sz="1400" kern="100" dirty="0">
                          <a:solidFill>
                            <a:srgbClr val="FF0000"/>
                          </a:solidFill>
                          <a:effectLst/>
                        </a:rPr>
                        <a:t>登記日之次日起</a:t>
                      </a:r>
                      <a:r>
                        <a:rPr lang="en-US" sz="1400" kern="100" dirty="0">
                          <a:solidFill>
                            <a:srgbClr val="FF0000"/>
                          </a:solidFill>
                          <a:effectLst/>
                        </a:rPr>
                        <a:t>30</a:t>
                      </a:r>
                      <a:r>
                        <a:rPr lang="zh-TW" sz="1400" kern="100" dirty="0">
                          <a:solidFill>
                            <a:srgbClr val="FF0000"/>
                          </a:solidFill>
                          <a:effectLst/>
                        </a:rPr>
                        <a:t>日內</a:t>
                      </a:r>
                      <a:r>
                        <a:rPr lang="zh-TW" sz="1400" kern="100" dirty="0">
                          <a:effectLst/>
                        </a:rPr>
                        <a:t>申報納稅</a:t>
                      </a:r>
                      <a:endParaRPr lang="zh-TW" sz="1400" kern="100" dirty="0">
                        <a:effectLst/>
                        <a:latin typeface="Calibri"/>
                        <a:ea typeface="新細明體"/>
                        <a:cs typeface="Times New Roman"/>
                      </a:endParaRPr>
                    </a:p>
                  </a:txBody>
                  <a:tcPr marL="44280" marR="44280" marT="0" marB="0" anchor="ctr"/>
                </a:tc>
                <a:extLst>
                  <a:ext uri="{0D108BD9-81ED-4DB2-BD59-A6C34878D82A}">
                    <a16:rowId xmlns="" xmlns:a16="http://schemas.microsoft.com/office/drawing/2014/main" val="10005"/>
                  </a:ext>
                </a:extLst>
              </a:tr>
            </a:tbl>
          </a:graphicData>
        </a:graphic>
      </p:graphicFrame>
      <p:sp>
        <p:nvSpPr>
          <p:cNvPr id="5" name="投影片編號版面配置區 5"/>
          <p:cNvSpPr txBox="1">
            <a:spLocks/>
          </p:cNvSpPr>
          <p:nvPr/>
        </p:nvSpPr>
        <p:spPr>
          <a:xfrm>
            <a:off x="7452320" y="6453336"/>
            <a:ext cx="480060" cy="237744"/>
          </a:xfrm>
          <a:prstGeom prst="rect">
            <a:avLst/>
          </a:prstGeom>
        </p:spPr>
        <p:txBody>
          <a:bodyPr/>
          <a:lstStyle/>
          <a:p>
            <a:pPr>
              <a:defRPr/>
            </a:pPr>
            <a:fld id="{CA8D9AD5-F248-4919-864A-CFD76CC027D6}" type="slidenum">
              <a:rPr lang="en-US" altLang="zh-TW" sz="1050" smtClean="0">
                <a:solidFill>
                  <a:srgbClr val="F79646">
                    <a:lumMod val="75000"/>
                  </a:srgbClr>
                </a:solidFill>
              </a:rPr>
              <a:pPr>
                <a:defRPr/>
              </a:pPr>
              <a:t>11</a:t>
            </a:fld>
            <a:endParaRPr lang="zh-TW" altLang="en-US" sz="1050" dirty="0">
              <a:solidFill>
                <a:srgbClr val="F79646">
                  <a:lumMod val="75000"/>
                </a:srgbClr>
              </a:solidFill>
            </a:endParaRPr>
          </a:p>
        </p:txBody>
      </p:sp>
      <p:sp>
        <p:nvSpPr>
          <p:cNvPr id="6" name="文字方塊 5"/>
          <p:cNvSpPr txBox="1"/>
          <p:nvPr/>
        </p:nvSpPr>
        <p:spPr>
          <a:xfrm>
            <a:off x="251518" y="116632"/>
            <a:ext cx="4608514" cy="461665"/>
          </a:xfrm>
          <a:prstGeom prst="rect">
            <a:avLst/>
          </a:prstGeom>
          <a:noFill/>
        </p:spPr>
        <p:txBody>
          <a:bodyPr wrap="square" rtlCol="0">
            <a:spAutoFit/>
          </a:bodyPr>
          <a:lstStyle/>
          <a:p>
            <a:pPr defTabSz="914400" fontAlgn="auto">
              <a:spcBef>
                <a:spcPts val="0"/>
              </a:spcBef>
              <a:spcAft>
                <a:spcPts val="0"/>
              </a:spcAft>
              <a:buClrTx/>
              <a:buSzTx/>
              <a:buFontTx/>
              <a:buNone/>
            </a:pPr>
            <a:r>
              <a:rPr lang="zh-TW" altLang="en-US" sz="2400" b="1" dirty="0" smtClean="0">
                <a:solidFill>
                  <a:prstClr val="black"/>
                </a:solidFill>
                <a:latin typeface="微軟正黑體" panose="020B0604030504040204" pitchFamily="34" charset="-120"/>
                <a:ea typeface="微軟正黑體" panose="020B0604030504040204" pitchFamily="34" charset="-120"/>
                <a:cs typeface="+mn-cs"/>
              </a:rPr>
              <a:t>財產交易所得稅</a:t>
            </a:r>
            <a:r>
              <a:rPr lang="zh-TW" altLang="en-US" sz="2400" b="1" dirty="0" smtClean="0">
                <a:solidFill>
                  <a:srgbClr val="FF0000"/>
                </a:solidFill>
                <a:latin typeface="微軟正黑體" panose="020B0604030504040204" pitchFamily="34" charset="-120"/>
                <a:ea typeface="微軟正黑體" panose="020B0604030504040204" pitchFamily="34" charset="-120"/>
                <a:cs typeface="+mn-cs"/>
              </a:rPr>
              <a:t>新制</a:t>
            </a:r>
            <a:r>
              <a:rPr lang="zh-TW" altLang="en-US" sz="2400" b="1" dirty="0" smtClean="0">
                <a:solidFill>
                  <a:prstClr val="black"/>
                </a:solidFill>
                <a:latin typeface="微軟正黑體" panose="020B0604030504040204" pitchFamily="34" charset="-120"/>
                <a:ea typeface="微軟正黑體" panose="020B0604030504040204" pitchFamily="34" charset="-120"/>
                <a:cs typeface="+mn-cs"/>
              </a:rPr>
              <a:t>與</a:t>
            </a:r>
            <a:r>
              <a:rPr lang="zh-TW" altLang="en-US" sz="2400" b="1" dirty="0" smtClean="0">
                <a:solidFill>
                  <a:srgbClr val="FF0000"/>
                </a:solidFill>
                <a:latin typeface="微軟正黑體" panose="020B0604030504040204" pitchFamily="34" charset="-120"/>
                <a:ea typeface="微軟正黑體" panose="020B0604030504040204" pitchFamily="34" charset="-120"/>
                <a:cs typeface="+mn-cs"/>
              </a:rPr>
              <a:t>舊制</a:t>
            </a:r>
            <a:r>
              <a:rPr lang="zh-TW" altLang="en-US" sz="2400" b="1" dirty="0" smtClean="0">
                <a:solidFill>
                  <a:prstClr val="black"/>
                </a:solidFill>
                <a:latin typeface="微軟正黑體" panose="020B0604030504040204" pitchFamily="34" charset="-120"/>
                <a:ea typeface="微軟正黑體" panose="020B0604030504040204" pitchFamily="34" charset="-120"/>
                <a:cs typeface="+mn-cs"/>
              </a:rPr>
              <a:t>比較</a:t>
            </a:r>
            <a:endParaRPr lang="zh-TW" altLang="en-US" sz="2400" b="1" dirty="0">
              <a:solidFill>
                <a:prstClr val="black"/>
              </a:solidFill>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289719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36622" y="1109508"/>
            <a:ext cx="3456384" cy="483047"/>
            <a:chOff x="1162" y="3793"/>
            <a:chExt cx="2404" cy="395"/>
          </a:xfrm>
        </p:grpSpPr>
        <p:sp>
          <p:nvSpPr>
            <p:cNvPr id="29"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30"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4341" name="矩形 19"/>
          <p:cNvSpPr>
            <a:spLocks noChangeArrowheads="1"/>
          </p:cNvSpPr>
          <p:nvPr/>
        </p:nvSpPr>
        <p:spPr bwMode="auto">
          <a:xfrm>
            <a:off x="107504" y="1718193"/>
            <a:ext cx="2723798" cy="4308872"/>
          </a:xfrm>
          <a:prstGeom prst="rect">
            <a:avLst/>
          </a:prstGeom>
          <a:solidFill>
            <a:srgbClr val="7030A0"/>
          </a:solidFill>
          <a:ln w="9525">
            <a:noFill/>
            <a:miter lim="800000"/>
            <a:headEnd/>
            <a:tailEnd/>
          </a:ln>
        </p:spPr>
        <p:txBody>
          <a:bodyPr wrap="square">
            <a:spAutoFit/>
          </a:bodyPr>
          <a:lstStyle/>
          <a:p>
            <a:r>
              <a:rPr lang="en-US" altLang="zh-TW" sz="2800" b="1" dirty="0">
                <a:solidFill>
                  <a:srgbClr val="FFFF00"/>
                </a:solidFill>
                <a:latin typeface="微軟正黑體" panose="020B0604030504040204" pitchFamily="34" charset="-120"/>
                <a:ea typeface="微軟正黑體" panose="020B0604030504040204" pitchFamily="34" charset="-120"/>
              </a:rPr>
              <a:t>1.</a:t>
            </a:r>
            <a:r>
              <a:rPr lang="zh-TW" altLang="zh-TW" sz="2800" b="1" dirty="0">
                <a:solidFill>
                  <a:srgbClr val="FFFF00"/>
                </a:solidFill>
                <a:latin typeface="微軟正黑體" panose="020B0604030504040204" pitchFamily="34" charset="-120"/>
                <a:ea typeface="微軟正黑體" panose="020B0604030504040204" pitchFamily="34" charset="-120"/>
              </a:rPr>
              <a:t>財政部</a:t>
            </a:r>
            <a:r>
              <a:rPr lang="zh-TW" altLang="zh-TW" sz="2800" b="1" dirty="0" smtClean="0">
                <a:solidFill>
                  <a:srgbClr val="FFFF00"/>
                </a:solidFill>
                <a:latin typeface="微軟正黑體" panose="020B0604030504040204" pitchFamily="34" charset="-120"/>
                <a:ea typeface="微軟正黑體" panose="020B0604030504040204" pitchFamily="34" charset="-120"/>
              </a:rPr>
              <a:t>針對</a:t>
            </a:r>
            <a:r>
              <a:rPr lang="zh-TW" altLang="en-US" sz="2800" b="1" dirty="0" smtClean="0">
                <a:solidFill>
                  <a:srgbClr val="FFFF00"/>
                </a:solidFill>
                <a:latin typeface="微軟正黑體" panose="020B0604030504040204" pitchFamily="34" charset="-120"/>
                <a:ea typeface="微軟正黑體" panose="020B0604030504040204" pitchFamily="34" charset="-120"/>
              </a:rPr>
              <a:t>舊制 </a:t>
            </a:r>
            <a:r>
              <a:rPr lang="zh-TW" altLang="zh-TW" sz="2800" b="1" dirty="0" smtClean="0">
                <a:solidFill>
                  <a:srgbClr val="FFFF00"/>
                </a:solidFill>
                <a:latin typeface="微軟正黑體" panose="020B0604030504040204" pitchFamily="34" charset="-120"/>
                <a:ea typeface="微軟正黑體" panose="020B0604030504040204" pitchFamily="34" charset="-120"/>
              </a:rPr>
              <a:t>稅</a:t>
            </a:r>
            <a:r>
              <a:rPr lang="zh-TW" altLang="en-US" sz="2800" b="1" dirty="0" smtClean="0">
                <a:solidFill>
                  <a:srgbClr val="FFFF00"/>
                </a:solidFill>
                <a:latin typeface="微軟正黑體" panose="020B0604030504040204" pitchFamily="34" charset="-120"/>
                <a:ea typeface="微軟正黑體" panose="020B0604030504040204" pitchFamily="34" charset="-120"/>
              </a:rPr>
              <a:t>務</a:t>
            </a:r>
            <a:r>
              <a:rPr lang="zh-TW" altLang="zh-TW" sz="2800" b="1" dirty="0" smtClean="0">
                <a:solidFill>
                  <a:srgbClr val="FFFF00"/>
                </a:solidFill>
                <a:latin typeface="微軟正黑體" panose="020B0604030504040204" pitchFamily="34" charset="-120"/>
                <a:ea typeface="微軟正黑體" panose="020B0604030504040204" pitchFamily="34" charset="-120"/>
              </a:rPr>
              <a:t>缺失</a:t>
            </a:r>
            <a:endParaRPr lang="en-US" altLang="zh-TW" sz="2800" b="1" dirty="0" smtClean="0">
              <a:solidFill>
                <a:srgbClr val="FFFF00"/>
              </a:solidFill>
              <a:latin typeface="微軟正黑體" panose="020B0604030504040204" pitchFamily="34" charset="-120"/>
              <a:ea typeface="微軟正黑體" panose="020B0604030504040204" pitchFamily="34" charset="-120"/>
            </a:endParaRPr>
          </a:p>
          <a:p>
            <a:r>
              <a:rPr lang="en-US" altLang="zh-TW" sz="2000" b="1" dirty="0" smtClean="0">
                <a:latin typeface="微軟正黑體" panose="020B0604030504040204" pitchFamily="34" charset="-120"/>
                <a:ea typeface="微軟正黑體" panose="020B0604030504040204" pitchFamily="34" charset="-120"/>
              </a:rPr>
              <a:t>(1)</a:t>
            </a:r>
            <a:r>
              <a:rPr lang="zh-TW" altLang="zh-TW" sz="2000" b="1" dirty="0" smtClean="0">
                <a:latin typeface="微軟正黑體" panose="020B0604030504040204" pitchFamily="34" charset="-120"/>
                <a:ea typeface="微軟正黑體" panose="020B0604030504040204" pitchFamily="34" charset="-120"/>
              </a:rPr>
              <a:t>房地交易</a:t>
            </a:r>
            <a:r>
              <a:rPr lang="zh-TW" altLang="en-US" sz="2000" b="1" dirty="0" smtClean="0">
                <a:latin typeface="微軟正黑體" panose="020B0604030504040204" pitchFamily="34" charset="-120"/>
                <a:ea typeface="微軟正黑體" panose="020B0604030504040204" pitchFamily="34" charset="-120"/>
              </a:rPr>
              <a:t>，</a:t>
            </a:r>
            <a:r>
              <a:rPr lang="zh-TW" altLang="zh-TW" sz="2000" b="1" dirty="0" smtClean="0">
                <a:latin typeface="微軟正黑體" panose="020B0604030504040204" pitchFamily="34" charset="-120"/>
                <a:ea typeface="微軟正黑體" panose="020B0604030504040204" pitchFamily="34" charset="-120"/>
              </a:rPr>
              <a:t>土地</a:t>
            </a:r>
            <a:r>
              <a:rPr lang="zh-TW" altLang="en-US" sz="2000" b="1" dirty="0" smtClean="0">
                <a:latin typeface="微軟正黑體" panose="020B0604030504040204" pitchFamily="34" charset="-120"/>
                <a:ea typeface="微軟正黑體" panose="020B0604030504040204" pitchFamily="34" charset="-120"/>
              </a:rPr>
              <a:t>部分</a:t>
            </a:r>
            <a:r>
              <a:rPr lang="zh-TW" altLang="zh-TW" sz="2000" b="1" dirty="0" smtClean="0">
                <a:latin typeface="微軟正黑體" panose="020B0604030504040204" pitchFamily="34" charset="-120"/>
                <a:ea typeface="微軟正黑體" panose="020B0604030504040204" pitchFamily="34" charset="-120"/>
              </a:rPr>
              <a:t>僅</a:t>
            </a:r>
            <a:r>
              <a:rPr lang="zh-TW" altLang="zh-TW" sz="2000" b="1" dirty="0">
                <a:latin typeface="微軟正黑體" panose="020B0604030504040204" pitchFamily="34" charset="-120"/>
                <a:ea typeface="微軟正黑體" panose="020B0604030504040204" pitchFamily="34" charset="-120"/>
              </a:rPr>
              <a:t>課徵土地增值稅</a:t>
            </a:r>
            <a:r>
              <a:rPr lang="zh-TW" altLang="zh-TW" sz="2000" b="1" dirty="0" smtClean="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僅</a:t>
            </a:r>
            <a:r>
              <a:rPr lang="zh-TW" altLang="zh-TW" sz="2000" b="1" dirty="0" smtClean="0">
                <a:solidFill>
                  <a:srgbClr val="FFC000"/>
                </a:solidFill>
                <a:latin typeface="微軟正黑體" panose="020B0604030504040204" pitchFamily="34" charset="-120"/>
                <a:ea typeface="微軟正黑體" panose="020B0604030504040204" pitchFamily="34" charset="-120"/>
              </a:rPr>
              <a:t>房屋</a:t>
            </a:r>
            <a:r>
              <a:rPr lang="zh-TW" altLang="en-US" sz="2000" b="1" dirty="0" smtClean="0">
                <a:solidFill>
                  <a:srgbClr val="FFC000"/>
                </a:solidFill>
                <a:latin typeface="微軟正黑體" panose="020B0604030504040204" pitchFamily="34" charset="-120"/>
                <a:ea typeface="微軟正黑體" panose="020B0604030504040204" pitchFamily="34" charset="-120"/>
              </a:rPr>
              <a:t>部分</a:t>
            </a:r>
            <a:r>
              <a:rPr lang="zh-TW" altLang="zh-TW" sz="2000" b="1" dirty="0" smtClean="0">
                <a:latin typeface="微軟正黑體" panose="020B0604030504040204" pitchFamily="34" charset="-120"/>
                <a:ea typeface="微軟正黑體" panose="020B0604030504040204" pitchFamily="34" charset="-120"/>
              </a:rPr>
              <a:t>課</a:t>
            </a:r>
            <a:r>
              <a:rPr lang="zh-TW" altLang="zh-TW" sz="2000" b="1" dirty="0">
                <a:latin typeface="微軟正黑體" panose="020B0604030504040204" pitchFamily="34" charset="-120"/>
                <a:ea typeface="微軟正黑體" panose="020B0604030504040204" pitchFamily="34" charset="-120"/>
              </a:rPr>
              <a:t>徵所得稅，稅負偏低</a:t>
            </a:r>
            <a:r>
              <a:rPr lang="zh-TW" altLang="zh-TW" sz="2000" b="1"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endParaRPr>
          </a:p>
          <a:p>
            <a:r>
              <a:rPr lang="en-US" altLang="zh-TW" sz="2000" b="1" dirty="0" smtClean="0">
                <a:latin typeface="微軟正黑體" panose="020B0604030504040204" pitchFamily="34" charset="-120"/>
                <a:ea typeface="微軟正黑體" panose="020B0604030504040204" pitchFamily="34" charset="-120"/>
              </a:rPr>
              <a:t>(2)</a:t>
            </a:r>
            <a:r>
              <a:rPr lang="zh-TW" altLang="zh-TW" sz="2000" b="1" dirty="0" smtClean="0">
                <a:latin typeface="微軟正黑體" panose="020B0604030504040204" pitchFamily="34" charset="-120"/>
                <a:ea typeface="微軟正黑體" panose="020B0604030504040204" pitchFamily="34" charset="-120"/>
              </a:rPr>
              <a:t>同</a:t>
            </a:r>
            <a:r>
              <a:rPr lang="zh-TW" altLang="zh-TW" sz="2000" b="1" dirty="0">
                <a:latin typeface="微軟正黑體" panose="020B0604030504040204" pitchFamily="34" charset="-120"/>
                <a:ea typeface="微軟正黑體" panose="020B0604030504040204" pitchFamily="34" charset="-120"/>
              </a:rPr>
              <a:t>年度內買賣</a:t>
            </a:r>
            <a:r>
              <a:rPr lang="zh-TW" altLang="zh-TW" sz="2000" b="1" dirty="0" smtClean="0">
                <a:solidFill>
                  <a:srgbClr val="FFC000"/>
                </a:solidFill>
                <a:latin typeface="微軟正黑體" panose="020B0604030504040204" pitchFamily="34" charset="-120"/>
                <a:ea typeface="微軟正黑體" panose="020B0604030504040204" pitchFamily="34" charset="-120"/>
              </a:rPr>
              <a:t>土地</a:t>
            </a:r>
            <a:r>
              <a:rPr lang="zh-TW" altLang="en-US" sz="2000" b="1" dirty="0">
                <a:latin typeface="微軟正黑體" panose="020B0604030504040204" pitchFamily="34" charset="-120"/>
                <a:ea typeface="微軟正黑體" panose="020B0604030504040204" pitchFamily="34" charset="-120"/>
              </a:rPr>
              <a:t>無</a:t>
            </a:r>
            <a:r>
              <a:rPr lang="zh-TW" altLang="zh-TW" sz="2000" b="1" dirty="0" smtClean="0">
                <a:latin typeface="微軟正黑體" panose="020B0604030504040204" pitchFamily="34" charset="-120"/>
                <a:ea typeface="微軟正黑體" panose="020B0604030504040204" pitchFamily="34" charset="-120"/>
              </a:rPr>
              <a:t>土地增值稅，</a:t>
            </a:r>
            <a:r>
              <a:rPr lang="zh-TW" altLang="en-US" sz="2000" b="1" dirty="0">
                <a:solidFill>
                  <a:srgbClr val="FFC000"/>
                </a:solidFill>
                <a:latin typeface="微軟正黑體" panose="020B0604030504040204" pitchFamily="34" charset="-120"/>
                <a:ea typeface="微軟正黑體" panose="020B0604030504040204" pitchFamily="34" charset="-120"/>
              </a:rPr>
              <a:t>增益</a:t>
            </a:r>
            <a:r>
              <a:rPr lang="zh-TW" altLang="zh-TW" sz="2000" b="1" dirty="0">
                <a:solidFill>
                  <a:srgbClr val="FFC000"/>
                </a:solidFill>
                <a:latin typeface="微軟正黑體" panose="020B0604030504040204" pitchFamily="34" charset="-120"/>
                <a:ea typeface="微軟正黑體" panose="020B0604030504040204" pitchFamily="34" charset="-120"/>
              </a:rPr>
              <a:t>亦無所得稅。</a:t>
            </a:r>
            <a:endParaRPr lang="en-US" altLang="zh-TW" sz="2000" b="1" dirty="0">
              <a:solidFill>
                <a:srgbClr val="FFC000"/>
              </a:solidFill>
              <a:latin typeface="微軟正黑體" panose="020B0604030504040204" pitchFamily="34" charset="-120"/>
              <a:ea typeface="微軟正黑體" panose="020B0604030504040204" pitchFamily="34" charset="-120"/>
            </a:endParaRPr>
          </a:p>
          <a:p>
            <a:r>
              <a:rPr lang="en-US" altLang="zh-TW" sz="2000" b="1" dirty="0" smtClean="0">
                <a:latin typeface="微軟正黑體" panose="020B0604030504040204" pitchFamily="34" charset="-120"/>
                <a:ea typeface="微軟正黑體" panose="020B0604030504040204" pitchFamily="34" charset="-120"/>
              </a:rPr>
              <a:t>(3)</a:t>
            </a:r>
            <a:r>
              <a:rPr lang="zh-TW" altLang="zh-TW" sz="2000" b="1" dirty="0" smtClean="0">
                <a:latin typeface="微軟正黑體" panose="020B0604030504040204" pitchFamily="34" charset="-120"/>
                <a:ea typeface="微軟正黑體" panose="020B0604030504040204" pitchFamily="34" charset="-120"/>
              </a:rPr>
              <a:t>而</a:t>
            </a:r>
            <a:r>
              <a:rPr lang="zh-TW" altLang="zh-TW" sz="2000" b="1" dirty="0">
                <a:latin typeface="微軟正黑體" panose="020B0604030504040204" pitchFamily="34" charset="-120"/>
                <a:ea typeface="微軟正黑體" panose="020B0604030504040204" pitchFamily="34" charset="-120"/>
              </a:rPr>
              <a:t>不動產業者</a:t>
            </a:r>
            <a:r>
              <a:rPr lang="zh-TW" altLang="zh-TW" sz="2000" b="1" dirty="0">
                <a:solidFill>
                  <a:srgbClr val="FFC000"/>
                </a:solidFill>
                <a:latin typeface="微軟正黑體" panose="020B0604030504040204" pitchFamily="34" charset="-120"/>
                <a:ea typeface="微軟正黑體" panose="020B0604030504040204" pitchFamily="34" charset="-120"/>
              </a:rPr>
              <a:t>運用房地價格比</a:t>
            </a:r>
            <a:r>
              <a:rPr lang="zh-TW" altLang="zh-TW" sz="2000" b="1" dirty="0">
                <a:latin typeface="微軟正黑體" panose="020B0604030504040204" pitchFamily="34" charset="-120"/>
                <a:ea typeface="微軟正黑體" panose="020B0604030504040204" pitchFamily="34" charset="-120"/>
              </a:rPr>
              <a:t>，規避所得稅稅負</a:t>
            </a:r>
            <a:r>
              <a:rPr lang="zh-TW" altLang="zh-TW" sz="2000" b="1"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endParaRPr>
          </a:p>
          <a:p>
            <a:endParaRPr lang="zh-TW" altLang="en-US" dirty="0">
              <a:solidFill>
                <a:srgbClr val="00B0F0"/>
              </a:solidFill>
              <a:latin typeface="微軟正黑體" panose="020B0604030504040204" pitchFamily="34" charset="-120"/>
              <a:ea typeface="微軟正黑體" panose="020B0604030504040204" pitchFamily="34" charset="-120"/>
            </a:endParaRPr>
          </a:p>
        </p:txBody>
      </p:sp>
      <p:sp>
        <p:nvSpPr>
          <p:cNvPr id="14342" name="矩形 20"/>
          <p:cNvSpPr>
            <a:spLocks noChangeArrowheads="1"/>
          </p:cNvSpPr>
          <p:nvPr/>
        </p:nvSpPr>
        <p:spPr bwMode="auto">
          <a:xfrm>
            <a:off x="3047672" y="1700808"/>
            <a:ext cx="2604448" cy="4339650"/>
          </a:xfrm>
          <a:prstGeom prst="rect">
            <a:avLst/>
          </a:prstGeom>
          <a:solidFill>
            <a:srgbClr val="FF9999"/>
          </a:solidFill>
          <a:ln w="9525">
            <a:noFill/>
            <a:miter lim="800000"/>
            <a:headEnd/>
            <a:tailEnd/>
          </a:ln>
        </p:spPr>
        <p:txBody>
          <a:bodyPr wrap="square">
            <a:spAutoFit/>
          </a:bodyPr>
          <a:lstStyle/>
          <a:p>
            <a:r>
              <a:rPr lang="en-US" altLang="zh-TW" sz="3200" b="1" dirty="0" smtClean="0">
                <a:solidFill>
                  <a:srgbClr val="FFFF00"/>
                </a:solidFill>
                <a:latin typeface="微軟正黑體" panose="020B0604030504040204" pitchFamily="34" charset="-120"/>
                <a:ea typeface="微軟正黑體" panose="020B0604030504040204" pitchFamily="34" charset="-120"/>
              </a:rPr>
              <a:t>2.</a:t>
            </a:r>
            <a:r>
              <a:rPr lang="zh-TW" altLang="en-US" sz="3200" b="1" dirty="0">
                <a:solidFill>
                  <a:srgbClr val="FFFF00"/>
                </a:solidFill>
                <a:latin typeface="微軟正黑體" panose="020B0604030504040204" pitchFamily="34" charset="-120"/>
                <a:ea typeface="微軟正黑體" panose="020B0604030504040204" pitchFamily="34" charset="-120"/>
              </a:rPr>
              <a:t>目的</a:t>
            </a:r>
            <a:endParaRPr lang="en-US" altLang="zh-TW" sz="3200" b="1" dirty="0" smtClean="0">
              <a:solidFill>
                <a:srgbClr val="FFFF00"/>
              </a:solidFill>
              <a:latin typeface="微軟正黑體" panose="020B0604030504040204" pitchFamily="34" charset="-120"/>
              <a:ea typeface="微軟正黑體" panose="020B0604030504040204" pitchFamily="34" charset="-120"/>
            </a:endParaRPr>
          </a:p>
          <a:p>
            <a:r>
              <a:rPr lang="zh-TW" altLang="en-US" sz="1200" b="1" dirty="0">
                <a:solidFill>
                  <a:schemeClr val="accent1">
                    <a:lumMod val="60000"/>
                    <a:lumOff val="40000"/>
                  </a:schemeClr>
                </a:solidFill>
                <a:latin typeface="微軟正黑體" panose="020B0604030504040204" pitchFamily="34" charset="-120"/>
                <a:ea typeface="微軟正黑體" panose="020B0604030504040204" pitchFamily="34" charset="-120"/>
              </a:rPr>
              <a:t>　</a:t>
            </a:r>
            <a:endParaRPr lang="en-US" altLang="zh-TW" sz="1200" b="1" dirty="0" smtClean="0">
              <a:latin typeface="微軟正黑體" panose="020B0604030504040204" pitchFamily="34" charset="-120"/>
              <a:ea typeface="微軟正黑體" panose="020B0604030504040204" pitchFamily="34" charset="-120"/>
            </a:endParaRPr>
          </a:p>
          <a:p>
            <a:endParaRPr lang="en-US" altLang="zh-TW" sz="1200" b="1" dirty="0" smtClean="0">
              <a:latin typeface="微軟正黑體" panose="020B0604030504040204" pitchFamily="34" charset="-120"/>
              <a:ea typeface="微軟正黑體" panose="020B0604030504040204" pitchFamily="34" charset="-120"/>
            </a:endParaRPr>
          </a:p>
          <a:p>
            <a:r>
              <a:rPr lang="zh-TW" altLang="zh-TW" sz="2000" b="1" dirty="0" smtClean="0">
                <a:latin typeface="微軟正黑體" panose="020B0604030504040204" pitchFamily="34" charset="-120"/>
                <a:ea typeface="微軟正黑體" panose="020B0604030504040204" pitchFamily="34" charset="-120"/>
              </a:rPr>
              <a:t>以往</a:t>
            </a:r>
            <a:r>
              <a:rPr lang="zh-TW" altLang="zh-TW" sz="2000" b="1" dirty="0">
                <a:latin typeface="微軟正黑體" panose="020B0604030504040204" pitchFamily="34" charset="-120"/>
                <a:ea typeface="微軟正黑體" panose="020B0604030504040204" pitchFamily="34" charset="-120"/>
              </a:rPr>
              <a:t>的「財產交易所得」僅課徵</a:t>
            </a:r>
            <a:r>
              <a:rPr lang="zh-TW" altLang="zh-TW" sz="2000" b="1" dirty="0">
                <a:solidFill>
                  <a:schemeClr val="accent6"/>
                </a:solidFill>
                <a:latin typeface="微軟正黑體" panose="020B0604030504040204" pitchFamily="34" charset="-120"/>
                <a:ea typeface="微軟正黑體" panose="020B0604030504040204" pitchFamily="34" charset="-120"/>
              </a:rPr>
              <a:t>房屋</a:t>
            </a:r>
            <a:r>
              <a:rPr lang="zh-TW" altLang="zh-TW" sz="2000" b="1" dirty="0" smtClean="0">
                <a:solidFill>
                  <a:schemeClr val="accent6"/>
                </a:solidFill>
                <a:latin typeface="微軟正黑體" panose="020B0604030504040204" pitchFamily="34" charset="-120"/>
                <a:ea typeface="微軟正黑體" panose="020B0604030504040204" pitchFamily="34" charset="-120"/>
              </a:rPr>
              <a:t>部分</a:t>
            </a:r>
            <a:endParaRPr lang="en-US" altLang="zh-TW" sz="2000" b="1" dirty="0">
              <a:solidFill>
                <a:schemeClr val="accent6"/>
              </a:solidFill>
              <a:latin typeface="微軟正黑體" panose="020B0604030504040204" pitchFamily="34" charset="-120"/>
              <a:ea typeface="微軟正黑體" panose="020B0604030504040204" pitchFamily="34" charset="-120"/>
            </a:endParaRPr>
          </a:p>
          <a:p>
            <a:endParaRPr lang="en-US" altLang="zh-TW" sz="2000" b="1" dirty="0">
              <a:latin typeface="微軟正黑體" panose="020B0604030504040204" pitchFamily="34" charset="-120"/>
              <a:ea typeface="微軟正黑體" panose="020B0604030504040204" pitchFamily="34" charset="-120"/>
            </a:endParaRPr>
          </a:p>
          <a:p>
            <a:r>
              <a:rPr lang="zh-TW" altLang="zh-TW" sz="2000" b="1" dirty="0" smtClean="0">
                <a:latin typeface="微軟正黑體" panose="020B0604030504040204" pitchFamily="34" charset="-120"/>
                <a:ea typeface="微軟正黑體" panose="020B0604030504040204" pitchFamily="34" charset="-120"/>
              </a:rPr>
              <a:t>房地合一</a:t>
            </a:r>
            <a:r>
              <a:rPr lang="zh-TW" altLang="en-US" sz="2000" b="1" dirty="0">
                <a:latin typeface="微軟正黑體" panose="020B0604030504040204" pitchFamily="34" charset="-120"/>
                <a:ea typeface="微軟正黑體" panose="020B0604030504040204" pitchFamily="34" charset="-120"/>
              </a:rPr>
              <a:t>稅</a:t>
            </a:r>
            <a:r>
              <a:rPr lang="zh-TW" altLang="zh-TW" sz="2000" b="1" dirty="0" smtClean="0">
                <a:latin typeface="微軟正黑體" panose="020B0604030504040204" pitchFamily="34" charset="-120"/>
                <a:ea typeface="微軟正黑體" panose="020B0604030504040204" pitchFamily="34" charset="-120"/>
              </a:rPr>
              <a:t>為</a:t>
            </a:r>
            <a:r>
              <a:rPr lang="zh-TW" altLang="zh-TW" sz="2000" b="1" dirty="0">
                <a:solidFill>
                  <a:schemeClr val="accent6"/>
                </a:solidFill>
                <a:latin typeface="微軟正黑體" panose="020B0604030504040204" pitchFamily="34" charset="-120"/>
                <a:ea typeface="微軟正黑體" panose="020B0604030504040204" pitchFamily="34" charset="-120"/>
              </a:rPr>
              <a:t>抑制炒房，落實居住正義，並使社會資源分配</a:t>
            </a:r>
            <a:r>
              <a:rPr lang="zh-TW" altLang="zh-TW" sz="2000" b="1" dirty="0" smtClean="0">
                <a:solidFill>
                  <a:schemeClr val="accent6"/>
                </a:solidFill>
                <a:latin typeface="微軟正黑體" panose="020B0604030504040204" pitchFamily="34" charset="-120"/>
                <a:ea typeface="微軟正黑體" panose="020B0604030504040204" pitchFamily="34" charset="-120"/>
              </a:rPr>
              <a:t>合理化</a:t>
            </a:r>
            <a:endParaRPr lang="en-US" altLang="zh-TW" sz="2000" b="1" dirty="0" smtClean="0">
              <a:solidFill>
                <a:schemeClr val="accent6"/>
              </a:solidFill>
              <a:latin typeface="微軟正黑體" panose="020B0604030504040204" pitchFamily="34" charset="-120"/>
              <a:ea typeface="微軟正黑體" panose="020B0604030504040204" pitchFamily="34" charset="-120"/>
            </a:endParaRPr>
          </a:p>
          <a:p>
            <a:endParaRPr lang="en-US" altLang="zh-TW" sz="2000" b="1" dirty="0" smtClean="0">
              <a:solidFill>
                <a:srgbClr val="FF0000"/>
              </a:solidFill>
              <a:latin typeface="微軟正黑體" panose="020B0604030504040204" pitchFamily="34" charset="-120"/>
              <a:ea typeface="微軟正黑體" panose="020B0604030504040204" pitchFamily="34" charset="-120"/>
            </a:endParaRPr>
          </a:p>
          <a:p>
            <a:r>
              <a:rPr lang="zh-TW" altLang="zh-TW" sz="2000" b="1" dirty="0">
                <a:solidFill>
                  <a:schemeClr val="accent6"/>
                </a:solidFill>
                <a:latin typeface="微軟正黑體" panose="020B0604030504040204" pitchFamily="34" charset="-120"/>
                <a:ea typeface="微軟正黑體" panose="020B0604030504040204" pitchFamily="34" charset="-120"/>
              </a:rPr>
              <a:t>實現「房屋及土地合一、</a:t>
            </a:r>
            <a:r>
              <a:rPr lang="zh-TW" altLang="en-US" sz="2000" b="1" dirty="0">
                <a:solidFill>
                  <a:schemeClr val="accent6"/>
                </a:solidFill>
                <a:latin typeface="微軟正黑體" panose="020B0604030504040204" pitchFamily="34" charset="-120"/>
                <a:ea typeface="微軟正黑體" panose="020B0604030504040204" pitchFamily="34" charset="-120"/>
              </a:rPr>
              <a:t>交易</a:t>
            </a:r>
            <a:r>
              <a:rPr lang="zh-TW" altLang="zh-TW" sz="2000" b="1" dirty="0">
                <a:solidFill>
                  <a:schemeClr val="accent6"/>
                </a:solidFill>
                <a:latin typeface="微軟正黑體" panose="020B0604030504040204" pitchFamily="34" charset="-120"/>
                <a:ea typeface="微軟正黑體" panose="020B0604030504040204" pitchFamily="34" charset="-120"/>
              </a:rPr>
              <a:t>利得實價課稅」</a:t>
            </a:r>
            <a:endParaRPr lang="en-US" altLang="zh-TW" sz="2000" b="1" dirty="0">
              <a:solidFill>
                <a:schemeClr val="accent6"/>
              </a:solidFill>
              <a:latin typeface="微軟正黑體" panose="020B0604030504040204" pitchFamily="34" charset="-120"/>
              <a:ea typeface="微軟正黑體" panose="020B0604030504040204" pitchFamily="34" charset="-120"/>
            </a:endParaRPr>
          </a:p>
        </p:txBody>
      </p:sp>
      <p:sp>
        <p:nvSpPr>
          <p:cNvPr id="14343" name="矩形 21"/>
          <p:cNvSpPr>
            <a:spLocks noChangeArrowheads="1"/>
          </p:cNvSpPr>
          <p:nvPr/>
        </p:nvSpPr>
        <p:spPr bwMode="auto">
          <a:xfrm>
            <a:off x="5886405" y="1465614"/>
            <a:ext cx="3078083" cy="4574844"/>
          </a:xfrm>
          <a:prstGeom prst="rect">
            <a:avLst/>
          </a:prstGeom>
          <a:solidFill>
            <a:srgbClr val="9900FF"/>
          </a:solidFill>
          <a:ln w="9525">
            <a:noFill/>
            <a:miter lim="800000"/>
            <a:headEnd/>
            <a:tailEnd/>
          </a:ln>
        </p:spPr>
        <p:txBody>
          <a:bodyPr wrap="square">
            <a:spAutoFit/>
          </a:bodyPr>
          <a:lstStyle/>
          <a:p>
            <a:r>
              <a:rPr lang="en-US" altLang="zh-TW" sz="3200" b="1" dirty="0" smtClean="0">
                <a:solidFill>
                  <a:srgbClr val="FFFF00"/>
                </a:solidFill>
                <a:latin typeface="微軟正黑體" panose="020B0604030504040204" pitchFamily="34" charset="-120"/>
                <a:ea typeface="微軟正黑體" panose="020B0604030504040204" pitchFamily="34" charset="-120"/>
              </a:rPr>
              <a:t>3</a:t>
            </a:r>
            <a:r>
              <a:rPr lang="en-US" altLang="zh-TW" sz="3200" b="1" dirty="0">
                <a:solidFill>
                  <a:srgbClr val="FFFF00"/>
                </a:solidFill>
                <a:latin typeface="微軟正黑體" panose="020B0604030504040204" pitchFamily="34" charset="-120"/>
                <a:ea typeface="微軟正黑體" panose="020B0604030504040204" pitchFamily="34" charset="-120"/>
              </a:rPr>
              <a:t>.</a:t>
            </a:r>
            <a:r>
              <a:rPr lang="zh-TW" altLang="zh-TW" sz="3200" b="1" dirty="0" smtClean="0">
                <a:solidFill>
                  <a:srgbClr val="FFFF00"/>
                </a:solidFill>
                <a:latin typeface="微軟正黑體" panose="020B0604030504040204" pitchFamily="34" charset="-120"/>
                <a:ea typeface="微軟正黑體" panose="020B0604030504040204" pitchFamily="34" charset="-120"/>
              </a:rPr>
              <a:t>施行</a:t>
            </a:r>
            <a:r>
              <a:rPr lang="zh-TW" altLang="zh-TW" sz="3200" b="1" dirty="0">
                <a:solidFill>
                  <a:srgbClr val="FFFF00"/>
                </a:solidFill>
                <a:latin typeface="微軟正黑體" panose="020B0604030504040204" pitchFamily="34" charset="-120"/>
                <a:ea typeface="微軟正黑體" panose="020B0604030504040204" pitchFamily="34" charset="-120"/>
              </a:rPr>
              <a:t>日之基準</a:t>
            </a:r>
            <a:r>
              <a:rPr lang="zh-TW" altLang="en-US" b="1" dirty="0">
                <a:solidFill>
                  <a:srgbClr val="00B0F0"/>
                </a:solidFill>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a:t>
            </a:r>
            <a:endParaRPr lang="en-US" altLang="zh-TW" b="1" dirty="0" smtClean="0">
              <a:latin typeface="微軟正黑體" panose="020B0604030504040204" pitchFamily="34" charset="-120"/>
              <a:ea typeface="微軟正黑體" panose="020B0604030504040204" pitchFamily="34" charset="-120"/>
            </a:endParaRPr>
          </a:p>
          <a:p>
            <a:r>
              <a:rPr lang="en-US" altLang="zh-TW" sz="2000" b="1" dirty="0" smtClean="0">
                <a:latin typeface="微軟正黑體" panose="020B0604030504040204" pitchFamily="34" charset="-120"/>
                <a:ea typeface="微軟正黑體" panose="020B0604030504040204" pitchFamily="34" charset="-120"/>
              </a:rPr>
              <a:t>(1)</a:t>
            </a:r>
            <a:r>
              <a:rPr lang="zh-TW" altLang="en-US" sz="2000" b="1" dirty="0" smtClean="0">
                <a:latin typeface="微軟正黑體" panose="020B0604030504040204" pitchFamily="34" charset="-120"/>
                <a:ea typeface="微軟正黑體" panose="020B0604030504040204" pitchFamily="34" charset="-120"/>
              </a:rPr>
              <a:t> </a:t>
            </a:r>
            <a:r>
              <a:rPr lang="zh-TW" altLang="zh-TW" sz="2000" b="1" dirty="0" smtClean="0">
                <a:latin typeface="微軟正黑體" panose="020B0604030504040204" pitchFamily="34" charset="-120"/>
                <a:ea typeface="微軟正黑體" panose="020B0604030504040204" pitchFamily="34" charset="-120"/>
              </a:rPr>
              <a:t>房地</a:t>
            </a:r>
            <a:r>
              <a:rPr lang="zh-TW" altLang="zh-TW" sz="2000" b="1" dirty="0">
                <a:latin typeface="微軟正黑體" panose="020B0604030504040204" pitchFamily="34" charset="-120"/>
                <a:ea typeface="微軟正黑體" panose="020B0604030504040204" pitchFamily="34" charset="-120"/>
              </a:rPr>
              <a:t>合一稅不溯及既往</a:t>
            </a:r>
            <a:r>
              <a:rPr lang="zh-TW" altLang="zh-TW" sz="2000" b="1" dirty="0" smtClean="0">
                <a:latin typeface="微軟正黑體" panose="020B0604030504040204" pitchFamily="34" charset="-120"/>
                <a:ea typeface="微軟正黑體" panose="020B0604030504040204" pitchFamily="34" charset="-120"/>
              </a:rPr>
              <a:t>，主要</a:t>
            </a:r>
            <a:r>
              <a:rPr lang="zh-TW" altLang="zh-TW" sz="2000" b="1" dirty="0">
                <a:latin typeface="微軟正黑體" panose="020B0604030504040204" pitchFamily="34" charset="-120"/>
                <a:ea typeface="微軟正黑體" panose="020B0604030504040204" pitchFamily="34" charset="-120"/>
              </a:rPr>
              <a:t>以</a:t>
            </a:r>
            <a:r>
              <a:rPr lang="en-US" altLang="zh-TW" sz="2000" b="1" u="sng" dirty="0">
                <a:latin typeface="微軟正黑體" panose="020B0604030504040204" pitchFamily="34" charset="-120"/>
                <a:ea typeface="微軟正黑體" panose="020B0604030504040204" pitchFamily="34" charset="-120"/>
              </a:rPr>
              <a:t>105</a:t>
            </a:r>
            <a:r>
              <a:rPr lang="zh-TW" altLang="zh-TW" sz="2000" b="1" u="sng" dirty="0">
                <a:latin typeface="微軟正黑體" panose="020B0604030504040204" pitchFamily="34" charset="-120"/>
                <a:ea typeface="微軟正黑體" panose="020B0604030504040204" pitchFamily="34" charset="-120"/>
              </a:rPr>
              <a:t>年</a:t>
            </a:r>
            <a:r>
              <a:rPr lang="en-US" altLang="zh-TW" sz="2000" b="1" u="sng" dirty="0">
                <a:latin typeface="微軟正黑體" panose="020B0604030504040204" pitchFamily="34" charset="-120"/>
                <a:ea typeface="微軟正黑體" panose="020B0604030504040204" pitchFamily="34" charset="-120"/>
              </a:rPr>
              <a:t>1</a:t>
            </a:r>
            <a:r>
              <a:rPr lang="zh-TW" altLang="en-US" sz="2000" b="1" u="sng" dirty="0">
                <a:latin typeface="微軟正黑體" panose="020B0604030504040204" pitchFamily="34" charset="-120"/>
                <a:ea typeface="微軟正黑體" panose="020B0604030504040204" pitchFamily="34" charset="-120"/>
              </a:rPr>
              <a:t>月</a:t>
            </a:r>
            <a:r>
              <a:rPr lang="en-US" altLang="zh-TW" sz="2000" b="1" u="sng" dirty="0">
                <a:latin typeface="微軟正黑體" panose="020B0604030504040204" pitchFamily="34" charset="-120"/>
                <a:ea typeface="微軟正黑體" panose="020B0604030504040204" pitchFamily="34" charset="-120"/>
              </a:rPr>
              <a:t>1</a:t>
            </a:r>
            <a:r>
              <a:rPr lang="zh-TW" altLang="en-US" sz="2000" b="1" u="sng" dirty="0" smtClean="0">
                <a:latin typeface="微軟正黑體" panose="020B0604030504040204" pitchFamily="34" charset="-120"/>
                <a:ea typeface="微軟正黑體" panose="020B0604030504040204" pitchFamily="34" charset="-120"/>
              </a:rPr>
              <a:t>日</a:t>
            </a:r>
            <a:r>
              <a:rPr lang="en-US" altLang="zh-TW" sz="2000" b="1" u="sng" dirty="0" smtClean="0">
                <a:latin typeface="微軟正黑體" panose="020B0604030504040204" pitchFamily="34" charset="-120"/>
                <a:ea typeface="微軟正黑體" panose="020B0604030504040204" pitchFamily="34" charset="-120"/>
              </a:rPr>
              <a:t>(</a:t>
            </a:r>
            <a:r>
              <a:rPr lang="zh-TW" altLang="en-US" sz="2000" b="1" u="sng" dirty="0" smtClean="0">
                <a:latin typeface="微軟正黑體" panose="020B0604030504040204" pitchFamily="34" charset="-120"/>
                <a:ea typeface="微軟正黑體" panose="020B0604030504040204" pitchFamily="34" charset="-120"/>
              </a:rPr>
              <a:t>含</a:t>
            </a:r>
            <a:r>
              <a:rPr lang="en-US" altLang="zh-TW" sz="2000" b="1" u="sng" dirty="0" smtClean="0">
                <a:latin typeface="微軟正黑體" panose="020B0604030504040204" pitchFamily="34" charset="-120"/>
                <a:ea typeface="微軟正黑體" panose="020B0604030504040204" pitchFamily="34" charset="-120"/>
              </a:rPr>
              <a:t>)</a:t>
            </a:r>
            <a:r>
              <a:rPr lang="zh-TW" altLang="en-US" sz="2000" b="1" u="sng" dirty="0" smtClean="0">
                <a:latin typeface="微軟正黑體" panose="020B0604030504040204" pitchFamily="34" charset="-120"/>
                <a:ea typeface="微軟正黑體" panose="020B0604030504040204" pitchFamily="34" charset="-120"/>
              </a:rPr>
              <a:t> 以</a:t>
            </a:r>
            <a:r>
              <a:rPr lang="zh-TW" altLang="zh-TW" sz="2000" b="1" u="sng" dirty="0" smtClean="0">
                <a:latin typeface="微軟正黑體" panose="020B0604030504040204" pitchFamily="34" charset="-120"/>
                <a:ea typeface="微軟正黑體" panose="020B0604030504040204" pitchFamily="34" charset="-120"/>
              </a:rPr>
              <a:t>後</a:t>
            </a:r>
            <a:r>
              <a:rPr lang="zh-TW" altLang="en-US" sz="2000" b="1" u="sng" dirty="0">
                <a:latin typeface="微軟正黑體" panose="020B0604030504040204" pitchFamily="34" charset="-120"/>
                <a:ea typeface="微軟正黑體" panose="020B0604030504040204" pitchFamily="34" charset="-120"/>
              </a:rPr>
              <a:t>取得並</a:t>
            </a:r>
            <a:r>
              <a:rPr lang="zh-TW" altLang="zh-TW" sz="2000" b="1" u="sng" dirty="0">
                <a:latin typeface="微軟正黑體" panose="020B0604030504040204" pitchFamily="34" charset="-120"/>
                <a:ea typeface="微軟正黑體" panose="020B0604030504040204" pitchFamily="34" charset="-120"/>
              </a:rPr>
              <a:t>售出</a:t>
            </a:r>
            <a:r>
              <a:rPr lang="zh-TW" altLang="zh-TW" sz="2000" b="1" dirty="0" smtClean="0">
                <a:latin typeface="微軟正黑體" panose="020B0604030504040204" pitchFamily="34" charset="-120"/>
                <a:ea typeface="微軟正黑體" panose="020B0604030504040204" pitchFamily="34" charset="-120"/>
              </a:rPr>
              <a:t>的</a:t>
            </a:r>
            <a:r>
              <a:rPr lang="zh-TW" altLang="zh-TW" sz="2000" b="1" dirty="0">
                <a:latin typeface="微軟正黑體" panose="020B0604030504040204" pitchFamily="34" charset="-120"/>
                <a:ea typeface="微軟正黑體" panose="020B0604030504040204" pitchFamily="34" charset="-120"/>
              </a:rPr>
              <a:t>房產為對象</a:t>
            </a:r>
            <a:endParaRPr lang="en-US" altLang="zh-TW" sz="2000" b="1" dirty="0">
              <a:latin typeface="微軟正黑體" panose="020B0604030504040204" pitchFamily="34" charset="-120"/>
              <a:ea typeface="微軟正黑體" panose="020B0604030504040204" pitchFamily="34" charset="-120"/>
            </a:endParaRPr>
          </a:p>
          <a:p>
            <a:r>
              <a:rPr lang="en-US" altLang="zh-TW" sz="2000" b="1" dirty="0" smtClean="0">
                <a:latin typeface="微軟正黑體" panose="020B0604030504040204" pitchFamily="34" charset="-120"/>
                <a:ea typeface="微軟正黑體" panose="020B0604030504040204" pitchFamily="34" charset="-120"/>
              </a:rPr>
              <a:t>(2)</a:t>
            </a:r>
            <a:r>
              <a:rPr lang="zh-TW" altLang="en-US" sz="2000" b="1" dirty="0" smtClean="0">
                <a:latin typeface="微軟正黑體" panose="020B0604030504040204" pitchFamily="34" charset="-120"/>
                <a:ea typeface="微軟正黑體" panose="020B0604030504040204" pitchFamily="34" charset="-120"/>
              </a:rPr>
              <a:t> </a:t>
            </a:r>
            <a:r>
              <a:rPr lang="en-US" altLang="zh-TW" sz="2000" b="1" u="sng" dirty="0" smtClean="0">
                <a:latin typeface="微軟正黑體" panose="020B0604030504040204" pitchFamily="34" charset="-120"/>
                <a:ea typeface="微軟正黑體" panose="020B0604030504040204" pitchFamily="34" charset="-120"/>
              </a:rPr>
              <a:t>103</a:t>
            </a:r>
            <a:r>
              <a:rPr lang="zh-TW" altLang="zh-TW" sz="2000" b="1" u="sng" dirty="0">
                <a:latin typeface="微軟正黑體" panose="020B0604030504040204" pitchFamily="34" charset="-120"/>
                <a:ea typeface="微軟正黑體" panose="020B0604030504040204" pitchFamily="34" charset="-120"/>
              </a:rPr>
              <a:t>年</a:t>
            </a:r>
            <a:r>
              <a:rPr lang="en-US" altLang="zh-TW" sz="2000" b="1" u="sng" dirty="0">
                <a:latin typeface="微軟正黑體" panose="020B0604030504040204" pitchFamily="34" charset="-120"/>
                <a:ea typeface="微軟正黑體" panose="020B0604030504040204" pitchFamily="34" charset="-120"/>
              </a:rPr>
              <a:t>1</a:t>
            </a:r>
            <a:r>
              <a:rPr lang="zh-TW" altLang="zh-TW" sz="2000" b="1" u="sng" dirty="0" smtClean="0">
                <a:latin typeface="微軟正黑體" panose="020B0604030504040204" pitchFamily="34" charset="-120"/>
                <a:ea typeface="微軟正黑體" panose="020B0604030504040204" pitchFamily="34" charset="-120"/>
              </a:rPr>
              <a:t>月</a:t>
            </a:r>
            <a:r>
              <a:rPr lang="en-US" altLang="zh-TW" sz="2000" b="1" u="sng" dirty="0" smtClean="0">
                <a:latin typeface="微軟正黑體" panose="020B0604030504040204" pitchFamily="34" charset="-120"/>
                <a:ea typeface="微軟正黑體" panose="020B0604030504040204" pitchFamily="34" charset="-120"/>
              </a:rPr>
              <a:t>2</a:t>
            </a:r>
            <a:r>
              <a:rPr lang="zh-TW" altLang="en-US" sz="2000" b="1" u="sng" dirty="0" smtClean="0">
                <a:latin typeface="微軟正黑體" panose="020B0604030504040204" pitchFamily="34" charset="-120"/>
                <a:ea typeface="微軟正黑體" panose="020B0604030504040204" pitchFamily="34" charset="-120"/>
              </a:rPr>
              <a:t>日</a:t>
            </a:r>
            <a:r>
              <a:rPr lang="en-US" altLang="zh-TW" sz="2000" b="1" u="sng" dirty="0" smtClean="0">
                <a:latin typeface="微軟正黑體" panose="020B0604030504040204" pitchFamily="34" charset="-120"/>
                <a:ea typeface="微軟正黑體" panose="020B0604030504040204" pitchFamily="34" charset="-120"/>
              </a:rPr>
              <a:t>(</a:t>
            </a:r>
            <a:r>
              <a:rPr lang="zh-TW" altLang="en-US" sz="2000" b="1" u="sng" dirty="0" smtClean="0">
                <a:latin typeface="微軟正黑體" panose="020B0604030504040204" pitchFamily="34" charset="-120"/>
                <a:ea typeface="微軟正黑體" panose="020B0604030504040204" pitchFamily="34" charset="-120"/>
              </a:rPr>
              <a:t>含</a:t>
            </a:r>
            <a:r>
              <a:rPr lang="en-US" altLang="zh-TW" sz="2000" b="1" u="sng" dirty="0" smtClean="0">
                <a:latin typeface="微軟正黑體" panose="020B0604030504040204" pitchFamily="34" charset="-120"/>
                <a:ea typeface="微軟正黑體" panose="020B0604030504040204" pitchFamily="34" charset="-120"/>
              </a:rPr>
              <a:t>)</a:t>
            </a:r>
            <a:r>
              <a:rPr lang="zh-TW" altLang="en-US" sz="2000" b="1" u="sng" dirty="0" smtClean="0">
                <a:latin typeface="微軟正黑體" panose="020B0604030504040204" pitchFamily="34" charset="-120"/>
                <a:ea typeface="微軟正黑體" panose="020B0604030504040204" pitchFamily="34" charset="-120"/>
              </a:rPr>
              <a:t>以</a:t>
            </a:r>
            <a:r>
              <a:rPr lang="zh-TW" altLang="zh-TW" sz="2000" b="1" u="sng" dirty="0" smtClean="0">
                <a:latin typeface="微軟正黑體" panose="020B0604030504040204" pitchFamily="34" charset="-120"/>
                <a:ea typeface="微軟正黑體" panose="020B0604030504040204" pitchFamily="34" charset="-120"/>
              </a:rPr>
              <a:t>後取得</a:t>
            </a:r>
            <a:r>
              <a:rPr lang="zh-TW" altLang="en-US" sz="2000" b="1" u="sng" dirty="0" smtClean="0">
                <a:latin typeface="微軟正黑體" panose="020B0604030504040204" pitchFamily="34" charset="-120"/>
                <a:ea typeface="微軟正黑體" panose="020B0604030504040204" pitchFamily="34" charset="-120"/>
              </a:rPr>
              <a:t>，且</a:t>
            </a:r>
            <a:r>
              <a:rPr lang="zh-TW" altLang="zh-TW" sz="2000" b="1" u="sng" dirty="0" smtClean="0">
                <a:latin typeface="微軟正黑體" panose="020B0604030504040204" pitchFamily="34" charset="-120"/>
                <a:ea typeface="微軟正黑體" panose="020B0604030504040204" pitchFamily="34" charset="-120"/>
              </a:rPr>
              <a:t>未滿</a:t>
            </a:r>
            <a:r>
              <a:rPr lang="zh-TW" altLang="zh-TW" sz="2000" b="1" u="sng" dirty="0">
                <a:latin typeface="微軟正黑體" panose="020B0604030504040204" pitchFamily="34" charset="-120"/>
                <a:ea typeface="微軟正黑體" panose="020B0604030504040204" pitchFamily="34" charset="-120"/>
              </a:rPr>
              <a:t>二年出售者</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配合奢侈</a:t>
            </a:r>
            <a:r>
              <a:rPr lang="zh-TW" altLang="en-US" sz="2000" b="1" dirty="0" smtClean="0">
                <a:latin typeface="微軟正黑體" panose="020B0604030504040204" pitchFamily="34" charset="-120"/>
                <a:ea typeface="微軟正黑體" panose="020B0604030504040204" pitchFamily="34" charset="-120"/>
              </a:rPr>
              <a:t>稅不動產部分</a:t>
            </a:r>
            <a:r>
              <a:rPr lang="zh-TW" altLang="en-US" sz="2000" b="1" dirty="0">
                <a:latin typeface="微軟正黑體" panose="020B0604030504040204" pitchFamily="34" charset="-120"/>
                <a:ea typeface="微軟正黑體" panose="020B0604030504040204" pitchFamily="34" charset="-120"/>
              </a:rPr>
              <a:t>停徵</a:t>
            </a:r>
            <a:r>
              <a:rPr lang="en-US" altLang="zh-TW" sz="2000" b="1" dirty="0" smtClean="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a:p>
            <a:r>
              <a:rPr lang="en-US" altLang="zh-TW" sz="2000" b="1" dirty="0" smtClean="0">
                <a:latin typeface="微軟正黑體" panose="020B0604030504040204" pitchFamily="34" charset="-120"/>
                <a:ea typeface="微軟正黑體" panose="020B0604030504040204" pitchFamily="34" charset="-120"/>
              </a:rPr>
              <a:t>(3)</a:t>
            </a:r>
            <a:r>
              <a:rPr lang="zh-TW" altLang="zh-TW" sz="2000" b="1" dirty="0" smtClean="0">
                <a:latin typeface="微軟正黑體" panose="020B0604030504040204" pitchFamily="34" charset="-120"/>
                <a:ea typeface="微軟正黑體" panose="020B0604030504040204" pitchFamily="34" charset="-120"/>
              </a:rPr>
              <a:t>交易</a:t>
            </a:r>
            <a:r>
              <a:rPr lang="zh-TW" altLang="zh-TW" sz="2000" b="1" dirty="0">
                <a:latin typeface="微軟正黑體" panose="020B0604030504040204" pitchFamily="34" charset="-120"/>
                <a:ea typeface="微軟正黑體" panose="020B0604030504040204" pitchFamily="34" charset="-120"/>
              </a:rPr>
              <a:t>於</a:t>
            </a:r>
            <a:r>
              <a:rPr lang="en-US" altLang="zh-TW" sz="2000" b="1" u="sng" dirty="0">
                <a:latin typeface="微軟正黑體" panose="020B0604030504040204" pitchFamily="34" charset="-120"/>
                <a:ea typeface="微軟正黑體" panose="020B0604030504040204" pitchFamily="34" charset="-120"/>
              </a:rPr>
              <a:t>105</a:t>
            </a:r>
            <a:r>
              <a:rPr lang="zh-TW" altLang="zh-TW" sz="2000" b="1" u="sng" dirty="0">
                <a:latin typeface="微軟正黑體" panose="020B0604030504040204" pitchFamily="34" charset="-120"/>
                <a:ea typeface="微軟正黑體" panose="020B0604030504040204" pitchFamily="34" charset="-120"/>
              </a:rPr>
              <a:t>年</a:t>
            </a:r>
            <a:r>
              <a:rPr lang="en-US" altLang="zh-TW" sz="2000" b="1" u="sng" dirty="0">
                <a:latin typeface="微軟正黑體" panose="020B0604030504040204" pitchFamily="34" charset="-120"/>
                <a:ea typeface="微軟正黑體" panose="020B0604030504040204" pitchFamily="34" charset="-120"/>
              </a:rPr>
              <a:t>1</a:t>
            </a:r>
            <a:r>
              <a:rPr lang="zh-TW" altLang="zh-TW" sz="2000" b="1" u="sng" dirty="0">
                <a:latin typeface="微軟正黑體" panose="020B0604030504040204" pitchFamily="34" charset="-120"/>
                <a:ea typeface="微軟正黑體" panose="020B0604030504040204" pitchFamily="34" charset="-120"/>
              </a:rPr>
              <a:t>月</a:t>
            </a:r>
            <a:r>
              <a:rPr lang="en-US" altLang="zh-TW" sz="2000" b="1" u="sng" dirty="0">
                <a:latin typeface="微軟正黑體" panose="020B0604030504040204" pitchFamily="34" charset="-120"/>
                <a:ea typeface="微軟正黑體" panose="020B0604030504040204" pitchFamily="34" charset="-120"/>
              </a:rPr>
              <a:t>1</a:t>
            </a:r>
            <a:r>
              <a:rPr lang="zh-TW" altLang="zh-TW" sz="2000" b="1" u="sng" dirty="0" smtClean="0">
                <a:latin typeface="微軟正黑體" panose="020B0604030504040204" pitchFamily="34" charset="-120"/>
                <a:ea typeface="微軟正黑體" panose="020B0604030504040204" pitchFamily="34" charset="-120"/>
              </a:rPr>
              <a:t>日</a:t>
            </a:r>
            <a:r>
              <a:rPr lang="en-US" altLang="zh-TW" sz="2000" b="1" u="sng" dirty="0" smtClean="0">
                <a:latin typeface="微軟正黑體" panose="020B0604030504040204" pitchFamily="34" charset="-120"/>
                <a:ea typeface="微軟正黑體" panose="020B0604030504040204" pitchFamily="34" charset="-120"/>
              </a:rPr>
              <a:t>(</a:t>
            </a:r>
            <a:r>
              <a:rPr lang="zh-TW" altLang="en-US" sz="2000" b="1" u="sng" dirty="0" smtClean="0">
                <a:latin typeface="微軟正黑體" panose="020B0604030504040204" pitchFamily="34" charset="-120"/>
                <a:ea typeface="微軟正黑體" panose="020B0604030504040204" pitchFamily="34" charset="-120"/>
              </a:rPr>
              <a:t>含</a:t>
            </a:r>
            <a:r>
              <a:rPr lang="en-US" altLang="zh-TW" sz="2000" b="1" u="sng" dirty="0" smtClean="0">
                <a:latin typeface="微軟正黑體" panose="020B0604030504040204" pitchFamily="34" charset="-120"/>
                <a:ea typeface="微軟正黑體" panose="020B0604030504040204" pitchFamily="34" charset="-120"/>
              </a:rPr>
              <a:t>)</a:t>
            </a:r>
            <a:r>
              <a:rPr lang="zh-TW" altLang="zh-TW" sz="2000" b="1" u="sng" dirty="0" smtClean="0">
                <a:latin typeface="微軟正黑體" panose="020B0604030504040204" pitchFamily="34" charset="-120"/>
                <a:ea typeface="微軟正黑體" panose="020B0604030504040204" pitchFamily="34" charset="-120"/>
              </a:rPr>
              <a:t>以後</a:t>
            </a:r>
            <a:r>
              <a:rPr lang="zh-TW" altLang="zh-TW" sz="2000" b="1" u="sng" dirty="0">
                <a:latin typeface="微軟正黑體" panose="020B0604030504040204" pitchFamily="34" charset="-120"/>
                <a:ea typeface="微軟正黑體" panose="020B0604030504040204" pitchFamily="34" charset="-120"/>
              </a:rPr>
              <a:t>取得以設定地上權方式之房屋使用權</a:t>
            </a:r>
            <a:r>
              <a:rPr lang="zh-TW" altLang="zh-TW" sz="2000" b="1" dirty="0">
                <a:latin typeface="微軟正黑體" panose="020B0604030504040204" pitchFamily="34" charset="-120"/>
                <a:ea typeface="微軟正黑體" panose="020B0604030504040204" pitchFamily="34" charset="-120"/>
              </a:rPr>
              <a:t>，其交易視同前項之房屋交易</a:t>
            </a:r>
            <a:r>
              <a:rPr lang="zh-TW" altLang="zh-TW" sz="2000" b="1" dirty="0" smtClean="0">
                <a:latin typeface="微軟正黑體" panose="020B0604030504040204" pitchFamily="34" charset="-120"/>
                <a:ea typeface="微軟正黑體" panose="020B0604030504040204" pitchFamily="34" charset="-120"/>
              </a:rPr>
              <a:t>。</a:t>
            </a:r>
            <a:r>
              <a:rPr lang="en-US" altLang="zh-TW" sz="2000" b="1" dirty="0" smtClean="0">
                <a:latin typeface="微軟正黑體" panose="020B0604030504040204" pitchFamily="34" charset="-120"/>
                <a:ea typeface="微軟正黑體" panose="020B0604030504040204" pitchFamily="34" charset="-120"/>
              </a:rPr>
              <a:t>(§4-4)</a:t>
            </a:r>
            <a:endParaRPr lang="en-US" altLang="zh-TW" sz="2000" b="1" dirty="0">
              <a:latin typeface="微軟正黑體" panose="020B0604030504040204" pitchFamily="34" charset="-120"/>
              <a:ea typeface="微軟正黑體" panose="020B0604030504040204" pitchFamily="34" charset="-120"/>
            </a:endParaRPr>
          </a:p>
        </p:txBody>
      </p:sp>
      <p:sp>
        <p:nvSpPr>
          <p:cNvPr id="19" name="矩形 18"/>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20" name="Text Box 1"/>
          <p:cNvSpPr txBox="1">
            <a:spLocks noChangeArrowheads="1"/>
          </p:cNvSpPr>
          <p:nvPr/>
        </p:nvSpPr>
        <p:spPr bwMode="auto">
          <a:xfrm>
            <a:off x="1115616"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latin typeface="Arial" charset="0"/>
                <a:cs typeface="Arial" charset="0"/>
              </a:rPr>
              <a:t> </a:t>
            </a: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sp>
        <p:nvSpPr>
          <p:cNvPr id="21" name="矩形 20"/>
          <p:cNvSpPr/>
          <p:nvPr/>
        </p:nvSpPr>
        <p:spPr>
          <a:xfrm>
            <a:off x="183814" y="1124744"/>
            <a:ext cx="3273653" cy="430887"/>
          </a:xfrm>
          <a:prstGeom prst="rect">
            <a:avLst/>
          </a:prstGeom>
        </p:spPr>
        <p:txBody>
          <a:bodyPr wrap="none">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2200" b="1" dirty="0" smtClean="0">
                <a:solidFill>
                  <a:schemeClr val="tx1"/>
                </a:solidFill>
                <a:latin typeface="微軟正黑體" panose="020B0604030504040204" pitchFamily="34" charset="-120"/>
                <a:ea typeface="微軟正黑體" panose="020B0604030504040204" pitchFamily="34" charset="-120"/>
              </a:rPr>
              <a:t>(</a:t>
            </a:r>
            <a:r>
              <a:rPr lang="zh-TW" altLang="en-US" sz="2200" b="1" dirty="0" smtClean="0">
                <a:solidFill>
                  <a:schemeClr val="tx1"/>
                </a:solidFill>
                <a:latin typeface="微軟正黑體" panose="020B0604030504040204" pitchFamily="34" charset="-120"/>
                <a:ea typeface="微軟正黑體" panose="020B0604030504040204" pitchFamily="34" charset="-120"/>
              </a:rPr>
              <a:t>一</a:t>
            </a:r>
            <a:r>
              <a:rPr lang="en-US" altLang="zh-TW" sz="2200" b="1" dirty="0" smtClean="0">
                <a:solidFill>
                  <a:schemeClr val="tx1"/>
                </a:solidFill>
                <a:latin typeface="微軟正黑體" panose="020B0604030504040204" pitchFamily="34" charset="-120"/>
                <a:ea typeface="微軟正黑體" panose="020B0604030504040204" pitchFamily="34" charset="-120"/>
              </a:rPr>
              <a:t>).</a:t>
            </a:r>
            <a:r>
              <a:rPr lang="zh-TW" altLang="zh-TW" sz="2200" b="1" dirty="0" smtClean="0">
                <a:solidFill>
                  <a:schemeClr val="tx1"/>
                </a:solidFill>
                <a:latin typeface="微軟正黑體" panose="020B0604030504040204" pitchFamily="34" charset="-120"/>
                <a:ea typeface="微軟正黑體" panose="020B0604030504040204" pitchFamily="34" charset="-120"/>
              </a:rPr>
              <a:t>政策目的及日出條款</a:t>
            </a:r>
            <a:endParaRPr lang="en-US" altLang="zh-TW" sz="2200" dirty="0">
              <a:solidFill>
                <a:schemeClr val="tx1"/>
              </a:solidFill>
              <a:latin typeface="微軟正黑體" pitchFamily="34" charset="-120"/>
              <a:ea typeface="微軟正黑體" pitchFamily="34" charset="-120"/>
            </a:endParaRPr>
          </a:p>
        </p:txBody>
      </p:sp>
      <p:sp>
        <p:nvSpPr>
          <p:cNvPr id="1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2"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12</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4809" y="24408"/>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2" name="Group 14"/>
          <p:cNvGrpSpPr>
            <a:grpSpLocks/>
          </p:cNvGrpSpPr>
          <p:nvPr/>
        </p:nvGrpSpPr>
        <p:grpSpPr bwMode="auto">
          <a:xfrm>
            <a:off x="327654" y="326973"/>
            <a:ext cx="5108441" cy="725763"/>
            <a:chOff x="1162" y="3793"/>
            <a:chExt cx="2404" cy="395"/>
          </a:xfrm>
        </p:grpSpPr>
        <p:sp>
          <p:nvSpPr>
            <p:cNvPr id="29"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30"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r>
                <a:rPr lang="en-US" altLang="zh-TW" sz="3200" b="1" dirty="0" smtClean="0">
                  <a:solidFill>
                    <a:schemeClr val="tx1"/>
                  </a:solidFill>
                  <a:latin typeface="微軟正黑體" panose="020B0604030504040204" pitchFamily="34" charset="-120"/>
                  <a:ea typeface="微軟正黑體" panose="020B0604030504040204" pitchFamily="34" charset="-120"/>
                </a:rPr>
                <a:t>3. </a:t>
              </a:r>
              <a:r>
                <a:rPr lang="zh-TW" altLang="en-US" sz="3200" b="1" dirty="0" smtClean="0">
                  <a:solidFill>
                    <a:schemeClr val="tx1"/>
                  </a:solidFill>
                  <a:latin typeface="微軟正黑體" panose="020B0604030504040204" pitchFamily="34" charset="-120"/>
                  <a:ea typeface="微軟正黑體" panose="020B0604030504040204" pitchFamily="34" charset="-120"/>
                </a:rPr>
                <a:t>施行</a:t>
              </a:r>
              <a:r>
                <a:rPr lang="zh-TW" altLang="en-US" sz="3200" b="1" dirty="0">
                  <a:solidFill>
                    <a:schemeClr val="tx1"/>
                  </a:solidFill>
                  <a:latin typeface="微軟正黑體" panose="020B0604030504040204" pitchFamily="34" charset="-120"/>
                  <a:ea typeface="微軟正黑體" panose="020B0604030504040204" pitchFamily="34" charset="-120"/>
                </a:rPr>
                <a:t>日基準 </a:t>
              </a:r>
              <a:endParaRPr lang="zh-TW" altLang="zh-TW" sz="3200" b="1" dirty="0">
                <a:latin typeface="微軟正黑體" panose="020B0604030504040204" pitchFamily="34" charset="-120"/>
                <a:ea typeface="微軟正黑體" panose="020B0604030504040204" pitchFamily="34" charset="-120"/>
              </a:endParaRPr>
            </a:p>
          </p:txBody>
        </p:sp>
      </p:grpSp>
      <p:sp>
        <p:nvSpPr>
          <p:cNvPr id="1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2"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13</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
        <p:nvSpPr>
          <p:cNvPr id="3" name="矩形 2"/>
          <p:cNvSpPr/>
          <p:nvPr/>
        </p:nvSpPr>
        <p:spPr>
          <a:xfrm>
            <a:off x="1243546" y="1355301"/>
            <a:ext cx="6816764" cy="2554545"/>
          </a:xfrm>
          <a:prstGeom prst="rect">
            <a:avLst/>
          </a:prstGeom>
        </p:spPr>
        <p:txBody>
          <a:bodyPr wrap="square">
            <a:sp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        </a:t>
            </a:r>
            <a:r>
              <a:rPr lang="zh-TW" altLang="en-US" sz="3200" u="sng" dirty="0" smtClean="0">
                <a:solidFill>
                  <a:schemeClr val="tx1"/>
                </a:solidFill>
                <a:latin typeface="微軟正黑體" panose="020B0604030504040204" pitchFamily="34" charset="-120"/>
                <a:ea typeface="微軟正黑體" panose="020B0604030504040204" pitchFamily="34" charset="-120"/>
              </a:rPr>
              <a:t>甲君</a:t>
            </a:r>
            <a:r>
              <a:rPr lang="zh-TW" altLang="en-US" sz="3200" dirty="0" smtClean="0">
                <a:solidFill>
                  <a:schemeClr val="tx1"/>
                </a:solidFill>
                <a:latin typeface="微軟正黑體" panose="020B0604030504040204" pitchFamily="34" charset="-120"/>
                <a:ea typeface="微軟正黑體" panose="020B0604030504040204" pitchFamily="34" charset="-120"/>
              </a:rPr>
              <a:t>在</a:t>
            </a:r>
            <a:r>
              <a:rPr lang="en-US" altLang="zh-TW" sz="3200" b="1" dirty="0" smtClean="0">
                <a:solidFill>
                  <a:schemeClr val="tx1"/>
                </a:solidFill>
                <a:latin typeface="微軟正黑體" panose="020B0604030504040204" pitchFamily="34" charset="-120"/>
                <a:ea typeface="微軟正黑體" panose="020B0604030504040204" pitchFamily="34" charset="-120"/>
              </a:rPr>
              <a:t>2014 </a:t>
            </a:r>
            <a:r>
              <a:rPr lang="zh-TW" altLang="en-US" sz="3200" b="1" dirty="0">
                <a:solidFill>
                  <a:schemeClr val="tx1"/>
                </a:solidFill>
                <a:latin typeface="微軟正黑體" panose="020B0604030504040204" pitchFamily="34" charset="-120"/>
                <a:ea typeface="微軟正黑體" panose="020B0604030504040204" pitchFamily="34" charset="-120"/>
              </a:rPr>
              <a:t>年</a:t>
            </a:r>
            <a:r>
              <a:rPr lang="en-US" altLang="zh-TW" sz="3200" b="1" dirty="0">
                <a:solidFill>
                  <a:schemeClr val="tx1"/>
                </a:solidFill>
                <a:latin typeface="微軟正黑體" panose="020B0604030504040204" pitchFamily="34" charset="-120"/>
                <a:ea typeface="微軟正黑體" panose="020B0604030504040204" pitchFamily="34" charset="-120"/>
              </a:rPr>
              <a:t>2 </a:t>
            </a:r>
            <a:r>
              <a:rPr lang="zh-TW" altLang="en-US" sz="3200" b="1" dirty="0">
                <a:solidFill>
                  <a:schemeClr val="tx1"/>
                </a:solidFill>
                <a:latin typeface="微軟正黑體" panose="020B0604030504040204" pitchFamily="34" charset="-120"/>
                <a:ea typeface="微軟正黑體" panose="020B0604030504040204" pitchFamily="34" charset="-120"/>
              </a:rPr>
              <a:t>月</a:t>
            </a:r>
            <a:r>
              <a:rPr lang="en-US" altLang="zh-TW" sz="3200" b="1" dirty="0">
                <a:solidFill>
                  <a:schemeClr val="tx1"/>
                </a:solidFill>
                <a:latin typeface="微軟正黑體" panose="020B0604030504040204" pitchFamily="34" charset="-120"/>
                <a:ea typeface="微軟正黑體" panose="020B0604030504040204" pitchFamily="34" charset="-120"/>
              </a:rPr>
              <a:t>1 </a:t>
            </a:r>
            <a:r>
              <a:rPr lang="zh-TW" altLang="en-US" sz="3200" b="1" dirty="0">
                <a:solidFill>
                  <a:schemeClr val="tx1"/>
                </a:solidFill>
                <a:latin typeface="微軟正黑體" panose="020B0604030504040204" pitchFamily="34" charset="-120"/>
                <a:ea typeface="微軟正黑體" panose="020B0604030504040204" pitchFamily="34" charset="-120"/>
              </a:rPr>
              <a:t>日</a:t>
            </a:r>
            <a:r>
              <a:rPr lang="zh-TW" altLang="en-US" sz="3200" dirty="0">
                <a:solidFill>
                  <a:schemeClr val="tx1"/>
                </a:solidFill>
                <a:latin typeface="微軟正黑體" panose="020B0604030504040204" pitchFamily="34" charset="-120"/>
                <a:ea typeface="微軟正黑體" panose="020B0604030504040204" pitchFamily="34" charset="-120"/>
              </a:rPr>
              <a:t>買進</a:t>
            </a:r>
            <a:r>
              <a:rPr lang="en-US" altLang="zh-TW" sz="3200" dirty="0">
                <a:solidFill>
                  <a:schemeClr val="tx1"/>
                </a:solidFill>
                <a:latin typeface="微軟正黑體" panose="020B0604030504040204" pitchFamily="34" charset="-120"/>
                <a:ea typeface="微軟正黑體" panose="020B0604030504040204" pitchFamily="34" charset="-120"/>
              </a:rPr>
              <a:t>A </a:t>
            </a:r>
            <a:r>
              <a:rPr lang="zh-TW" altLang="en-US" sz="3200" dirty="0" smtClean="0">
                <a:solidFill>
                  <a:schemeClr val="tx1"/>
                </a:solidFill>
                <a:latin typeface="微軟正黑體" panose="020B0604030504040204" pitchFamily="34" charset="-120"/>
                <a:ea typeface="微軟正黑體" panose="020B0604030504040204" pitchFamily="34" charset="-120"/>
              </a:rPr>
              <a:t>房地， </a:t>
            </a:r>
            <a:r>
              <a:rPr lang="zh-TW" altLang="en-US" sz="3200" dirty="0">
                <a:solidFill>
                  <a:schemeClr val="tx1"/>
                </a:solidFill>
                <a:latin typeface="微軟正黑體" panose="020B0604030504040204" pitchFamily="34" charset="-120"/>
                <a:ea typeface="微軟正黑體" panose="020B0604030504040204" pitchFamily="34" charset="-120"/>
              </a:rPr>
              <a:t>選擇</a:t>
            </a:r>
            <a:r>
              <a:rPr lang="zh-TW" altLang="en-US" sz="3200" dirty="0" smtClean="0">
                <a:solidFill>
                  <a:schemeClr val="tx1"/>
                </a:solidFill>
                <a:latin typeface="微軟正黑體" panose="020B0604030504040204" pitchFamily="34" charset="-120"/>
                <a:ea typeface="微軟正黑體" panose="020B0604030504040204" pitchFamily="34" charset="-120"/>
              </a:rPr>
              <a:t>在今年</a:t>
            </a:r>
            <a:r>
              <a:rPr lang="en-US" altLang="zh-TW" sz="3200" b="1" dirty="0" smtClean="0">
                <a:solidFill>
                  <a:schemeClr val="tx1"/>
                </a:solidFill>
                <a:latin typeface="微軟正黑體" panose="020B0604030504040204" pitchFamily="34" charset="-120"/>
                <a:ea typeface="微軟正黑體" panose="020B0604030504040204" pitchFamily="34" charset="-120"/>
              </a:rPr>
              <a:t>2016 </a:t>
            </a:r>
            <a:r>
              <a:rPr lang="zh-TW" altLang="en-US" sz="3200" b="1" dirty="0" smtClean="0">
                <a:solidFill>
                  <a:schemeClr val="tx1"/>
                </a:solidFill>
                <a:latin typeface="微軟正黑體" panose="020B0604030504040204" pitchFamily="34" charset="-120"/>
                <a:ea typeface="微軟正黑體" panose="020B0604030504040204" pitchFamily="34" charset="-120"/>
              </a:rPr>
              <a:t>年</a:t>
            </a:r>
            <a:r>
              <a:rPr lang="en-US" altLang="zh-TW" sz="3200" b="1" dirty="0">
                <a:solidFill>
                  <a:schemeClr val="tx1"/>
                </a:solidFill>
                <a:latin typeface="微軟正黑體" panose="020B0604030504040204" pitchFamily="34" charset="-120"/>
                <a:ea typeface="微軟正黑體" panose="020B0604030504040204" pitchFamily="34" charset="-120"/>
              </a:rPr>
              <a:t>1 </a:t>
            </a:r>
            <a:r>
              <a:rPr lang="zh-TW" altLang="en-US" sz="3200" b="1" dirty="0">
                <a:solidFill>
                  <a:schemeClr val="tx1"/>
                </a:solidFill>
                <a:latin typeface="微軟正黑體" panose="020B0604030504040204" pitchFamily="34" charset="-120"/>
                <a:ea typeface="微軟正黑體" panose="020B0604030504040204" pitchFamily="34" charset="-120"/>
              </a:rPr>
              <a:t>月</a:t>
            </a:r>
            <a:r>
              <a:rPr lang="en-US" altLang="zh-TW" sz="3200" b="1" dirty="0" smtClean="0">
                <a:solidFill>
                  <a:schemeClr val="tx1"/>
                </a:solidFill>
                <a:latin typeface="微軟正黑體" panose="020B0604030504040204" pitchFamily="34" charset="-120"/>
                <a:ea typeface="微軟正黑體" panose="020B0604030504040204" pitchFamily="34" charset="-120"/>
              </a:rPr>
              <a:t>1</a:t>
            </a:r>
            <a:r>
              <a:rPr lang="zh-TW" altLang="en-US" sz="3200" b="1" dirty="0" smtClean="0">
                <a:solidFill>
                  <a:schemeClr val="tx1"/>
                </a:solidFill>
                <a:latin typeface="微軟正黑體" panose="020B0604030504040204" pitchFamily="34" charset="-120"/>
                <a:ea typeface="微軟正黑體" panose="020B0604030504040204" pitchFamily="34" charset="-120"/>
              </a:rPr>
              <a:t>日</a:t>
            </a:r>
            <a:r>
              <a:rPr lang="zh-TW" altLang="en-US" sz="3200" dirty="0" smtClean="0">
                <a:solidFill>
                  <a:schemeClr val="tx1"/>
                </a:solidFill>
                <a:latin typeface="微軟正黑體" panose="020B0604030504040204" pitchFamily="34" charset="-120"/>
                <a:ea typeface="微軟正黑體" panose="020B0604030504040204" pitchFamily="34" charset="-120"/>
              </a:rPr>
              <a:t>後出售</a:t>
            </a:r>
            <a:r>
              <a:rPr lang="zh-TW" altLang="en-US" sz="3200" dirty="0">
                <a:solidFill>
                  <a:schemeClr val="tx1"/>
                </a:solidFill>
                <a:latin typeface="微軟正黑體" panose="020B0604030504040204" pitchFamily="34" charset="-120"/>
                <a:ea typeface="微軟正黑體" panose="020B0604030504040204" pitchFamily="34" charset="-120"/>
              </a:rPr>
              <a:t>， </a:t>
            </a:r>
            <a:r>
              <a:rPr lang="zh-TW" altLang="en-US" sz="3200" dirty="0" smtClean="0">
                <a:solidFill>
                  <a:schemeClr val="tx1"/>
                </a:solidFill>
                <a:latin typeface="微軟正黑體" panose="020B0604030504040204" pitchFamily="34" charset="-120"/>
                <a:ea typeface="微軟正黑體" panose="020B0604030504040204" pitchFamily="34" charset="-120"/>
              </a:rPr>
              <a:t>於計算</a:t>
            </a:r>
            <a:r>
              <a:rPr lang="zh-TW" altLang="en-US" sz="3200" u="sng" dirty="0" smtClean="0">
                <a:solidFill>
                  <a:schemeClr val="tx1"/>
                </a:solidFill>
                <a:latin typeface="微軟正黑體" panose="020B0604030504040204" pitchFamily="34" charset="-120"/>
                <a:ea typeface="微軟正黑體" panose="020B0604030504040204" pitchFamily="34" charset="-120"/>
              </a:rPr>
              <a:t>甲君</a:t>
            </a:r>
            <a:r>
              <a:rPr lang="zh-TW" altLang="en-US" sz="3200" dirty="0" smtClean="0">
                <a:solidFill>
                  <a:schemeClr val="tx1"/>
                </a:solidFill>
                <a:latin typeface="微軟正黑體" panose="020B0604030504040204" pitchFamily="34" charset="-120"/>
                <a:ea typeface="微軟正黑體" panose="020B0604030504040204" pitchFamily="34" charset="-120"/>
              </a:rPr>
              <a:t>持有</a:t>
            </a:r>
            <a:r>
              <a:rPr lang="en-US" altLang="zh-TW" sz="3200" dirty="0">
                <a:solidFill>
                  <a:schemeClr val="tx1"/>
                </a:solidFill>
                <a:latin typeface="微軟正黑體" panose="020B0604030504040204" pitchFamily="34" charset="-120"/>
                <a:ea typeface="微軟正黑體" panose="020B0604030504040204" pitchFamily="34" charset="-120"/>
              </a:rPr>
              <a:t>A </a:t>
            </a:r>
            <a:r>
              <a:rPr lang="zh-TW" altLang="en-US" sz="3200" dirty="0">
                <a:solidFill>
                  <a:schemeClr val="tx1"/>
                </a:solidFill>
                <a:latin typeface="微軟正黑體" panose="020B0604030504040204" pitchFamily="34" charset="-120"/>
                <a:ea typeface="微軟正黑體" panose="020B0604030504040204" pitchFamily="34" charset="-120"/>
              </a:rPr>
              <a:t>房產從「取得」到「出售</a:t>
            </a:r>
            <a:r>
              <a:rPr lang="zh-TW" altLang="en-US" sz="3200" dirty="0" smtClean="0">
                <a:solidFill>
                  <a:schemeClr val="tx1"/>
                </a:solidFill>
                <a:latin typeface="微軟正黑體" panose="020B0604030504040204" pitchFamily="34" charset="-120"/>
                <a:ea typeface="微軟正黑體" panose="020B0604030504040204" pitchFamily="34" charset="-120"/>
              </a:rPr>
              <a:t>」</a:t>
            </a:r>
            <a:r>
              <a:rPr lang="zh-TW" altLang="en-US" sz="3200" b="1" dirty="0" smtClean="0">
                <a:solidFill>
                  <a:srgbClr val="FF0000"/>
                </a:solidFill>
                <a:latin typeface="微軟正黑體" panose="020B0604030504040204" pitchFamily="34" charset="-120"/>
                <a:ea typeface="微軟正黑體" panose="020B0604030504040204" pitchFamily="34" charset="-120"/>
              </a:rPr>
              <a:t>持有期間不滿二年</a:t>
            </a:r>
            <a:r>
              <a:rPr lang="zh-TW" altLang="en-US" sz="3200" dirty="0" smtClean="0">
                <a:solidFill>
                  <a:schemeClr val="tx1"/>
                </a:solidFill>
                <a:latin typeface="微軟正黑體" panose="020B0604030504040204" pitchFamily="34" charset="-120"/>
                <a:ea typeface="微軟正黑體" panose="020B0604030504040204" pitchFamily="34" charset="-120"/>
              </a:rPr>
              <a:t>。</a:t>
            </a:r>
            <a:endParaRPr lang="en-US" altLang="zh-TW" sz="3200" dirty="0" smtClean="0">
              <a:solidFill>
                <a:schemeClr val="tx1"/>
              </a:solidFill>
              <a:latin typeface="微軟正黑體" panose="020B0604030504040204" pitchFamily="34" charset="-120"/>
              <a:ea typeface="微軟正黑體" panose="020B0604030504040204" pitchFamily="34" charset="-120"/>
            </a:endParaRPr>
          </a:p>
          <a:p>
            <a:endParaRPr lang="en-US" altLang="zh-TW" sz="3200" dirty="0" smtClean="0">
              <a:solidFill>
                <a:schemeClr val="tx1"/>
              </a:solidFill>
              <a:latin typeface="微軟正黑體" panose="020B0604030504040204" pitchFamily="34" charset="-120"/>
              <a:ea typeface="微軟正黑體" panose="020B0604030504040204" pitchFamily="34" charset="-120"/>
            </a:endParaRPr>
          </a:p>
        </p:txBody>
      </p:sp>
      <p:sp>
        <p:nvSpPr>
          <p:cNvPr id="11" name="向右箭號 10"/>
          <p:cNvSpPr/>
          <p:nvPr/>
        </p:nvSpPr>
        <p:spPr>
          <a:xfrm>
            <a:off x="557734" y="4264564"/>
            <a:ext cx="701898" cy="511316"/>
          </a:xfrm>
          <a:prstGeom prst="rightArrow">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black"/>
              </a:solidFill>
              <a:effectLst/>
              <a:uLnTx/>
              <a:uFillTx/>
              <a:latin typeface="Calibri"/>
              <a:ea typeface="新細明體" panose="02020500000000000000" pitchFamily="18" charset="-120"/>
              <a:cs typeface="+mn-cs"/>
            </a:endParaRPr>
          </a:p>
        </p:txBody>
      </p:sp>
      <p:sp>
        <p:nvSpPr>
          <p:cNvPr id="5" name="文字方塊 4"/>
          <p:cNvSpPr txBox="1"/>
          <p:nvPr/>
        </p:nvSpPr>
        <p:spPr>
          <a:xfrm>
            <a:off x="3347864" y="459021"/>
            <a:ext cx="1440160" cy="492443"/>
          </a:xfrm>
          <a:prstGeom prst="rect">
            <a:avLst/>
          </a:prstGeom>
          <a:noFill/>
        </p:spPr>
        <p:txBody>
          <a:bodyPr wrap="square" rtlCol="0">
            <a:spAutoFit/>
          </a:bodyPr>
          <a:lstStyle/>
          <a:p>
            <a:pPr algn="ctr"/>
            <a:r>
              <a:rPr lang="zh-TW" altLang="en-US" sz="2600" b="1" dirty="0" smtClean="0">
                <a:solidFill>
                  <a:srgbClr val="FF0000"/>
                </a:solidFill>
                <a:latin typeface="微軟正黑體" panose="020B0604030504040204" pitchFamily="34" charset="-120"/>
                <a:ea typeface="微軟正黑體" panose="020B0604030504040204" pitchFamily="34" charset="-120"/>
              </a:rPr>
              <a:t>案例</a:t>
            </a:r>
            <a:r>
              <a:rPr lang="en-US" altLang="zh-TW" sz="2600" b="1" dirty="0" smtClean="0">
                <a:solidFill>
                  <a:srgbClr val="FF0000"/>
                </a:solidFill>
                <a:latin typeface="微軟正黑體" panose="020B0604030504040204" pitchFamily="34" charset="-120"/>
                <a:ea typeface="微軟正黑體" panose="020B0604030504040204" pitchFamily="34" charset="-120"/>
              </a:rPr>
              <a:t>(1)</a:t>
            </a:r>
            <a:endParaRPr lang="zh-TW" altLang="en-US" sz="2600" b="1" dirty="0">
              <a:solidFill>
                <a:srgbClr val="FF0000"/>
              </a:solidFill>
              <a:latin typeface="微軟正黑體" panose="020B0604030504040204" pitchFamily="34" charset="-120"/>
              <a:ea typeface="微軟正黑體" panose="020B0604030504040204" pitchFamily="34" charset="-120"/>
            </a:endParaRPr>
          </a:p>
        </p:txBody>
      </p:sp>
      <p:sp>
        <p:nvSpPr>
          <p:cNvPr id="15" name="圓角矩形 14"/>
          <p:cNvSpPr/>
          <p:nvPr/>
        </p:nvSpPr>
        <p:spPr>
          <a:xfrm>
            <a:off x="1359107" y="3611963"/>
            <a:ext cx="7205155" cy="24337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buClrTx/>
              <a:buSzTx/>
              <a:buFontTx/>
              <a:buNone/>
            </a:pPr>
            <a:endParaRPr lang="zh-TW" altLang="en-US" sz="2000" dirty="0">
              <a:solidFill>
                <a:prstClr val="black"/>
              </a:solidFill>
            </a:endParaRPr>
          </a:p>
        </p:txBody>
      </p:sp>
      <p:sp>
        <p:nvSpPr>
          <p:cNvPr id="6" name="文字方塊 5"/>
          <p:cNvSpPr txBox="1"/>
          <p:nvPr/>
        </p:nvSpPr>
        <p:spPr>
          <a:xfrm>
            <a:off x="1443486" y="3813175"/>
            <a:ext cx="6968562" cy="2031325"/>
          </a:xfrm>
          <a:prstGeom prst="rect">
            <a:avLst/>
          </a:prstGeom>
          <a:noFill/>
        </p:spPr>
        <p:txBody>
          <a:bodyPr wrap="square" rtlCol="0">
            <a:spAutoFit/>
          </a:bodyPr>
          <a:lstStyle/>
          <a:p>
            <a:r>
              <a:rPr lang="zh-TW" altLang="en-US" sz="2800" dirty="0" smtClean="0">
                <a:solidFill>
                  <a:srgbClr val="002060"/>
                </a:solidFill>
                <a:latin typeface="微軟正黑體" panose="020B0604030504040204" pitchFamily="34" charset="-120"/>
                <a:ea typeface="微軟正黑體" panose="020B0604030504040204" pitchFamily="34" charset="-120"/>
              </a:rPr>
              <a:t>● 故</a:t>
            </a:r>
            <a:r>
              <a:rPr lang="zh-TW" altLang="en-US" sz="2800" dirty="0">
                <a:solidFill>
                  <a:srgbClr val="002060"/>
                </a:solidFill>
                <a:latin typeface="微軟正黑體" panose="020B0604030504040204" pitchFamily="34" charset="-120"/>
                <a:ea typeface="微軟正黑體" panose="020B0604030504040204" pitchFamily="34" charset="-120"/>
              </a:rPr>
              <a:t>本案例屬</a:t>
            </a:r>
            <a:r>
              <a:rPr lang="zh-TW" altLang="en-US" sz="2800" b="1" dirty="0">
                <a:solidFill>
                  <a:srgbClr val="002060"/>
                </a:solidFill>
                <a:latin typeface="微軟正黑體" panose="020B0604030504040204" pitchFamily="34" charset="-120"/>
                <a:ea typeface="微軟正黑體" panose="020B0604030504040204" pitchFamily="34" charset="-120"/>
              </a:rPr>
              <a:t>「新制」</a:t>
            </a:r>
            <a:r>
              <a:rPr lang="zh-TW" altLang="en-US" sz="2800" dirty="0" smtClean="0">
                <a:solidFill>
                  <a:srgbClr val="002060"/>
                </a:solidFill>
                <a:latin typeface="微軟正黑體" panose="020B0604030504040204" pitchFamily="34" charset="-120"/>
                <a:ea typeface="微軟正黑體" panose="020B0604030504040204" pitchFamily="34" charset="-120"/>
              </a:rPr>
              <a:t>。</a:t>
            </a:r>
            <a:r>
              <a:rPr lang="en-US" altLang="zh-TW" sz="2800" dirty="0" smtClean="0">
                <a:solidFill>
                  <a:srgbClr val="002060"/>
                </a:solidFill>
                <a:latin typeface="微軟正黑體" panose="020B0604030504040204" pitchFamily="34" charset="-120"/>
                <a:ea typeface="微軟正黑體" panose="020B0604030504040204" pitchFamily="34" charset="-120"/>
              </a:rPr>
              <a:t/>
            </a:r>
            <a:br>
              <a:rPr lang="en-US" altLang="zh-TW" sz="2800" dirty="0" smtClean="0">
                <a:solidFill>
                  <a:srgbClr val="002060"/>
                </a:solidFill>
                <a:latin typeface="微軟正黑體" panose="020B0604030504040204" pitchFamily="34" charset="-120"/>
                <a:ea typeface="微軟正黑體" panose="020B0604030504040204" pitchFamily="34" charset="-120"/>
              </a:rPr>
            </a:br>
            <a:endParaRPr lang="en-US" altLang="zh-TW" sz="1200" dirty="0" smtClean="0">
              <a:solidFill>
                <a:srgbClr val="002060"/>
              </a:solidFill>
              <a:latin typeface="微軟正黑體" panose="020B0604030504040204" pitchFamily="34" charset="-120"/>
              <a:ea typeface="微軟正黑體" panose="020B0604030504040204" pitchFamily="34" charset="-120"/>
            </a:endParaRPr>
          </a:p>
          <a:p>
            <a:r>
              <a:rPr lang="zh-TW" altLang="en-US" sz="2800" dirty="0" smtClean="0">
                <a:solidFill>
                  <a:srgbClr val="002060"/>
                </a:solidFill>
                <a:latin typeface="微軟正黑體" panose="020B0604030504040204" pitchFamily="34" charset="-120"/>
                <a:ea typeface="微軟正黑體" panose="020B0604030504040204" pitchFamily="34" charset="-120"/>
              </a:rPr>
              <a:t>●  </a:t>
            </a:r>
            <a:r>
              <a:rPr lang="zh-TW" altLang="en-US" sz="2800" u="sng" dirty="0" smtClean="0">
                <a:solidFill>
                  <a:srgbClr val="002060"/>
                </a:solidFill>
                <a:latin typeface="微軟正黑體" panose="020B0604030504040204" pitchFamily="34" charset="-120"/>
                <a:ea typeface="微軟正黑體" panose="020B0604030504040204" pitchFamily="34" charset="-120"/>
              </a:rPr>
              <a:t>甲</a:t>
            </a:r>
            <a:r>
              <a:rPr lang="zh-TW" altLang="en-US" sz="2800" u="sng" dirty="0">
                <a:solidFill>
                  <a:srgbClr val="002060"/>
                </a:solidFill>
                <a:latin typeface="微軟正黑體" panose="020B0604030504040204" pitchFamily="34" charset="-120"/>
                <a:ea typeface="微軟正黑體" panose="020B0604030504040204" pitchFamily="34" charset="-120"/>
              </a:rPr>
              <a:t>君</a:t>
            </a:r>
            <a:r>
              <a:rPr lang="zh-TW" altLang="en-US" sz="2800" dirty="0">
                <a:solidFill>
                  <a:srgbClr val="002060"/>
                </a:solidFill>
                <a:latin typeface="微軟正黑體" panose="020B0604030504040204" pitchFamily="34" charset="-120"/>
                <a:ea typeface="微軟正黑體" panose="020B0604030504040204" pitchFamily="34" charset="-120"/>
              </a:rPr>
              <a:t>就要在出售</a:t>
            </a:r>
            <a:r>
              <a:rPr lang="en-US" altLang="zh-TW" sz="2800" dirty="0">
                <a:solidFill>
                  <a:srgbClr val="002060"/>
                </a:solidFill>
                <a:latin typeface="微軟正黑體" panose="020B0604030504040204" pitchFamily="34" charset="-120"/>
                <a:ea typeface="微軟正黑體" panose="020B0604030504040204" pitchFamily="34" charset="-120"/>
              </a:rPr>
              <a:t>A </a:t>
            </a:r>
            <a:r>
              <a:rPr lang="zh-TW" altLang="en-US" sz="2800" dirty="0">
                <a:solidFill>
                  <a:srgbClr val="002060"/>
                </a:solidFill>
                <a:latin typeface="微軟正黑體" panose="020B0604030504040204" pitchFamily="34" charset="-120"/>
                <a:ea typeface="微軟正黑體" panose="020B0604030504040204" pitchFamily="34" charset="-120"/>
              </a:rPr>
              <a:t>房地並辦完移轉登記次日起</a:t>
            </a:r>
            <a:r>
              <a:rPr lang="en-US" altLang="zh-TW" sz="2800" dirty="0">
                <a:solidFill>
                  <a:srgbClr val="002060"/>
                </a:solidFill>
                <a:latin typeface="微軟正黑體" panose="020B0604030504040204" pitchFamily="34" charset="-120"/>
                <a:ea typeface="微軟正黑體" panose="020B0604030504040204" pitchFamily="34" charset="-120"/>
              </a:rPr>
              <a:t>30 </a:t>
            </a:r>
            <a:r>
              <a:rPr lang="zh-TW" altLang="en-US" sz="2800" dirty="0">
                <a:solidFill>
                  <a:srgbClr val="002060"/>
                </a:solidFill>
                <a:latin typeface="微軟正黑體" panose="020B0604030504040204" pitchFamily="34" charset="-120"/>
                <a:ea typeface="微軟正黑體" panose="020B0604030504040204" pitchFamily="34" charset="-120"/>
              </a:rPr>
              <a:t>天內，自行向所屬稅國稅局申報繳納房地合一的利得稅。</a:t>
            </a:r>
          </a:p>
        </p:txBody>
      </p:sp>
      <p:sp>
        <p:nvSpPr>
          <p:cNvPr id="13" name="圓角矩形 12"/>
          <p:cNvSpPr/>
          <p:nvPr/>
        </p:nvSpPr>
        <p:spPr>
          <a:xfrm>
            <a:off x="227454" y="1111610"/>
            <a:ext cx="8809042" cy="526971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t"/>
          <a:lstStyle/>
          <a:p>
            <a:pPr defTabSz="914400" fontAlgn="auto">
              <a:spcBef>
                <a:spcPts val="0"/>
              </a:spcBef>
              <a:spcAft>
                <a:spcPts val="0"/>
              </a:spcAft>
              <a:buClrTx/>
              <a:buSzTx/>
              <a:buFontTx/>
              <a:buNone/>
            </a:pPr>
            <a:endParaRPr lang="zh-TW" altLang="en-US" sz="2000" dirty="0">
              <a:solidFill>
                <a:prstClr val="black"/>
              </a:solidFill>
            </a:endParaRPr>
          </a:p>
        </p:txBody>
      </p:sp>
    </p:spTree>
    <p:extLst>
      <p:ext uri="{BB962C8B-B14F-4D97-AF65-F5344CB8AC3E}">
        <p14:creationId xmlns:p14="http://schemas.microsoft.com/office/powerpoint/2010/main" val="1352794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房地合一2015062502-2.jpg"/>
          <p:cNvPicPr>
            <a:picLocks noChangeAspect="1" noChangeArrowheads="1"/>
          </p:cNvPicPr>
          <p:nvPr/>
        </p:nvPicPr>
        <p:blipFill>
          <a:blip r:embed="rId2" cstate="print"/>
          <a:srcRect/>
          <a:stretch>
            <a:fillRect/>
          </a:stretch>
        </p:blipFill>
        <p:spPr bwMode="auto">
          <a:xfrm>
            <a:off x="0" y="2132856"/>
            <a:ext cx="9144000" cy="4536504"/>
          </a:xfrm>
          <a:prstGeom prst="rect">
            <a:avLst/>
          </a:prstGeom>
          <a:noFill/>
        </p:spPr>
      </p:pic>
      <p:pic>
        <p:nvPicPr>
          <p:cNvPr id="1026" name="Picture 2" descr="C:\Users\User\Desktop\房地合一2015062502-1.jpg"/>
          <p:cNvPicPr>
            <a:picLocks noChangeAspect="1" noChangeArrowheads="1"/>
          </p:cNvPicPr>
          <p:nvPr/>
        </p:nvPicPr>
        <p:blipFill>
          <a:blip r:embed="rId3" cstate="print"/>
          <a:srcRect/>
          <a:stretch>
            <a:fillRect/>
          </a:stretch>
        </p:blipFill>
        <p:spPr bwMode="auto">
          <a:xfrm>
            <a:off x="0" y="188640"/>
            <a:ext cx="9144000" cy="2016224"/>
          </a:xfrm>
          <a:prstGeom prst="rect">
            <a:avLst/>
          </a:prstGeom>
          <a:noFill/>
        </p:spPr>
      </p:pic>
      <p:sp>
        <p:nvSpPr>
          <p:cNvPr id="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
        <p:nvSpPr>
          <p:cNvPr id="7"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14</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2843808" y="1844824"/>
            <a:ext cx="6300192" cy="4832092"/>
          </a:xfrm>
          <a:prstGeom prst="rect">
            <a:avLst/>
          </a:prstGeom>
          <a:solidFill>
            <a:srgbClr val="FF9999"/>
          </a:solidFill>
          <a:ln>
            <a:noFill/>
          </a:ln>
        </p:spPr>
        <p:txBody>
          <a:bodyPr vert="horz" wrap="square" rtlCol="0">
            <a:spAutoFit/>
          </a:bodyPr>
          <a:lstStyle/>
          <a:p>
            <a:pPr>
              <a:defRPr/>
            </a:pPr>
            <a:r>
              <a:rPr lang="en-US" altLang="zh-TW" sz="2800" b="1" dirty="0" smtClean="0">
                <a:solidFill>
                  <a:schemeClr val="tx1"/>
                </a:solidFill>
              </a:rPr>
              <a:t>(1)</a:t>
            </a:r>
            <a:r>
              <a:rPr lang="zh-TW" altLang="en-US" sz="2800" b="1" dirty="0" smtClean="0">
                <a:solidFill>
                  <a:schemeClr val="tx1"/>
                </a:solidFill>
              </a:rPr>
              <a:t>交易日之認定</a:t>
            </a: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a:p>
            <a:pPr>
              <a:defRPr/>
            </a:pPr>
            <a:endParaRPr lang="en-US" altLang="zh-TW" sz="2800" b="1" dirty="0" smtClean="0">
              <a:solidFill>
                <a:schemeClr val="tx1"/>
              </a:solidFill>
            </a:endParaRPr>
          </a:p>
        </p:txBody>
      </p:sp>
      <p:graphicFrame>
        <p:nvGraphicFramePr>
          <p:cNvPr id="31" name="資料庫圖表 30"/>
          <p:cNvGraphicFramePr/>
          <p:nvPr>
            <p:extLst>
              <p:ext uri="{D42A27DB-BD31-4B8C-83A1-F6EECF244321}">
                <p14:modId xmlns:p14="http://schemas.microsoft.com/office/powerpoint/2010/main" val="2858666183"/>
              </p:ext>
            </p:extLst>
          </p:nvPr>
        </p:nvGraphicFramePr>
        <p:xfrm>
          <a:off x="2627784" y="1700808"/>
          <a:ext cx="612068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矩形 18"/>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20" name="Text Box 1"/>
          <p:cNvSpPr txBox="1">
            <a:spLocks noChangeArrowheads="1"/>
          </p:cNvSpPr>
          <p:nvPr/>
        </p:nvSpPr>
        <p:spPr bwMode="auto">
          <a:xfrm>
            <a:off x="1115616"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 </a:t>
            </a: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sp>
        <p:nvSpPr>
          <p:cNvPr id="10" name="文字方塊 9"/>
          <p:cNvSpPr txBox="1"/>
          <p:nvPr/>
        </p:nvSpPr>
        <p:spPr>
          <a:xfrm>
            <a:off x="251519" y="1842686"/>
            <a:ext cx="2520281" cy="4862870"/>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8900000" scaled="1"/>
            <a:tileRect/>
          </a:gradFill>
          <a:ln>
            <a:noFill/>
          </a:ln>
        </p:spPr>
        <p:txBody>
          <a:bodyPr wrap="square" rtlCol="0">
            <a:spAutoFit/>
          </a:bodyPr>
          <a:lstStyle/>
          <a:p>
            <a:r>
              <a:rPr lang="zh-TW" altLang="zh-TW" sz="2400" b="1" dirty="0" smtClean="0"/>
              <a:t>交易</a:t>
            </a:r>
            <a:r>
              <a:rPr lang="zh-TW" altLang="zh-TW" sz="2400" b="1" u="sng" dirty="0" smtClean="0"/>
              <a:t>房屋</a:t>
            </a:r>
            <a:r>
              <a:rPr lang="zh-TW" altLang="zh-TW" sz="2400" dirty="0" smtClean="0"/>
              <a:t>、</a:t>
            </a:r>
            <a:r>
              <a:rPr lang="zh-TW" altLang="zh-TW" sz="2400" b="1" u="sng" dirty="0" smtClean="0"/>
              <a:t>房屋及其坐落基地</a:t>
            </a:r>
            <a:r>
              <a:rPr lang="zh-TW" altLang="zh-TW" sz="2400" dirty="0" smtClean="0"/>
              <a:t>或</a:t>
            </a:r>
            <a:r>
              <a:rPr lang="zh-TW" altLang="zh-TW" sz="2400" b="1" dirty="0" smtClean="0"/>
              <a:t>依法得核發建造執照之</a:t>
            </a:r>
            <a:r>
              <a:rPr lang="zh-TW" altLang="zh-TW" sz="2400" b="1" u="sng" dirty="0" smtClean="0"/>
              <a:t>土地</a:t>
            </a:r>
            <a:r>
              <a:rPr lang="zh-TW" altLang="zh-TW" sz="2400" dirty="0" smtClean="0"/>
              <a:t>。</a:t>
            </a:r>
            <a:endParaRPr lang="en-US" altLang="zh-TW" sz="2400" dirty="0" smtClean="0"/>
          </a:p>
          <a:p>
            <a:r>
              <a:rPr lang="zh-TW" altLang="zh-TW" sz="1400" u="sng" dirty="0" smtClean="0">
                <a:latin typeface="細明體" panose="02020509000000000000" pitchFamily="49" charset="-120"/>
                <a:ea typeface="細明體" panose="02020509000000000000" pitchFamily="49" charset="-120"/>
              </a:rPr>
              <a:t>房屋</a:t>
            </a:r>
            <a:r>
              <a:rPr lang="zh-TW" altLang="zh-TW" sz="1400" u="sng" dirty="0">
                <a:latin typeface="細明體" panose="02020509000000000000" pitchFamily="49" charset="-120"/>
                <a:ea typeface="細明體" panose="02020509000000000000" pitchFamily="49" charset="-120"/>
              </a:rPr>
              <a:t>之 範圍，不包括依農業發展條例申請興建之農舍</a:t>
            </a:r>
            <a:endParaRPr lang="en-US" altLang="zh-TW" sz="1400" u="sng" dirty="0" smtClean="0"/>
          </a:p>
          <a:p>
            <a:r>
              <a:rPr lang="en-US" altLang="zh-TW" sz="2400" b="1" dirty="0" smtClean="0"/>
              <a:t>(</a:t>
            </a:r>
            <a:r>
              <a:rPr lang="zh-TW" altLang="zh-TW" sz="2400" b="1" dirty="0" smtClean="0"/>
              <a:t>素地部分依法得核發建造執照之土地除了免徵範圍外，都列入了房地合一所得稅的課徵範圍</a:t>
            </a:r>
            <a:r>
              <a:rPr lang="en-US" altLang="zh-TW" sz="2400" b="1" dirty="0" smtClean="0"/>
              <a:t>)</a:t>
            </a:r>
            <a:r>
              <a:rPr lang="zh-TW" altLang="zh-TW" sz="2400" b="1" dirty="0" smtClean="0"/>
              <a:t>。</a:t>
            </a:r>
            <a:r>
              <a:rPr lang="en-US" altLang="zh-TW" sz="2400" b="1" dirty="0" smtClean="0"/>
              <a:t>(§4-4)</a:t>
            </a:r>
          </a:p>
          <a:p>
            <a:endParaRPr lang="en-US" altLang="zh-TW" b="1" dirty="0">
              <a:solidFill>
                <a:schemeClr val="tx1"/>
              </a:solidFill>
            </a:endParaRPr>
          </a:p>
        </p:txBody>
      </p:sp>
      <p:grpSp>
        <p:nvGrpSpPr>
          <p:cNvPr id="2" name="Group 14"/>
          <p:cNvGrpSpPr>
            <a:grpSpLocks/>
          </p:cNvGrpSpPr>
          <p:nvPr/>
        </p:nvGrpSpPr>
        <p:grpSpPr bwMode="auto">
          <a:xfrm>
            <a:off x="317232" y="1196752"/>
            <a:ext cx="2267744" cy="483047"/>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3"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21" name="矩形 20"/>
          <p:cNvSpPr/>
          <p:nvPr/>
        </p:nvSpPr>
        <p:spPr>
          <a:xfrm>
            <a:off x="611559" y="1196752"/>
            <a:ext cx="1882857" cy="430887"/>
          </a:xfrm>
          <a:prstGeom prst="rect">
            <a:avLst/>
          </a:prstGeom>
        </p:spPr>
        <p:txBody>
          <a:bodyPr wrap="square">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2200" b="1" dirty="0" smtClean="0">
                <a:solidFill>
                  <a:schemeClr val="tx1"/>
                </a:solidFill>
                <a:ea typeface="新細明體" pitchFamily="18" charset="-120"/>
              </a:rPr>
              <a:t>(</a:t>
            </a:r>
            <a:r>
              <a:rPr lang="zh-TW" altLang="en-US" sz="2200" b="1" dirty="0" smtClean="0">
                <a:solidFill>
                  <a:schemeClr val="tx1"/>
                </a:solidFill>
                <a:ea typeface="新細明體" pitchFamily="18" charset="-120"/>
              </a:rPr>
              <a:t>二</a:t>
            </a:r>
            <a:r>
              <a:rPr lang="en-US" altLang="zh-TW" sz="2200" b="1" dirty="0" smtClean="0">
                <a:solidFill>
                  <a:schemeClr val="tx1"/>
                </a:solidFill>
                <a:ea typeface="新細明體" pitchFamily="18" charset="-120"/>
              </a:rPr>
              <a:t>).</a:t>
            </a:r>
            <a:r>
              <a:rPr lang="zh-TW" altLang="en-US" sz="2200" b="1" dirty="0" smtClean="0">
                <a:solidFill>
                  <a:schemeClr val="tx1"/>
                </a:solidFill>
                <a:ea typeface="新細明體" pitchFamily="18" charset="-120"/>
              </a:rPr>
              <a:t>課徵範圍</a:t>
            </a:r>
            <a:endParaRPr lang="en-US" altLang="zh-TW" sz="2200" dirty="0">
              <a:solidFill>
                <a:schemeClr val="tx1"/>
              </a:solidFill>
              <a:latin typeface="微軟正黑體" pitchFamily="34" charset="-120"/>
              <a:ea typeface="微軟正黑體" pitchFamily="34" charset="-120"/>
            </a:endParaRPr>
          </a:p>
        </p:txBody>
      </p:sp>
      <p:grpSp>
        <p:nvGrpSpPr>
          <p:cNvPr id="3" name="Group 14"/>
          <p:cNvGrpSpPr>
            <a:grpSpLocks/>
          </p:cNvGrpSpPr>
          <p:nvPr/>
        </p:nvGrpSpPr>
        <p:grpSpPr bwMode="auto">
          <a:xfrm>
            <a:off x="2771800" y="1196752"/>
            <a:ext cx="6192688" cy="483047"/>
            <a:chOff x="1162" y="3793"/>
            <a:chExt cx="2404" cy="395"/>
          </a:xfrm>
        </p:grpSpPr>
        <p:sp>
          <p:nvSpPr>
            <p:cNvPr id="1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7" name="矩形 16"/>
          <p:cNvSpPr/>
          <p:nvPr/>
        </p:nvSpPr>
        <p:spPr>
          <a:xfrm>
            <a:off x="3131840" y="1196752"/>
            <a:ext cx="5688632" cy="430887"/>
          </a:xfrm>
          <a:prstGeom prst="rect">
            <a:avLst/>
          </a:prstGeom>
        </p:spPr>
        <p:txBody>
          <a:bodyPr wrap="square">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2200" b="1" dirty="0" smtClean="0">
                <a:solidFill>
                  <a:schemeClr val="tx1"/>
                </a:solidFill>
                <a:ea typeface="新細明體" pitchFamily="18" charset="-120"/>
              </a:rPr>
              <a:t>(</a:t>
            </a:r>
            <a:r>
              <a:rPr lang="zh-TW" altLang="en-US" sz="2200" b="1" dirty="0" smtClean="0">
                <a:solidFill>
                  <a:schemeClr val="tx1"/>
                </a:solidFill>
                <a:ea typeface="新細明體" pitchFamily="18" charset="-120"/>
              </a:rPr>
              <a:t>三</a:t>
            </a:r>
            <a:r>
              <a:rPr lang="en-US" altLang="zh-TW" sz="2200" b="1" dirty="0" smtClean="0">
                <a:solidFill>
                  <a:schemeClr val="tx1"/>
                </a:solidFill>
                <a:ea typeface="新細明體" pitchFamily="18" charset="-120"/>
              </a:rPr>
              <a:t>)</a:t>
            </a:r>
            <a:r>
              <a:rPr lang="zh-TW" altLang="en-US" sz="2200" b="1" dirty="0" smtClean="0">
                <a:solidFill>
                  <a:srgbClr val="FF0000"/>
                </a:solidFill>
                <a:ea typeface="新細明體" pitchFamily="18" charset="-120"/>
              </a:rPr>
              <a:t>交易日、取得日之認定</a:t>
            </a:r>
            <a:r>
              <a:rPr lang="zh-TW" altLang="en-US" sz="2200" b="1" dirty="0" smtClean="0">
                <a:solidFill>
                  <a:schemeClr val="tx1"/>
                </a:solidFill>
                <a:ea typeface="新細明體" pitchFamily="18" charset="-120"/>
              </a:rPr>
              <a:t>與持有期間之計算</a:t>
            </a:r>
            <a:endParaRPr lang="en-US" altLang="zh-TW" sz="2200" b="1" dirty="0" smtClean="0">
              <a:solidFill>
                <a:schemeClr val="tx1"/>
              </a:solidFill>
              <a:latin typeface="Arial" charset="0"/>
              <a:cs typeface="Arial" charset="0"/>
            </a:endParaRPr>
          </a:p>
        </p:txBody>
      </p:sp>
      <p:sp>
        <p:nvSpPr>
          <p:cNvPr id="28" name="頁尾版面配置區 6"/>
          <p:cNvSpPr txBox="1">
            <a:spLocks/>
          </p:cNvSpPr>
          <p:nvPr/>
        </p:nvSpPr>
        <p:spPr>
          <a:xfrm>
            <a:off x="0" y="6499111"/>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9"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15</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graphicFrame>
        <p:nvGraphicFramePr>
          <p:cNvPr id="32" name="資料庫圖表 31"/>
          <p:cNvGraphicFramePr/>
          <p:nvPr>
            <p:extLst>
              <p:ext uri="{D42A27DB-BD31-4B8C-83A1-F6EECF244321}">
                <p14:modId xmlns:p14="http://schemas.microsoft.com/office/powerpoint/2010/main" val="639424869"/>
              </p:ext>
            </p:extLst>
          </p:nvPr>
        </p:nvGraphicFramePr>
        <p:xfrm>
          <a:off x="2915816" y="3789040"/>
          <a:ext cx="5760640" cy="26958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字方塊 33"/>
          <p:cNvSpPr txBox="1"/>
          <p:nvPr/>
        </p:nvSpPr>
        <p:spPr>
          <a:xfrm>
            <a:off x="0" y="1052736"/>
            <a:ext cx="9144000" cy="5400600"/>
          </a:xfrm>
          <a:prstGeom prst="rect">
            <a:avLst/>
          </a:prstGeom>
          <a:solidFill>
            <a:srgbClr val="FFFFCC"/>
          </a:solidFill>
          <a:ln>
            <a:noFill/>
          </a:ln>
        </p:spPr>
        <p:txBody>
          <a:bodyPr vert="horz" wrap="square" rtlCol="0">
            <a:spAutoFit/>
          </a:bodyPr>
          <a:lstStyle/>
          <a:p>
            <a:pPr>
              <a:defRPr/>
            </a:pPr>
            <a:r>
              <a:rPr lang="en-US" altLang="zh-TW" sz="2800" b="1" dirty="0" smtClean="0">
                <a:solidFill>
                  <a:schemeClr val="tx1"/>
                </a:solidFill>
                <a:latin typeface="微軟正黑體" panose="020B0604030504040204" pitchFamily="34" charset="-120"/>
                <a:ea typeface="微軟正黑體" panose="020B0604030504040204" pitchFamily="34" charset="-120"/>
              </a:rPr>
              <a:t>(2)</a:t>
            </a:r>
            <a:r>
              <a:rPr lang="zh-TW" altLang="en-US" sz="2800" b="1" dirty="0" smtClean="0">
                <a:solidFill>
                  <a:schemeClr val="tx1"/>
                </a:solidFill>
                <a:latin typeface="微軟正黑體" panose="020B0604030504040204" pitchFamily="34" charset="-120"/>
                <a:ea typeface="微軟正黑體" panose="020B0604030504040204" pitchFamily="34" charset="-120"/>
              </a:rPr>
              <a:t>取得日之認定</a:t>
            </a:r>
            <a:r>
              <a:rPr lang="zh-TW" altLang="en-US" sz="1400" b="1" dirty="0">
                <a:solidFill>
                  <a:srgbClr val="FF0000"/>
                </a:solidFill>
                <a:latin typeface="微軟正黑體" panose="020B0604030504040204" pitchFamily="34" charset="-120"/>
                <a:ea typeface="微軟正黑體" panose="020B0604030504040204" pitchFamily="34" charset="-120"/>
              </a:rPr>
              <a:t>一般情</a:t>
            </a:r>
            <a:r>
              <a:rPr lang="zh-TW" altLang="en-US" sz="1400" b="1" dirty="0" smtClean="0">
                <a:solidFill>
                  <a:srgbClr val="FF0000"/>
                </a:solidFill>
                <a:latin typeface="微軟正黑體" panose="020B0604030504040204" pitchFamily="34" charset="-120"/>
                <a:ea typeface="微軟正黑體" panose="020B0604030504040204" pitchFamily="34" charset="-120"/>
              </a:rPr>
              <a:t>形</a:t>
            </a:r>
            <a:endParaRPr lang="en-US" altLang="zh-TW" sz="2800" b="1" dirty="0" smtClean="0">
              <a:solidFill>
                <a:srgbClr val="FF0000"/>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p:txBody>
      </p:sp>
      <p:sp>
        <p:nvSpPr>
          <p:cNvPr id="13" name="矩形 12"/>
          <p:cNvSpPr/>
          <p:nvPr/>
        </p:nvSpPr>
        <p:spPr bwMode="auto">
          <a:xfrm>
            <a:off x="0" y="836712"/>
            <a:ext cx="9144000" cy="60212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9" name="矩形 18"/>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20" name="Text Box 1"/>
          <p:cNvSpPr txBox="1">
            <a:spLocks noChangeArrowheads="1"/>
          </p:cNvSpPr>
          <p:nvPr/>
        </p:nvSpPr>
        <p:spPr bwMode="auto">
          <a:xfrm>
            <a:off x="1115616"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sp>
        <p:nvSpPr>
          <p:cNvPr id="2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9"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16</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graphicFrame>
        <p:nvGraphicFramePr>
          <p:cNvPr id="11" name="資料庫圖表 10"/>
          <p:cNvGraphicFramePr/>
          <p:nvPr>
            <p:extLst>
              <p:ext uri="{D42A27DB-BD31-4B8C-83A1-F6EECF244321}">
                <p14:modId xmlns:p14="http://schemas.microsoft.com/office/powerpoint/2010/main" val="3293083155"/>
              </p:ext>
            </p:extLst>
          </p:nvPr>
        </p:nvGraphicFramePr>
        <p:xfrm>
          <a:off x="2987824" y="764704"/>
          <a:ext cx="6732240" cy="393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資料庫圖表 11"/>
          <p:cNvGraphicFramePr/>
          <p:nvPr>
            <p:extLst>
              <p:ext uri="{D42A27DB-BD31-4B8C-83A1-F6EECF244321}">
                <p14:modId xmlns:p14="http://schemas.microsoft.com/office/powerpoint/2010/main" val="3454343081"/>
              </p:ext>
            </p:extLst>
          </p:nvPr>
        </p:nvGraphicFramePr>
        <p:xfrm>
          <a:off x="0" y="1844824"/>
          <a:ext cx="10225136" cy="4536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dirty="0" smtClean="0">
              <a:solidFill>
                <a:srgbClr val="FFFFFF"/>
              </a:solidFill>
              <a:latin typeface="Arial" charset="0"/>
              <a:cs typeface="Arial" charset="0"/>
            </a:endParaRPr>
          </a:p>
        </p:txBody>
      </p:sp>
      <p:grpSp>
        <p:nvGrpSpPr>
          <p:cNvPr id="3" name="Group 14"/>
          <p:cNvGrpSpPr>
            <a:grpSpLocks/>
          </p:cNvGrpSpPr>
          <p:nvPr/>
        </p:nvGrpSpPr>
        <p:grpSpPr bwMode="auto">
          <a:xfrm>
            <a:off x="755576" y="931601"/>
            <a:ext cx="4320480" cy="504056"/>
            <a:chOff x="1205" y="3770"/>
            <a:chExt cx="2404" cy="395"/>
          </a:xfrm>
        </p:grpSpPr>
        <p:sp>
          <p:nvSpPr>
            <p:cNvPr id="5" name="AutoShape 15"/>
            <p:cNvSpPr>
              <a:spLocks noChangeArrowheads="1"/>
            </p:cNvSpPr>
            <p:nvPr/>
          </p:nvSpPr>
          <p:spPr bwMode="auto">
            <a:xfrm>
              <a:off x="1205" y="3770"/>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solidFill>
                  <a:srgbClr val="FFFFFF"/>
                </a:solidFill>
              </a:endParaRPr>
            </a:p>
          </p:txBody>
        </p:sp>
        <p:sp>
          <p:nvSpPr>
            <p:cNvPr id="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solidFill>
                  <a:srgbClr val="FFFFFF"/>
                </a:solidFill>
                <a:ea typeface="標楷體" pitchFamily="65" charset="-120"/>
              </a:endParaRPr>
            </a:p>
          </p:txBody>
        </p:sp>
      </p:grpSp>
      <p:sp>
        <p:nvSpPr>
          <p:cNvPr id="7" name="矩形 6"/>
          <p:cNvSpPr/>
          <p:nvPr/>
        </p:nvSpPr>
        <p:spPr>
          <a:xfrm>
            <a:off x="1115616" y="929006"/>
            <a:ext cx="3960440" cy="461665"/>
          </a:xfrm>
          <a:prstGeom prst="rect">
            <a:avLst/>
          </a:prstGeom>
        </p:spPr>
        <p:txBody>
          <a:bodyPr wrap="square">
            <a:spAutoFit/>
          </a:bodyPr>
          <a:lstStyle/>
          <a:p>
            <a:r>
              <a:rPr lang="zh-TW" altLang="en-US" sz="2400" b="1" dirty="0" smtClean="0">
                <a:solidFill>
                  <a:srgbClr val="000000"/>
                </a:solidFill>
                <a:ea typeface="新細明體" pitchFamily="18" charset="-120"/>
              </a:rPr>
              <a:t> </a:t>
            </a:r>
            <a:r>
              <a:rPr lang="en-US" altLang="zh-TW" sz="2000" dirty="0" smtClean="0">
                <a:solidFill>
                  <a:srgbClr val="000000"/>
                </a:solidFill>
              </a:rPr>
              <a:t>★</a:t>
            </a:r>
            <a:r>
              <a:rPr lang="zh-TW" altLang="en-US" sz="2000" dirty="0" smtClean="0">
                <a:solidFill>
                  <a:srgbClr val="000000"/>
                </a:solidFill>
              </a:rPr>
              <a:t> </a:t>
            </a:r>
            <a:r>
              <a:rPr lang="zh-TW" altLang="en-US" sz="2400" b="1" dirty="0" smtClean="0">
                <a:solidFill>
                  <a:srgbClr val="000000"/>
                </a:solidFill>
                <a:ea typeface="新細明體" pitchFamily="18" charset="-120"/>
              </a:rPr>
              <a:t>取得日與持有期間認定 </a:t>
            </a:r>
            <a:r>
              <a:rPr lang="zh-TW" altLang="en-US" sz="2400" b="1" dirty="0">
                <a:solidFill>
                  <a:srgbClr val="FF0000"/>
                </a:solidFill>
                <a:ea typeface="新細明體" pitchFamily="18" charset="-120"/>
              </a:rPr>
              <a:t> </a:t>
            </a:r>
            <a:r>
              <a:rPr lang="zh-TW" altLang="en-US" sz="2400" b="1" dirty="0" smtClean="0">
                <a:solidFill>
                  <a:srgbClr val="FF0000"/>
                </a:solidFill>
                <a:ea typeface="新細明體" pitchFamily="18" charset="-120"/>
              </a:rPr>
              <a:t> </a:t>
            </a:r>
            <a:endParaRPr lang="zh-TW" altLang="en-US" sz="2400" dirty="0">
              <a:solidFill>
                <a:srgbClr val="FF0000"/>
              </a:solidFill>
              <a:ea typeface="新細明體" pitchFamily="18" charset="-120"/>
            </a:endParaRPr>
          </a:p>
        </p:txBody>
      </p:sp>
      <p:sp>
        <p:nvSpPr>
          <p:cNvPr id="9" name="矩形 8"/>
          <p:cNvSpPr/>
          <p:nvPr/>
        </p:nvSpPr>
        <p:spPr>
          <a:xfrm>
            <a:off x="4767933" y="1527514"/>
            <a:ext cx="4158043" cy="4770537"/>
          </a:xfrm>
          <a:prstGeom prst="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16200000" scaled="1"/>
            <a:tileRect/>
          </a:gradFill>
          <a:ln>
            <a:noFill/>
          </a:ln>
        </p:spPr>
        <p:txBody>
          <a:bodyPr wrap="square">
            <a:spAutoFit/>
          </a:bodyPr>
          <a:lstStyle/>
          <a:p>
            <a:r>
              <a:rPr lang="en-US" altLang="zh-TW" sz="2800" b="1" dirty="0">
                <a:solidFill>
                  <a:srgbClr val="000000"/>
                </a:solidFill>
                <a:ea typeface="新細明體" pitchFamily="18" charset="-120"/>
              </a:rPr>
              <a:t>2. </a:t>
            </a:r>
            <a:r>
              <a:rPr lang="zh-TW" altLang="en-US" sz="2800" b="1" dirty="0">
                <a:solidFill>
                  <a:srgbClr val="000000"/>
                </a:solidFill>
                <a:ea typeface="新細明體" pitchFamily="18" charset="-120"/>
              </a:rPr>
              <a:t>原已出售之不動產經法院調解成立回復所有權</a:t>
            </a:r>
            <a:r>
              <a:rPr lang="zh-TW" altLang="en-US" sz="2800" b="1" dirty="0" smtClean="0">
                <a:solidFill>
                  <a:srgbClr val="000000"/>
                </a:solidFill>
                <a:ea typeface="新細明體" pitchFamily="18" charset="-120"/>
              </a:rPr>
              <a:t>者</a:t>
            </a:r>
            <a:endParaRPr lang="en-US" altLang="zh-TW" sz="2800" b="1" dirty="0" smtClean="0">
              <a:solidFill>
                <a:srgbClr val="000000"/>
              </a:solidFill>
              <a:ea typeface="新細明體" pitchFamily="18" charset="-120"/>
            </a:endParaRPr>
          </a:p>
          <a:p>
            <a:r>
              <a:rPr lang="zh-TW" altLang="en-US" sz="2800" b="1" dirty="0" smtClean="0">
                <a:solidFill>
                  <a:srgbClr val="000000"/>
                </a:solidFill>
                <a:ea typeface="新細明體" pitchFamily="18" charset="-120"/>
              </a:rPr>
              <a:t>再</a:t>
            </a:r>
            <a:r>
              <a:rPr lang="zh-TW" altLang="en-US" sz="2800" b="1" dirty="0">
                <a:solidFill>
                  <a:srgbClr val="000000"/>
                </a:solidFill>
                <a:ea typeface="新細明體" pitchFamily="18" charset="-120"/>
              </a:rPr>
              <a:t>行出售時，應如何認定取得日與持有期間認定 </a:t>
            </a:r>
            <a:r>
              <a:rPr lang="zh-TW" altLang="en-US" sz="2800" b="1" dirty="0" smtClean="0">
                <a:solidFill>
                  <a:srgbClr val="000000"/>
                </a:solidFill>
                <a:ea typeface="新細明體" pitchFamily="18" charset="-120"/>
              </a:rPr>
              <a:t>？</a:t>
            </a:r>
            <a:endParaRPr lang="en-US" altLang="zh-TW" sz="2800" b="1" dirty="0" smtClean="0">
              <a:solidFill>
                <a:srgbClr val="000000"/>
              </a:solidFill>
              <a:ea typeface="新細明體" pitchFamily="18" charset="-120"/>
            </a:endParaRPr>
          </a:p>
          <a:p>
            <a:endParaRPr lang="en-US" altLang="zh-TW" sz="2800" b="1" dirty="0" smtClean="0">
              <a:solidFill>
                <a:srgbClr val="000000"/>
              </a:solidFill>
              <a:ea typeface="新細明體" pitchFamily="18" charset="-120"/>
            </a:endParaRPr>
          </a:p>
          <a:p>
            <a:r>
              <a:rPr lang="en-US" altLang="zh-TW" sz="2400" b="1" dirty="0">
                <a:solidFill>
                  <a:srgbClr val="FFFFFF"/>
                </a:solidFill>
              </a:rPr>
              <a:t>(1) </a:t>
            </a:r>
            <a:r>
              <a:rPr lang="zh-TW" altLang="en-US" sz="2400" b="1" dirty="0">
                <a:solidFill>
                  <a:srgbClr val="FFFFFF"/>
                </a:solidFill>
              </a:rPr>
              <a:t>取得日</a:t>
            </a:r>
            <a:r>
              <a:rPr lang="zh-TW" altLang="en-US" sz="2400" b="1" dirty="0" smtClean="0">
                <a:solidFill>
                  <a:srgbClr val="FFFFFF"/>
                </a:solidFill>
              </a:rPr>
              <a:t>：</a:t>
            </a:r>
            <a:r>
              <a:rPr lang="zh-TW" altLang="en-US" sz="2400" b="1" dirty="0">
                <a:solidFill>
                  <a:srgbClr val="FFFFFF"/>
                </a:solidFill>
              </a:rPr>
              <a:t>原</a:t>
            </a:r>
            <a:r>
              <a:rPr lang="zh-TW" altLang="en-US" sz="2400" b="1" dirty="0" smtClean="0">
                <a:solidFill>
                  <a:srgbClr val="FFFFFF"/>
                </a:solidFill>
              </a:rPr>
              <a:t>取得該</a:t>
            </a:r>
            <a:r>
              <a:rPr lang="zh-TW" altLang="en-US" sz="2400" b="1" dirty="0">
                <a:solidFill>
                  <a:srgbClr val="FFFFFF"/>
                </a:solidFill>
              </a:rPr>
              <a:t>不動產</a:t>
            </a:r>
            <a:r>
              <a:rPr lang="zh-TW" altLang="en-US" sz="2400" b="1" dirty="0" smtClean="0">
                <a:solidFill>
                  <a:srgbClr val="FFFFFF"/>
                </a:solidFill>
              </a:rPr>
              <a:t>登記</a:t>
            </a:r>
            <a:r>
              <a:rPr lang="zh-TW" altLang="en-US" sz="2400" b="1" dirty="0">
                <a:solidFill>
                  <a:srgbClr val="FFFFFF"/>
                </a:solidFill>
              </a:rPr>
              <a:t>之日</a:t>
            </a:r>
            <a:r>
              <a:rPr lang="en-US" altLang="zh-TW" sz="2400" b="1" dirty="0">
                <a:solidFill>
                  <a:srgbClr val="FFFFFF"/>
                </a:solidFill>
              </a:rPr>
              <a:t>(</a:t>
            </a:r>
            <a:r>
              <a:rPr lang="zh-TW" altLang="en-US" sz="2400" b="1" dirty="0">
                <a:solidFill>
                  <a:srgbClr val="FFFFFF"/>
                </a:solidFill>
              </a:rPr>
              <a:t>登記原因</a:t>
            </a:r>
            <a:r>
              <a:rPr lang="zh-TW" altLang="en-US" sz="2400" b="1" dirty="0" smtClean="0">
                <a:solidFill>
                  <a:srgbClr val="FFFFFF"/>
                </a:solidFill>
              </a:rPr>
              <a:t>為和解回復所有權</a:t>
            </a:r>
            <a:r>
              <a:rPr lang="en-US" altLang="zh-TW" sz="2400" b="1" dirty="0" smtClean="0">
                <a:solidFill>
                  <a:srgbClr val="FFFFFF"/>
                </a:solidFill>
              </a:rPr>
              <a:t>)</a:t>
            </a:r>
            <a:endParaRPr lang="en-US" altLang="zh-TW" sz="2400" b="1" dirty="0">
              <a:solidFill>
                <a:srgbClr val="FFFFFF"/>
              </a:solidFill>
            </a:endParaRPr>
          </a:p>
          <a:p>
            <a:endParaRPr lang="en-US" altLang="zh-TW" sz="2400" b="1" dirty="0">
              <a:solidFill>
                <a:srgbClr val="FFFFFF"/>
              </a:solidFill>
            </a:endParaRPr>
          </a:p>
          <a:p>
            <a:r>
              <a:rPr lang="en-US" altLang="zh-TW" sz="2400" b="1" dirty="0">
                <a:solidFill>
                  <a:srgbClr val="FFFFFF"/>
                </a:solidFill>
              </a:rPr>
              <a:t>(2) </a:t>
            </a:r>
            <a:r>
              <a:rPr lang="zh-TW" altLang="en-US" sz="2400" b="1" dirty="0">
                <a:solidFill>
                  <a:srgbClr val="FFFFFF"/>
                </a:solidFill>
              </a:rPr>
              <a:t>持有期間</a:t>
            </a:r>
            <a:r>
              <a:rPr lang="zh-TW" altLang="en-US" sz="2400" b="1" dirty="0" smtClean="0">
                <a:solidFill>
                  <a:srgbClr val="FFFFFF"/>
                </a:solidFill>
              </a:rPr>
              <a:t>：</a:t>
            </a:r>
            <a:r>
              <a:rPr lang="zh-TW" altLang="en-US" sz="2400" b="1" dirty="0">
                <a:solidFill>
                  <a:srgbClr val="FFFFFF"/>
                </a:solidFill>
              </a:rPr>
              <a:t>自</a:t>
            </a:r>
            <a:r>
              <a:rPr lang="zh-TW" altLang="en-US" sz="2400" b="1" dirty="0" smtClean="0">
                <a:solidFill>
                  <a:srgbClr val="FFFFFF"/>
                </a:solidFill>
              </a:rPr>
              <a:t>原取得該不動產之日起算至交易之日。</a:t>
            </a:r>
            <a:endParaRPr lang="en-US" altLang="zh-TW" sz="2400" b="1" dirty="0" smtClean="0">
              <a:solidFill>
                <a:srgbClr val="FFFFFF"/>
              </a:solidFill>
            </a:endParaRPr>
          </a:p>
          <a:p>
            <a:pPr lvl="0"/>
            <a:r>
              <a:rPr lang="zh-TW" altLang="en-US" sz="2000" b="1" dirty="0">
                <a:solidFill>
                  <a:srgbClr val="FF0000"/>
                </a:solidFill>
                <a:ea typeface="新細明體" pitchFamily="18" charset="-120"/>
              </a:rPr>
              <a:t>台財稅</a:t>
            </a:r>
            <a:r>
              <a:rPr lang="en-US" altLang="zh-TW" sz="2000" b="1" dirty="0" smtClean="0">
                <a:solidFill>
                  <a:srgbClr val="FF0000"/>
                </a:solidFill>
                <a:ea typeface="新細明體" pitchFamily="18" charset="-120"/>
              </a:rPr>
              <a:t>100004362200</a:t>
            </a:r>
            <a:r>
              <a:rPr lang="zh-TW" altLang="en-US" sz="2000" b="1" dirty="0" smtClean="0">
                <a:solidFill>
                  <a:srgbClr val="FF0000"/>
                </a:solidFill>
                <a:ea typeface="新細明體" pitchFamily="18" charset="-120"/>
              </a:rPr>
              <a:t>凾</a:t>
            </a:r>
            <a:endParaRPr lang="en-US" altLang="zh-TW" sz="2000" b="1" dirty="0">
              <a:solidFill>
                <a:srgbClr val="FF0000"/>
              </a:solidFill>
              <a:ea typeface="新細明體" pitchFamily="18" charset="-120"/>
            </a:endParaRPr>
          </a:p>
        </p:txBody>
      </p:sp>
      <p:sp>
        <p:nvSpPr>
          <p:cNvPr id="10" name="矩形 19"/>
          <p:cNvSpPr>
            <a:spLocks noChangeArrowheads="1"/>
          </p:cNvSpPr>
          <p:nvPr/>
        </p:nvSpPr>
        <p:spPr bwMode="auto">
          <a:xfrm>
            <a:off x="539552" y="1539343"/>
            <a:ext cx="3744416" cy="4832092"/>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9525">
            <a:noFill/>
            <a:miter lim="800000"/>
            <a:headEnd/>
            <a:tailEnd/>
          </a:ln>
        </p:spPr>
        <p:txBody>
          <a:bodyPr wrap="square">
            <a:spAutoFit/>
          </a:bodyPr>
          <a:lstStyle/>
          <a:p>
            <a:r>
              <a:rPr lang="en-US" altLang="zh-TW" sz="2800" b="1" dirty="0" smtClean="0">
                <a:solidFill>
                  <a:srgbClr val="FFFF00"/>
                </a:solidFill>
                <a:ea typeface="新細明體" pitchFamily="18" charset="-120"/>
              </a:rPr>
              <a:t>1. </a:t>
            </a:r>
            <a:r>
              <a:rPr lang="zh-TW" altLang="en-US" sz="2800" b="1" dirty="0" smtClean="0">
                <a:solidFill>
                  <a:srgbClr val="FFFF00"/>
                </a:solidFill>
                <a:ea typeface="新細明體" pitchFamily="18" charset="-120"/>
              </a:rPr>
              <a:t>個人</a:t>
            </a:r>
            <a:r>
              <a:rPr lang="zh-TW" altLang="en-US" sz="2800" b="1" dirty="0">
                <a:solidFill>
                  <a:srgbClr val="FFFF00"/>
                </a:solidFill>
                <a:ea typeface="新細明體" pitchFamily="18" charset="-120"/>
              </a:rPr>
              <a:t>銷售經法院調解取得原出售予他人之</a:t>
            </a:r>
            <a:r>
              <a:rPr lang="zh-TW" altLang="en-US" sz="2800" b="1" dirty="0" smtClean="0">
                <a:solidFill>
                  <a:srgbClr val="FFFF00"/>
                </a:solidFill>
                <a:ea typeface="新細明體" pitchFamily="18" charset="-120"/>
              </a:rPr>
              <a:t>不動產，應</a:t>
            </a:r>
            <a:r>
              <a:rPr lang="zh-TW" altLang="en-US" sz="2800" b="1" dirty="0">
                <a:solidFill>
                  <a:srgbClr val="FFFF00"/>
                </a:solidFill>
                <a:ea typeface="新細明體" pitchFamily="18" charset="-120"/>
              </a:rPr>
              <a:t>如何認定取得日與持有期間認定 </a:t>
            </a:r>
            <a:r>
              <a:rPr lang="zh-TW" altLang="en-US" sz="2800" b="1" dirty="0" smtClean="0">
                <a:solidFill>
                  <a:srgbClr val="FFFF00"/>
                </a:solidFill>
                <a:ea typeface="新細明體" pitchFamily="18" charset="-120"/>
              </a:rPr>
              <a:t>？</a:t>
            </a:r>
            <a:endParaRPr lang="en-US" altLang="zh-TW" sz="2800" b="1" dirty="0" smtClean="0">
              <a:solidFill>
                <a:srgbClr val="FFFF00"/>
              </a:solidFill>
              <a:ea typeface="新細明體" pitchFamily="18" charset="-120"/>
            </a:endParaRPr>
          </a:p>
          <a:p>
            <a:endParaRPr lang="en-US" altLang="zh-TW" sz="2800" b="1" dirty="0">
              <a:solidFill>
                <a:srgbClr val="FFFF00"/>
              </a:solidFill>
              <a:ea typeface="新細明體" pitchFamily="18" charset="-120"/>
            </a:endParaRPr>
          </a:p>
          <a:p>
            <a:r>
              <a:rPr lang="en-US" altLang="zh-TW" sz="2400" b="1" dirty="0" smtClean="0">
                <a:solidFill>
                  <a:srgbClr val="FFFFFF"/>
                </a:solidFill>
              </a:rPr>
              <a:t>(1) </a:t>
            </a:r>
            <a:r>
              <a:rPr lang="zh-TW" altLang="en-US" sz="2400" b="1" dirty="0" smtClean="0">
                <a:solidFill>
                  <a:srgbClr val="FFFFFF"/>
                </a:solidFill>
              </a:rPr>
              <a:t>取得</a:t>
            </a:r>
            <a:r>
              <a:rPr lang="zh-TW" altLang="en-US" sz="2400" b="1" dirty="0">
                <a:solidFill>
                  <a:srgbClr val="FFFFFF"/>
                </a:solidFill>
              </a:rPr>
              <a:t>日：調解移轉登記之日</a:t>
            </a:r>
            <a:r>
              <a:rPr lang="en-US" altLang="zh-TW" sz="2400" b="1" dirty="0">
                <a:solidFill>
                  <a:srgbClr val="FFFFFF"/>
                </a:solidFill>
              </a:rPr>
              <a:t>(</a:t>
            </a:r>
            <a:r>
              <a:rPr lang="zh-TW" altLang="en-US" sz="2400" b="1" dirty="0">
                <a:solidFill>
                  <a:srgbClr val="FFFFFF"/>
                </a:solidFill>
              </a:rPr>
              <a:t>登記原因為調解移轉</a:t>
            </a:r>
            <a:r>
              <a:rPr lang="en-US" altLang="zh-TW" sz="2400" b="1" dirty="0" smtClean="0">
                <a:solidFill>
                  <a:srgbClr val="FFFFFF"/>
                </a:solidFill>
              </a:rPr>
              <a:t>)</a:t>
            </a:r>
          </a:p>
          <a:p>
            <a:endParaRPr lang="en-US" altLang="zh-TW" sz="2400" b="1" dirty="0">
              <a:solidFill>
                <a:srgbClr val="FFFFFF"/>
              </a:solidFill>
            </a:endParaRPr>
          </a:p>
          <a:p>
            <a:r>
              <a:rPr lang="en-US" altLang="zh-TW" sz="2400" b="1" dirty="0" smtClean="0">
                <a:solidFill>
                  <a:srgbClr val="FFFFFF"/>
                </a:solidFill>
              </a:rPr>
              <a:t>(2) </a:t>
            </a:r>
            <a:r>
              <a:rPr lang="zh-TW" altLang="en-US" sz="2400" b="1" dirty="0" smtClean="0">
                <a:solidFill>
                  <a:srgbClr val="FFFFFF"/>
                </a:solidFill>
              </a:rPr>
              <a:t>持有期間：</a:t>
            </a:r>
            <a:r>
              <a:rPr lang="zh-TW" altLang="en-US" sz="2400" b="1" dirty="0">
                <a:solidFill>
                  <a:srgbClr val="FFFFFF"/>
                </a:solidFill>
              </a:rPr>
              <a:t>得</a:t>
            </a:r>
            <a:r>
              <a:rPr lang="zh-TW" altLang="en-US" sz="2400" b="1" dirty="0" smtClean="0">
                <a:solidFill>
                  <a:srgbClr val="FFFFFF"/>
                </a:solidFill>
              </a:rPr>
              <a:t>將原持有期間與調解移轉登記後之持有期間合併計算。</a:t>
            </a:r>
            <a:endParaRPr lang="en-US" altLang="zh-TW" sz="2400" b="1" dirty="0" smtClean="0">
              <a:solidFill>
                <a:srgbClr val="FFFFFF"/>
              </a:solidFill>
            </a:endParaRPr>
          </a:p>
          <a:p>
            <a:r>
              <a:rPr lang="zh-TW" altLang="en-US" sz="2000" b="1" dirty="0" smtClean="0">
                <a:solidFill>
                  <a:srgbClr val="FF0000"/>
                </a:solidFill>
                <a:ea typeface="新細明體" pitchFamily="18" charset="-120"/>
              </a:rPr>
              <a:t>台財稅</a:t>
            </a:r>
            <a:r>
              <a:rPr lang="en-US" altLang="zh-TW" sz="2000" b="1" dirty="0" smtClean="0">
                <a:solidFill>
                  <a:srgbClr val="FF0000"/>
                </a:solidFill>
                <a:ea typeface="新細明體" pitchFamily="18" charset="-120"/>
              </a:rPr>
              <a:t>10000462310</a:t>
            </a:r>
            <a:r>
              <a:rPr lang="zh-TW" altLang="en-US" sz="2000" b="1" dirty="0" smtClean="0">
                <a:solidFill>
                  <a:srgbClr val="FF0000"/>
                </a:solidFill>
                <a:ea typeface="新細明體" pitchFamily="18" charset="-120"/>
              </a:rPr>
              <a:t>凾</a:t>
            </a:r>
            <a:endParaRPr lang="en-US" altLang="zh-TW" sz="2000" b="1" dirty="0" smtClean="0">
              <a:solidFill>
                <a:srgbClr val="FF0000"/>
              </a:solidFill>
              <a:ea typeface="新細明體" pitchFamily="18" charset="-120"/>
            </a:endParaRPr>
          </a:p>
        </p:txBody>
      </p:sp>
      <p:sp>
        <p:nvSpPr>
          <p:cNvPr id="1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a:t>
            </a:r>
            <a:endParaRPr lang="en-US" altLang="zh-TW" sz="1050" dirty="0" smtClean="0">
              <a:solidFill>
                <a:srgbClr val="FFFFFF"/>
              </a:solidFill>
            </a:endParaRPr>
          </a:p>
          <a:p>
            <a:pPr>
              <a:defRPr/>
            </a:pPr>
            <a:endParaRPr lang="zh-TW" altLang="en-US" sz="1050" dirty="0">
              <a:solidFill>
                <a:srgbClr val="FFFFFF"/>
              </a:solidFill>
            </a:endParaRPr>
          </a:p>
        </p:txBody>
      </p:sp>
      <p:sp>
        <p:nvSpPr>
          <p:cNvPr id="18"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17</a:t>
            </a:fld>
            <a:endParaRPr lang="zh-TW" altLang="en-US" sz="1050" dirty="0">
              <a:solidFill>
                <a:srgbClr val="FFFFFF"/>
              </a:solidFill>
            </a:endParaRPr>
          </a:p>
        </p:txBody>
      </p:sp>
      <p:sp>
        <p:nvSpPr>
          <p:cNvPr id="14"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latin typeface="Arial" charset="0"/>
                <a:cs typeface="Arial" charset="0"/>
              </a:rPr>
              <a:t> </a:t>
            </a: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altLang="en-US" sz="4000" b="1" dirty="0">
              <a:ln>
                <a:solidFill>
                  <a:srgbClr val="FF0000"/>
                </a:solidFill>
              </a:ln>
              <a:solidFill>
                <a:srgbClr val="FF3300"/>
              </a:solidFill>
              <a:latin typeface="微軟正黑體" pitchFamily="32" charset="-120"/>
              <a:ea typeface="微軟正黑體" pitchFamily="32" charset="-120"/>
              <a:cs typeface="Arial" charset="0"/>
            </a:endParaRPr>
          </a:p>
        </p:txBody>
      </p:sp>
    </p:spTree>
    <p:extLst>
      <p:ext uri="{BB962C8B-B14F-4D97-AF65-F5344CB8AC3E}">
        <p14:creationId xmlns:p14="http://schemas.microsoft.com/office/powerpoint/2010/main" val="3003934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defRPr/>
            </a:pPr>
            <a:endParaRPr lang="zh-TW" altLang="en-US" dirty="0" smtClean="0">
              <a:solidFill>
                <a:srgbClr val="FFFFFF"/>
              </a:solidFill>
              <a:latin typeface="Arial" charset="0"/>
              <a:cs typeface="Arial" charset="0"/>
            </a:endParaRPr>
          </a:p>
        </p:txBody>
      </p:sp>
      <p:sp>
        <p:nvSpPr>
          <p:cNvPr id="20" name="Text Box 1"/>
          <p:cNvSpPr txBox="1">
            <a:spLocks noChangeArrowheads="1"/>
          </p:cNvSpPr>
          <p:nvPr/>
        </p:nvSpPr>
        <p:spPr bwMode="auto">
          <a:xfrm>
            <a:off x="1115616"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altLang="en-US"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grpSp>
        <p:nvGrpSpPr>
          <p:cNvPr id="2" name="Group 14"/>
          <p:cNvGrpSpPr>
            <a:grpSpLocks/>
          </p:cNvGrpSpPr>
          <p:nvPr/>
        </p:nvGrpSpPr>
        <p:grpSpPr bwMode="auto">
          <a:xfrm>
            <a:off x="208267" y="1196752"/>
            <a:ext cx="5617563" cy="483047"/>
            <a:chOff x="1162" y="3793"/>
            <a:chExt cx="2404" cy="395"/>
          </a:xfrm>
        </p:grpSpPr>
        <p:sp>
          <p:nvSpPr>
            <p:cNvPr id="1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defRPr/>
              </a:pPr>
              <a:endParaRPr lang="zh-TW" altLang="en-US">
                <a:solidFill>
                  <a:srgbClr val="FFFFFF"/>
                </a:solidFill>
                <a:latin typeface="微軟正黑體" panose="020B0604030504040204" pitchFamily="34" charset="-120"/>
                <a:ea typeface="微軟正黑體" panose="020B0604030504040204" pitchFamily="34" charset="-120"/>
              </a:endParaRPr>
            </a:p>
          </p:txBody>
        </p:sp>
        <p:sp>
          <p:nvSpPr>
            <p:cNvPr id="16" name="AutoShape 16"/>
            <p:cNvSpPr>
              <a:spLocks noChangeArrowheads="1"/>
            </p:cNvSpPr>
            <p:nvPr/>
          </p:nvSpPr>
          <p:spPr bwMode="auto">
            <a:xfrm>
              <a:off x="1266" y="3828"/>
              <a:ext cx="2214" cy="349"/>
            </a:xfrm>
            <a:prstGeom prst="roundRect">
              <a:avLst>
                <a:gd name="adj" fmla="val 50000"/>
              </a:avLst>
            </a:prstGeom>
            <a:solidFill>
              <a:srgbClr val="FFFF99"/>
            </a:solidFill>
            <a:ln w="9525">
              <a:noFill/>
              <a:round/>
              <a:headEnd/>
              <a:tailEnd/>
            </a:ln>
          </p:spPr>
          <p:txBody>
            <a:bodyPr wrap="none" anchor="ctr"/>
            <a:lstStyle/>
            <a:p>
              <a:pPr algn="ctr">
                <a:defRPr/>
              </a:pPr>
              <a:endParaRPr lang="zh-TW" altLang="zh-TW" sz="3200" b="1" dirty="0">
                <a:solidFill>
                  <a:srgbClr val="FFFFFF"/>
                </a:solidFill>
                <a:latin typeface="微軟正黑體" panose="020B0604030504040204" pitchFamily="34" charset="-120"/>
                <a:ea typeface="微軟正黑體" panose="020B0604030504040204" pitchFamily="34" charset="-120"/>
              </a:endParaRPr>
            </a:p>
          </p:txBody>
        </p:sp>
      </p:grpSp>
      <p:sp>
        <p:nvSpPr>
          <p:cNvPr id="2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a:t>
            </a:r>
            <a:endParaRPr lang="zh-TW" altLang="en-US" sz="1050" dirty="0">
              <a:solidFill>
                <a:srgbClr val="FFFFFF"/>
              </a:solidFill>
            </a:endParaRPr>
          </a:p>
        </p:txBody>
      </p:sp>
      <p:sp>
        <p:nvSpPr>
          <p:cNvPr id="29"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18</a:t>
            </a:fld>
            <a:endParaRPr lang="zh-TW" altLang="en-US" sz="1050" dirty="0">
              <a:solidFill>
                <a:srgbClr val="FFFFFF"/>
              </a:solidFill>
            </a:endParaRPr>
          </a:p>
        </p:txBody>
      </p:sp>
      <p:sp>
        <p:nvSpPr>
          <p:cNvPr id="18" name="文字方塊 17"/>
          <p:cNvSpPr txBox="1"/>
          <p:nvPr/>
        </p:nvSpPr>
        <p:spPr>
          <a:xfrm>
            <a:off x="229893" y="1822337"/>
            <a:ext cx="8684213" cy="1384995"/>
          </a:xfrm>
          <a:prstGeom prst="rect">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lin ang="13500000" scaled="1"/>
            <a:tileRect/>
          </a:gradFill>
          <a:ln>
            <a:noFill/>
          </a:ln>
        </p:spPr>
        <p:txBody>
          <a:bodyPr vert="horz" wrap="square" rtlCol="0">
            <a:spAutoFit/>
          </a:bodyPr>
          <a:lstStyle/>
          <a:p>
            <a:pPr marL="550545" indent="-103505">
              <a:spcAft>
                <a:spcPts val="0"/>
              </a:spcAft>
              <a:defRPr/>
            </a:pPr>
            <a:r>
              <a:rPr lang="en-US" altLang="zh-TW" sz="2400" b="1" dirty="0">
                <a:solidFill>
                  <a:srgbClr val="FFFF00"/>
                </a:solidFill>
                <a:latin typeface="微軟正黑體" panose="020B0604030504040204" pitchFamily="34" charset="-120"/>
                <a:ea typeface="微軟正黑體" panose="020B0604030504040204" pitchFamily="34" charset="-120"/>
              </a:rPr>
              <a:t>1.</a:t>
            </a:r>
            <a:r>
              <a:rPr lang="zh-TW" altLang="zh-TW" sz="2400" b="1" dirty="0">
                <a:solidFill>
                  <a:srgbClr val="FFFF00"/>
                </a:solidFill>
                <a:latin typeface="微軟正黑體" panose="020B0604030504040204" pitchFamily="34" charset="-120"/>
                <a:ea typeface="微軟正黑體" panose="020B0604030504040204" pitchFamily="34" charset="-120"/>
              </a:rPr>
              <a:t>出價取得者</a:t>
            </a:r>
            <a:r>
              <a:rPr lang="zh-TW" altLang="zh-TW" sz="2400" b="1" dirty="0" smtClean="0">
                <a:solidFill>
                  <a:srgbClr val="FFFF00"/>
                </a:solidFill>
                <a:latin typeface="微軟正黑體" panose="020B0604030504040204" pitchFamily="34" charset="-120"/>
                <a:ea typeface="微軟正黑體" panose="020B0604030504040204" pitchFamily="34" charset="-120"/>
              </a:rPr>
              <a:t>：</a:t>
            </a:r>
            <a:r>
              <a:rPr lang="en-US" altLang="zh-TW" sz="2400" b="1" dirty="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所得額</a:t>
            </a:r>
            <a:r>
              <a:rPr lang="en-US" altLang="zh-TW" sz="2400" b="1" dirty="0" smtClean="0">
                <a:latin typeface="微軟正黑體" panose="020B0604030504040204" pitchFamily="34" charset="-120"/>
                <a:ea typeface="微軟正黑體" panose="020B0604030504040204" pitchFamily="34" charset="-120"/>
              </a:rPr>
              <a:t>】</a:t>
            </a:r>
            <a:r>
              <a:rPr lang="en-US" altLang="zh-TW" sz="2400" b="1" dirty="0" smtClean="0">
                <a:solidFill>
                  <a:srgbClr val="FFFF00"/>
                </a:solidFill>
                <a:latin typeface="微軟正黑體" panose="020B0604030504040204" pitchFamily="34" charset="-120"/>
                <a:ea typeface="微軟正黑體" panose="020B0604030504040204" pitchFamily="34" charset="-120"/>
              </a:rPr>
              <a:t>=(</a:t>
            </a:r>
            <a:r>
              <a:rPr lang="zh-TW" altLang="en-US" sz="2400" b="1" dirty="0" smtClean="0">
                <a:solidFill>
                  <a:srgbClr val="FFFF00"/>
                </a:solidFill>
                <a:latin typeface="微軟正黑體" panose="020B0604030504040204" pitchFamily="34" charset="-120"/>
                <a:ea typeface="微軟正黑體" panose="020B0604030504040204" pitchFamily="34" charset="-120"/>
              </a:rPr>
              <a:t> 收入</a:t>
            </a:r>
            <a:r>
              <a:rPr lang="en-US" altLang="zh-TW" sz="2400" b="1" dirty="0" smtClean="0">
                <a:solidFill>
                  <a:srgbClr val="FFFF00"/>
                </a:solidFill>
                <a:latin typeface="微軟正黑體" panose="020B0604030504040204" pitchFamily="34" charset="-120"/>
                <a:ea typeface="微軟正黑體" panose="020B0604030504040204" pitchFamily="34" charset="-120"/>
              </a:rPr>
              <a:t>-</a:t>
            </a:r>
            <a:r>
              <a:rPr lang="zh-TW" altLang="en-US" sz="2400" b="1" dirty="0" smtClean="0">
                <a:solidFill>
                  <a:srgbClr val="FFFF00"/>
                </a:solidFill>
                <a:latin typeface="微軟正黑體" panose="020B0604030504040204" pitchFamily="34" charset="-120"/>
                <a:ea typeface="微軟正黑體" panose="020B0604030504040204" pitchFamily="34" charset="-120"/>
              </a:rPr>
              <a:t>成本</a:t>
            </a:r>
            <a:r>
              <a:rPr lang="en-US" altLang="zh-TW" sz="2400" b="1" dirty="0" smtClean="0">
                <a:solidFill>
                  <a:srgbClr val="FFFF00"/>
                </a:solidFill>
                <a:latin typeface="微軟正黑體" panose="020B0604030504040204" pitchFamily="34" charset="-120"/>
                <a:ea typeface="微軟正黑體" panose="020B0604030504040204" pitchFamily="34" charset="-120"/>
              </a:rPr>
              <a:t>-</a:t>
            </a:r>
            <a:r>
              <a:rPr lang="zh-TW" altLang="en-US" sz="2400" b="1" dirty="0" smtClean="0">
                <a:solidFill>
                  <a:srgbClr val="FFFF00"/>
                </a:solidFill>
                <a:latin typeface="微軟正黑體" panose="020B0604030504040204" pitchFamily="34" charset="-120"/>
                <a:ea typeface="微軟正黑體" panose="020B0604030504040204" pitchFamily="34" charset="-120"/>
              </a:rPr>
              <a:t>費用 </a:t>
            </a:r>
            <a:r>
              <a:rPr lang="en-US" altLang="zh-TW" sz="2400" b="1" dirty="0" smtClean="0">
                <a:solidFill>
                  <a:srgbClr val="FFFF00"/>
                </a:solidFill>
                <a:latin typeface="微軟正黑體" panose="020B0604030504040204" pitchFamily="34" charset="-120"/>
                <a:ea typeface="微軟正黑體" panose="020B0604030504040204" pitchFamily="34" charset="-120"/>
              </a:rPr>
              <a:t>)</a:t>
            </a:r>
          </a:p>
          <a:p>
            <a:pPr>
              <a:defRPr/>
            </a:pPr>
            <a:r>
              <a:rPr lang="zh-TW" altLang="en-US" sz="2000" b="1" dirty="0">
                <a:solidFill>
                  <a:srgbClr val="FFFF00"/>
                </a:solidFill>
                <a:latin typeface="微軟正黑體" panose="020B0604030504040204" pitchFamily="34" charset="-120"/>
                <a:ea typeface="微軟正黑體" panose="020B0604030504040204" pitchFamily="34" charset="-120"/>
              </a:rPr>
              <a:t>房</a:t>
            </a:r>
            <a:r>
              <a:rPr lang="zh-TW" altLang="en-US" sz="2000" b="1" dirty="0" smtClean="0">
                <a:solidFill>
                  <a:srgbClr val="FFFF00"/>
                </a:solidFill>
                <a:latin typeface="微軟正黑體" panose="020B0604030504040204" pitchFamily="34" charset="-120"/>
                <a:ea typeface="微軟正黑體" panose="020B0604030504040204" pitchFamily="34" charset="-120"/>
              </a:rPr>
              <a:t>地交易</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課稅所得額</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solidFill>
                  <a:srgbClr val="FFFF00"/>
                </a:solidFill>
                <a:latin typeface="微軟正黑體" panose="020B0604030504040204" pitchFamily="34" charset="-120"/>
                <a:ea typeface="微軟正黑體" panose="020B0604030504040204" pitchFamily="34" charset="-120"/>
              </a:rPr>
              <a:t>＝</a:t>
            </a:r>
            <a:r>
              <a:rPr lang="zh-TW" altLang="en-US" sz="2000" b="1" dirty="0">
                <a:solidFill>
                  <a:srgbClr val="FFFF00"/>
                </a:solidFill>
                <a:latin typeface="微軟正黑體" panose="020B0604030504040204" pitchFamily="34" charset="-120"/>
                <a:ea typeface="微軟正黑體" panose="020B0604030504040204" pitchFamily="34" charset="-120"/>
              </a:rPr>
              <a:t>交易時</a:t>
            </a:r>
            <a:r>
              <a:rPr lang="zh-TW" altLang="en-US" sz="2000" b="1" u="sng" dirty="0">
                <a:latin typeface="微軟正黑體" panose="020B0604030504040204" pitchFamily="34" charset="-120"/>
                <a:ea typeface="微軟正黑體" panose="020B0604030504040204" pitchFamily="34" charset="-120"/>
              </a:rPr>
              <a:t>成交價額</a:t>
            </a:r>
            <a:r>
              <a:rPr lang="zh-TW" altLang="en-US" sz="2000" b="1" dirty="0">
                <a:latin typeface="微軟正黑體" panose="020B0604030504040204" pitchFamily="34" charset="-120"/>
                <a:ea typeface="微軟正黑體" panose="020B0604030504040204" pitchFamily="34" charset="-120"/>
              </a:rPr>
              <a:t>－</a:t>
            </a:r>
            <a:r>
              <a:rPr lang="zh-TW" altLang="en-US" sz="2000" b="1" u="sng" dirty="0">
                <a:latin typeface="微軟正黑體" panose="020B0604030504040204" pitchFamily="34" charset="-120"/>
                <a:ea typeface="微軟正黑體" panose="020B0604030504040204" pitchFamily="34" charset="-120"/>
              </a:rPr>
              <a:t>原始</a:t>
            </a:r>
            <a:r>
              <a:rPr lang="zh-TW" altLang="en-US" sz="2000" b="1" u="sng" dirty="0" smtClean="0">
                <a:latin typeface="微軟正黑體" panose="020B0604030504040204" pitchFamily="34" charset="-120"/>
                <a:ea typeface="微軟正黑體" panose="020B0604030504040204" pitchFamily="34" charset="-120"/>
              </a:rPr>
              <a:t>取得成本</a:t>
            </a:r>
            <a:r>
              <a:rPr lang="en-US" altLang="zh-TW" sz="2000" b="1" dirty="0" smtClean="0">
                <a:latin typeface="微軟正黑體" panose="020B0604030504040204" pitchFamily="34" charset="-120"/>
                <a:ea typeface="微軟正黑體" panose="020B0604030504040204" pitchFamily="34" charset="-120"/>
              </a:rPr>
              <a:t>+</a:t>
            </a:r>
            <a:r>
              <a:rPr lang="en-US" altLang="zh-TW" sz="1400" b="1" dirty="0">
                <a:latin typeface="微軟正黑體" panose="020B0604030504040204" pitchFamily="34" charset="-120"/>
                <a:ea typeface="微軟正黑體" panose="020B0604030504040204" pitchFamily="34" charset="-120"/>
                <a:cs typeface="Arial"/>
              </a:rPr>
              <a:t> </a:t>
            </a:r>
            <a:r>
              <a:rPr lang="en-US" altLang="zh-TW" sz="2000" b="1" dirty="0">
                <a:latin typeface="微軟正黑體" panose="020B0604030504040204" pitchFamily="34" charset="-120"/>
                <a:ea typeface="微軟正黑體" panose="020B0604030504040204" pitchFamily="34" charset="-120"/>
              </a:rPr>
              <a:t>(1) </a:t>
            </a:r>
            <a:r>
              <a:rPr lang="en-US" altLang="zh-TW" sz="2000" b="1" dirty="0" smtClean="0">
                <a:latin typeface="微軟正黑體" panose="020B0604030504040204" pitchFamily="34" charset="-120"/>
                <a:ea typeface="微軟正黑體" panose="020B0604030504040204" pitchFamily="34" charset="-120"/>
              </a:rPr>
              <a:t>(2)</a:t>
            </a:r>
            <a:r>
              <a:rPr lang="zh-TW" altLang="en-US" sz="2000" b="1" dirty="0" smtClean="0">
                <a:solidFill>
                  <a:srgbClr val="FFFF00"/>
                </a:solidFill>
                <a:latin typeface="微軟正黑體" panose="020B0604030504040204" pitchFamily="34" charset="-120"/>
                <a:ea typeface="微軟正黑體" panose="020B0604030504040204" pitchFamily="34" charset="-120"/>
              </a:rPr>
              <a:t>－</a:t>
            </a:r>
            <a:r>
              <a:rPr lang="zh-TW" altLang="en-US" sz="2000" b="1" dirty="0">
                <a:solidFill>
                  <a:srgbClr val="FFFF00"/>
                </a:solidFill>
                <a:latin typeface="微軟正黑體" panose="020B0604030504040204" pitchFamily="34" charset="-120"/>
                <a:ea typeface="微軟正黑體" panose="020B0604030504040204" pitchFamily="34" charset="-120"/>
              </a:rPr>
              <a:t>因取得、改良及</a:t>
            </a:r>
            <a:r>
              <a:rPr lang="zh-TW" altLang="en-US" sz="2000" b="1" dirty="0" smtClean="0">
                <a:solidFill>
                  <a:srgbClr val="FFFF00"/>
                </a:solidFill>
                <a:latin typeface="微軟正黑體" panose="020B0604030504040204" pitchFamily="34" charset="-120"/>
                <a:ea typeface="微軟正黑體" panose="020B0604030504040204" pitchFamily="34" charset="-120"/>
              </a:rPr>
              <a:t>移轉而</a:t>
            </a:r>
            <a:r>
              <a:rPr lang="zh-TW" altLang="en-US" sz="2000" b="1" dirty="0">
                <a:solidFill>
                  <a:srgbClr val="FFFF00"/>
                </a:solidFill>
                <a:latin typeface="微軟正黑體" panose="020B0604030504040204" pitchFamily="34" charset="-120"/>
                <a:ea typeface="微軟正黑體" panose="020B0604030504040204" pitchFamily="34" charset="-120"/>
              </a:rPr>
              <a:t>支付之</a:t>
            </a:r>
            <a:r>
              <a:rPr lang="zh-TW" altLang="en-US" sz="2000" b="1" u="sng" dirty="0" smtClean="0">
                <a:latin typeface="微軟正黑體" panose="020B0604030504040204" pitchFamily="34" charset="-120"/>
                <a:ea typeface="微軟正黑體" panose="020B0604030504040204" pitchFamily="34" charset="-120"/>
              </a:rPr>
              <a:t>費用</a:t>
            </a:r>
            <a:r>
              <a:rPr lang="en-US" altLang="zh-TW" sz="2000" b="1" dirty="0" smtClean="0">
                <a:latin typeface="微軟正黑體" panose="020B0604030504040204" pitchFamily="34" charset="-120"/>
                <a:ea typeface="微軟正黑體" panose="020B0604030504040204" pitchFamily="34" charset="-120"/>
              </a:rPr>
              <a:t>+(3)</a:t>
            </a:r>
            <a:r>
              <a:rPr lang="zh-TW" altLang="en-US" sz="2000" b="1" dirty="0" smtClean="0">
                <a:solidFill>
                  <a:srgbClr val="FFFF00"/>
                </a:solidFill>
                <a:latin typeface="微軟正黑體" panose="020B0604030504040204" pitchFamily="34" charset="-120"/>
                <a:ea typeface="微軟正黑體" panose="020B0604030504040204" pitchFamily="34" charset="-120"/>
              </a:rPr>
              <a:t>並</a:t>
            </a:r>
            <a:r>
              <a:rPr lang="zh-TW" altLang="en-US" sz="2000" b="1" dirty="0">
                <a:solidFill>
                  <a:srgbClr val="FFFF00"/>
                </a:solidFill>
                <a:latin typeface="微軟正黑體" panose="020B0604030504040204" pitchFamily="34" charset="-120"/>
                <a:ea typeface="微軟正黑體" panose="020B0604030504040204" pitchFamily="34" charset="-120"/>
              </a:rPr>
              <a:t>減除當次交易依土地</a:t>
            </a:r>
            <a:r>
              <a:rPr lang="zh-TW" altLang="en-US" sz="2000" b="1" dirty="0" smtClean="0">
                <a:solidFill>
                  <a:srgbClr val="FFFF00"/>
                </a:solidFill>
                <a:latin typeface="微軟正黑體" panose="020B0604030504040204" pitchFamily="34" charset="-120"/>
                <a:ea typeface="微軟正黑體" panose="020B0604030504040204" pitchFamily="34" charset="-120"/>
              </a:rPr>
              <a:t>稅法</a:t>
            </a:r>
            <a:r>
              <a:rPr lang="en-US" altLang="zh-TW" sz="2000" b="1" dirty="0" smtClean="0">
                <a:solidFill>
                  <a:srgbClr val="FFFF00"/>
                </a:solidFill>
                <a:latin typeface="微軟正黑體" panose="020B0604030504040204" pitchFamily="34" charset="-120"/>
                <a:ea typeface="微軟正黑體" panose="020B0604030504040204" pitchFamily="34" charset="-120"/>
              </a:rPr>
              <a:t>§31</a:t>
            </a:r>
            <a:r>
              <a:rPr lang="zh-TW" altLang="en-US" sz="2000" b="1" dirty="0" smtClean="0">
                <a:solidFill>
                  <a:srgbClr val="FFFF00"/>
                </a:solidFill>
                <a:latin typeface="微軟正黑體" panose="020B0604030504040204" pitchFamily="34" charset="-120"/>
                <a:ea typeface="微軟正黑體" panose="020B0604030504040204" pitchFamily="34" charset="-120"/>
              </a:rPr>
              <a:t>計算</a:t>
            </a:r>
            <a:r>
              <a:rPr lang="zh-TW" altLang="en-US" sz="2000" b="1" dirty="0">
                <a:solidFill>
                  <a:srgbClr val="FFFF00"/>
                </a:solidFill>
                <a:latin typeface="微軟正黑體" panose="020B0604030504040204" pitchFamily="34" charset="-120"/>
                <a:ea typeface="微軟正黑體" panose="020B0604030504040204" pitchFamily="34" charset="-120"/>
              </a:rPr>
              <a:t>之</a:t>
            </a:r>
            <a:r>
              <a:rPr lang="zh-TW" altLang="zh-TW" sz="2000" b="1" u="sng" dirty="0">
                <a:latin typeface="微軟正黑體" panose="020B0604030504040204" pitchFamily="34" charset="-120"/>
                <a:ea typeface="微軟正黑體" panose="020B0604030504040204" pitchFamily="34" charset="-120"/>
              </a:rPr>
              <a:t>土地漲價總數額</a:t>
            </a:r>
            <a:r>
              <a:rPr lang="zh-TW" altLang="en-US" sz="2000" b="1" dirty="0" smtClean="0">
                <a:solidFill>
                  <a:srgbClr val="FFFF00"/>
                </a:solidFill>
                <a:latin typeface="微軟正黑體" panose="020B0604030504040204" pitchFamily="34" charset="-120"/>
                <a:ea typeface="微軟正黑體" panose="020B0604030504040204" pitchFamily="34" charset="-120"/>
              </a:rPr>
              <a:t>為</a:t>
            </a:r>
            <a:r>
              <a:rPr lang="zh-TW" altLang="en-US" sz="2000" b="1" dirty="0" smtClean="0">
                <a:solidFill>
                  <a:srgbClr val="FFFFFF"/>
                </a:solidFill>
                <a:latin typeface="微軟正黑體" panose="020B0604030504040204" pitchFamily="34" charset="-120"/>
                <a:ea typeface="微軟正黑體" panose="020B0604030504040204" pitchFamily="34" charset="-120"/>
              </a:rPr>
              <a:t>課稅</a:t>
            </a:r>
            <a:r>
              <a:rPr lang="zh-TW" altLang="zh-TW" sz="2000" b="1" dirty="0">
                <a:solidFill>
                  <a:srgbClr val="FFFFFF"/>
                </a:solidFill>
                <a:latin typeface="微軟正黑體" panose="020B0604030504040204" pitchFamily="34" charset="-120"/>
                <a:ea typeface="微軟正黑體" panose="020B0604030504040204" pitchFamily="34" charset="-120"/>
              </a:rPr>
              <a:t>所得額</a:t>
            </a:r>
            <a:r>
              <a:rPr lang="zh-TW" altLang="zh-TW" sz="2000" b="1" dirty="0" smtClean="0">
                <a:solidFill>
                  <a:srgbClr val="FFFFFF"/>
                </a:solidFill>
                <a:latin typeface="微軟正黑體" panose="020B0604030504040204" pitchFamily="34" charset="-120"/>
                <a:ea typeface="微軟正黑體" panose="020B0604030504040204" pitchFamily="34" charset="-120"/>
              </a:rPr>
              <a:t>。</a:t>
            </a:r>
            <a:r>
              <a:rPr lang="zh-TW" altLang="en-US" sz="2000" b="1" dirty="0" smtClean="0">
                <a:solidFill>
                  <a:srgbClr val="FFFFFF"/>
                </a:solidFill>
                <a:latin typeface="微軟正黑體" panose="020B0604030504040204" pitchFamily="34" charset="-120"/>
                <a:ea typeface="微軟正黑體" panose="020B0604030504040204" pitchFamily="34" charset="-120"/>
              </a:rPr>
              <a:t>                                                                    </a:t>
            </a:r>
            <a:r>
              <a:rPr kumimoji="1" lang="en-US" altLang="zh-TW"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(§14-4)</a:t>
            </a:r>
            <a:endParaRPr kumimoji="1" lang="en-US" altLang="zh-TW" sz="2000" b="1" dirty="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21" name="矩形 20"/>
          <p:cNvSpPr/>
          <p:nvPr/>
        </p:nvSpPr>
        <p:spPr>
          <a:xfrm>
            <a:off x="452288" y="1196752"/>
            <a:ext cx="5055816" cy="430887"/>
          </a:xfrm>
          <a:prstGeom prst="rect">
            <a:avLst/>
          </a:prstGeom>
        </p:spPr>
        <p:txBody>
          <a:bodyPr wrap="square">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zh-TW" altLang="en-US" sz="2200" b="1" dirty="0" smtClean="0">
                <a:solidFill>
                  <a:srgbClr val="000000"/>
                </a:solidFill>
                <a:latin typeface="微軟正黑體" panose="020B0604030504040204" pitchFamily="34" charset="-120"/>
                <a:ea typeface="微軟正黑體" panose="020B0604030504040204" pitchFamily="34" charset="-120"/>
              </a:rPr>
              <a:t>四</a:t>
            </a: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zh-TW" altLang="en-US" sz="2200" b="1" dirty="0" smtClean="0">
                <a:solidFill>
                  <a:srgbClr val="000000"/>
                </a:solidFill>
                <a:latin typeface="微軟正黑體" panose="020B0604030504040204" pitchFamily="34" charset="-120"/>
                <a:ea typeface="微軟正黑體" panose="020B0604030504040204" pitchFamily="34" charset="-120"/>
              </a:rPr>
              <a:t>應納稅額計算→</a:t>
            </a:r>
            <a:r>
              <a:rPr lang="zh-TW" altLang="zh-TW" sz="2200" b="1" dirty="0" smtClean="0">
                <a:solidFill>
                  <a:srgbClr val="000000"/>
                </a:solidFill>
                <a:latin typeface="微軟正黑體" panose="020B0604030504040204" pitchFamily="34" charset="-120"/>
                <a:ea typeface="微軟正黑體" panose="020B0604030504040204" pitchFamily="34" charset="-120"/>
                <a:cs typeface="Arial" charset="0"/>
              </a:rPr>
              <a:t>課稅計算基礎</a:t>
            </a:r>
            <a:r>
              <a:rPr lang="en-US" altLang="zh-TW" sz="2200" b="1" dirty="0" smtClean="0">
                <a:solidFill>
                  <a:srgbClr val="000000"/>
                </a:solidFill>
                <a:latin typeface="微軟正黑體" panose="020B0604030504040204" pitchFamily="34" charset="-120"/>
                <a:ea typeface="微軟正黑體" panose="020B0604030504040204" pitchFamily="34" charset="-120"/>
                <a:cs typeface="Arial" charset="0"/>
              </a:rPr>
              <a:t>(</a:t>
            </a:r>
            <a:r>
              <a:rPr lang="en-US" altLang="zh-TW" sz="2200" b="1" dirty="0">
                <a:solidFill>
                  <a:srgbClr val="000000"/>
                </a:solidFill>
                <a:latin typeface="微軟正黑體" panose="020B0604030504040204" pitchFamily="34" charset="-120"/>
                <a:ea typeface="微軟正黑體" panose="020B0604030504040204" pitchFamily="34" charset="-120"/>
                <a:cs typeface="Arial" charset="0"/>
              </a:rPr>
              <a:t>1</a:t>
            </a:r>
            <a:r>
              <a:rPr lang="en-US" altLang="zh-TW" sz="2200" b="1" dirty="0" smtClean="0">
                <a:solidFill>
                  <a:srgbClr val="000000"/>
                </a:solidFill>
                <a:latin typeface="微軟正黑體" panose="020B0604030504040204" pitchFamily="34" charset="-120"/>
                <a:ea typeface="微軟正黑體" panose="020B0604030504040204" pitchFamily="34" charset="-120"/>
                <a:cs typeface="Arial" charset="0"/>
              </a:rPr>
              <a:t>)</a:t>
            </a:r>
          </a:p>
        </p:txBody>
      </p:sp>
      <p:grpSp>
        <p:nvGrpSpPr>
          <p:cNvPr id="27" name="群組 26"/>
          <p:cNvGrpSpPr/>
          <p:nvPr/>
        </p:nvGrpSpPr>
        <p:grpSpPr>
          <a:xfrm>
            <a:off x="4230807" y="2882866"/>
            <a:ext cx="4913193" cy="3642478"/>
            <a:chOff x="2131401" y="110188"/>
            <a:chExt cx="1512262" cy="875115"/>
          </a:xfrm>
        </p:grpSpPr>
        <p:sp>
          <p:nvSpPr>
            <p:cNvPr id="30" name="圓角矩形 29"/>
            <p:cNvSpPr/>
            <p:nvPr/>
          </p:nvSpPr>
          <p:spPr>
            <a:xfrm>
              <a:off x="2258422" y="209794"/>
              <a:ext cx="1380795" cy="756890"/>
            </a:xfrm>
            <a:prstGeom prst="roundRect">
              <a:avLst>
                <a:gd name="adj" fmla="val 11425"/>
              </a:avLst>
            </a:prstGeom>
            <a:solidFill>
              <a:srgbClr val="FFFF00"/>
            </a:solidFill>
          </p:spPr>
          <p:style>
            <a:lnRef idx="2">
              <a:schemeClr val="accent6"/>
            </a:lnRef>
            <a:fillRef idx="1">
              <a:schemeClr val="lt1"/>
            </a:fillRef>
            <a:effectRef idx="0">
              <a:schemeClr val="accent6"/>
            </a:effectRef>
            <a:fontRef idx="minor">
              <a:schemeClr val="dk1"/>
            </a:fontRef>
          </p:style>
        </p:sp>
        <p:sp>
          <p:nvSpPr>
            <p:cNvPr id="34" name="圓角矩形 4"/>
            <p:cNvSpPr/>
            <p:nvPr/>
          </p:nvSpPr>
          <p:spPr>
            <a:xfrm>
              <a:off x="2131401" y="110188"/>
              <a:ext cx="1512262" cy="87511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795" tIns="10795" rIns="10795" bIns="10795" numCol="1" spcCol="1270" anchor="ctr" anchorCtr="0">
              <a:noAutofit/>
            </a:bodyPr>
            <a:lstStyle/>
            <a:p>
              <a:pPr marL="550545" indent="-103505">
                <a:spcAft>
                  <a:spcPts val="0"/>
                </a:spcAft>
                <a:defRPr/>
              </a:pPr>
              <a:endParaRPr lang="en-US" altLang="zh-TW" sz="2000" b="1" kern="0" spc="1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550545" indent="-103505">
                <a:spcAft>
                  <a:spcPts val="0"/>
                </a:spcAft>
                <a:defRPr/>
              </a:pPr>
              <a:r>
                <a:rPr lang="zh-TW" altLang="zh-TW" sz="2000" b="1" kern="0" spc="10" dirty="0" smtClean="0">
                  <a:latin typeface="微軟正黑體" panose="020B0604030504040204" pitchFamily="34" charset="-120"/>
                  <a:ea typeface="微軟正黑體" panose="020B0604030504040204" pitchFamily="34" charset="-120"/>
                  <a:cs typeface="Times New Roman" panose="02020603050405020304" pitchFamily="18" charset="0"/>
                </a:rPr>
                <a:t>個人除</a:t>
              </a:r>
              <a:r>
                <a:rPr lang="zh-TW" altLang="zh-TW" sz="2000" b="1" kern="0" spc="10" dirty="0">
                  <a:latin typeface="微軟正黑體" panose="020B0604030504040204" pitchFamily="34" charset="-120"/>
                  <a:ea typeface="微軟正黑體" panose="020B0604030504040204" pitchFamily="34" charset="-120"/>
                  <a:cs typeface="Times New Roman" panose="02020603050405020304" pitchFamily="18" charset="0"/>
                </a:rPr>
                <a:t>得減除前點規定之成本外，其提示下列證明文件者，亦得包含於成本中減</a:t>
              </a:r>
              <a:r>
                <a:rPr lang="zh-TW" altLang="zh-TW" sz="2000" b="1" kern="0" spc="10" dirty="0" smtClean="0">
                  <a:latin typeface="微軟正黑體" panose="020B0604030504040204" pitchFamily="34" charset="-120"/>
                  <a:ea typeface="微軟正黑體" panose="020B0604030504040204" pitchFamily="34" charset="-120"/>
                  <a:cs typeface="Times New Roman" panose="02020603050405020304" pitchFamily="18" charset="0"/>
                </a:rPr>
                <a:t>除</a:t>
              </a:r>
              <a:r>
                <a:rPr lang="en-US" altLang="zh-TW" sz="2000" b="1" kern="0" spc="1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marL="550545" indent="-103505">
                <a:spcAft>
                  <a:spcPts val="0"/>
                </a:spcAft>
                <a:defRPr/>
              </a:pPr>
              <a:r>
                <a:rPr lang="en-US" altLang="zh-TW" b="1" dirty="0" smtClean="0">
                  <a:solidFill>
                    <a:srgbClr val="000000"/>
                  </a:solidFill>
                  <a:latin typeface="微軟正黑體" panose="020B0604030504040204" pitchFamily="34" charset="-120"/>
                  <a:ea typeface="微軟正黑體" panose="020B0604030504040204" pitchFamily="34" charset="-120"/>
                </a:rPr>
                <a:t>(</a:t>
              </a:r>
              <a:r>
                <a:rPr lang="en-US" altLang="zh-TW" b="1" dirty="0">
                  <a:solidFill>
                    <a:srgbClr val="000000"/>
                  </a:solidFill>
                  <a:latin typeface="微軟正黑體" panose="020B0604030504040204" pitchFamily="34" charset="-120"/>
                  <a:ea typeface="微軟正黑體" panose="020B0604030504040204" pitchFamily="34" charset="-120"/>
                </a:rPr>
                <a:t>1)</a:t>
              </a:r>
              <a:r>
                <a:rPr lang="zh-TW" altLang="zh-TW" sz="2000" b="1" dirty="0" smtClean="0">
                  <a:solidFill>
                    <a:srgbClr val="002060"/>
                  </a:solidFill>
                  <a:latin typeface="微軟正黑體" panose="020B0604030504040204" pitchFamily="34" charset="-120"/>
                  <a:ea typeface="微軟正黑體" panose="020B0604030504040204" pitchFamily="34" charset="-120"/>
                </a:rPr>
                <a:t>購</a:t>
              </a:r>
              <a:r>
                <a:rPr lang="zh-TW" altLang="zh-TW" sz="2000" b="1" dirty="0">
                  <a:solidFill>
                    <a:srgbClr val="002060"/>
                  </a:solidFill>
                  <a:latin typeface="微軟正黑體" panose="020B0604030504040204" pitchFamily="34" charset="-120"/>
                  <a:ea typeface="微軟正黑體" panose="020B0604030504040204" pitchFamily="34" charset="-120"/>
                </a:rPr>
                <a:t>入</a:t>
              </a:r>
              <a:r>
                <a:rPr lang="zh-TW" altLang="zh-TW" b="1" dirty="0">
                  <a:solidFill>
                    <a:srgbClr val="000000"/>
                  </a:solidFill>
                  <a:latin typeface="微軟正黑體" panose="020B0604030504040204" pitchFamily="34" charset="-120"/>
                  <a:ea typeface="微軟正黑體" panose="020B0604030504040204" pitchFamily="34" charset="-120"/>
                </a:rPr>
                <a:t>房屋、</a:t>
              </a:r>
              <a:r>
                <a:rPr lang="zh-TW" altLang="zh-TW" b="1" dirty="0" smtClean="0">
                  <a:solidFill>
                    <a:srgbClr val="000000"/>
                  </a:solidFill>
                  <a:latin typeface="微軟正黑體" panose="020B0604030504040204" pitchFamily="34" charset="-120"/>
                  <a:ea typeface="微軟正黑體" panose="020B0604030504040204" pitchFamily="34" charset="-120"/>
                </a:rPr>
                <a:t>土地</a:t>
              </a:r>
              <a:r>
                <a:rPr lang="zh-TW" altLang="en-US" b="1" dirty="0" smtClean="0">
                  <a:solidFill>
                    <a:srgbClr val="000000"/>
                  </a:solidFill>
                  <a:latin typeface="微軟正黑體" panose="020B0604030504040204" pitchFamily="34" charset="-120"/>
                  <a:ea typeface="微軟正黑體" panose="020B0604030504040204" pitchFamily="34" charset="-120"/>
                </a:rPr>
                <a:t>達可供使用狀態</a:t>
              </a:r>
              <a:r>
                <a:rPr lang="zh-TW" altLang="en-US" b="1" dirty="0" smtClean="0">
                  <a:solidFill>
                    <a:srgbClr val="FF0000"/>
                  </a:solidFill>
                  <a:latin typeface="微軟正黑體" panose="020B0604030504040204" pitchFamily="34" charset="-120"/>
                  <a:ea typeface="微軟正黑體" panose="020B0604030504040204" pitchFamily="34" charset="-120"/>
                </a:rPr>
                <a:t>前</a:t>
              </a:r>
              <a:r>
                <a:rPr lang="zh-TW" altLang="zh-TW" b="1" dirty="0" smtClean="0">
                  <a:solidFill>
                    <a:srgbClr val="000000"/>
                  </a:solidFill>
                  <a:latin typeface="微軟正黑體" panose="020B0604030504040204" pitchFamily="34" charset="-120"/>
                  <a:ea typeface="微軟正黑體" panose="020B0604030504040204" pitchFamily="34" charset="-120"/>
                </a:rPr>
                <a:t>（</a:t>
              </a:r>
              <a:r>
                <a:rPr lang="zh-TW" altLang="zh-TW" b="1" dirty="0">
                  <a:solidFill>
                    <a:srgbClr val="000000"/>
                  </a:solidFill>
                  <a:latin typeface="微軟正黑體" panose="020B0604030504040204" pitchFamily="34" charset="-120"/>
                  <a:ea typeface="微軟正黑體" panose="020B0604030504040204" pitchFamily="34" charset="-120"/>
                </a:rPr>
                <a:t>如契稅、印花稅、代書費、規費、公證費、仲介費等</a:t>
              </a:r>
              <a:r>
                <a:rPr lang="zh-TW" altLang="zh-TW" b="1" dirty="0" smtClean="0">
                  <a:solidFill>
                    <a:srgbClr val="000000"/>
                  </a:solidFill>
                  <a:latin typeface="微軟正黑體" panose="020B0604030504040204" pitchFamily="34" charset="-120"/>
                  <a:ea typeface="微軟正黑體" panose="020B0604030504040204" pitchFamily="34" charset="-120"/>
                </a:rPr>
                <a:t>）</a:t>
              </a:r>
              <a:r>
                <a:rPr lang="zh-TW" altLang="en-US" b="1" dirty="0" smtClean="0">
                  <a:solidFill>
                    <a:srgbClr val="000000"/>
                  </a:solidFill>
                  <a:latin typeface="微軟正黑體" panose="020B0604030504040204" pitchFamily="34" charset="-120"/>
                  <a:ea typeface="微軟正黑體" panose="020B0604030504040204" pitchFamily="34" charset="-120"/>
                </a:rPr>
                <a:t>。及於登記完成前，</a:t>
              </a:r>
              <a:r>
                <a:rPr lang="zh-TW" altLang="en-US" b="1" dirty="0">
                  <a:solidFill>
                    <a:srgbClr val="000000"/>
                  </a:solidFill>
                  <a:latin typeface="微軟正黑體" panose="020B0604030504040204" pitchFamily="34" charset="-120"/>
                  <a:ea typeface="微軟正黑體" panose="020B0604030504040204" pitchFamily="34" charset="-120"/>
                </a:rPr>
                <a:t>向</a:t>
              </a:r>
              <a:r>
                <a:rPr lang="zh-TW" altLang="en-US" b="1" dirty="0" smtClean="0">
                  <a:solidFill>
                    <a:srgbClr val="000000"/>
                  </a:solidFill>
                  <a:latin typeface="微軟正黑體" panose="020B0604030504040204" pitchFamily="34" charset="-120"/>
                  <a:ea typeface="微軟正黑體" panose="020B0604030504040204" pitchFamily="34" charset="-120"/>
                </a:rPr>
                <a:t>金融機構借款之利息</a:t>
              </a:r>
              <a:r>
                <a:rPr lang="zh-TW" altLang="en-US" b="1" dirty="0">
                  <a:solidFill>
                    <a:srgbClr val="000000"/>
                  </a:solidFill>
                  <a:latin typeface="微軟正黑體" panose="020B0604030504040204" pitchFamily="34" charset="-120"/>
                  <a:ea typeface="微軟正黑體" panose="020B0604030504040204" pitchFamily="34" charset="-120"/>
                </a:rPr>
                <a:t>。</a:t>
              </a:r>
              <a:endParaRPr lang="zh-TW" altLang="zh-TW" b="1" dirty="0">
                <a:solidFill>
                  <a:srgbClr val="000000"/>
                </a:solidFill>
                <a:latin typeface="微軟正黑體" panose="020B0604030504040204" pitchFamily="34" charset="-120"/>
                <a:ea typeface="微軟正黑體" panose="020B0604030504040204" pitchFamily="34" charset="-120"/>
              </a:endParaRPr>
            </a:p>
            <a:p>
              <a:pPr marL="550545" indent="-103505">
                <a:spcAft>
                  <a:spcPts val="0"/>
                </a:spcAft>
                <a:defRPr/>
              </a:pPr>
              <a:r>
                <a:rPr lang="en-US" altLang="zh-TW" b="1" dirty="0" smtClean="0">
                  <a:solidFill>
                    <a:srgbClr val="000000"/>
                  </a:solidFill>
                  <a:latin typeface="微軟正黑體" panose="020B0604030504040204" pitchFamily="34" charset="-120"/>
                  <a:ea typeface="微軟正黑體" panose="020B0604030504040204" pitchFamily="34" charset="-120"/>
                </a:rPr>
                <a:t>(2</a:t>
              </a:r>
              <a:r>
                <a:rPr lang="en-US" altLang="zh-TW" b="1" dirty="0">
                  <a:solidFill>
                    <a:srgbClr val="000000"/>
                  </a:solidFill>
                  <a:latin typeface="微軟正黑體" panose="020B0604030504040204" pitchFamily="34" charset="-120"/>
                  <a:ea typeface="微軟正黑體" panose="020B0604030504040204" pitchFamily="34" charset="-120"/>
                </a:rPr>
                <a:t>)</a:t>
              </a:r>
              <a:r>
                <a:rPr lang="zh-TW" altLang="zh-TW" sz="2000" b="1" dirty="0" smtClean="0">
                  <a:solidFill>
                    <a:srgbClr val="002060"/>
                  </a:solidFill>
                  <a:latin typeface="微軟正黑體" panose="020B0604030504040204" pitchFamily="34" charset="-120"/>
                  <a:ea typeface="微軟正黑體" panose="020B0604030504040204" pitchFamily="34" charset="-120"/>
                </a:rPr>
                <a:t>取得</a:t>
              </a:r>
              <a:r>
                <a:rPr lang="zh-TW" altLang="zh-TW" b="1" dirty="0">
                  <a:solidFill>
                    <a:srgbClr val="000000"/>
                  </a:solidFill>
                  <a:latin typeface="微軟正黑體" panose="020B0604030504040204" pitchFamily="34" charset="-120"/>
                  <a:ea typeface="微軟正黑體" panose="020B0604030504040204" pitchFamily="34" charset="-120"/>
                </a:rPr>
                <a:t>房屋</a:t>
              </a:r>
              <a:r>
                <a:rPr lang="zh-TW" altLang="zh-TW" b="1" dirty="0">
                  <a:solidFill>
                    <a:srgbClr val="FF0000"/>
                  </a:solidFill>
                  <a:latin typeface="微軟正黑體" panose="020B0604030504040204" pitchFamily="34" charset="-120"/>
                  <a:ea typeface="微軟正黑體" panose="020B0604030504040204" pitchFamily="34" charset="-120"/>
                </a:rPr>
                <a:t>後</a:t>
              </a:r>
              <a:r>
                <a:rPr lang="zh-TW" altLang="zh-TW" b="1" dirty="0">
                  <a:solidFill>
                    <a:srgbClr val="000000"/>
                  </a:solidFill>
                  <a:latin typeface="微軟正黑體" panose="020B0604030504040204" pitchFamily="34" charset="-120"/>
                  <a:ea typeface="微軟正黑體" panose="020B0604030504040204" pitchFamily="34" charset="-120"/>
                </a:rPr>
                <a:t>，</a:t>
              </a:r>
              <a:r>
                <a:rPr lang="en-US" altLang="zh-TW" b="1" dirty="0">
                  <a:solidFill>
                    <a:srgbClr val="000000"/>
                  </a:solidFill>
                  <a:latin typeface="微軟正黑體" panose="020B0604030504040204" pitchFamily="34" charset="-120"/>
                  <a:ea typeface="微軟正黑體" panose="020B0604030504040204" pitchFamily="34" charset="-120"/>
                </a:rPr>
                <a:t>(</a:t>
              </a:r>
              <a:r>
                <a:rPr lang="zh-TW" altLang="zh-TW" b="1" dirty="0">
                  <a:solidFill>
                    <a:srgbClr val="000000"/>
                  </a:solidFill>
                  <a:latin typeface="微軟正黑體" panose="020B0604030504040204" pitchFamily="34" charset="-120"/>
                  <a:ea typeface="微軟正黑體" panose="020B0604030504040204" pitchFamily="34" charset="-120"/>
                </a:rPr>
                <a:t>增加房屋價值或效能</a:t>
              </a:r>
              <a:r>
                <a:rPr lang="zh-TW" altLang="zh-TW" b="1" dirty="0">
                  <a:solidFill>
                    <a:srgbClr val="FF0000"/>
                  </a:solidFill>
                  <a:latin typeface="微軟正黑體" panose="020B0604030504040204" pitchFamily="34" charset="-120"/>
                  <a:ea typeface="微軟正黑體" panose="020B0604030504040204" pitchFamily="34" charset="-120"/>
                </a:rPr>
                <a:t>且</a:t>
              </a:r>
              <a:r>
                <a:rPr lang="zh-TW" altLang="zh-TW" b="1" dirty="0">
                  <a:solidFill>
                    <a:srgbClr val="000000"/>
                  </a:solidFill>
                  <a:latin typeface="微軟正黑體" panose="020B0604030504040204" pitchFamily="34" charset="-120"/>
                  <a:ea typeface="微軟正黑體" panose="020B0604030504040204" pitchFamily="34" charset="-120"/>
                </a:rPr>
                <a:t>非</a:t>
              </a:r>
              <a:r>
                <a:rPr lang="en-US" altLang="zh-TW" b="1" dirty="0">
                  <a:solidFill>
                    <a:srgbClr val="000000"/>
                  </a:solidFill>
                  <a:latin typeface="微軟正黑體" panose="020B0604030504040204" pitchFamily="34" charset="-120"/>
                  <a:ea typeface="微軟正黑體" panose="020B0604030504040204" pitchFamily="34" charset="-120"/>
                </a:rPr>
                <a:t>2</a:t>
              </a:r>
              <a:r>
                <a:rPr lang="zh-TW" altLang="zh-TW" b="1" dirty="0">
                  <a:solidFill>
                    <a:srgbClr val="000000"/>
                  </a:solidFill>
                  <a:latin typeface="微軟正黑體" panose="020B0604030504040204" pitchFamily="34" charset="-120"/>
                  <a:ea typeface="微軟正黑體" panose="020B0604030504040204" pitchFamily="34" charset="-120"/>
                </a:rPr>
                <a:t>年內所能耗竭之增置、改良或修繕費</a:t>
              </a:r>
              <a:r>
                <a:rPr lang="zh-TW" altLang="zh-TW" b="1" dirty="0" smtClean="0">
                  <a:solidFill>
                    <a:srgbClr val="000000"/>
                  </a:solidFill>
                  <a:latin typeface="微軟正黑體" panose="020B0604030504040204" pitchFamily="34" charset="-120"/>
                  <a:ea typeface="微軟正黑體" panose="020B0604030504040204" pitchFamily="34" charset="-120"/>
                </a:rPr>
                <a:t>。</a:t>
              </a:r>
              <a:endParaRPr lang="en-US" altLang="zh-TW" b="1" dirty="0" smtClean="0">
                <a:solidFill>
                  <a:srgbClr val="000000"/>
                </a:solidFill>
                <a:latin typeface="微軟正黑體" panose="020B0604030504040204" pitchFamily="34" charset="-120"/>
                <a:ea typeface="微軟正黑體" panose="020B0604030504040204" pitchFamily="34" charset="-120"/>
              </a:endParaRPr>
            </a:p>
            <a:p>
              <a:pPr marL="550545" indent="-103505">
                <a:spcAft>
                  <a:spcPts val="0"/>
                </a:spcAft>
                <a:defRPr/>
              </a:pPr>
              <a:r>
                <a:rPr lang="en-US" altLang="zh-TW" b="1" dirty="0" smtClean="0">
                  <a:solidFill>
                    <a:srgbClr val="FFC000"/>
                  </a:solidFill>
                  <a:latin typeface="微軟正黑體" panose="020B0604030504040204" pitchFamily="34" charset="-120"/>
                  <a:ea typeface="微軟正黑體" panose="020B0604030504040204" pitchFamily="34" charset="-120"/>
                </a:rPr>
                <a:t>                                                               </a:t>
              </a:r>
              <a:r>
                <a:rPr lang="en-US" altLang="zh-TW"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tx1"/>
                  </a:solidFill>
                  <a:latin typeface="微軟正黑體" panose="020B0604030504040204" pitchFamily="34" charset="-120"/>
                  <a:ea typeface="微軟正黑體" panose="020B0604030504040204" pitchFamily="34" charset="-120"/>
                </a:rPr>
                <a:t>申</a:t>
              </a:r>
              <a:r>
                <a:rPr lang="en-US" altLang="zh-TW" b="1" dirty="0" smtClean="0">
                  <a:solidFill>
                    <a:schemeClr val="tx1"/>
                  </a:solidFill>
                  <a:latin typeface="微軟正黑體" panose="020B0604030504040204" pitchFamily="34" charset="-120"/>
                  <a:ea typeface="微軟正黑體" panose="020B0604030504040204" pitchFamily="34" charset="-120"/>
                </a:rPr>
                <a:t>§11</a:t>
              </a:r>
              <a:r>
                <a:rPr lang="en-US" altLang="zh-TW" b="1" dirty="0" smtClean="0">
                  <a:solidFill>
                    <a:srgbClr val="FFC000"/>
                  </a:solidFill>
                  <a:latin typeface="微軟正黑體" panose="020B0604030504040204" pitchFamily="34" charset="-120"/>
                  <a:ea typeface="微軟正黑體" panose="020B0604030504040204" pitchFamily="34" charset="-120"/>
                </a:rPr>
                <a:t>)</a:t>
              </a:r>
            </a:p>
          </p:txBody>
        </p:sp>
      </p:grpSp>
      <p:grpSp>
        <p:nvGrpSpPr>
          <p:cNvPr id="26" name="群組 25"/>
          <p:cNvGrpSpPr/>
          <p:nvPr/>
        </p:nvGrpSpPr>
        <p:grpSpPr>
          <a:xfrm>
            <a:off x="-136478" y="3349870"/>
            <a:ext cx="4779964" cy="3051306"/>
            <a:chOff x="2147822" y="263816"/>
            <a:chExt cx="1502056" cy="808057"/>
          </a:xfrm>
        </p:grpSpPr>
        <p:sp>
          <p:nvSpPr>
            <p:cNvPr id="31" name="圓角矩形 30"/>
            <p:cNvSpPr/>
            <p:nvPr/>
          </p:nvSpPr>
          <p:spPr>
            <a:xfrm>
              <a:off x="2224798" y="263816"/>
              <a:ext cx="1425080" cy="808057"/>
            </a:xfrm>
            <a:prstGeom prst="roundRect">
              <a:avLst>
                <a:gd name="adj" fmla="val 10000"/>
              </a:avLst>
            </a:prstGeom>
            <a:solidFill>
              <a:srgbClr val="FFFFCC"/>
            </a:solidFill>
          </p:spPr>
          <p:style>
            <a:lnRef idx="2">
              <a:schemeClr val="accent6"/>
            </a:lnRef>
            <a:fillRef idx="1">
              <a:schemeClr val="lt1"/>
            </a:fillRef>
            <a:effectRef idx="0">
              <a:schemeClr val="accent6"/>
            </a:effectRef>
            <a:fontRef idx="minor">
              <a:schemeClr val="dk1"/>
            </a:fontRef>
          </p:style>
        </p:sp>
        <p:sp>
          <p:nvSpPr>
            <p:cNvPr id="32" name="圓角矩形 4"/>
            <p:cNvSpPr/>
            <p:nvPr/>
          </p:nvSpPr>
          <p:spPr>
            <a:xfrm>
              <a:off x="2147822" y="440277"/>
              <a:ext cx="1460692" cy="44668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795" tIns="10795" rIns="10795" bIns="10795" numCol="1" spcCol="1270" anchor="ctr" anchorCtr="0">
              <a:noAutofit/>
            </a:bodyPr>
            <a:lstStyle/>
            <a:p>
              <a:pPr marL="550545" indent="-103505">
                <a:spcAft>
                  <a:spcPts val="0"/>
                </a:spcAft>
                <a:defRPr/>
              </a:pPr>
              <a:endParaRPr lang="en-US" altLang="zh-TW" sz="1400" b="1" kern="0" spc="1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50545" indent="-103505">
                <a:spcAft>
                  <a:spcPts val="0"/>
                </a:spcAft>
                <a:defRPr/>
              </a:pPr>
              <a:r>
                <a:rPr lang="zh-TW" altLang="zh-TW" sz="2000" b="1" kern="0" spc="1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取得</a:t>
              </a:r>
              <a:r>
                <a:rPr lang="zh-TW" altLang="zh-TW" sz="2000" b="1" kern="0"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、改良及移轉之</a:t>
              </a:r>
              <a:r>
                <a:rPr lang="zh-TW" altLang="zh-TW" sz="2000" b="1" kern="0" spc="1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費用</a:t>
              </a:r>
              <a:r>
                <a:rPr lang="en-US" altLang="zh-TW" sz="2000" b="1" kern="0" spc="1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400" b="1" dirty="0" smtClean="0">
                <a:solidFill>
                  <a:srgbClr val="000000"/>
                </a:solidFill>
                <a:latin typeface="微軟正黑體" panose="020B0604030504040204" pitchFamily="34" charset="-120"/>
                <a:ea typeface="微軟正黑體" panose="020B0604030504040204" pitchFamily="34" charset="-120"/>
              </a:endParaRPr>
            </a:p>
            <a:p>
              <a:pPr marL="550545" lvl="0" indent="-103505">
                <a:spcAft>
                  <a:spcPts val="0"/>
                </a:spcAft>
                <a:defRPr/>
              </a:pPr>
              <a:r>
                <a:rPr lang="en-US" altLang="zh-TW" sz="1600" b="1" dirty="0" smtClean="0">
                  <a:solidFill>
                    <a:srgbClr val="000000"/>
                  </a:solidFill>
                  <a:latin typeface="微軟正黑體" panose="020B0604030504040204" pitchFamily="34" charset="-120"/>
                  <a:ea typeface="微軟正黑體" panose="020B0604030504040204" pitchFamily="34" charset="-120"/>
                </a:rPr>
                <a:t>(</a:t>
              </a:r>
              <a:r>
                <a:rPr lang="en-US" altLang="zh-TW" sz="1600" b="1" dirty="0">
                  <a:solidFill>
                    <a:srgbClr val="000000"/>
                  </a:solidFill>
                  <a:latin typeface="微軟正黑體" panose="020B0604030504040204" pitchFamily="34" charset="-120"/>
                  <a:ea typeface="微軟正黑體" panose="020B0604030504040204" pitchFamily="34" charset="-120"/>
                </a:rPr>
                <a:t>3)</a:t>
              </a:r>
              <a:r>
                <a:rPr lang="zh-TW" altLang="en-US" sz="2000" b="1" dirty="0">
                  <a:solidFill>
                    <a:srgbClr val="002060"/>
                  </a:solidFill>
                  <a:latin typeface="微軟正黑體" panose="020B0604030504040204" pitchFamily="34" charset="-120"/>
                  <a:ea typeface="微軟正黑體" panose="020B0604030504040204" pitchFamily="34" charset="-120"/>
                </a:rPr>
                <a:t>交易</a:t>
              </a:r>
              <a:r>
                <a:rPr lang="zh-TW" altLang="en-US" sz="1600" b="1" dirty="0">
                  <a:solidFill>
                    <a:srgbClr val="000000"/>
                  </a:solidFill>
                  <a:latin typeface="微軟正黑體" panose="020B0604030504040204" pitchFamily="34" charset="-120"/>
                  <a:ea typeface="微軟正黑體" panose="020B0604030504040204" pitchFamily="34" charset="-120"/>
                </a:rPr>
                <a:t>房地所支付</a:t>
              </a:r>
              <a:r>
                <a:rPr lang="zh-TW" altLang="zh-TW" sz="1600" b="1" dirty="0">
                  <a:solidFill>
                    <a:srgbClr val="000000"/>
                  </a:solidFill>
                  <a:latin typeface="微軟正黑體" panose="020B0604030504040204" pitchFamily="34" charset="-120"/>
                  <a:ea typeface="微軟正黑體" panose="020B0604030504040204" pitchFamily="34" charset="-120"/>
                </a:rPr>
                <a:t>取得、改良及移轉之費用（如仲介費、廣告費、清潔費、搬運費等</a:t>
              </a:r>
              <a:r>
                <a:rPr lang="zh-TW" altLang="zh-TW" sz="1600" b="1" dirty="0" smtClean="0">
                  <a:solidFill>
                    <a:srgbClr val="000000"/>
                  </a:solidFill>
                  <a:latin typeface="微軟正黑體" panose="020B0604030504040204" pitchFamily="34" charset="-120"/>
                  <a:ea typeface="微軟正黑體" panose="020B0604030504040204" pitchFamily="34" charset="-120"/>
                </a:rPr>
                <a:t>）</a:t>
              </a:r>
              <a:endParaRPr lang="en-US" altLang="zh-TW" sz="1600" b="1" dirty="0" smtClean="0">
                <a:solidFill>
                  <a:srgbClr val="000000"/>
                </a:solidFill>
                <a:latin typeface="微軟正黑體" panose="020B0604030504040204" pitchFamily="34" charset="-120"/>
                <a:ea typeface="微軟正黑體" panose="020B0604030504040204" pitchFamily="34" charset="-120"/>
              </a:endParaRPr>
            </a:p>
            <a:p>
              <a:pPr marL="550545" lvl="0" indent="-103505">
                <a:spcAft>
                  <a:spcPts val="0"/>
                </a:spcAft>
                <a:defRPr/>
              </a:pPr>
              <a:r>
                <a:rPr lang="en-US" altLang="zh-TW" sz="1600" b="1" dirty="0" smtClean="0">
                  <a:solidFill>
                    <a:schemeClr val="tx1"/>
                  </a:solidFill>
                  <a:latin typeface="微軟正黑體" panose="020B0604030504040204" pitchFamily="34" charset="-120"/>
                  <a:ea typeface="微軟正黑體" panose="020B0604030504040204" pitchFamily="34" charset="-120"/>
                </a:rPr>
                <a:t>  </a:t>
              </a:r>
              <a:r>
                <a:rPr lang="zh-TW" altLang="zh-TW" sz="1600" b="1" dirty="0" smtClean="0">
                  <a:solidFill>
                    <a:schemeClr val="tx1"/>
                  </a:solidFill>
                  <a:latin typeface="微軟正黑體" panose="020B0604030504040204" pitchFamily="34" charset="-120"/>
                  <a:ea typeface="微軟正黑體" panose="020B0604030504040204" pitchFamily="34" charset="-120"/>
                </a:rPr>
                <a:t>未</a:t>
              </a:r>
              <a:r>
                <a:rPr lang="zh-TW" altLang="zh-TW" sz="1600" b="1" dirty="0">
                  <a:solidFill>
                    <a:schemeClr val="tx1"/>
                  </a:solidFill>
                  <a:latin typeface="微軟正黑體" panose="020B0604030504040204" pitchFamily="34" charset="-120"/>
                  <a:ea typeface="微軟正黑體" panose="020B0604030504040204" pitchFamily="34" charset="-120"/>
                </a:rPr>
                <a:t>提示</a:t>
              </a:r>
              <a:r>
                <a:rPr lang="en-US" altLang="zh-TW" sz="1600" b="1" dirty="0">
                  <a:solidFill>
                    <a:schemeClr val="tx1"/>
                  </a:solidFill>
                  <a:latin typeface="微軟正黑體" panose="020B0604030504040204" pitchFamily="34" charset="-120"/>
                  <a:ea typeface="微軟正黑體" panose="020B0604030504040204" pitchFamily="34" charset="-120"/>
                </a:rPr>
                <a:t>(3)</a:t>
              </a:r>
              <a:r>
                <a:rPr lang="zh-TW" altLang="zh-TW" sz="1600" b="1" dirty="0">
                  <a:solidFill>
                    <a:schemeClr val="tx1"/>
                  </a:solidFill>
                  <a:latin typeface="微軟正黑體" panose="020B0604030504040204" pitchFamily="34" charset="-120"/>
                  <a:ea typeface="微軟正黑體" panose="020B0604030504040204" pitchFamily="34" charset="-120"/>
                </a:rPr>
                <a:t>上開費用之證明文件或所提示之費用證明金額未達成交價額</a:t>
              </a:r>
              <a:r>
                <a:rPr lang="en-US" altLang="zh-TW" sz="1600" b="1" dirty="0">
                  <a:solidFill>
                    <a:schemeClr val="tx1"/>
                  </a:solidFill>
                  <a:latin typeface="微軟正黑體" panose="020B0604030504040204" pitchFamily="34" charset="-120"/>
                  <a:ea typeface="微軟正黑體" panose="020B0604030504040204" pitchFamily="34" charset="-120"/>
                </a:rPr>
                <a:t>5%</a:t>
              </a:r>
              <a:r>
                <a:rPr lang="zh-TW" altLang="zh-TW" sz="1600" b="1" dirty="0">
                  <a:solidFill>
                    <a:schemeClr val="tx1"/>
                  </a:solidFill>
                  <a:latin typeface="微軟正黑體" panose="020B0604030504040204" pitchFamily="34" charset="-120"/>
                  <a:ea typeface="微軟正黑體" panose="020B0604030504040204" pitchFamily="34" charset="-120"/>
                </a:rPr>
                <a:t>者，稽徵機關得</a:t>
              </a:r>
              <a:r>
                <a:rPr lang="zh-TW" altLang="zh-TW" sz="1600" b="1" dirty="0">
                  <a:solidFill>
                    <a:srgbClr val="FF0000"/>
                  </a:solidFill>
                  <a:latin typeface="微軟正黑體" panose="020B0604030504040204" pitchFamily="34" charset="-120"/>
                  <a:ea typeface="微軟正黑體" panose="020B0604030504040204" pitchFamily="34" charset="-120"/>
                </a:rPr>
                <a:t>按成交價額</a:t>
              </a: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zh-TW" sz="1600" b="1" dirty="0">
                  <a:solidFill>
                    <a:schemeClr val="tx1"/>
                  </a:solidFill>
                  <a:latin typeface="微軟正黑體" panose="020B0604030504040204" pitchFamily="34" charset="-120"/>
                  <a:ea typeface="微軟正黑體" panose="020B0604030504040204" pitchFamily="34" charset="-120"/>
                </a:rPr>
                <a:t>計算其費用</a:t>
              </a:r>
              <a:r>
                <a:rPr lang="zh-TW" altLang="zh-TW" sz="1600" b="1" dirty="0" smtClean="0">
                  <a:solidFill>
                    <a:schemeClr val="tx1"/>
                  </a:solidFill>
                  <a:latin typeface="微軟正黑體" panose="020B0604030504040204" pitchFamily="34" charset="-120"/>
                  <a:ea typeface="微軟正黑體" panose="020B0604030504040204" pitchFamily="34" charset="-120"/>
                </a:rPr>
                <a:t>。</a:t>
              </a:r>
              <a:r>
                <a:rPr lang="en-US" altLang="zh-TW" sz="1600" b="1" dirty="0" smtClean="0">
                  <a:solidFill>
                    <a:schemeClr val="tx1"/>
                  </a:solidFill>
                  <a:latin typeface="微軟正黑體" panose="020B0604030504040204" pitchFamily="34" charset="-120"/>
                  <a:ea typeface="微軟正黑體" panose="020B0604030504040204" pitchFamily="34" charset="-120"/>
                </a:rPr>
                <a:t>               (</a:t>
              </a:r>
              <a:r>
                <a:rPr lang="zh-TW" altLang="en-US" sz="1600" b="1" dirty="0" smtClean="0">
                  <a:solidFill>
                    <a:schemeClr val="tx1"/>
                  </a:solidFill>
                  <a:latin typeface="微軟正黑體" panose="020B0604030504040204" pitchFamily="34" charset="-120"/>
                  <a:ea typeface="微軟正黑體" panose="020B0604030504040204" pitchFamily="34" charset="-120"/>
                </a:rPr>
                <a:t>申</a:t>
              </a:r>
              <a:r>
                <a:rPr lang="en-US" altLang="zh-TW" sz="1600" b="1" dirty="0" smtClean="0">
                  <a:solidFill>
                    <a:schemeClr val="tx1"/>
                  </a:solidFill>
                  <a:latin typeface="微軟正黑體" panose="020B0604030504040204" pitchFamily="34" charset="-120"/>
                  <a:ea typeface="微軟正黑體" panose="020B0604030504040204" pitchFamily="34" charset="-120"/>
                </a:rPr>
                <a:t>§13)</a:t>
              </a:r>
            </a:p>
            <a:p>
              <a:pPr marL="550545" indent="-103505">
                <a:spcAft>
                  <a:spcPts val="0"/>
                </a:spcAft>
                <a:defRPr/>
              </a:pP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550545" indent="-103505">
                <a:spcAft>
                  <a:spcPts val="0"/>
                </a:spcAft>
                <a:defRPr/>
              </a:pPr>
              <a:r>
                <a:rPr lang="en-US" altLang="zh-TW" sz="1600" b="1" kern="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600" b="1" dirty="0">
                  <a:solidFill>
                    <a:srgbClr val="FF0000"/>
                  </a:solidFill>
                  <a:latin typeface="微軟正黑體" panose="020B0604030504040204" pitchFamily="34" charset="-120"/>
                  <a:ea typeface="微軟正黑體" panose="020B0604030504040204" pitchFamily="34" charset="-120"/>
                </a:rPr>
                <a:t>不得列為費用減</a:t>
              </a:r>
              <a:r>
                <a:rPr lang="zh-TW" altLang="zh-TW" sz="1600" b="1" dirty="0" smtClean="0">
                  <a:solidFill>
                    <a:srgbClr val="FF0000"/>
                  </a:solidFill>
                  <a:latin typeface="微軟正黑體" panose="020B0604030504040204" pitchFamily="34" charset="-120"/>
                  <a:ea typeface="微軟正黑體" panose="020B0604030504040204" pitchFamily="34" charset="-120"/>
                </a:rPr>
                <a:t>除</a:t>
              </a:r>
              <a:r>
                <a:rPr lang="zh-TW" altLang="en-US" sz="1600" b="1" dirty="0" smtClean="0">
                  <a:solidFill>
                    <a:srgbClr val="FF0000"/>
                  </a:solidFill>
                  <a:latin typeface="微軟正黑體" panose="020B0604030504040204" pitchFamily="34" charset="-120"/>
                  <a:ea typeface="微軟正黑體" panose="020B0604030504040204" pitchFamily="34" charset="-120"/>
                </a:rPr>
                <a:t>：</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a:p>
              <a:pPr marL="550545" indent="-103505">
                <a:spcAft>
                  <a:spcPts val="0"/>
                </a:spcAft>
                <a:defRPr/>
              </a:pPr>
              <a:r>
                <a:rPr lang="zh-TW" altLang="zh-TW" sz="1600" b="1" dirty="0" smtClean="0">
                  <a:solidFill>
                    <a:srgbClr val="FF0000"/>
                  </a:solidFill>
                  <a:latin typeface="微軟正黑體" panose="020B0604030504040204" pitchFamily="34" charset="-120"/>
                  <a:ea typeface="微軟正黑體" panose="020B0604030504040204" pitchFamily="34" charset="-120"/>
                </a:rPr>
                <a:t>取得</a:t>
              </a:r>
              <a:r>
                <a:rPr lang="zh-TW" altLang="zh-TW" sz="1600" b="1" dirty="0">
                  <a:solidFill>
                    <a:srgbClr val="FF0000"/>
                  </a:solidFill>
                  <a:latin typeface="微軟正黑體" panose="020B0604030504040204" pitchFamily="34" charset="-120"/>
                  <a:ea typeface="微軟正黑體" panose="020B0604030504040204" pitchFamily="34" charset="-120"/>
                </a:rPr>
                <a:t>房屋、土地所有權後，繳納之房屋稅、地價稅、管理費、清潔</a:t>
              </a:r>
              <a:r>
                <a:rPr lang="zh-TW" altLang="zh-TW" sz="1600" b="1" dirty="0" smtClean="0">
                  <a:solidFill>
                    <a:srgbClr val="FF0000"/>
                  </a:solidFill>
                  <a:latin typeface="微軟正黑體" panose="020B0604030504040204" pitchFamily="34" charset="-120"/>
                  <a:ea typeface="微軟正黑體" panose="020B0604030504040204" pitchFamily="34" charset="-120"/>
                </a:rPr>
                <a:t>費</a:t>
              </a:r>
              <a:r>
                <a:rPr lang="zh-TW" altLang="en-US" sz="1600" b="1" dirty="0">
                  <a:solidFill>
                    <a:srgbClr val="FF0000"/>
                  </a:solidFill>
                  <a:latin typeface="微軟正黑體" panose="020B0604030504040204" pitchFamily="34" charset="-120"/>
                  <a:ea typeface="微軟正黑體" panose="020B0604030504040204" pitchFamily="34" charset="-120"/>
                </a:rPr>
                <a:t>及</a:t>
              </a:r>
              <a:r>
                <a:rPr lang="zh-TW" altLang="zh-TW" sz="1600" b="1" dirty="0" smtClean="0">
                  <a:solidFill>
                    <a:srgbClr val="FF0000"/>
                  </a:solidFill>
                  <a:latin typeface="微軟正黑體" panose="020B0604030504040204" pitchFamily="34" charset="-120"/>
                  <a:ea typeface="微軟正黑體" panose="020B0604030504040204" pitchFamily="34" charset="-120"/>
                </a:rPr>
                <a:t>金融機構</a:t>
              </a:r>
              <a:r>
                <a:rPr lang="zh-TW" altLang="zh-TW" sz="1600" b="1" dirty="0">
                  <a:solidFill>
                    <a:srgbClr val="FF0000"/>
                  </a:solidFill>
                  <a:latin typeface="微軟正黑體" panose="020B0604030504040204" pitchFamily="34" charset="-120"/>
                  <a:ea typeface="微軟正黑體" panose="020B0604030504040204" pitchFamily="34" charset="-120"/>
                </a:rPr>
                <a:t>借款利息等，屬使用期間之相對</a:t>
              </a:r>
              <a:r>
                <a:rPr lang="zh-TW" altLang="zh-TW" sz="1600" b="1" dirty="0" smtClean="0">
                  <a:solidFill>
                    <a:srgbClr val="FF0000"/>
                  </a:solidFill>
                  <a:latin typeface="微軟正黑體" panose="020B0604030504040204" pitchFamily="34" charset="-120"/>
                  <a:ea typeface="微軟正黑體" panose="020B0604030504040204" pitchFamily="34" charset="-120"/>
                </a:rPr>
                <a:t>代價</a:t>
              </a:r>
              <a:r>
                <a:rPr lang="zh-TW" altLang="en-US" sz="1600" b="1" dirty="0" smtClean="0">
                  <a:solidFill>
                    <a:srgbClr val="FF0000"/>
                  </a:solidFill>
                  <a:latin typeface="微軟正黑體" panose="020B0604030504040204" pitchFamily="34" charset="-120"/>
                  <a:ea typeface="微軟正黑體" panose="020B0604030504040204" pitchFamily="34" charset="-120"/>
                </a:rPr>
                <a:t>。</a:t>
              </a:r>
              <a:endParaRPr lang="zh-TW" altLang="zh-TW" sz="1600" b="1" dirty="0">
                <a:solidFill>
                  <a:srgbClr val="FF0000"/>
                </a:solidFill>
                <a:latin typeface="微軟正黑體" panose="020B0604030504040204" pitchFamily="34" charset="-120"/>
                <a:ea typeface="微軟正黑體" panose="020B0604030504040204" pitchFamily="34" charset="-120"/>
              </a:endParaRPr>
            </a:p>
            <a:p>
              <a:pPr marL="550545" lvl="0" indent="-103505">
                <a:spcAft>
                  <a:spcPts val="0"/>
                </a:spcAft>
                <a:defRPr/>
              </a:pPr>
              <a:endParaRPr lang="en-US" altLang="zh-TW" sz="1600" b="1" dirty="0" smtClean="0">
                <a:solidFill>
                  <a:srgbClr val="000000"/>
                </a:solidFill>
                <a:latin typeface="微軟正黑體" panose="020B0604030504040204" pitchFamily="34" charset="-120"/>
                <a:ea typeface="微軟正黑體" panose="020B0604030504040204" pitchFamily="34" charset="-120"/>
              </a:endParaRPr>
            </a:p>
          </p:txBody>
        </p:sp>
      </p:grpSp>
      <p:cxnSp>
        <p:nvCxnSpPr>
          <p:cNvPr id="9" name="直線單箭頭接點 8"/>
          <p:cNvCxnSpPr/>
          <p:nvPr/>
        </p:nvCxnSpPr>
        <p:spPr bwMode="auto">
          <a:xfrm flipH="1">
            <a:off x="5566782" y="2568412"/>
            <a:ext cx="1674987" cy="702963"/>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4" name="直線接點 13"/>
          <p:cNvCxnSpPr/>
          <p:nvPr/>
        </p:nvCxnSpPr>
        <p:spPr bwMode="auto">
          <a:xfrm>
            <a:off x="7164288" y="2570774"/>
            <a:ext cx="732989"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5" name="直線單箭頭接點 34"/>
          <p:cNvCxnSpPr/>
          <p:nvPr/>
        </p:nvCxnSpPr>
        <p:spPr bwMode="auto">
          <a:xfrm flipH="1">
            <a:off x="1320786" y="2851360"/>
            <a:ext cx="1807017" cy="49851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36" name="直線接點 35"/>
          <p:cNvCxnSpPr/>
          <p:nvPr/>
        </p:nvCxnSpPr>
        <p:spPr bwMode="auto">
          <a:xfrm>
            <a:off x="3203848" y="2858758"/>
            <a:ext cx="40292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96869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143508" y="1099294"/>
            <a:ext cx="9180004" cy="5399731"/>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2" name="矩形 1"/>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defRPr/>
            </a:pPr>
            <a:endParaRPr lang="zh-TW" altLang="en-US" dirty="0" smtClean="0">
              <a:solidFill>
                <a:srgbClr val="FFFFFF"/>
              </a:solidFill>
              <a:latin typeface="Arial" charset="0"/>
              <a:cs typeface="Arial" charset="0"/>
            </a:endParaRPr>
          </a:p>
        </p:txBody>
      </p:sp>
      <p:sp>
        <p:nvSpPr>
          <p:cNvPr id="3" name="Text Box 1"/>
          <p:cNvSpPr txBox="1">
            <a:spLocks noChangeArrowheads="1"/>
          </p:cNvSpPr>
          <p:nvPr/>
        </p:nvSpPr>
        <p:spPr bwMode="auto">
          <a:xfrm>
            <a:off x="1115616"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altLang="en-US"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sp>
        <p:nvSpPr>
          <p:cNvPr id="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a:t>
            </a:r>
            <a:endParaRPr lang="zh-TW" altLang="en-US" sz="1050" dirty="0">
              <a:solidFill>
                <a:srgbClr val="FFFFFF"/>
              </a:solidFill>
            </a:endParaRPr>
          </a:p>
        </p:txBody>
      </p:sp>
      <p:sp>
        <p:nvSpPr>
          <p:cNvPr id="5"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19</a:t>
            </a:fld>
            <a:endParaRPr lang="zh-TW" altLang="en-US" sz="1050" dirty="0">
              <a:solidFill>
                <a:srgbClr val="FFFFFF"/>
              </a:solidFill>
            </a:endParaRPr>
          </a:p>
        </p:txBody>
      </p:sp>
      <p:sp>
        <p:nvSpPr>
          <p:cNvPr id="6" name="矩形 5"/>
          <p:cNvSpPr/>
          <p:nvPr/>
        </p:nvSpPr>
        <p:spPr>
          <a:xfrm>
            <a:off x="179512" y="1804928"/>
            <a:ext cx="8856984" cy="1938992"/>
          </a:xfrm>
          <a:prstGeom prst="rect">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ln>
            <a:noFill/>
          </a:ln>
        </p:spPr>
        <p:txBody>
          <a:bodyPr wrap="square">
            <a:spAutoFit/>
          </a:bodyPr>
          <a:lstStyle/>
          <a:p>
            <a:pPr marL="550545" indent="-103505">
              <a:spcAft>
                <a:spcPts val="0"/>
              </a:spcAft>
              <a:defRPr/>
            </a:pPr>
            <a:r>
              <a:rPr lang="en-US" altLang="zh-TW" sz="2400" b="1" dirty="0" smtClean="0">
                <a:solidFill>
                  <a:srgbClr val="FFFF00"/>
                </a:solidFill>
                <a:latin typeface="微軟正黑體" panose="020B0604030504040204" pitchFamily="34" charset="-120"/>
                <a:ea typeface="微軟正黑體" panose="020B0604030504040204" pitchFamily="34" charset="-120"/>
              </a:rPr>
              <a:t>2.</a:t>
            </a:r>
            <a:r>
              <a:rPr lang="zh-TW" altLang="zh-TW" sz="2400" b="1" dirty="0" smtClean="0">
                <a:solidFill>
                  <a:srgbClr val="FFFF00"/>
                </a:solidFill>
                <a:latin typeface="微軟正黑體" panose="020B0604030504040204" pitchFamily="34" charset="-120"/>
                <a:ea typeface="微軟正黑體" panose="020B0604030504040204" pitchFamily="34" charset="-120"/>
              </a:rPr>
              <a:t>繼承</a:t>
            </a:r>
            <a:r>
              <a:rPr lang="zh-TW" altLang="zh-TW" sz="2400" b="1" dirty="0">
                <a:solidFill>
                  <a:srgbClr val="FFFF00"/>
                </a:solidFill>
                <a:latin typeface="微軟正黑體" panose="020B0604030504040204" pitchFamily="34" charset="-120"/>
                <a:ea typeface="微軟正黑體" panose="020B0604030504040204" pitchFamily="34" charset="-120"/>
              </a:rPr>
              <a:t>或受贈取得者：</a:t>
            </a:r>
          </a:p>
          <a:p>
            <a:pPr>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所得額</a:t>
            </a:r>
            <a:r>
              <a:rPr lang="en-US" altLang="zh-TW" sz="2400" b="1" dirty="0" smtClean="0">
                <a:latin typeface="微軟正黑體" panose="020B0604030504040204" pitchFamily="34" charset="-120"/>
                <a:ea typeface="微軟正黑體" panose="020B0604030504040204" pitchFamily="34" charset="-120"/>
              </a:rPr>
              <a:t>】</a:t>
            </a:r>
            <a:r>
              <a:rPr lang="en-US" altLang="zh-TW" sz="2400" b="1" dirty="0" smtClean="0">
                <a:solidFill>
                  <a:srgbClr val="FFFF00"/>
                </a:solidFill>
                <a:latin typeface="微軟正黑體" panose="020B0604030504040204" pitchFamily="34" charset="-120"/>
                <a:ea typeface="微軟正黑體" panose="020B0604030504040204" pitchFamily="34" charset="-120"/>
              </a:rPr>
              <a:t>=[</a:t>
            </a:r>
            <a:r>
              <a:rPr lang="zh-TW" altLang="zh-TW" sz="2400" b="1" dirty="0" smtClean="0">
                <a:solidFill>
                  <a:srgbClr val="FFFF00"/>
                </a:solidFill>
                <a:latin typeface="微軟正黑體" panose="020B0604030504040204" pitchFamily="34" charset="-120"/>
                <a:ea typeface="微軟正黑體" panose="020B0604030504040204" pitchFamily="34" charset="-120"/>
              </a:rPr>
              <a:t>成交</a:t>
            </a:r>
            <a:r>
              <a:rPr lang="zh-TW" altLang="zh-TW" sz="2400" b="1" dirty="0">
                <a:solidFill>
                  <a:srgbClr val="FFFF00"/>
                </a:solidFill>
                <a:latin typeface="微軟正黑體" panose="020B0604030504040204" pitchFamily="34" charset="-120"/>
                <a:ea typeface="微軟正黑體" panose="020B0604030504040204" pitchFamily="34" charset="-120"/>
              </a:rPr>
              <a:t>價額</a:t>
            </a:r>
            <a:r>
              <a:rPr lang="en-US" altLang="zh-TW" sz="2400" b="1" dirty="0">
                <a:solidFill>
                  <a:srgbClr val="FFFF00"/>
                </a:solidFill>
                <a:latin typeface="微軟正黑體" panose="020B0604030504040204" pitchFamily="34" charset="-120"/>
                <a:ea typeface="微軟正黑體" panose="020B0604030504040204" pitchFamily="34" charset="-120"/>
              </a:rPr>
              <a:t>-</a:t>
            </a:r>
            <a:r>
              <a:rPr lang="zh-TW" altLang="zh-TW" sz="2400" b="1" dirty="0">
                <a:solidFill>
                  <a:srgbClr val="FFFF00"/>
                </a:solidFill>
                <a:latin typeface="微軟正黑體" panose="020B0604030504040204" pitchFamily="34" charset="-120"/>
                <a:ea typeface="微軟正黑體" panose="020B0604030504040204" pitchFamily="34" charset="-120"/>
              </a:rPr>
              <a:t>繼承或受贈時之</a:t>
            </a:r>
            <a:r>
              <a:rPr lang="zh-TW" altLang="zh-TW" sz="2400" b="1" u="sng" dirty="0">
                <a:latin typeface="微軟正黑體" panose="020B0604030504040204" pitchFamily="34" charset="-120"/>
                <a:ea typeface="微軟正黑體" panose="020B0604030504040204" pitchFamily="34" charset="-120"/>
              </a:rPr>
              <a:t>房屋評定現值</a:t>
            </a:r>
            <a:r>
              <a:rPr lang="zh-TW" altLang="zh-TW" sz="2400" b="1" dirty="0">
                <a:solidFill>
                  <a:srgbClr val="FFFF00"/>
                </a:solidFill>
                <a:latin typeface="微軟正黑體" panose="020B0604030504040204" pitchFamily="34" charset="-120"/>
                <a:ea typeface="微軟正黑體" panose="020B0604030504040204" pitchFamily="34" charset="-120"/>
              </a:rPr>
              <a:t>及</a:t>
            </a:r>
            <a:r>
              <a:rPr lang="zh-TW" altLang="zh-TW" sz="2400" b="1" u="sng" dirty="0">
                <a:latin typeface="微軟正黑體" panose="020B0604030504040204" pitchFamily="34" charset="-120"/>
                <a:ea typeface="微軟正黑體" panose="020B0604030504040204" pitchFamily="34" charset="-120"/>
              </a:rPr>
              <a:t>公告土地現</a:t>
            </a:r>
            <a:r>
              <a:rPr lang="zh-TW" altLang="zh-TW" sz="2400" b="1" u="sng" dirty="0" smtClean="0">
                <a:latin typeface="微軟正黑體" panose="020B0604030504040204" pitchFamily="34" charset="-120"/>
                <a:ea typeface="微軟正黑體" panose="020B0604030504040204" pitchFamily="34" charset="-120"/>
              </a:rPr>
              <a:t>值</a:t>
            </a:r>
            <a:r>
              <a:rPr lang="en-US" altLang="zh-TW" sz="2400" b="1" dirty="0" smtClean="0">
                <a:solidFill>
                  <a:srgbClr val="FFFF00"/>
                </a:solidFill>
                <a:latin typeface="微軟正黑體" panose="020B0604030504040204" pitchFamily="34" charset="-120"/>
                <a:ea typeface="微軟正黑體" panose="020B0604030504040204" pitchFamily="34" charset="-120"/>
              </a:rPr>
              <a:t>(</a:t>
            </a:r>
            <a:r>
              <a:rPr lang="zh-TW" altLang="zh-TW" sz="2400" b="1" dirty="0" smtClean="0">
                <a:solidFill>
                  <a:srgbClr val="FFFF00"/>
                </a:solidFill>
                <a:latin typeface="微軟正黑體" panose="020B0604030504040204" pitchFamily="34" charset="-120"/>
                <a:ea typeface="微軟正黑體" panose="020B0604030504040204" pitchFamily="34" charset="-120"/>
              </a:rPr>
              <a:t>按</a:t>
            </a:r>
            <a:r>
              <a:rPr lang="zh-TW" altLang="zh-TW" sz="2400" b="1" dirty="0">
                <a:solidFill>
                  <a:srgbClr val="FFFF00"/>
                </a:solidFill>
                <a:latin typeface="微軟正黑體" panose="020B0604030504040204" pitchFamily="34" charset="-120"/>
                <a:ea typeface="微軟正黑體" panose="020B0604030504040204" pitchFamily="34" charset="-120"/>
              </a:rPr>
              <a:t>政府發布之消費者</a:t>
            </a:r>
            <a:r>
              <a:rPr lang="zh-TW" altLang="zh-TW" sz="2400" b="1" u="sng" dirty="0">
                <a:latin typeface="微軟正黑體" panose="020B0604030504040204" pitchFamily="34" charset="-120"/>
                <a:ea typeface="微軟正黑體" panose="020B0604030504040204" pitchFamily="34" charset="-120"/>
              </a:rPr>
              <a:t>物價指數調整</a:t>
            </a:r>
            <a:r>
              <a:rPr lang="zh-TW" altLang="zh-TW" sz="2400" b="1" dirty="0">
                <a:solidFill>
                  <a:srgbClr val="FFFF00"/>
                </a:solidFill>
                <a:latin typeface="微軟正黑體" panose="020B0604030504040204" pitchFamily="34" charset="-120"/>
                <a:ea typeface="微軟正黑體" panose="020B0604030504040204" pitchFamily="34" charset="-120"/>
              </a:rPr>
              <a:t>後之</a:t>
            </a:r>
            <a:r>
              <a:rPr lang="zh-TW" altLang="zh-TW" sz="2400" b="1" dirty="0" smtClean="0">
                <a:solidFill>
                  <a:srgbClr val="FFFF00"/>
                </a:solidFill>
                <a:latin typeface="微軟正黑體" panose="020B0604030504040204" pitchFamily="34" charset="-120"/>
                <a:ea typeface="微軟正黑體" panose="020B0604030504040204" pitchFamily="34" charset="-120"/>
              </a:rPr>
              <a:t>價值</a:t>
            </a:r>
            <a:r>
              <a:rPr lang="en-US" altLang="zh-TW" sz="2400" b="1" dirty="0" smtClean="0">
                <a:solidFill>
                  <a:srgbClr val="FFFF00"/>
                </a:solidFill>
                <a:latin typeface="微軟正黑體" panose="020B0604030504040204" pitchFamily="34" charset="-120"/>
                <a:ea typeface="微軟正黑體" panose="020B0604030504040204" pitchFamily="34" charset="-120"/>
              </a:rPr>
              <a:t>)-</a:t>
            </a:r>
            <a:r>
              <a:rPr lang="zh-TW" altLang="en-US" sz="2400" b="1" dirty="0" smtClean="0">
                <a:solidFill>
                  <a:srgbClr val="FFFF00"/>
                </a:solidFill>
                <a:latin typeface="微軟正黑體" panose="020B0604030504040204" pitchFamily="34" charset="-120"/>
                <a:ea typeface="微軟正黑體" panose="020B0604030504040204" pitchFamily="34" charset="-120"/>
              </a:rPr>
              <a:t>費用</a:t>
            </a:r>
            <a:r>
              <a:rPr lang="en-US" altLang="zh-TW" sz="2400" b="1" dirty="0" smtClean="0">
                <a:solidFill>
                  <a:srgbClr val="FFFF00"/>
                </a:solidFill>
                <a:latin typeface="微軟正黑體" panose="020B0604030504040204" pitchFamily="34" charset="-120"/>
                <a:ea typeface="微軟正黑體" panose="020B0604030504040204" pitchFamily="34" charset="-120"/>
              </a:rPr>
              <a:t>]</a:t>
            </a:r>
          </a:p>
          <a:p>
            <a:pPr lvl="0">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並</a:t>
            </a:r>
            <a:r>
              <a:rPr lang="zh-TW" altLang="en-US" sz="2400" b="1" dirty="0" smtClean="0">
                <a:solidFill>
                  <a:srgbClr val="FFFF00"/>
                </a:solidFill>
                <a:latin typeface="微軟正黑體" panose="020B0604030504040204" pitchFamily="34" charset="-120"/>
                <a:ea typeface="微軟正黑體" panose="020B0604030504040204" pitchFamily="34" charset="-120"/>
              </a:rPr>
              <a:t>減除</a:t>
            </a:r>
            <a:r>
              <a:rPr lang="zh-TW" altLang="en-US" sz="2400" b="1" dirty="0">
                <a:solidFill>
                  <a:srgbClr val="FFFF00"/>
                </a:solidFill>
                <a:latin typeface="微軟正黑體" panose="020B0604030504040204" pitchFamily="34" charset="-120"/>
                <a:ea typeface="微軟正黑體" panose="020B0604030504040204" pitchFamily="34" charset="-120"/>
              </a:rPr>
              <a:t>當次交易依土地稅法計算之</a:t>
            </a:r>
            <a:r>
              <a:rPr lang="zh-TW" altLang="zh-TW" sz="2400" b="1" u="sng" dirty="0">
                <a:latin typeface="微軟正黑體" panose="020B0604030504040204" pitchFamily="34" charset="-120"/>
                <a:ea typeface="微軟正黑體" panose="020B0604030504040204" pitchFamily="34" charset="-120"/>
              </a:rPr>
              <a:t>土地漲價總數額</a:t>
            </a:r>
            <a:r>
              <a:rPr lang="zh-TW" altLang="en-US" sz="2400" b="1" dirty="0" smtClean="0">
                <a:solidFill>
                  <a:srgbClr val="FFFFFF"/>
                </a:solidFill>
                <a:latin typeface="微軟正黑體" panose="020B0604030504040204" pitchFamily="34" charset="-120"/>
                <a:ea typeface="微軟正黑體" panose="020B0604030504040204" pitchFamily="34" charset="-120"/>
              </a:rPr>
              <a:t>為</a:t>
            </a:r>
            <a:r>
              <a:rPr lang="en-US" altLang="zh-TW" sz="2400" b="1" dirty="0" smtClean="0">
                <a:solidFill>
                  <a:srgbClr val="FFFFFF"/>
                </a:solidFill>
                <a:latin typeface="微軟正黑體" panose="020B0604030504040204" pitchFamily="34" charset="-120"/>
                <a:ea typeface="微軟正黑體" panose="020B0604030504040204" pitchFamily="34" charset="-120"/>
              </a:rPr>
              <a:t>【</a:t>
            </a:r>
            <a:r>
              <a:rPr lang="zh-TW" altLang="en-US" sz="2400" b="1" dirty="0" smtClean="0">
                <a:solidFill>
                  <a:srgbClr val="FFFFFF"/>
                </a:solidFill>
                <a:latin typeface="微軟正黑體" panose="020B0604030504040204" pitchFamily="34" charset="-120"/>
                <a:ea typeface="微軟正黑體" panose="020B0604030504040204" pitchFamily="34" charset="-120"/>
              </a:rPr>
              <a:t>課稅</a:t>
            </a:r>
            <a:r>
              <a:rPr lang="zh-TW" altLang="zh-TW" sz="2400" b="1" dirty="0" smtClean="0">
                <a:solidFill>
                  <a:srgbClr val="FFFFFF"/>
                </a:solidFill>
                <a:latin typeface="微軟正黑體" panose="020B0604030504040204" pitchFamily="34" charset="-120"/>
                <a:ea typeface="微軟正黑體" panose="020B0604030504040204" pitchFamily="34" charset="-120"/>
              </a:rPr>
              <a:t>所得額</a:t>
            </a:r>
            <a:r>
              <a:rPr lang="en-US" altLang="zh-TW" sz="2400" b="1" dirty="0" smtClean="0">
                <a:solidFill>
                  <a:srgbClr val="FFFFFF"/>
                </a:solidFill>
                <a:latin typeface="微軟正黑體" panose="020B0604030504040204" pitchFamily="34" charset="-120"/>
                <a:ea typeface="微軟正黑體" panose="020B0604030504040204" pitchFamily="34" charset="-120"/>
              </a:rPr>
              <a:t>】</a:t>
            </a:r>
            <a:r>
              <a:rPr lang="zh-TW" altLang="en-US" sz="2400" b="1" dirty="0" smtClean="0">
                <a:solidFill>
                  <a:srgbClr val="FFFFFF"/>
                </a:solidFill>
                <a:latin typeface="微軟正黑體" panose="020B0604030504040204" pitchFamily="34" charset="-120"/>
                <a:ea typeface="微軟正黑體" panose="020B0604030504040204" pitchFamily="34" charset="-120"/>
              </a:rPr>
              <a:t> </a:t>
            </a:r>
            <a:r>
              <a:rPr kumimoji="1" lang="en-US" altLang="zh-TW"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(§14-4)</a:t>
            </a:r>
            <a:endParaRPr kumimoji="1" lang="en-US" altLang="zh-TW" sz="2000" b="1" dirty="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grpSp>
        <p:nvGrpSpPr>
          <p:cNvPr id="7" name="Group 14"/>
          <p:cNvGrpSpPr>
            <a:grpSpLocks/>
          </p:cNvGrpSpPr>
          <p:nvPr/>
        </p:nvGrpSpPr>
        <p:grpSpPr bwMode="auto">
          <a:xfrm>
            <a:off x="467544" y="1217762"/>
            <a:ext cx="3741357" cy="483047"/>
            <a:chOff x="1162" y="3793"/>
            <a:chExt cx="2404" cy="395"/>
          </a:xfrm>
        </p:grpSpPr>
        <p:sp>
          <p:nvSpPr>
            <p:cNvPr id="8"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defRPr/>
              </a:pPr>
              <a:endParaRPr lang="zh-TW" altLang="en-US">
                <a:solidFill>
                  <a:srgbClr val="FFFFFF"/>
                </a:solidFill>
              </a:endParaRPr>
            </a:p>
          </p:txBody>
        </p:sp>
        <p:sp>
          <p:nvSpPr>
            <p:cNvPr id="9"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defRPr/>
              </a:pPr>
              <a:endParaRPr lang="zh-TW" altLang="zh-TW" sz="3200" b="1" dirty="0">
                <a:solidFill>
                  <a:srgbClr val="FFFFFF"/>
                </a:solidFill>
                <a:ea typeface="標楷體" pitchFamily="65" charset="-120"/>
              </a:endParaRPr>
            </a:p>
          </p:txBody>
        </p:sp>
      </p:grpSp>
      <p:sp>
        <p:nvSpPr>
          <p:cNvPr id="10" name="矩形 9"/>
          <p:cNvSpPr/>
          <p:nvPr/>
        </p:nvSpPr>
        <p:spPr>
          <a:xfrm>
            <a:off x="826705" y="1213668"/>
            <a:ext cx="3232394" cy="430887"/>
          </a:xfrm>
          <a:prstGeom prst="rect">
            <a:avLst/>
          </a:prstGeom>
        </p:spPr>
        <p:txBody>
          <a:bodyPr wrap="square">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zh-TW" altLang="en-US" sz="2200" b="1" dirty="0" smtClean="0">
                <a:solidFill>
                  <a:srgbClr val="000000"/>
                </a:solidFill>
                <a:latin typeface="微軟正黑體" panose="020B0604030504040204" pitchFamily="34" charset="-120"/>
                <a:ea typeface="微軟正黑體" panose="020B0604030504040204" pitchFamily="34" charset="-120"/>
              </a:rPr>
              <a:t>四</a:t>
            </a: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zh-TW" altLang="zh-TW" sz="2200" b="1" dirty="0" smtClean="0">
                <a:solidFill>
                  <a:srgbClr val="000000"/>
                </a:solidFill>
                <a:latin typeface="微軟正黑體" panose="020B0604030504040204" pitchFamily="34" charset="-120"/>
                <a:ea typeface="微軟正黑體" panose="020B0604030504040204" pitchFamily="34" charset="-120"/>
                <a:cs typeface="Arial" charset="0"/>
              </a:rPr>
              <a:t>課稅計算基礎</a:t>
            </a:r>
            <a:r>
              <a:rPr lang="en-US" altLang="zh-TW" sz="2200" b="1" dirty="0" smtClean="0">
                <a:solidFill>
                  <a:srgbClr val="000000"/>
                </a:solidFill>
                <a:latin typeface="微軟正黑體" panose="020B0604030504040204" pitchFamily="34" charset="-120"/>
                <a:ea typeface="微軟正黑體" panose="020B0604030504040204" pitchFamily="34" charset="-120"/>
                <a:cs typeface="Arial" charset="0"/>
              </a:rPr>
              <a:t>(2)</a:t>
            </a:r>
          </a:p>
        </p:txBody>
      </p:sp>
      <p:sp>
        <p:nvSpPr>
          <p:cNvPr id="11" name="矩形 10"/>
          <p:cNvSpPr/>
          <p:nvPr/>
        </p:nvSpPr>
        <p:spPr>
          <a:xfrm>
            <a:off x="161510" y="3927831"/>
            <a:ext cx="5107718" cy="2554545"/>
          </a:xfrm>
          <a:prstGeom prst="rect">
            <a:avLst/>
          </a:prstGeom>
        </p:spPr>
        <p:txBody>
          <a:bodyPr wrap="square">
            <a:spAutoFit/>
          </a:bodyPr>
          <a:lstStyle/>
          <a:p>
            <a:r>
              <a:rPr lang="zh-TW" altLang="zh-TW" sz="2400" dirty="0" smtClean="0">
                <a:solidFill>
                  <a:srgbClr val="FF0000"/>
                </a:solidFill>
              </a:rPr>
              <a:t>♟</a:t>
            </a:r>
            <a:r>
              <a:rPr lang="zh-TW" altLang="en-US" sz="2200" b="1" dirty="0">
                <a:solidFill>
                  <a:srgbClr val="FF0000"/>
                </a:solidFill>
                <a:latin typeface="微軟正黑體" panose="020B0604030504040204" pitchFamily="34" charset="-120"/>
                <a:ea typeface="微軟正黑體" panose="020B0604030504040204" pitchFamily="34" charset="-120"/>
              </a:rPr>
              <a:t>出售房屋所付之違約金</a:t>
            </a:r>
            <a:r>
              <a:rPr lang="zh-TW" altLang="en-US" sz="2200" b="1" dirty="0">
                <a:solidFill>
                  <a:srgbClr val="002060"/>
                </a:solidFill>
                <a:latin typeface="微軟正黑體" panose="020B0604030504040204" pitchFamily="34" charset="-120"/>
                <a:ea typeface="微軟正黑體" panose="020B0604030504040204" pitchFamily="34" charset="-120"/>
              </a:rPr>
              <a:t>得列為費用計算財產交易所得 </a:t>
            </a:r>
            <a:r>
              <a:rPr lang="en-US" altLang="zh-TW" sz="2200" b="1" dirty="0">
                <a:solidFill>
                  <a:srgbClr val="002060"/>
                </a:solidFill>
                <a:latin typeface="微軟正黑體" panose="020B0604030504040204" pitchFamily="34" charset="-120"/>
                <a:ea typeface="微軟正黑體" panose="020B0604030504040204" pitchFamily="34" charset="-120"/>
              </a:rPr>
              <a:t>【</a:t>
            </a:r>
            <a:r>
              <a:rPr lang="zh-TW" altLang="en-US" sz="2200" b="1" dirty="0">
                <a:solidFill>
                  <a:srgbClr val="002060"/>
                </a:solidFill>
                <a:latin typeface="微軟正黑體" panose="020B0604030504040204" pitchFamily="34" charset="-120"/>
                <a:ea typeface="微軟正黑體" panose="020B0604030504040204" pitchFamily="34" charset="-120"/>
              </a:rPr>
              <a:t>財政部</a:t>
            </a:r>
            <a:r>
              <a:rPr lang="en-US" altLang="zh-TW" sz="2200" b="1" dirty="0">
                <a:solidFill>
                  <a:srgbClr val="002060"/>
                </a:solidFill>
                <a:latin typeface="微軟正黑體" panose="020B0604030504040204" pitchFamily="34" charset="-120"/>
                <a:ea typeface="微軟正黑體" panose="020B0604030504040204" pitchFamily="34" charset="-120"/>
              </a:rPr>
              <a:t>64/10/02</a:t>
            </a:r>
            <a:r>
              <a:rPr lang="zh-TW" altLang="en-US" sz="2200" b="1" dirty="0">
                <a:solidFill>
                  <a:srgbClr val="002060"/>
                </a:solidFill>
                <a:latin typeface="微軟正黑體" panose="020B0604030504040204" pitchFamily="34" charset="-120"/>
                <a:ea typeface="微軟正黑體" panose="020B0604030504040204" pitchFamily="34" charset="-120"/>
              </a:rPr>
              <a:t>台財稅第</a:t>
            </a:r>
            <a:r>
              <a:rPr lang="en-US" altLang="zh-TW" sz="2200" b="1" dirty="0">
                <a:solidFill>
                  <a:srgbClr val="002060"/>
                </a:solidFill>
                <a:latin typeface="微軟正黑體" panose="020B0604030504040204" pitchFamily="34" charset="-120"/>
                <a:ea typeface="微軟正黑體" panose="020B0604030504040204" pitchFamily="34" charset="-120"/>
              </a:rPr>
              <a:t>37124</a:t>
            </a:r>
            <a:r>
              <a:rPr lang="zh-TW" altLang="en-US" sz="2200" b="1" dirty="0">
                <a:solidFill>
                  <a:srgbClr val="002060"/>
                </a:solidFill>
                <a:latin typeface="微軟正黑體" panose="020B0604030504040204" pitchFamily="34" charset="-120"/>
                <a:ea typeface="微軟正黑體" panose="020B0604030504040204" pitchFamily="34" charset="-120"/>
              </a:rPr>
              <a:t>號函</a:t>
            </a:r>
            <a:r>
              <a:rPr lang="en-US" altLang="zh-TW" sz="2200" b="1" dirty="0">
                <a:solidFill>
                  <a:srgbClr val="002060"/>
                </a:solidFill>
                <a:latin typeface="微軟正黑體" panose="020B0604030504040204" pitchFamily="34" charset="-120"/>
                <a:ea typeface="微軟正黑體" panose="020B0604030504040204" pitchFamily="34" charset="-120"/>
              </a:rPr>
              <a:t>】 </a:t>
            </a:r>
            <a:r>
              <a:rPr lang="en-US" altLang="zh-TW" sz="2400" dirty="0" smtClean="0">
                <a:solidFill>
                  <a:srgbClr val="000000"/>
                </a:solidFill>
                <a:latin typeface="標楷體" panose="03000509000000000000" pitchFamily="65" charset="-120"/>
                <a:ea typeface="標楷體" panose="03000509000000000000" pitchFamily="65" charset="-120"/>
              </a:rPr>
              <a:t>	</a:t>
            </a:r>
          </a:p>
          <a:p>
            <a:r>
              <a:rPr lang="zh-TW" altLang="zh-TW" sz="2400" dirty="0" smtClean="0">
                <a:solidFill>
                  <a:srgbClr val="FF0000"/>
                </a:solidFill>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交易損失</a:t>
            </a:r>
            <a:r>
              <a:rPr lang="zh-TW" altLang="zh-TW" sz="2200" b="1" dirty="0" smtClean="0">
                <a:solidFill>
                  <a:srgbClr val="FF0000"/>
                </a:solidFill>
                <a:latin typeface="微軟正黑體" panose="020B0604030504040204" pitchFamily="34" charset="-120"/>
                <a:ea typeface="微軟正黑體" panose="020B0604030504040204" pitchFamily="34" charset="-120"/>
              </a:rPr>
              <a:t>個人</a:t>
            </a:r>
            <a:r>
              <a:rPr lang="zh-TW" altLang="zh-TW" sz="2200" b="1" dirty="0">
                <a:solidFill>
                  <a:srgbClr val="FF0000"/>
                </a:solidFill>
                <a:latin typeface="微軟正黑體" panose="020B0604030504040204" pitchFamily="34" charset="-120"/>
                <a:ea typeface="微軟正黑體" panose="020B0604030504040204" pitchFamily="34" charset="-120"/>
              </a:rPr>
              <a:t>房屋、土地</a:t>
            </a:r>
            <a:r>
              <a:rPr lang="zh-TW" altLang="zh-TW" sz="2200" b="1" dirty="0">
                <a:solidFill>
                  <a:srgbClr val="002060"/>
                </a:solidFill>
                <a:latin typeface="微軟正黑體" panose="020B0604030504040204" pitchFamily="34" charset="-120"/>
                <a:ea typeface="微軟正黑體" panose="020B0604030504040204" pitchFamily="34" charset="-120"/>
              </a:rPr>
              <a:t>交易損失</a:t>
            </a:r>
            <a:r>
              <a:rPr lang="zh-TW" altLang="zh-TW" sz="2200" b="1" dirty="0">
                <a:solidFill>
                  <a:srgbClr val="FF0000"/>
                </a:solidFill>
                <a:latin typeface="微軟正黑體" panose="020B0604030504040204" pitchFamily="34" charset="-120"/>
                <a:ea typeface="微軟正黑體" panose="020B0604030504040204" pitchFamily="34" charset="-120"/>
              </a:rPr>
              <a:t>，得自交易日以後</a:t>
            </a:r>
            <a:r>
              <a:rPr lang="en-US" altLang="zh-TW" sz="2200" b="1" dirty="0">
                <a:solidFill>
                  <a:srgbClr val="FF0000"/>
                </a:solidFill>
                <a:latin typeface="微軟正黑體" panose="020B0604030504040204" pitchFamily="34" charset="-120"/>
                <a:ea typeface="微軟正黑體" panose="020B0604030504040204" pitchFamily="34" charset="-120"/>
              </a:rPr>
              <a:t>3</a:t>
            </a:r>
            <a:r>
              <a:rPr lang="zh-TW" altLang="zh-TW" sz="2200" b="1" dirty="0">
                <a:solidFill>
                  <a:srgbClr val="FF0000"/>
                </a:solidFill>
                <a:latin typeface="微軟正黑體" panose="020B0604030504040204" pitchFamily="34" charset="-120"/>
                <a:ea typeface="微軟正黑體" panose="020B0604030504040204" pitchFamily="34" charset="-120"/>
              </a:rPr>
              <a:t>年內之房屋、土地</a:t>
            </a:r>
            <a:r>
              <a:rPr lang="zh-TW" altLang="zh-TW" sz="2200" b="1" dirty="0">
                <a:solidFill>
                  <a:srgbClr val="002060"/>
                </a:solidFill>
                <a:latin typeface="微軟正黑體" panose="020B0604030504040204" pitchFamily="34" charset="-120"/>
                <a:ea typeface="微軟正黑體" panose="020B0604030504040204" pitchFamily="34" charset="-120"/>
              </a:rPr>
              <a:t>交易所得</a:t>
            </a:r>
            <a:r>
              <a:rPr lang="zh-TW" altLang="zh-TW" sz="2200" b="1" dirty="0">
                <a:solidFill>
                  <a:srgbClr val="FF0000"/>
                </a:solidFill>
                <a:latin typeface="微軟正黑體" panose="020B0604030504040204" pitchFamily="34" charset="-120"/>
                <a:ea typeface="微軟正黑體" panose="020B0604030504040204" pitchFamily="34" charset="-120"/>
              </a:rPr>
              <a:t>減除之</a:t>
            </a:r>
            <a:r>
              <a:rPr lang="zh-TW" altLang="zh-TW" sz="2200" b="1" dirty="0" smtClean="0">
                <a:solidFill>
                  <a:srgbClr val="FF0000"/>
                </a:solidFill>
                <a:latin typeface="微軟正黑體" panose="020B0604030504040204" pitchFamily="34" charset="-120"/>
                <a:ea typeface="微軟正黑體" panose="020B0604030504040204" pitchFamily="34" charset="-120"/>
              </a:rPr>
              <a:t>。</a:t>
            </a:r>
            <a:r>
              <a:rPr lang="en-US" altLang="zh-TW" sz="2200" b="1" dirty="0">
                <a:solidFill>
                  <a:srgbClr val="002060"/>
                </a:solidFill>
                <a:latin typeface="微軟正黑體" panose="020B0604030504040204" pitchFamily="34" charset="-120"/>
                <a:ea typeface="微軟正黑體" panose="020B0604030504040204" pitchFamily="34" charset="-120"/>
              </a:rPr>
              <a:t>(</a:t>
            </a:r>
            <a:r>
              <a:rPr lang="zh-TW" altLang="en-US" sz="2200" b="1" dirty="0">
                <a:solidFill>
                  <a:srgbClr val="002060"/>
                </a:solidFill>
                <a:latin typeface="微軟正黑體" panose="020B0604030504040204" pitchFamily="34" charset="-120"/>
                <a:ea typeface="微軟正黑體" panose="020B0604030504040204" pitchFamily="34" charset="-120"/>
              </a:rPr>
              <a:t>適用新制如有損失僅得減除新制所得，不得與舊制互為減除</a:t>
            </a:r>
            <a:r>
              <a:rPr lang="en-US" altLang="zh-TW" sz="2200" b="1" dirty="0">
                <a:solidFill>
                  <a:srgbClr val="002060"/>
                </a:solidFill>
                <a:latin typeface="微軟正黑體" panose="020B0604030504040204" pitchFamily="34" charset="-120"/>
                <a:ea typeface="微軟正黑體" panose="020B0604030504040204" pitchFamily="34" charset="-120"/>
              </a:rPr>
              <a:t>)</a:t>
            </a:r>
            <a:endParaRPr lang="zh-TW" altLang="zh-TW" sz="2200" b="1" dirty="0">
              <a:solidFill>
                <a:srgbClr val="002060"/>
              </a:solidFill>
              <a:latin typeface="微軟正黑體" panose="020B0604030504040204" pitchFamily="34" charset="-120"/>
              <a:ea typeface="微軟正黑體" panose="020B0604030504040204" pitchFamily="34" charset="-120"/>
            </a:endParaRPr>
          </a:p>
        </p:txBody>
      </p:sp>
      <p:pic>
        <p:nvPicPr>
          <p:cNvPr id="1030" name="Picture 6" descr="「損失」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9901" y="3743920"/>
            <a:ext cx="3636595" cy="15827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損失」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 t="24368" r="1483" b="23846"/>
          <a:stretch/>
        </p:blipFill>
        <p:spPr bwMode="auto">
          <a:xfrm>
            <a:off x="6049693" y="5312138"/>
            <a:ext cx="2661237" cy="115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79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字方塊 1"/>
          <p:cNvSpPr txBox="1">
            <a:spLocks noChangeArrowheads="1"/>
          </p:cNvSpPr>
          <p:nvPr/>
        </p:nvSpPr>
        <p:spPr bwMode="auto">
          <a:xfrm>
            <a:off x="3851920" y="457712"/>
            <a:ext cx="5083824" cy="1323439"/>
          </a:xfrm>
          <a:prstGeom prst="rect">
            <a:avLst/>
          </a:prstGeom>
          <a:noFill/>
          <a:ln w="38100">
            <a:solidFill>
              <a:srgbClr val="00B0F0"/>
            </a:solidFill>
            <a:prstDash val="sysDash"/>
            <a:miter lim="800000"/>
            <a:headEnd/>
            <a:tailEnd/>
          </a:ln>
        </p:spPr>
        <p:txBody>
          <a:bodyPr wrap="square">
            <a:spAutoFit/>
          </a:bodyPr>
          <a:lstStyle/>
          <a:p>
            <a:pPr lvl="0" algn="ctr"/>
            <a:r>
              <a:rPr lang="zh-TW" altLang="en-US" sz="4000" b="1" dirty="0" smtClean="0">
                <a:solidFill>
                  <a:srgbClr val="0070C0"/>
                </a:solidFill>
                <a:latin typeface="Adobe 繁黑體 Std B"/>
                <a:ea typeface="Adobe 繁黑體 Std B"/>
                <a:cs typeface="Adobe 繁黑體 Std B"/>
              </a:rPr>
              <a:t>講師簡介</a:t>
            </a:r>
            <a:endParaRPr lang="en-US" altLang="zh-TW" sz="4000" b="1" dirty="0" smtClean="0">
              <a:solidFill>
                <a:srgbClr val="0070C0"/>
              </a:solidFill>
              <a:latin typeface="Adobe 繁黑體 Std B"/>
              <a:ea typeface="Adobe 繁黑體 Std B"/>
              <a:cs typeface="Adobe 繁黑體 Std B"/>
            </a:endParaRPr>
          </a:p>
          <a:p>
            <a:pPr lvl="0" algn="ctr"/>
            <a:r>
              <a:rPr lang="zh-TW" altLang="zh-TW" sz="4000" b="1" dirty="0" smtClean="0">
                <a:solidFill>
                  <a:srgbClr val="0070C0"/>
                </a:solidFill>
                <a:latin typeface="Adobe 繁黑體 Std B"/>
                <a:ea typeface="Adobe 繁黑體 Std B"/>
                <a:cs typeface="Adobe 繁黑體 Std B"/>
              </a:rPr>
              <a:t>林秀銘</a:t>
            </a:r>
            <a:r>
              <a:rPr lang="zh-TW" altLang="en-US" sz="4000" b="1" dirty="0" smtClean="0">
                <a:solidFill>
                  <a:srgbClr val="0070C0"/>
                </a:solidFill>
                <a:latin typeface="Adobe 繁黑體 Std B"/>
                <a:ea typeface="Adobe 繁黑體 Std B"/>
                <a:cs typeface="Adobe 繁黑體 Std B"/>
              </a:rPr>
              <a:t>   老師 </a:t>
            </a:r>
            <a:endParaRPr lang="en-US" altLang="zh-TW" sz="4000" b="1" dirty="0">
              <a:solidFill>
                <a:srgbClr val="0070C0"/>
              </a:solidFill>
              <a:latin typeface="Adobe 繁黑體 Std B"/>
              <a:ea typeface="Adobe 繁黑體 Std B"/>
              <a:cs typeface="Adobe 繁黑體 Std B"/>
            </a:endParaRPr>
          </a:p>
        </p:txBody>
      </p:sp>
      <p:sp>
        <p:nvSpPr>
          <p:cNvPr id="7" name="矩形 6"/>
          <p:cNvSpPr/>
          <p:nvPr/>
        </p:nvSpPr>
        <p:spPr>
          <a:xfrm>
            <a:off x="3751168" y="1906117"/>
            <a:ext cx="5544616" cy="4524315"/>
          </a:xfrm>
          <a:prstGeom prst="rect">
            <a:avLst/>
          </a:prstGeom>
        </p:spPr>
        <p:txBody>
          <a:bodyPr wrap="square">
            <a:spAutoFit/>
          </a:bodyPr>
          <a:lstStyle/>
          <a:p>
            <a:pPr fontAlgn="auto">
              <a:lnSpc>
                <a:spcPct val="150000"/>
              </a:lnSpc>
              <a:spcBef>
                <a:spcPts val="0"/>
              </a:spcBef>
              <a:spcAft>
                <a:spcPts val="0"/>
              </a:spcAft>
              <a:buFont typeface="Wingdings" pitchFamily="2" charset="2"/>
              <a:buChar char="l"/>
              <a:defRPr/>
            </a:pPr>
            <a:r>
              <a:rPr lang="zh-TW" altLang="en-US" sz="2400" b="1" dirty="0" smtClean="0">
                <a:solidFill>
                  <a:schemeClr val="tx2"/>
                </a:solidFill>
                <a:latin typeface="+mn-lt"/>
                <a:ea typeface="Adobe 繁黑體 Std B"/>
                <a:cs typeface="Arial" charset="0"/>
              </a:rPr>
              <a:t>  管理學 碩士、大學 講師</a:t>
            </a:r>
            <a:endParaRPr lang="en-US" altLang="zh-TW" sz="2400" b="1" dirty="0">
              <a:solidFill>
                <a:schemeClr val="tx2"/>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smtClean="0">
                <a:solidFill>
                  <a:srgbClr val="00B050"/>
                </a:solidFill>
                <a:latin typeface="+mn-lt"/>
                <a:ea typeface="Adobe 繁黑體 Std B"/>
                <a:cs typeface="Arial" charset="0"/>
              </a:rPr>
              <a:t>  地政</a:t>
            </a:r>
            <a:r>
              <a:rPr lang="zh-TW" altLang="en-US" sz="2400" b="1" dirty="0">
                <a:solidFill>
                  <a:srgbClr val="00B050"/>
                </a:solidFill>
                <a:latin typeface="+mn-lt"/>
                <a:ea typeface="Adobe 繁黑體 Std B"/>
                <a:cs typeface="Arial" charset="0"/>
              </a:rPr>
              <a:t>士國家考試 </a:t>
            </a:r>
            <a:r>
              <a:rPr lang="zh-TW" altLang="en-US" sz="2400" b="1" dirty="0" smtClean="0">
                <a:solidFill>
                  <a:srgbClr val="00B050"/>
                </a:solidFill>
                <a:latin typeface="+mn-lt"/>
                <a:ea typeface="Adobe 繁黑體 Std B"/>
                <a:cs typeface="Arial" charset="0"/>
              </a:rPr>
              <a:t>合格</a:t>
            </a:r>
            <a:endParaRPr lang="en-US" altLang="zh-TW" sz="2400" b="1" dirty="0" smtClean="0">
              <a:solidFill>
                <a:srgbClr val="00B050"/>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smtClean="0">
                <a:solidFill>
                  <a:schemeClr val="tx2"/>
                </a:solidFill>
                <a:latin typeface="+mn-lt"/>
                <a:ea typeface="Adobe 繁黑體 Std B"/>
                <a:cs typeface="Arial" charset="0"/>
              </a:rPr>
              <a:t>  不動產經紀人國家考試 合格</a:t>
            </a:r>
            <a:endParaRPr lang="en-US" altLang="zh-TW" sz="2400" b="1" dirty="0" smtClean="0">
              <a:solidFill>
                <a:schemeClr val="tx2"/>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smtClean="0">
                <a:solidFill>
                  <a:srgbClr val="00B050"/>
                </a:solidFill>
                <a:latin typeface="+mn-lt"/>
                <a:ea typeface="Adobe 繁黑體 Std B"/>
                <a:cs typeface="Arial" charset="0"/>
              </a:rPr>
              <a:t>  榮獲中華民國 金</a:t>
            </a:r>
            <a:r>
              <a:rPr lang="zh-TW" altLang="en-US" sz="2400" b="1" dirty="0">
                <a:solidFill>
                  <a:srgbClr val="00B050"/>
                </a:solidFill>
                <a:latin typeface="+mn-lt"/>
                <a:ea typeface="Adobe 繁黑體 Std B"/>
                <a:cs typeface="Arial" charset="0"/>
              </a:rPr>
              <a:t>仲獎 </a:t>
            </a:r>
            <a:r>
              <a:rPr lang="zh-TW" altLang="en-US" sz="2400" b="1" dirty="0" smtClean="0">
                <a:solidFill>
                  <a:srgbClr val="00B050"/>
                </a:solidFill>
                <a:latin typeface="+mn-lt"/>
                <a:ea typeface="Adobe 繁黑體 Std B"/>
                <a:cs typeface="Arial" charset="0"/>
              </a:rPr>
              <a:t>表揚</a:t>
            </a:r>
            <a:endParaRPr lang="en-US" altLang="zh-TW" sz="2400" b="1" dirty="0">
              <a:solidFill>
                <a:schemeClr val="tx2"/>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smtClean="0">
                <a:solidFill>
                  <a:srgbClr val="00B050"/>
                </a:solidFill>
                <a:latin typeface="+mn-lt"/>
                <a:ea typeface="Adobe 繁黑體 Std B"/>
                <a:cs typeface="Arial" charset="0"/>
              </a:rPr>
              <a:t>  內政部</a:t>
            </a:r>
            <a:r>
              <a:rPr lang="zh-TW" altLang="en-US" sz="2400" b="1" dirty="0">
                <a:solidFill>
                  <a:srgbClr val="00B050"/>
                </a:solidFill>
                <a:latin typeface="+mn-lt"/>
                <a:ea typeface="Adobe 繁黑體 Std B"/>
                <a:cs typeface="Arial" charset="0"/>
              </a:rPr>
              <a:t>核</a:t>
            </a:r>
            <a:r>
              <a:rPr lang="zh-TW" altLang="en-US" sz="2400" b="1" dirty="0" smtClean="0">
                <a:solidFill>
                  <a:srgbClr val="00B050"/>
                </a:solidFill>
                <a:latin typeface="+mn-lt"/>
                <a:ea typeface="Adobe 繁黑體 Std B"/>
                <a:cs typeface="Arial" charset="0"/>
              </a:rPr>
              <a:t>可 不動產</a:t>
            </a:r>
            <a:r>
              <a:rPr lang="zh-TW" altLang="en-US" sz="2400" b="1" dirty="0">
                <a:solidFill>
                  <a:srgbClr val="00B050"/>
                </a:solidFill>
                <a:latin typeface="+mn-lt"/>
                <a:ea typeface="Adobe 繁黑體 Std B"/>
                <a:cs typeface="Arial" charset="0"/>
              </a:rPr>
              <a:t>訓練機構 講師</a:t>
            </a:r>
            <a:endParaRPr lang="en-US" altLang="zh-TW" sz="2400" b="1" dirty="0">
              <a:solidFill>
                <a:srgbClr val="00B050"/>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smtClean="0">
                <a:solidFill>
                  <a:schemeClr val="tx1"/>
                </a:solidFill>
                <a:latin typeface="+mn-lt"/>
                <a:ea typeface="Adobe 繁黑體 Std B"/>
                <a:cs typeface="Arial" charset="0"/>
              </a:rPr>
              <a:t>  地政</a:t>
            </a:r>
            <a:r>
              <a:rPr lang="zh-TW" altLang="en-US" sz="2400" b="1" dirty="0">
                <a:solidFill>
                  <a:schemeClr val="tx1"/>
                </a:solidFill>
                <a:latin typeface="+mn-lt"/>
                <a:ea typeface="Adobe 繁黑體 Std B"/>
                <a:cs typeface="Arial" charset="0"/>
              </a:rPr>
              <a:t>士、不動產</a:t>
            </a:r>
            <a:r>
              <a:rPr lang="zh-TW" altLang="en-US" sz="2400" b="1" dirty="0" smtClean="0">
                <a:solidFill>
                  <a:schemeClr val="tx1"/>
                </a:solidFill>
                <a:latin typeface="+mn-lt"/>
                <a:ea typeface="Adobe 繁黑體 Std B"/>
                <a:cs typeface="Arial" charset="0"/>
              </a:rPr>
              <a:t>經紀人國家考試</a:t>
            </a:r>
            <a:endParaRPr lang="en-US" altLang="zh-TW" sz="2400" b="1" dirty="0" smtClean="0">
              <a:solidFill>
                <a:schemeClr val="tx1"/>
              </a:solidFill>
              <a:latin typeface="+mn-lt"/>
              <a:ea typeface="Adobe 繁黑體 Std B"/>
              <a:cs typeface="Arial" charset="0"/>
            </a:endParaRPr>
          </a:p>
          <a:p>
            <a:pPr fontAlgn="auto">
              <a:lnSpc>
                <a:spcPct val="150000"/>
              </a:lnSpc>
              <a:spcBef>
                <a:spcPts val="0"/>
              </a:spcBef>
              <a:spcAft>
                <a:spcPts val="0"/>
              </a:spcAft>
              <a:defRPr/>
            </a:pPr>
            <a:r>
              <a:rPr lang="en-US" altLang="zh-TW" sz="2400" b="1" dirty="0" smtClean="0">
                <a:solidFill>
                  <a:schemeClr val="tx1"/>
                </a:solidFill>
                <a:latin typeface="+mn-lt"/>
                <a:ea typeface="Adobe 繁黑體 Std B"/>
                <a:cs typeface="Arial" charset="0"/>
              </a:rPr>
              <a:t>      (</a:t>
            </a:r>
            <a:r>
              <a:rPr lang="zh-TW" altLang="en-US" sz="2400" b="1" dirty="0" smtClean="0">
                <a:solidFill>
                  <a:schemeClr val="tx1"/>
                </a:solidFill>
                <a:latin typeface="+mn-lt"/>
                <a:ea typeface="Adobe 繁黑體 Std B"/>
                <a:cs typeface="Arial" charset="0"/>
              </a:rPr>
              <a:t>國家考試考照輔導</a:t>
            </a:r>
            <a:r>
              <a:rPr lang="zh-TW" altLang="en-US" sz="2400" b="1" dirty="0">
                <a:solidFill>
                  <a:schemeClr val="tx1"/>
                </a:solidFill>
                <a:latin typeface="+mn-lt"/>
                <a:ea typeface="Adobe 繁黑體 Std B"/>
                <a:cs typeface="Arial" charset="0"/>
              </a:rPr>
              <a:t>名師</a:t>
            </a:r>
            <a:r>
              <a:rPr lang="zh-TW" altLang="en-US" sz="2400" b="1" dirty="0">
                <a:solidFill>
                  <a:schemeClr val="tx2"/>
                </a:solidFill>
                <a:latin typeface="+mn-lt"/>
                <a:ea typeface="Adobe 繁黑體 Std B"/>
                <a:cs typeface="Arial" charset="0"/>
              </a:rPr>
              <a:t> </a:t>
            </a:r>
            <a:r>
              <a:rPr lang="en-US" altLang="zh-TW" sz="2400" b="1" dirty="0" smtClean="0">
                <a:solidFill>
                  <a:schemeClr val="tx2"/>
                </a:solidFill>
                <a:latin typeface="+mn-lt"/>
                <a:ea typeface="Adobe 繁黑體 Std B"/>
                <a:cs typeface="Arial" charset="0"/>
              </a:rPr>
              <a:t>)</a:t>
            </a:r>
            <a:r>
              <a:rPr lang="zh-TW" altLang="en-US" sz="2400" b="1" dirty="0" smtClean="0">
                <a:solidFill>
                  <a:schemeClr val="tx2"/>
                </a:solidFill>
                <a:latin typeface="+mn-lt"/>
                <a:ea typeface="Adobe 繁黑體 Std B"/>
                <a:cs typeface="Arial" charset="0"/>
              </a:rPr>
              <a:t> </a:t>
            </a:r>
            <a:endParaRPr lang="en-US" altLang="zh-TW" sz="2400" b="1" dirty="0" smtClean="0">
              <a:solidFill>
                <a:schemeClr val="tx2"/>
              </a:solidFill>
              <a:latin typeface="+mn-lt"/>
              <a:ea typeface="Adobe 繁黑體 Std B"/>
              <a:cs typeface="Arial" charset="0"/>
            </a:endParaRPr>
          </a:p>
          <a:p>
            <a:pPr fontAlgn="auto">
              <a:lnSpc>
                <a:spcPct val="150000"/>
              </a:lnSpc>
              <a:spcBef>
                <a:spcPts val="0"/>
              </a:spcBef>
              <a:spcAft>
                <a:spcPts val="0"/>
              </a:spcAft>
              <a:defRPr/>
            </a:pPr>
            <a:r>
              <a:rPr lang="zh-TW" altLang="en-US" sz="2400" b="1" dirty="0" smtClean="0">
                <a:solidFill>
                  <a:schemeClr val="tx2"/>
                </a:solidFill>
                <a:latin typeface="+mn-lt"/>
                <a:ea typeface="Adobe 繁黑體 Std B"/>
                <a:cs typeface="Arial" charset="0"/>
              </a:rPr>
              <a:t> </a:t>
            </a:r>
            <a:endParaRPr lang="zh-TW" altLang="en-US" sz="2400" b="1" dirty="0">
              <a:solidFill>
                <a:schemeClr val="accent2"/>
              </a:solidFill>
              <a:latin typeface="+mn-lt"/>
              <a:ea typeface="Adobe 繁黑體 Std B"/>
              <a:cs typeface="Arial" charset="0"/>
            </a:endParaRPr>
          </a:p>
        </p:txBody>
      </p:sp>
      <p:sp>
        <p:nvSpPr>
          <p:cNvPr id="3076" name="投影片編號版面配置區 4"/>
          <p:cNvSpPr>
            <a:spLocks noGrp="1"/>
          </p:cNvSpPr>
          <p:nvPr>
            <p:ph type="sldNum" sz="quarter" idx="4294967295"/>
          </p:nvPr>
        </p:nvSpPr>
        <p:spPr bwMode="auto">
          <a:xfrm>
            <a:off x="7658100" y="6602413"/>
            <a:ext cx="479425" cy="236537"/>
          </a:xfrm>
          <a:prstGeom prst="rect">
            <a:avLst/>
          </a:prstGeom>
          <a:noFill/>
          <a:ln>
            <a:miter lim="800000"/>
            <a:headEnd/>
            <a:tailEnd/>
          </a:ln>
        </p:spPr>
        <p:txBody>
          <a:bodyPr/>
          <a:lstStyle/>
          <a:p>
            <a:fld id="{D95A821D-1552-47EE-B74F-6E8327415F13}" type="slidenum">
              <a:rPr lang="en-US" altLang="zh-TW">
                <a:ea typeface="新細明體" pitchFamily="18" charset="-120"/>
              </a:rPr>
              <a:pPr/>
              <a:t>2</a:t>
            </a:fld>
            <a:endParaRPr lang="zh-TW" altLang="en-US">
              <a:ea typeface="新細明體" pitchFamily="18" charset="-120"/>
            </a:endParaRPr>
          </a:p>
        </p:txBody>
      </p:sp>
      <p:sp>
        <p:nvSpPr>
          <p:cNvPr id="3077" name="頁尾版面配置區 5"/>
          <p:cNvSpPr>
            <a:spLocks noGrp="1"/>
          </p:cNvSpPr>
          <p:nvPr>
            <p:ph type="ftr" sz="quarter" idx="4294967295"/>
          </p:nvPr>
        </p:nvSpPr>
        <p:spPr bwMode="auto">
          <a:xfrm>
            <a:off x="1006475" y="6602413"/>
            <a:ext cx="5368925" cy="236537"/>
          </a:xfrm>
          <a:prstGeom prst="rect">
            <a:avLst/>
          </a:prstGeom>
          <a:noFill/>
          <a:ln>
            <a:miter lim="800000"/>
            <a:headEnd/>
            <a:tailEnd/>
          </a:ln>
        </p:spPr>
        <p:txBody>
          <a:bodyPr/>
          <a:lstStyle/>
          <a:p>
            <a:r>
              <a:rPr lang="en-US" altLang="zh-TW">
                <a:ea typeface="新細明體" pitchFamily="18" charset="-120"/>
              </a:rPr>
              <a:t>Town</a:t>
            </a:r>
            <a:endParaRPr lang="zh-TW" altLang="zh-TW">
              <a:ea typeface="新細明體" pitchFamily="18" charset="-120"/>
            </a:endParaRPr>
          </a:p>
        </p:txBody>
      </p:sp>
      <p:sp>
        <p:nvSpPr>
          <p:cNvPr id="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9"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pic>
        <p:nvPicPr>
          <p:cNvPr id="1026" name="Picture 2" descr="D:\備份\D\Desktop\金典地產代書\照片\林老師形象照\07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 y="722928"/>
            <a:ext cx="3571656" cy="5256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bwMode="auto">
          <a:xfrm>
            <a:off x="0" y="819458"/>
            <a:ext cx="9180004" cy="6093296"/>
          </a:xfrm>
          <a:prstGeom prst="rect">
            <a:avLst/>
          </a:prstGeom>
          <a:gradFill flip="none" rotWithShape="1">
            <a:gsLst>
              <a:gs pos="0">
                <a:srgbClr val="6600FF">
                  <a:tint val="66000"/>
                  <a:satMod val="160000"/>
                </a:srgbClr>
              </a:gs>
              <a:gs pos="50000">
                <a:srgbClr val="6600FF">
                  <a:tint val="44500"/>
                  <a:satMod val="160000"/>
                </a:srgbClr>
              </a:gs>
              <a:gs pos="100000">
                <a:srgbClr val="6600FF">
                  <a:tint val="23500"/>
                  <a:satMod val="160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indent="-419100">
              <a:spcBef>
                <a:spcPts val="600"/>
              </a:spcBef>
              <a:spcAft>
                <a:spcPts val="360"/>
              </a:spcAft>
              <a:defRPr/>
            </a:pPr>
            <a:endParaRPr lang="zh-TW" altLang="en-US" sz="2000" b="1" kern="0" dirty="0">
              <a:solidFill>
                <a:srgbClr val="FF0000"/>
              </a:solidFill>
              <a:latin typeface="標楷體" pitchFamily="65" charset="-120"/>
              <a:ea typeface="標楷體" pitchFamily="65" charset="-120"/>
            </a:endParaRPr>
          </a:p>
          <a:p>
            <a:pPr defTabSz="914400" fontAlgn="auto">
              <a:spcBef>
                <a:spcPts val="0"/>
              </a:spcBef>
              <a:spcAft>
                <a:spcPts val="0"/>
              </a:spcAft>
              <a:buClrTx/>
              <a:buSzTx/>
              <a:buFontTx/>
              <a:buNone/>
              <a:defRPr/>
            </a:pPr>
            <a:endParaRPr lang="en-US" altLang="zh-TW" sz="2000" b="1" kern="0" dirty="0" smtClean="0">
              <a:solidFill>
                <a:srgbClr val="2D2DB9"/>
              </a:solidFill>
              <a:latin typeface="標楷體" pitchFamily="65" charset="-120"/>
              <a:ea typeface="標楷體" pitchFamily="65" charset="-120"/>
            </a:endParaRPr>
          </a:p>
          <a:p>
            <a:pPr marL="361950" indent="-103505">
              <a:spcAft>
                <a:spcPts val="0"/>
              </a:spcAft>
              <a:defRPr/>
            </a:pPr>
            <a:endParaRPr lang="en-US" altLang="zh-TW" sz="1600" dirty="0" smtClean="0">
              <a:solidFill>
                <a:srgbClr val="FFFFFF"/>
              </a:solidFill>
              <a:latin typeface="Times New Roman" panose="02020603050405020304" pitchFamily="18" charset="0"/>
              <a:ea typeface="新細明體" panose="02020500000000000000" pitchFamily="18" charset="-120"/>
            </a:endParaRPr>
          </a:p>
          <a:p>
            <a:pPr marL="361950" indent="-103505">
              <a:spcAft>
                <a:spcPts val="0"/>
              </a:spcAft>
              <a:defRPr/>
            </a:pPr>
            <a:endParaRPr lang="en-US" altLang="zh-TW" sz="2400" dirty="0">
              <a:solidFill>
                <a:srgbClr val="FFFFFF"/>
              </a:solidFill>
              <a:latin typeface="Times New Roman" panose="02020603050405020304" pitchFamily="18" charset="0"/>
              <a:ea typeface="新細明體" panose="02020500000000000000" pitchFamily="18" charset="-120"/>
            </a:endParaRPr>
          </a:p>
          <a:p>
            <a:pPr defTabSz="914400" fontAlgn="auto">
              <a:spcBef>
                <a:spcPts val="0"/>
              </a:spcBef>
              <a:spcAft>
                <a:spcPts val="0"/>
              </a:spcAft>
              <a:buClrTx/>
              <a:buSzTx/>
              <a:defRPr/>
            </a:pPr>
            <a:r>
              <a:rPr lang="zh-TW" altLang="en-US" sz="2400" b="1" kern="0" dirty="0" smtClean="0">
                <a:solidFill>
                  <a:srgbClr val="000000"/>
                </a:solidFill>
                <a:latin typeface="新細明體" pitchFamily="18" charset="-120"/>
                <a:ea typeface="新細明體" pitchFamily="18" charset="-120"/>
              </a:rPr>
              <a:t>      </a:t>
            </a:r>
            <a:endParaRPr lang="en-US" altLang="zh-TW" sz="2400" b="1" kern="0" dirty="0">
              <a:solidFill>
                <a:srgbClr val="000000"/>
              </a:solidFill>
              <a:latin typeface="新細明體" pitchFamily="18" charset="-120"/>
              <a:ea typeface="新細明體" pitchFamily="18" charset="-120"/>
            </a:endParaRPr>
          </a:p>
          <a:p>
            <a:pPr defTabSz="914400" fontAlgn="auto">
              <a:spcBef>
                <a:spcPts val="0"/>
              </a:spcBef>
              <a:spcAft>
                <a:spcPts val="0"/>
              </a:spcAft>
              <a:buClrTx/>
              <a:buSzTx/>
            </a:pPr>
            <a:r>
              <a:rPr lang="zh-TW" altLang="en-US" sz="2400" dirty="0" smtClean="0">
                <a:solidFill>
                  <a:srgbClr val="FF0000"/>
                </a:solidFill>
                <a:latin typeface="helvetica" panose="020B0604020202020204" pitchFamily="34" charset="0"/>
              </a:rPr>
              <a:t>       </a:t>
            </a:r>
            <a:r>
              <a:rPr lang="zh-TW" altLang="en-US" sz="2400" b="1" kern="0" dirty="0" smtClean="0">
                <a:solidFill>
                  <a:srgbClr val="000000"/>
                </a:solidFill>
                <a:latin typeface="新細明體" pitchFamily="18" charset="-120"/>
                <a:ea typeface="新細明體" pitchFamily="18" charset="-120"/>
              </a:rPr>
              <a:t>        </a:t>
            </a:r>
            <a:endParaRPr lang="en-US" altLang="zh-TW" sz="2400" b="1" kern="0" dirty="0">
              <a:solidFill>
                <a:srgbClr val="000000"/>
              </a:solidFill>
              <a:latin typeface="新細明體" pitchFamily="18" charset="-120"/>
              <a:ea typeface="新細明體" pitchFamily="18" charset="-120"/>
            </a:endParaRPr>
          </a:p>
        </p:txBody>
      </p:sp>
      <p:sp>
        <p:nvSpPr>
          <p:cNvPr id="2" name="矩形 1"/>
          <p:cNvSpPr/>
          <p:nvPr/>
        </p:nvSpPr>
        <p:spPr bwMode="auto">
          <a:xfrm>
            <a:off x="0" y="507813"/>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defRPr/>
            </a:pPr>
            <a:endParaRPr lang="zh-TW" altLang="en-US" dirty="0" smtClean="0">
              <a:solidFill>
                <a:srgbClr val="FFFFFF"/>
              </a:solidFill>
              <a:latin typeface="Arial" charset="0"/>
              <a:cs typeface="Arial" charset="0"/>
            </a:endParaRPr>
          </a:p>
        </p:txBody>
      </p:sp>
      <p:grpSp>
        <p:nvGrpSpPr>
          <p:cNvPr id="3" name="Group 14"/>
          <p:cNvGrpSpPr>
            <a:grpSpLocks/>
          </p:cNvGrpSpPr>
          <p:nvPr/>
        </p:nvGrpSpPr>
        <p:grpSpPr bwMode="auto">
          <a:xfrm>
            <a:off x="395536" y="900889"/>
            <a:ext cx="7776864" cy="578771"/>
            <a:chOff x="1162" y="3792"/>
            <a:chExt cx="2404" cy="396"/>
          </a:xfrm>
        </p:grpSpPr>
        <p:sp>
          <p:nvSpPr>
            <p:cNvPr id="13"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defRPr/>
              </a:pPr>
              <a:endParaRPr lang="zh-TW" altLang="en-US">
                <a:solidFill>
                  <a:srgbClr val="FFFFFF"/>
                </a:solidFill>
              </a:endParaRPr>
            </a:p>
          </p:txBody>
        </p:sp>
        <p:sp>
          <p:nvSpPr>
            <p:cNvPr id="14" name="AutoShape 16"/>
            <p:cNvSpPr>
              <a:spLocks noChangeArrowheads="1"/>
            </p:cNvSpPr>
            <p:nvPr/>
          </p:nvSpPr>
          <p:spPr bwMode="auto">
            <a:xfrm>
              <a:off x="1259" y="3792"/>
              <a:ext cx="2218" cy="349"/>
            </a:xfrm>
            <a:prstGeom prst="roundRect">
              <a:avLst>
                <a:gd name="adj" fmla="val 50000"/>
              </a:avLst>
            </a:prstGeom>
            <a:solidFill>
              <a:srgbClr val="FFFF99"/>
            </a:solidFill>
            <a:ln w="9525">
              <a:noFill/>
              <a:round/>
              <a:headEnd/>
              <a:tailEnd/>
            </a:ln>
          </p:spPr>
          <p:txBody>
            <a:bodyPr wrap="none" anchor="ctr"/>
            <a:lstStyle/>
            <a:p>
              <a:pPr algn="ctr">
                <a:defRPr/>
              </a:pPr>
              <a:endParaRPr lang="zh-TW" altLang="zh-TW" sz="3200" b="1" dirty="0">
                <a:solidFill>
                  <a:srgbClr val="FFFFFF"/>
                </a:solidFill>
                <a:ea typeface="標楷體" pitchFamily="65" charset="-120"/>
              </a:endParaRPr>
            </a:p>
          </p:txBody>
        </p:sp>
      </p:grpSp>
      <p:sp>
        <p:nvSpPr>
          <p:cNvPr id="15" name="矩形 14"/>
          <p:cNvSpPr/>
          <p:nvPr/>
        </p:nvSpPr>
        <p:spPr>
          <a:xfrm>
            <a:off x="395536" y="764704"/>
            <a:ext cx="2988840" cy="400110"/>
          </a:xfrm>
          <a:prstGeom prst="rect">
            <a:avLst/>
          </a:prstGeom>
        </p:spPr>
        <p:txBody>
          <a:bodyPr wrap="square">
            <a:spAutoFit/>
          </a:bodyPr>
          <a:lstStyle/>
          <a:p>
            <a:pPr>
              <a:defRPr/>
            </a:pPr>
            <a:endParaRPr lang="zh-TW" altLang="en-US" sz="2000" dirty="0">
              <a:solidFill>
                <a:srgbClr val="000000"/>
              </a:solidFill>
              <a:ea typeface="新細明體" pitchFamily="18" charset="-120"/>
            </a:endParaRPr>
          </a:p>
        </p:txBody>
      </p:sp>
      <p:sp>
        <p:nvSpPr>
          <p:cNvPr id="17" name="頁尾版面配置區 6"/>
          <p:cNvSpPr txBox="1">
            <a:spLocks/>
          </p:cNvSpPr>
          <p:nvPr/>
        </p:nvSpPr>
        <p:spPr>
          <a:xfrm>
            <a:off x="-36004" y="6597352"/>
            <a:ext cx="9180004"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a:t>
            </a:r>
            <a:endParaRPr lang="en-US" altLang="zh-TW" sz="1050" dirty="0" smtClean="0">
              <a:solidFill>
                <a:srgbClr val="FFFFFF"/>
              </a:solidFill>
            </a:endParaRPr>
          </a:p>
          <a:p>
            <a:pPr>
              <a:defRPr/>
            </a:pPr>
            <a:endParaRPr lang="zh-TW" altLang="en-US" sz="1050" dirty="0">
              <a:solidFill>
                <a:srgbClr val="FFFFFF"/>
              </a:solidFill>
            </a:endParaRPr>
          </a:p>
        </p:txBody>
      </p:sp>
      <p:sp>
        <p:nvSpPr>
          <p:cNvPr id="18" name="投影片編號版面配置區 5"/>
          <p:cNvSpPr txBox="1">
            <a:spLocks/>
          </p:cNvSpPr>
          <p:nvPr/>
        </p:nvSpPr>
        <p:spPr>
          <a:xfrm>
            <a:off x="7380312" y="662025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20</a:t>
            </a:fld>
            <a:endParaRPr lang="zh-TW" altLang="en-US" sz="1050" dirty="0">
              <a:solidFill>
                <a:srgbClr val="FFFFFF"/>
              </a:solidFill>
            </a:endParaRPr>
          </a:p>
        </p:txBody>
      </p:sp>
      <p:sp>
        <p:nvSpPr>
          <p:cNvPr id="21"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latin typeface="Arial" charset="0"/>
                <a:cs typeface="Arial" charset="0"/>
              </a:rPr>
              <a:t> </a:t>
            </a: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altLang="en-US" sz="4000" b="1" dirty="0">
              <a:ln>
                <a:solidFill>
                  <a:srgbClr val="FF0000"/>
                </a:solidFill>
              </a:ln>
              <a:solidFill>
                <a:srgbClr val="FF3300"/>
              </a:solidFill>
              <a:latin typeface="微軟正黑體" pitchFamily="32" charset="-120"/>
              <a:ea typeface="微軟正黑體" pitchFamily="32" charset="-120"/>
              <a:cs typeface="Arial" charset="0"/>
            </a:endParaRPr>
          </a:p>
        </p:txBody>
      </p:sp>
      <p:sp>
        <p:nvSpPr>
          <p:cNvPr id="16" name="文字方塊 15"/>
          <p:cNvSpPr txBox="1"/>
          <p:nvPr/>
        </p:nvSpPr>
        <p:spPr>
          <a:xfrm>
            <a:off x="220195" y="1556792"/>
            <a:ext cx="8712968" cy="120032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defTabSz="914400" fontAlgn="auto">
              <a:spcBef>
                <a:spcPts val="0"/>
              </a:spcBef>
              <a:spcAft>
                <a:spcPts val="0"/>
              </a:spcAft>
              <a:buClrTx/>
              <a:buSzTx/>
              <a:defRPr/>
            </a:pPr>
            <a:r>
              <a:rPr lang="zh-TW" altLang="en-US" sz="2400" b="1" dirty="0">
                <a:solidFill>
                  <a:srgbClr val="002060"/>
                </a:solidFill>
                <a:latin typeface="微軟正黑體" panose="020B0604030504040204" pitchFamily="34" charset="-120"/>
                <a:ea typeface="微軟正黑體" panose="020B0604030504040204" pitchFamily="34" charset="-120"/>
              </a:rPr>
              <a:t>個人出售因繼承或贈與而取得者，以交易時之</a:t>
            </a:r>
            <a:r>
              <a:rPr lang="zh-TW" altLang="en-US" sz="2400" b="1" u="sng" dirty="0">
                <a:solidFill>
                  <a:srgbClr val="002060"/>
                </a:solidFill>
                <a:latin typeface="微軟正黑體" panose="020B0604030504040204" pitchFamily="34" charset="-120"/>
                <a:ea typeface="微軟正黑體" panose="020B0604030504040204" pitchFamily="34" charset="-120"/>
              </a:rPr>
              <a:t>成交價額</a:t>
            </a:r>
            <a:r>
              <a:rPr lang="zh-TW" altLang="en-US" sz="2400" b="1" dirty="0">
                <a:solidFill>
                  <a:srgbClr val="002060"/>
                </a:solidFill>
                <a:latin typeface="微軟正黑體" panose="020B0604030504040204" pitchFamily="34" charset="-120"/>
                <a:ea typeface="微軟正黑體" panose="020B0604030504040204" pitchFamily="34" charset="-120"/>
              </a:rPr>
              <a:t>，減除繼承時或</a:t>
            </a:r>
            <a:r>
              <a:rPr lang="zh-TW" altLang="en-US" sz="2400" b="1" dirty="0" smtClean="0">
                <a:solidFill>
                  <a:srgbClr val="002060"/>
                </a:solidFill>
                <a:latin typeface="微軟正黑體" panose="020B0604030504040204" pitchFamily="34" charset="-120"/>
                <a:ea typeface="微軟正黑體" panose="020B0604030504040204" pitchFamily="34" charset="-120"/>
              </a:rPr>
              <a:t>受贈與</a:t>
            </a:r>
            <a:r>
              <a:rPr lang="zh-TW" altLang="en-US" sz="2400" b="1" dirty="0">
                <a:solidFill>
                  <a:srgbClr val="002060"/>
                </a:solidFill>
                <a:latin typeface="微軟正黑體" panose="020B0604030504040204" pitchFamily="34" charset="-120"/>
                <a:ea typeface="微軟正黑體" panose="020B0604030504040204" pitchFamily="34" charset="-120"/>
              </a:rPr>
              <a:t>時該項</a:t>
            </a:r>
            <a:r>
              <a:rPr lang="zh-TW" altLang="en-US" sz="2400" b="1" dirty="0" smtClean="0">
                <a:solidFill>
                  <a:srgbClr val="002060"/>
                </a:solidFill>
                <a:latin typeface="微軟正黑體" panose="020B0604030504040204" pitchFamily="34" charset="-120"/>
                <a:ea typeface="微軟正黑體" panose="020B0604030504040204" pitchFamily="34" charset="-120"/>
              </a:rPr>
              <a:t>財產之</a:t>
            </a:r>
            <a:r>
              <a:rPr lang="zh-TW" altLang="en-US" sz="2400" b="1" u="sng" dirty="0">
                <a:solidFill>
                  <a:srgbClr val="002060"/>
                </a:solidFill>
                <a:latin typeface="微軟正黑體" panose="020B0604030504040204" pitchFamily="34" charset="-120"/>
                <a:ea typeface="微軟正黑體" panose="020B0604030504040204" pitchFamily="34" charset="-120"/>
              </a:rPr>
              <a:t>時價</a:t>
            </a:r>
            <a:r>
              <a:rPr lang="zh-TW" altLang="en-US" sz="2400" b="1" dirty="0">
                <a:solidFill>
                  <a:srgbClr val="002060"/>
                </a:solidFill>
                <a:latin typeface="微軟正黑體" panose="020B0604030504040204" pitchFamily="34" charset="-120"/>
                <a:ea typeface="微軟正黑體" panose="020B0604030504040204" pitchFamily="34" charset="-120"/>
              </a:rPr>
              <a:t>及因取得、改良及移轉該項財產或權利而支付之 一切</a:t>
            </a:r>
            <a:r>
              <a:rPr lang="zh-TW" altLang="en-US" sz="2400" b="1" u="sng" dirty="0">
                <a:solidFill>
                  <a:srgbClr val="002060"/>
                </a:solidFill>
                <a:latin typeface="微軟正黑體" panose="020B0604030504040204" pitchFamily="34" charset="-120"/>
                <a:ea typeface="微軟正黑體" panose="020B0604030504040204" pitchFamily="34" charset="-120"/>
              </a:rPr>
              <a:t>費用</a:t>
            </a:r>
            <a:r>
              <a:rPr lang="zh-TW" altLang="en-US" sz="2400" b="1" dirty="0">
                <a:solidFill>
                  <a:srgbClr val="002060"/>
                </a:solidFill>
                <a:latin typeface="微軟正黑體" panose="020B0604030504040204" pitchFamily="34" charset="-120"/>
                <a:ea typeface="微軟正黑體" panose="020B0604030504040204" pitchFamily="34" charset="-120"/>
              </a:rPr>
              <a:t>後之餘額為所得額</a:t>
            </a:r>
            <a:r>
              <a:rPr lang="zh-TW" altLang="en-US" sz="2400" b="1" dirty="0" smtClean="0">
                <a:solidFill>
                  <a:srgbClr val="002060"/>
                </a:solidFill>
                <a:latin typeface="微軟正黑體" panose="020B0604030504040204" pitchFamily="34" charset="-120"/>
                <a:ea typeface="微軟正黑體" panose="020B0604030504040204" pitchFamily="34" charset="-120"/>
              </a:rPr>
              <a:t>。</a:t>
            </a:r>
            <a:r>
              <a:rPr lang="en-US" altLang="zh-TW" sz="2400" b="1" dirty="0" smtClean="0">
                <a:solidFill>
                  <a:srgbClr val="002060"/>
                </a:solidFill>
                <a:latin typeface="微軟正黑體" panose="020B0604030504040204" pitchFamily="34" charset="-120"/>
                <a:ea typeface="微軟正黑體" panose="020B0604030504040204" pitchFamily="34" charset="-120"/>
              </a:rPr>
              <a:t>(§14)</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707725" y="965367"/>
            <a:ext cx="7464675" cy="461665"/>
          </a:xfrm>
          <a:prstGeom prst="rect">
            <a:avLst/>
          </a:prstGeom>
        </p:spPr>
        <p:txBody>
          <a:bodyPr wrap="square">
            <a:spAutoFit/>
          </a:bodyPr>
          <a:lstStyle/>
          <a:p>
            <a:pPr defTabSz="914400" fontAlgn="auto">
              <a:spcBef>
                <a:spcPts val="0"/>
              </a:spcBef>
              <a:spcAft>
                <a:spcPts val="0"/>
              </a:spcAft>
              <a:buClrTx/>
              <a:buSzTx/>
              <a:buFontTx/>
              <a:buNone/>
              <a:defRPr/>
            </a:pPr>
            <a:r>
              <a:rPr lang="zh-TW" altLang="en-US" sz="2400" b="1" kern="0" dirty="0" smtClean="0">
                <a:solidFill>
                  <a:prstClr val="black"/>
                </a:solidFill>
                <a:latin typeface="微軟正黑體" panose="020B0604030504040204" pitchFamily="34" charset="-120"/>
                <a:ea typeface="微軟正黑體" panose="020B0604030504040204" pitchFamily="34" charset="-120"/>
              </a:rPr>
              <a:t>財產交易所得</a:t>
            </a:r>
            <a:r>
              <a:rPr lang="en-US" altLang="zh-TW" sz="2400" b="1" kern="0" dirty="0" smtClean="0">
                <a:solidFill>
                  <a:prstClr val="black"/>
                </a:solidFill>
                <a:latin typeface="微軟正黑體" panose="020B0604030504040204" pitchFamily="34" charset="-120"/>
                <a:ea typeface="微軟正黑體" panose="020B0604030504040204" pitchFamily="34" charset="-120"/>
              </a:rPr>
              <a:t>『</a:t>
            </a:r>
            <a:r>
              <a:rPr lang="zh-TW" altLang="en-US" sz="2400" b="1" dirty="0" smtClean="0">
                <a:solidFill>
                  <a:srgbClr val="002060"/>
                </a:solidFill>
                <a:latin typeface="微軟正黑體" panose="020B0604030504040204" pitchFamily="34" charset="-120"/>
                <a:ea typeface="微軟正黑體" panose="020B0604030504040204" pitchFamily="34" charset="-120"/>
              </a:rPr>
              <a:t>因</a:t>
            </a:r>
            <a:r>
              <a:rPr lang="zh-TW" altLang="en-US" sz="2400" b="1" dirty="0">
                <a:solidFill>
                  <a:srgbClr val="002060"/>
                </a:solidFill>
                <a:latin typeface="微軟正黑體" panose="020B0604030504040204" pitchFamily="34" charset="-120"/>
                <a:ea typeface="微軟正黑體" panose="020B0604030504040204" pitchFamily="34" charset="-120"/>
              </a:rPr>
              <a:t>繼承</a:t>
            </a:r>
            <a:r>
              <a:rPr lang="zh-TW" altLang="en-US" sz="2400" b="1" dirty="0" smtClean="0">
                <a:solidFill>
                  <a:srgbClr val="002060"/>
                </a:solidFill>
                <a:latin typeface="微軟正黑體" panose="020B0604030504040204" pitchFamily="34" charset="-120"/>
                <a:ea typeface="微軟正黑體" panose="020B0604030504040204" pitchFamily="34" charset="-120"/>
              </a:rPr>
              <a:t>或受贈取得</a:t>
            </a:r>
            <a:r>
              <a:rPr lang="zh-TW" altLang="en-US" sz="2400" b="1" dirty="0">
                <a:solidFill>
                  <a:srgbClr val="002060"/>
                </a:solidFill>
                <a:latin typeface="微軟正黑體" panose="020B0604030504040204" pitchFamily="34" charset="-120"/>
                <a:ea typeface="微軟正黑體" panose="020B0604030504040204" pitchFamily="34" charset="-120"/>
              </a:rPr>
              <a:t>者</a:t>
            </a:r>
            <a:r>
              <a:rPr lang="zh-TW" altLang="en-US" sz="2400" b="1" dirty="0" smtClean="0">
                <a:solidFill>
                  <a:srgbClr val="002060"/>
                </a:solidFill>
                <a:latin typeface="微軟正黑體" panose="020B0604030504040204" pitchFamily="34" charset="-120"/>
                <a:ea typeface="微軟正黑體" panose="020B0604030504040204" pitchFamily="34" charset="-120"/>
              </a:rPr>
              <a:t>交易</a:t>
            </a:r>
            <a:r>
              <a:rPr lang="en-US" altLang="zh-TW" sz="2400" b="1" dirty="0" smtClean="0">
                <a:solidFill>
                  <a:srgbClr val="002060"/>
                </a:solidFill>
                <a:latin typeface="微軟正黑體" panose="020B0604030504040204" pitchFamily="34" charset="-120"/>
                <a:ea typeface="微軟正黑體" panose="020B0604030504040204" pitchFamily="34" charset="-120"/>
              </a:rPr>
              <a:t>』</a:t>
            </a:r>
            <a:r>
              <a:rPr lang="zh-TW" altLang="en-US" sz="2400" b="1" kern="0" dirty="0" smtClean="0">
                <a:solidFill>
                  <a:srgbClr val="FF0000"/>
                </a:solidFill>
                <a:latin typeface="微軟正黑體" panose="020B0604030504040204" pitchFamily="34" charset="-120"/>
                <a:ea typeface="微軟正黑體" panose="020B0604030504040204" pitchFamily="34" charset="-120"/>
              </a:rPr>
              <a:t>舊制</a:t>
            </a:r>
            <a:endParaRPr lang="zh-TW" altLang="en-US" kern="0" dirty="0" smtClean="0">
              <a:solidFill>
                <a:sysClr val="windowText" lastClr="000000"/>
              </a:solidFill>
            </a:endParaRPr>
          </a:p>
        </p:txBody>
      </p:sp>
      <p:sp>
        <p:nvSpPr>
          <p:cNvPr id="5" name="矩形 4"/>
          <p:cNvSpPr/>
          <p:nvPr/>
        </p:nvSpPr>
        <p:spPr>
          <a:xfrm>
            <a:off x="1259745" y="2932938"/>
            <a:ext cx="7673418" cy="1200329"/>
          </a:xfrm>
          <a:prstGeom prst="rect">
            <a:avLst/>
          </a:prstGeom>
        </p:spPr>
        <p:txBody>
          <a:bodyPr wrap="square">
            <a:spAutoFit/>
          </a:bodyPr>
          <a:lstStyle/>
          <a:p>
            <a:pPr defTabSz="914400" fontAlgn="auto">
              <a:spcBef>
                <a:spcPts val="0"/>
              </a:spcBef>
              <a:spcAft>
                <a:spcPts val="0"/>
              </a:spcAft>
              <a:buClrTx/>
              <a:buSzTx/>
            </a:pPr>
            <a:r>
              <a:rPr lang="zh-TW" altLang="en-US" sz="2400" b="1" kern="0" dirty="0" smtClean="0">
                <a:solidFill>
                  <a:srgbClr val="800000"/>
                </a:solidFill>
                <a:latin typeface="微軟正黑體" panose="020B0604030504040204" pitchFamily="34" charset="-120"/>
                <a:ea typeface="微軟正黑體" panose="020B0604030504040204" pitchFamily="34" charset="-120"/>
              </a:rPr>
              <a:t>賣出價格</a:t>
            </a:r>
            <a:r>
              <a:rPr lang="zh-TW" altLang="en-US" sz="2400" b="1" u="sng" kern="0" dirty="0" smtClean="0">
                <a:solidFill>
                  <a:srgbClr val="800000"/>
                </a:solidFill>
                <a:latin typeface="微軟正黑體" panose="020B0604030504040204" pitchFamily="34" charset="-120"/>
                <a:ea typeface="微軟正黑體" panose="020B0604030504040204" pitchFamily="34" charset="-120"/>
              </a:rPr>
              <a:t>已劃分</a:t>
            </a:r>
            <a:r>
              <a:rPr lang="zh-TW" altLang="en-US" sz="2400" b="1" kern="0" dirty="0" smtClean="0">
                <a:solidFill>
                  <a:srgbClr val="800000"/>
                </a:solidFill>
                <a:latin typeface="微軟正黑體" panose="020B0604030504040204" pitchFamily="34" charset="-120"/>
                <a:ea typeface="微軟正黑體" panose="020B0604030504040204" pitchFamily="34" charset="-120"/>
              </a:rPr>
              <a:t>房屋及土地之個別價格者：</a:t>
            </a:r>
            <a:endParaRPr lang="en-US" altLang="zh-TW" sz="2400" b="1" kern="0" dirty="0" smtClean="0">
              <a:solidFill>
                <a:srgbClr val="800000"/>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pPr>
            <a:r>
              <a:rPr lang="zh-TW" altLang="en-US" sz="2400" b="1" u="sng" kern="0" dirty="0" smtClean="0">
                <a:solidFill>
                  <a:srgbClr val="002060"/>
                </a:solidFill>
                <a:latin typeface="微軟正黑體" panose="020B0604030504040204" pitchFamily="34" charset="-120"/>
                <a:ea typeface="微軟正黑體" panose="020B0604030504040204" pitchFamily="34" charset="-120"/>
              </a:rPr>
              <a:t>房屋售價</a:t>
            </a:r>
            <a:r>
              <a:rPr lang="zh-TW" altLang="en-US" sz="2400" b="1" kern="0" dirty="0" smtClean="0">
                <a:solidFill>
                  <a:srgbClr val="00206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2400" b="1" kern="0" dirty="0">
                <a:solidFill>
                  <a:srgbClr val="002060"/>
                </a:solidFill>
                <a:latin typeface="微軟正黑體" panose="020B0604030504040204" pitchFamily="34" charset="-120"/>
                <a:ea typeface="微軟正黑體" panose="020B0604030504040204" pitchFamily="34" charset="-120"/>
              </a:rPr>
              <a:t>繼承時或受贈與時該項財產之時價</a:t>
            </a:r>
            <a:r>
              <a:rPr lang="en-US" altLang="zh-TW" sz="2400" b="1" kern="0" dirty="0">
                <a:solidFill>
                  <a:srgbClr val="002060"/>
                </a:solidFill>
                <a:latin typeface="微軟正黑體" panose="020B0604030504040204" pitchFamily="34" charset="-120"/>
                <a:ea typeface="微軟正黑體" panose="020B0604030504040204" pitchFamily="34" charset="-120"/>
              </a:rPr>
              <a:t>(</a:t>
            </a:r>
            <a:r>
              <a:rPr lang="zh-TW" altLang="en-US" sz="2400" b="1" kern="0" dirty="0">
                <a:solidFill>
                  <a:srgbClr val="002060"/>
                </a:solidFill>
                <a:latin typeface="微軟正黑體" panose="020B0604030504040204" pitchFamily="34" charset="-120"/>
                <a:ea typeface="微軟正黑體" panose="020B0604030504040204" pitchFamily="34" charset="-120"/>
              </a:rPr>
              <a:t>按</a:t>
            </a:r>
            <a:r>
              <a:rPr lang="zh-TW" altLang="zh-TW" sz="2400" b="1" kern="0" dirty="0">
                <a:solidFill>
                  <a:srgbClr val="002060"/>
                </a:solidFill>
                <a:latin typeface="微軟正黑體" panose="020B0604030504040204" pitchFamily="34" charset="-120"/>
                <a:ea typeface="微軟正黑體" panose="020B0604030504040204" pitchFamily="34" charset="-120"/>
              </a:rPr>
              <a:t>繼承或受贈時之房屋評定現值及公告土地現值</a:t>
            </a:r>
            <a:r>
              <a:rPr lang="zh-TW" altLang="en-US" sz="2400" b="1" kern="0" dirty="0">
                <a:solidFill>
                  <a:srgbClr val="002060"/>
                </a:solidFill>
                <a:latin typeface="微軟正黑體" panose="020B0604030504040204" pitchFamily="34" charset="-120"/>
                <a:ea typeface="微軟正黑體" panose="020B0604030504040204" pitchFamily="34" charset="-120"/>
              </a:rPr>
              <a:t>為準</a:t>
            </a:r>
            <a:r>
              <a:rPr lang="en-US" altLang="zh-TW" sz="2400" b="1" kern="0" dirty="0">
                <a:solidFill>
                  <a:srgbClr val="002060"/>
                </a:solidFill>
                <a:latin typeface="微軟正黑體" panose="020B0604030504040204" pitchFamily="34" charset="-120"/>
                <a:ea typeface="微軟正黑體" panose="020B0604030504040204" pitchFamily="34" charset="-120"/>
              </a:rPr>
              <a:t>)−</a:t>
            </a:r>
            <a:r>
              <a:rPr lang="zh-TW" altLang="en-US" sz="2400" b="1" kern="0" dirty="0">
                <a:solidFill>
                  <a:srgbClr val="002060"/>
                </a:solidFill>
                <a:latin typeface="微軟正黑體" panose="020B0604030504040204" pitchFamily="34" charset="-120"/>
                <a:ea typeface="微軟正黑體" panose="020B0604030504040204" pitchFamily="34" charset="-120"/>
              </a:rPr>
              <a:t>必要費用</a:t>
            </a:r>
            <a:endParaRPr lang="en-US" altLang="zh-TW" sz="2400" b="1" kern="0" dirty="0">
              <a:solidFill>
                <a:srgbClr val="00206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1288337" y="4277188"/>
            <a:ext cx="7984358" cy="1938992"/>
          </a:xfrm>
          <a:prstGeom prst="rect">
            <a:avLst/>
          </a:prstGeom>
        </p:spPr>
        <p:txBody>
          <a:bodyPr wrap="square">
            <a:spAutoFit/>
          </a:bodyPr>
          <a:lstStyle/>
          <a:p>
            <a:pPr defTabSz="914400" fontAlgn="auto">
              <a:spcBef>
                <a:spcPts val="0"/>
              </a:spcBef>
              <a:spcAft>
                <a:spcPts val="0"/>
              </a:spcAft>
              <a:buClrTx/>
              <a:buSzTx/>
            </a:pPr>
            <a:r>
              <a:rPr lang="zh-TW" altLang="en-US" sz="2400" b="1" kern="0" dirty="0">
                <a:solidFill>
                  <a:srgbClr val="800000"/>
                </a:solidFill>
                <a:latin typeface="微軟正黑體" panose="020B0604030504040204" pitchFamily="34" charset="-120"/>
                <a:ea typeface="微軟正黑體" panose="020B0604030504040204" pitchFamily="34" charset="-120"/>
              </a:rPr>
              <a:t>賣出</a:t>
            </a:r>
            <a:r>
              <a:rPr lang="zh-TW" altLang="en-US" sz="2400" b="1" kern="0" dirty="0" smtClean="0">
                <a:solidFill>
                  <a:srgbClr val="800000"/>
                </a:solidFill>
                <a:latin typeface="微軟正黑體" panose="020B0604030504040204" pitchFamily="34" charset="-120"/>
                <a:ea typeface="微軟正黑體" panose="020B0604030504040204" pitchFamily="34" charset="-120"/>
              </a:rPr>
              <a:t>價格</a:t>
            </a:r>
            <a:r>
              <a:rPr lang="zh-TW" altLang="en-US" sz="2400" b="1" u="sng" kern="0" dirty="0" smtClean="0">
                <a:solidFill>
                  <a:srgbClr val="800000"/>
                </a:solidFill>
                <a:latin typeface="微軟正黑體" panose="020B0604030504040204" pitchFamily="34" charset="-120"/>
                <a:ea typeface="微軟正黑體" panose="020B0604030504040204" pitchFamily="34" charset="-120"/>
              </a:rPr>
              <a:t>未劃分</a:t>
            </a:r>
            <a:r>
              <a:rPr lang="zh-TW" altLang="en-US" sz="2400" b="1" kern="0" dirty="0">
                <a:solidFill>
                  <a:srgbClr val="800000"/>
                </a:solidFill>
                <a:latin typeface="微軟正黑體" panose="020B0604030504040204" pitchFamily="34" charset="-120"/>
                <a:ea typeface="微軟正黑體" panose="020B0604030504040204" pitchFamily="34" charset="-120"/>
              </a:rPr>
              <a:t>房屋及土地之個別價格者：</a:t>
            </a:r>
            <a:endParaRPr lang="en-US" altLang="zh-TW" sz="2400" b="1" kern="0" dirty="0">
              <a:solidFill>
                <a:srgbClr val="800000"/>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pPr>
            <a:r>
              <a:rPr lang="en-US" altLang="zh-TW" sz="2400" b="1" kern="0" dirty="0" smtClean="0">
                <a:solidFill>
                  <a:srgbClr val="002060"/>
                </a:solidFill>
                <a:latin typeface="微軟正黑體" panose="020B0604030504040204" pitchFamily="34" charset="-120"/>
                <a:ea typeface="微軟正黑體" panose="020B0604030504040204" pitchFamily="34" charset="-120"/>
              </a:rPr>
              <a:t>【(</a:t>
            </a:r>
            <a:r>
              <a:rPr lang="zh-TW" altLang="en-US" sz="2400" b="1" u="sng" kern="0" dirty="0" smtClean="0">
                <a:solidFill>
                  <a:srgbClr val="002060"/>
                </a:solidFill>
                <a:latin typeface="微軟正黑體" panose="020B0604030504040204" pitchFamily="34" charset="-120"/>
                <a:ea typeface="微軟正黑體" panose="020B0604030504040204" pitchFamily="34" charset="-120"/>
              </a:rPr>
              <a:t>房及地總價</a:t>
            </a:r>
            <a:r>
              <a:rPr lang="en-US" altLang="zh-TW" sz="2400" b="1" u="sng" kern="0" dirty="0" smtClean="0">
                <a:solidFill>
                  <a:srgbClr val="002060"/>
                </a:solidFill>
                <a:latin typeface="微軟正黑體" panose="020B0604030504040204" pitchFamily="34" charset="-120"/>
                <a:ea typeface="微軟正黑體" panose="020B0604030504040204" pitchFamily="34" charset="-120"/>
              </a:rPr>
              <a:t>)</a:t>
            </a:r>
            <a:r>
              <a:rPr lang="zh-TW" altLang="en-US" sz="2400" b="1" kern="0" dirty="0" smtClean="0">
                <a:solidFill>
                  <a:srgbClr val="00206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2400" b="1" kern="0" dirty="0">
                <a:solidFill>
                  <a:srgbClr val="002060"/>
                </a:solidFill>
                <a:latin typeface="微軟正黑體" panose="020B0604030504040204" pitchFamily="34" charset="-120"/>
                <a:ea typeface="微軟正黑體" panose="020B0604030504040204" pitchFamily="34" charset="-120"/>
              </a:rPr>
              <a:t>繼承時或受贈與時該項財產之時價</a:t>
            </a:r>
            <a:r>
              <a:rPr lang="en-US" altLang="zh-TW" sz="2400" b="1" kern="0" dirty="0">
                <a:solidFill>
                  <a:srgbClr val="002060"/>
                </a:solidFill>
                <a:latin typeface="微軟正黑體" panose="020B0604030504040204" pitchFamily="34" charset="-120"/>
                <a:ea typeface="微軟正黑體" panose="020B0604030504040204" pitchFamily="34" charset="-120"/>
              </a:rPr>
              <a:t>(</a:t>
            </a:r>
            <a:r>
              <a:rPr lang="zh-TW" altLang="en-US" sz="2400" b="1" kern="0" dirty="0">
                <a:solidFill>
                  <a:srgbClr val="002060"/>
                </a:solidFill>
                <a:latin typeface="微軟正黑體" panose="020B0604030504040204" pitchFamily="34" charset="-120"/>
                <a:ea typeface="微軟正黑體" panose="020B0604030504040204" pitchFamily="34" charset="-120"/>
              </a:rPr>
              <a:t>按</a:t>
            </a:r>
            <a:r>
              <a:rPr lang="zh-TW" altLang="zh-TW" sz="2400" b="1" kern="0" dirty="0">
                <a:solidFill>
                  <a:srgbClr val="002060"/>
                </a:solidFill>
                <a:latin typeface="微軟正黑體" panose="020B0604030504040204" pitchFamily="34" charset="-120"/>
                <a:ea typeface="微軟正黑體" panose="020B0604030504040204" pitchFamily="34" charset="-120"/>
              </a:rPr>
              <a:t>繼承或受贈時之房屋評定現值及公告土地現值</a:t>
            </a:r>
            <a:r>
              <a:rPr lang="zh-TW" altLang="en-US" sz="2400" b="1" kern="0" dirty="0">
                <a:solidFill>
                  <a:srgbClr val="002060"/>
                </a:solidFill>
                <a:latin typeface="微軟正黑體" panose="020B0604030504040204" pitchFamily="34" charset="-120"/>
                <a:ea typeface="微軟正黑體" panose="020B0604030504040204" pitchFamily="34" charset="-120"/>
              </a:rPr>
              <a:t>為準</a:t>
            </a:r>
            <a:r>
              <a:rPr lang="en-US" altLang="zh-TW" sz="2400" b="1" kern="0" dirty="0">
                <a:solidFill>
                  <a:srgbClr val="002060"/>
                </a:solidFill>
                <a:latin typeface="微軟正黑體" panose="020B0604030504040204" pitchFamily="34" charset="-120"/>
                <a:ea typeface="微軟正黑體" panose="020B0604030504040204" pitchFamily="34" charset="-120"/>
              </a:rPr>
              <a:t>)−</a:t>
            </a:r>
            <a:r>
              <a:rPr lang="zh-TW" altLang="en-US" sz="2400" b="1" kern="0" dirty="0">
                <a:solidFill>
                  <a:srgbClr val="002060"/>
                </a:solidFill>
                <a:latin typeface="微軟正黑體" panose="020B0604030504040204" pitchFamily="34" charset="-120"/>
                <a:ea typeface="微軟正黑體" panose="020B0604030504040204" pitchFamily="34" charset="-120"/>
              </a:rPr>
              <a:t>必要費用</a:t>
            </a:r>
            <a:r>
              <a:rPr lang="en-US" altLang="zh-TW" sz="2400" b="1" kern="0" dirty="0" smtClean="0">
                <a:solidFill>
                  <a:srgbClr val="002060"/>
                </a:solidFill>
                <a:latin typeface="微軟正黑體" panose="020B0604030504040204" pitchFamily="34" charset="-120"/>
                <a:ea typeface="微軟正黑體" panose="020B0604030504040204" pitchFamily="34" charset="-120"/>
              </a:rPr>
              <a:t>】</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出售時房屋</a:t>
            </a:r>
            <a:r>
              <a:rPr lang="zh-TW" altLang="en-US" sz="2400" b="1" dirty="0">
                <a:solidFill>
                  <a:srgbClr val="FF0000"/>
                </a:solidFill>
                <a:latin typeface="微軟正黑體" panose="020B0604030504040204" pitchFamily="34" charset="-120"/>
                <a:ea typeface="微軟正黑體" panose="020B0604030504040204" pitchFamily="34" charset="-120"/>
              </a:rPr>
              <a:t>評定現</a:t>
            </a:r>
            <a:r>
              <a:rPr lang="zh-TW" altLang="en-US" sz="2400" b="1" dirty="0" smtClean="0">
                <a:solidFill>
                  <a:srgbClr val="FF0000"/>
                </a:solidFill>
                <a:latin typeface="微軟正黑體" panose="020B0604030504040204" pitchFamily="34" charset="-120"/>
                <a:ea typeface="微軟正黑體" panose="020B0604030504040204" pitchFamily="34" charset="-120"/>
              </a:rPr>
              <a:t>值佔土地公告現值及房屋評定現值之比例</a:t>
            </a:r>
            <a:r>
              <a:rPr lang="zh-TW" altLang="en-US" sz="2400" dirty="0" smtClean="0">
                <a:solidFill>
                  <a:srgbClr val="141823"/>
                </a:solidFill>
                <a:latin typeface="微軟正黑體" panose="020B0604030504040204" pitchFamily="34" charset="-120"/>
                <a:ea typeface="微軟正黑體" panose="020B0604030504040204" pitchFamily="34" charset="-120"/>
              </a:rPr>
              <a:t>。</a:t>
            </a:r>
            <a:endParaRPr lang="en-US" altLang="zh-TW" sz="2400" b="1" kern="0" dirty="0">
              <a:solidFill>
                <a:srgbClr val="000000"/>
              </a:solidFill>
              <a:latin typeface="微軟正黑體" panose="020B0604030504040204" pitchFamily="34" charset="-120"/>
              <a:ea typeface="微軟正黑體" panose="020B0604030504040204" pitchFamily="34" charset="-120"/>
            </a:endParaRPr>
          </a:p>
        </p:txBody>
      </p:sp>
      <p:pic>
        <p:nvPicPr>
          <p:cNvPr id="2056" name="Picture 8" descr="C:\Users\Administrator.CLOUD\Desktop\Redocn_201209201808206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683" b="74762" l="49750" r="96000">
                        <a14:foregroundMark x1="54000" y1="20794" x2="54000" y2="20794"/>
                        <a14:foregroundMark x1="90750" y1="20794" x2="90750" y2="20794"/>
                        <a14:foregroundMark x1="73625" y1="46984" x2="73625" y2="46984"/>
                        <a14:foregroundMark x1="88875" y1="69206" x2="88875" y2="69206"/>
                        <a14:foregroundMark x1="76625" y1="69206" x2="76625" y2="69206"/>
                        <a14:foregroundMark x1="75250" y1="69524" x2="75250" y2="69524"/>
                        <a14:foregroundMark x1="53625" y1="35238" x2="53625" y2="35238"/>
                        <a14:foregroundMark x1="62875" y1="34286" x2="62875" y2="34286"/>
                        <a14:foregroundMark x1="57875" y1="31111" x2="57875" y2="31111"/>
                        <a14:foregroundMark x1="59500" y1="33175" x2="59500" y2="33175"/>
                        <a14:foregroundMark x1="71125" y1="41746" x2="75750" y2="41746"/>
                      </a14:backgroundRemoval>
                    </a14:imgEffect>
                  </a14:imgLayer>
                </a14:imgProps>
              </a:ext>
              <a:ext uri="{28A0092B-C50C-407E-A947-70E740481C1C}">
                <a14:useLocalDpi xmlns:a14="http://schemas.microsoft.com/office/drawing/2010/main" val="0"/>
              </a:ext>
            </a:extLst>
          </a:blip>
          <a:srcRect l="49936" t="9656" r="4375" b="25167"/>
          <a:stretch/>
        </p:blipFill>
        <p:spPr bwMode="auto">
          <a:xfrm>
            <a:off x="527146" y="2930325"/>
            <a:ext cx="713499" cy="726556"/>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673233" y="2948994"/>
            <a:ext cx="421326" cy="707886"/>
          </a:xfrm>
          <a:prstGeom prst="rect">
            <a:avLst/>
          </a:prstGeom>
          <a:noFill/>
        </p:spPr>
        <p:txBody>
          <a:bodyPr wrap="square" rtlCol="0">
            <a:spAutoFit/>
          </a:bodyPr>
          <a:lstStyle/>
          <a:p>
            <a:pPr algn="ctr"/>
            <a:r>
              <a:rPr lang="en-US" altLang="zh-TW" sz="4000" dirty="0" smtClean="0">
                <a:solidFill>
                  <a:srgbClr val="0000FF"/>
                </a:solidFill>
                <a:latin typeface="Castellar" panose="020A0402060406010301" pitchFamily="18" charset="0"/>
              </a:rPr>
              <a:t>1</a:t>
            </a:r>
            <a:endParaRPr lang="zh-TW" altLang="en-US" sz="4000" dirty="0">
              <a:solidFill>
                <a:srgbClr val="0000FF"/>
              </a:solidFill>
              <a:latin typeface="Castellar" panose="020A0402060406010301" pitchFamily="18" charset="0"/>
            </a:endParaRPr>
          </a:p>
        </p:txBody>
      </p:sp>
      <p:pic>
        <p:nvPicPr>
          <p:cNvPr id="24" name="Picture 8" descr="C:\Users\Administrator.CLOUD\Desktop\Redocn_201209201808206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683" b="74762" l="49750" r="96000">
                        <a14:foregroundMark x1="54000" y1="20794" x2="54000" y2="20794"/>
                        <a14:foregroundMark x1="90750" y1="20794" x2="90750" y2="20794"/>
                        <a14:foregroundMark x1="73625" y1="46984" x2="73625" y2="46984"/>
                        <a14:foregroundMark x1="88875" y1="69206" x2="88875" y2="69206"/>
                        <a14:foregroundMark x1="76625" y1="69206" x2="76625" y2="69206"/>
                        <a14:foregroundMark x1="75250" y1="69524" x2="75250" y2="69524"/>
                        <a14:foregroundMark x1="53625" y1="35238" x2="53625" y2="35238"/>
                        <a14:foregroundMark x1="62875" y1="34286" x2="62875" y2="34286"/>
                        <a14:foregroundMark x1="57875" y1="31111" x2="57875" y2="31111"/>
                        <a14:foregroundMark x1="59500" y1="33175" x2="59500" y2="33175"/>
                        <a14:foregroundMark x1="71125" y1="41746" x2="75750" y2="41746"/>
                      </a14:backgroundRemoval>
                    </a14:imgEffect>
                  </a14:imgLayer>
                </a14:imgProps>
              </a:ext>
              <a:ext uri="{28A0092B-C50C-407E-A947-70E740481C1C}">
                <a14:useLocalDpi xmlns:a14="http://schemas.microsoft.com/office/drawing/2010/main" val="0"/>
              </a:ext>
            </a:extLst>
          </a:blip>
          <a:srcRect l="49936" t="9656" r="4375" b="25167"/>
          <a:stretch/>
        </p:blipFill>
        <p:spPr bwMode="auto">
          <a:xfrm>
            <a:off x="551480" y="4385376"/>
            <a:ext cx="765915" cy="683338"/>
          </a:xfrm>
          <a:prstGeom prst="rect">
            <a:avLst/>
          </a:prstGeom>
          <a:noFill/>
          <a:extLst>
            <a:ext uri="{909E8E84-426E-40DD-AFC4-6F175D3DCCD1}">
              <a14:hiddenFill xmlns:a14="http://schemas.microsoft.com/office/drawing/2010/main">
                <a:solidFill>
                  <a:srgbClr val="FFFFFF"/>
                </a:solidFill>
              </a14:hiddenFill>
            </a:ext>
          </a:extLst>
        </p:spPr>
      </p:pic>
      <p:sp>
        <p:nvSpPr>
          <p:cNvPr id="25" name="文字方塊 24"/>
          <p:cNvSpPr txBox="1"/>
          <p:nvPr/>
        </p:nvSpPr>
        <p:spPr>
          <a:xfrm>
            <a:off x="673232" y="4437112"/>
            <a:ext cx="522413" cy="707886"/>
          </a:xfrm>
          <a:prstGeom prst="rect">
            <a:avLst/>
          </a:prstGeom>
          <a:noFill/>
        </p:spPr>
        <p:txBody>
          <a:bodyPr wrap="square" rtlCol="0">
            <a:spAutoFit/>
          </a:bodyPr>
          <a:lstStyle/>
          <a:p>
            <a:pPr algn="ctr"/>
            <a:r>
              <a:rPr lang="en-US" altLang="zh-TW" sz="4000" dirty="0">
                <a:solidFill>
                  <a:srgbClr val="0000FF"/>
                </a:solidFill>
                <a:latin typeface="Castellar" panose="020A0402060406010301" pitchFamily="18" charset="0"/>
              </a:rPr>
              <a:t>2</a:t>
            </a:r>
            <a:endParaRPr lang="zh-TW" altLang="en-US" sz="4000" dirty="0">
              <a:solidFill>
                <a:srgbClr val="0000FF"/>
              </a:solidFill>
              <a:latin typeface="Castellar" panose="020A0402060406010301" pitchFamily="18" charset="0"/>
            </a:endParaRPr>
          </a:p>
        </p:txBody>
      </p:sp>
    </p:spTree>
    <p:extLst>
      <p:ext uri="{BB962C8B-B14F-4D97-AF65-F5344CB8AC3E}">
        <p14:creationId xmlns:p14="http://schemas.microsoft.com/office/powerpoint/2010/main" val="2415053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defRPr/>
            </a:pPr>
            <a:endParaRPr lang="zh-TW" altLang="en-US" dirty="0" smtClean="0">
              <a:solidFill>
                <a:srgbClr val="FFFFFF"/>
              </a:solidFill>
              <a:latin typeface="Arial" charset="0"/>
              <a:cs typeface="Arial" charset="0"/>
            </a:endParaRPr>
          </a:p>
        </p:txBody>
      </p:sp>
      <p:sp>
        <p:nvSpPr>
          <p:cNvPr id="3" name="Text Box 1"/>
          <p:cNvSpPr txBox="1">
            <a:spLocks noChangeArrowheads="1"/>
          </p:cNvSpPr>
          <p:nvPr/>
        </p:nvSpPr>
        <p:spPr bwMode="auto">
          <a:xfrm>
            <a:off x="1115616"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altLang="en-US"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sp>
        <p:nvSpPr>
          <p:cNvPr id="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a:t>
            </a:r>
            <a:endParaRPr lang="zh-TW" altLang="en-US" sz="1050" dirty="0">
              <a:solidFill>
                <a:srgbClr val="FFFFFF"/>
              </a:solidFill>
            </a:endParaRPr>
          </a:p>
        </p:txBody>
      </p:sp>
      <p:sp>
        <p:nvSpPr>
          <p:cNvPr id="5"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21</a:t>
            </a:fld>
            <a:endParaRPr lang="zh-TW" altLang="en-US" sz="1050" dirty="0">
              <a:solidFill>
                <a:srgbClr val="FFFFFF"/>
              </a:solidFill>
            </a:endParaRPr>
          </a:p>
        </p:txBody>
      </p:sp>
      <p:sp>
        <p:nvSpPr>
          <p:cNvPr id="6" name="矩形 5"/>
          <p:cNvSpPr/>
          <p:nvPr/>
        </p:nvSpPr>
        <p:spPr>
          <a:xfrm>
            <a:off x="179512" y="1804928"/>
            <a:ext cx="8856984" cy="830997"/>
          </a:xfrm>
          <a:prstGeom prst="rect">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ln>
            <a:noFill/>
          </a:ln>
        </p:spPr>
        <p:txBody>
          <a:bodyPr wrap="square">
            <a:spAutoFit/>
          </a:bodyPr>
          <a:lstStyle/>
          <a:p>
            <a:pPr marL="550545" indent="-103505">
              <a:spcAft>
                <a:spcPts val="0"/>
              </a:spcAft>
              <a:defRPr/>
            </a:pPr>
            <a:r>
              <a:rPr lang="zh-TW" altLang="zh-TW" sz="2400" b="1" dirty="0" smtClean="0">
                <a:solidFill>
                  <a:srgbClr val="FFFF00"/>
                </a:solidFill>
                <a:latin typeface="微軟正黑體" panose="020B0604030504040204" pitchFamily="34" charset="-120"/>
                <a:ea typeface="微軟正黑體" panose="020B0604030504040204" pitchFamily="34" charset="-120"/>
              </a:rPr>
              <a:t>繼承</a:t>
            </a:r>
            <a:r>
              <a:rPr lang="zh-TW" altLang="zh-TW" sz="2400" b="1" dirty="0">
                <a:solidFill>
                  <a:srgbClr val="FFFF00"/>
                </a:solidFill>
                <a:latin typeface="微軟正黑體" panose="020B0604030504040204" pitchFamily="34" charset="-120"/>
                <a:ea typeface="微軟正黑體" panose="020B0604030504040204" pitchFamily="34" charset="-120"/>
              </a:rPr>
              <a:t>或受贈取得</a:t>
            </a:r>
            <a:r>
              <a:rPr lang="zh-TW" altLang="zh-TW" sz="2400" b="1" dirty="0" smtClean="0">
                <a:solidFill>
                  <a:srgbClr val="FFFF00"/>
                </a:solidFill>
                <a:latin typeface="微軟正黑體" panose="020B0604030504040204" pitchFamily="34" charset="-120"/>
                <a:ea typeface="微軟正黑體" panose="020B0604030504040204" pitchFamily="34" charset="-120"/>
              </a:rPr>
              <a:t>者</a:t>
            </a:r>
            <a:r>
              <a:rPr lang="zh-TW" altLang="en-US" sz="2400" b="1" dirty="0" smtClean="0">
                <a:solidFill>
                  <a:srgbClr val="FFFF00"/>
                </a:solidFill>
                <a:latin typeface="微軟正黑體" panose="020B0604030504040204" pitchFamily="34" charset="-120"/>
                <a:ea typeface="微軟正黑體" panose="020B0604030504040204" pitchFamily="34" charset="-120"/>
              </a:rPr>
              <a:t>交易時，可否不按「房屋現值及公告現值」申報而改用「市價」申報？</a:t>
            </a:r>
            <a:endParaRPr lang="zh-TW" altLang="zh-TW" sz="2400" b="1" dirty="0">
              <a:solidFill>
                <a:srgbClr val="FFFF00"/>
              </a:solidFill>
              <a:latin typeface="微軟正黑體" panose="020B0604030504040204" pitchFamily="34" charset="-120"/>
              <a:ea typeface="微軟正黑體" panose="020B0604030504040204" pitchFamily="34" charset="-120"/>
            </a:endParaRPr>
          </a:p>
        </p:txBody>
      </p:sp>
      <p:grpSp>
        <p:nvGrpSpPr>
          <p:cNvPr id="7" name="Group 14"/>
          <p:cNvGrpSpPr>
            <a:grpSpLocks/>
          </p:cNvGrpSpPr>
          <p:nvPr/>
        </p:nvGrpSpPr>
        <p:grpSpPr bwMode="auto">
          <a:xfrm>
            <a:off x="467544" y="1217762"/>
            <a:ext cx="3741357" cy="483047"/>
            <a:chOff x="1162" y="3793"/>
            <a:chExt cx="2404" cy="395"/>
          </a:xfrm>
        </p:grpSpPr>
        <p:sp>
          <p:nvSpPr>
            <p:cNvPr id="8"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defRPr/>
              </a:pPr>
              <a:endParaRPr lang="zh-TW" altLang="en-US">
                <a:solidFill>
                  <a:srgbClr val="FFFFFF"/>
                </a:solidFill>
              </a:endParaRPr>
            </a:p>
          </p:txBody>
        </p:sp>
        <p:sp>
          <p:nvSpPr>
            <p:cNvPr id="9"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defRPr/>
              </a:pPr>
              <a:endParaRPr lang="zh-TW" altLang="zh-TW" sz="3200" b="1" dirty="0">
                <a:solidFill>
                  <a:srgbClr val="FFFFFF"/>
                </a:solidFill>
                <a:ea typeface="標楷體" pitchFamily="65" charset="-120"/>
              </a:endParaRPr>
            </a:p>
          </p:txBody>
        </p:sp>
      </p:grpSp>
      <p:sp>
        <p:nvSpPr>
          <p:cNvPr id="10" name="矩形 9"/>
          <p:cNvSpPr/>
          <p:nvPr/>
        </p:nvSpPr>
        <p:spPr>
          <a:xfrm>
            <a:off x="826705" y="1213668"/>
            <a:ext cx="3232394" cy="430887"/>
          </a:xfrm>
          <a:prstGeom prst="rect">
            <a:avLst/>
          </a:prstGeom>
        </p:spPr>
        <p:txBody>
          <a:bodyPr wrap="square">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zh-TW" altLang="en-US" sz="2200" b="1" dirty="0" smtClean="0">
                <a:solidFill>
                  <a:srgbClr val="000000"/>
                </a:solidFill>
                <a:latin typeface="微軟正黑體" panose="020B0604030504040204" pitchFamily="34" charset="-120"/>
                <a:ea typeface="微軟正黑體" panose="020B0604030504040204" pitchFamily="34" charset="-120"/>
              </a:rPr>
              <a:t>四</a:t>
            </a:r>
            <a:r>
              <a:rPr lang="en-US" altLang="zh-TW" sz="2200" b="1" dirty="0" smtClean="0">
                <a:solidFill>
                  <a:srgbClr val="000000"/>
                </a:solidFill>
                <a:latin typeface="微軟正黑體" panose="020B0604030504040204" pitchFamily="34" charset="-120"/>
                <a:ea typeface="微軟正黑體" panose="020B0604030504040204" pitchFamily="34" charset="-120"/>
              </a:rPr>
              <a:t>)</a:t>
            </a:r>
            <a:r>
              <a:rPr lang="zh-TW" altLang="en-US" sz="2200" b="1" dirty="0" smtClean="0">
                <a:solidFill>
                  <a:srgbClr val="000000"/>
                </a:solidFill>
                <a:latin typeface="微軟正黑體" panose="020B0604030504040204" pitchFamily="34" charset="-120"/>
                <a:ea typeface="微軟正黑體" panose="020B0604030504040204" pitchFamily="34" charset="-120"/>
              </a:rPr>
              <a:t>  </a:t>
            </a:r>
            <a:r>
              <a:rPr lang="zh-TW" altLang="zh-TW" sz="2200" b="1" dirty="0" smtClean="0">
                <a:solidFill>
                  <a:srgbClr val="000000"/>
                </a:solidFill>
                <a:latin typeface="微軟正黑體" panose="020B0604030504040204" pitchFamily="34" charset="-120"/>
                <a:ea typeface="微軟正黑體" panose="020B0604030504040204" pitchFamily="34" charset="-120"/>
                <a:cs typeface="Arial" charset="0"/>
              </a:rPr>
              <a:t>課稅計算基礎</a:t>
            </a:r>
            <a:r>
              <a:rPr lang="en-US" altLang="zh-TW" sz="2200" b="1" dirty="0" smtClean="0">
                <a:solidFill>
                  <a:srgbClr val="000000"/>
                </a:solidFill>
                <a:latin typeface="微軟正黑體" panose="020B0604030504040204" pitchFamily="34" charset="-120"/>
                <a:ea typeface="微軟正黑體" panose="020B0604030504040204" pitchFamily="34" charset="-120"/>
                <a:cs typeface="Arial" charset="0"/>
              </a:rPr>
              <a:t>(2)</a:t>
            </a:r>
          </a:p>
        </p:txBody>
      </p:sp>
      <p:sp>
        <p:nvSpPr>
          <p:cNvPr id="11" name="矩形 10"/>
          <p:cNvSpPr/>
          <p:nvPr/>
        </p:nvSpPr>
        <p:spPr>
          <a:xfrm>
            <a:off x="323528" y="2996952"/>
            <a:ext cx="4896544" cy="3046988"/>
          </a:xfrm>
          <a:prstGeom prst="rect">
            <a:avLst/>
          </a:prstGeom>
        </p:spPr>
        <p:txBody>
          <a:bodyPr wrap="square">
            <a:spAutoFit/>
          </a:bodyPr>
          <a:lstStyle/>
          <a:p>
            <a:pPr defTabSz="914400" eaLnBrk="0" hangingPunct="0">
              <a:buClrTx/>
              <a:buSzTx/>
            </a:pPr>
            <a:r>
              <a:rPr lang="zh-TW" altLang="zh-TW" sz="2400" dirty="0" smtClean="0">
                <a:solidFill>
                  <a:srgbClr val="FF0000"/>
                </a:solidFill>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不可以！</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defTabSz="914400" eaLnBrk="0" hangingPunct="0">
              <a:buClrTx/>
              <a:buSzTx/>
            </a:pPr>
            <a:r>
              <a:rPr lang="zh-TW" altLang="en-US" sz="2400" b="1" dirty="0" smtClean="0">
                <a:solidFill>
                  <a:srgbClr val="002060"/>
                </a:solidFill>
                <a:latin typeface="微軟正黑體" panose="020B0604030504040204" pitchFamily="34" charset="-120"/>
                <a:ea typeface="微軟正黑體" panose="020B0604030504040204" pitchFamily="34" charset="-120"/>
              </a:rPr>
              <a:t>除非</a:t>
            </a:r>
            <a:r>
              <a:rPr lang="zh-TW" altLang="en-US" sz="2400" b="1" dirty="0">
                <a:solidFill>
                  <a:srgbClr val="002060"/>
                </a:solidFill>
                <a:latin typeface="微軟正黑體" panose="020B0604030504040204" pitchFamily="34" charset="-120"/>
                <a:ea typeface="微軟正黑體" panose="020B0604030504040204" pitchFamily="34" charset="-120"/>
              </a:rPr>
              <a:t>修正遺產及贈與稅法地</a:t>
            </a:r>
            <a:r>
              <a:rPr lang="en-US" altLang="zh-TW" sz="2400" b="1" dirty="0">
                <a:solidFill>
                  <a:srgbClr val="002060"/>
                </a:solidFill>
                <a:latin typeface="微軟正黑體" panose="020B0604030504040204" pitchFamily="34" charset="-120"/>
                <a:ea typeface="微軟正黑體" panose="020B0604030504040204" pitchFamily="34" charset="-120"/>
              </a:rPr>
              <a:t>10</a:t>
            </a:r>
            <a:r>
              <a:rPr lang="zh-TW" altLang="en-US" sz="2400" b="1" dirty="0">
                <a:solidFill>
                  <a:srgbClr val="002060"/>
                </a:solidFill>
                <a:latin typeface="微軟正黑體" panose="020B0604030504040204" pitchFamily="34" charset="-120"/>
                <a:ea typeface="微軟正黑體" panose="020B0604030504040204" pitchFamily="34" charset="-120"/>
              </a:rPr>
              <a:t>條</a:t>
            </a:r>
            <a:r>
              <a:rPr lang="zh-TW" altLang="en-US" sz="2400" b="1" dirty="0" smtClean="0">
                <a:solidFill>
                  <a:srgbClr val="002060"/>
                </a:solidFill>
                <a:latin typeface="微軟正黑體" panose="020B0604030504040204" pitchFamily="34" charset="-120"/>
                <a:ea typeface="微軟正黑體" panose="020B0604030504040204" pitchFamily="34" charset="-120"/>
              </a:rPr>
              <a:t>：</a:t>
            </a:r>
            <a:endParaRPr lang="en-US" altLang="zh-TW" sz="2400" b="1" dirty="0" smtClean="0">
              <a:solidFill>
                <a:srgbClr val="002060"/>
              </a:solidFill>
              <a:latin typeface="微軟正黑體" panose="020B0604030504040204" pitchFamily="34" charset="-120"/>
              <a:ea typeface="微軟正黑體" panose="020B0604030504040204" pitchFamily="34" charset="-120"/>
            </a:endParaRPr>
          </a:p>
          <a:p>
            <a:pPr defTabSz="914400" eaLnBrk="0" hangingPunct="0">
              <a:buClrTx/>
              <a:buSzTx/>
            </a:pPr>
            <a:r>
              <a:rPr lang="zh-TW" altLang="zh-TW" sz="2400" b="1" dirty="0">
                <a:solidFill>
                  <a:srgbClr val="002060"/>
                </a:solidFill>
                <a:latin typeface="微軟正黑體" panose="020B0604030504040204" pitchFamily="34" charset="-120"/>
                <a:ea typeface="微軟正黑體" panose="020B0604030504040204" pitchFamily="34" charset="-120"/>
              </a:rPr>
              <a:t>遺產及贈與財產價值之計算，以被繼承人死亡時或贈與人贈與時之時價</a:t>
            </a:r>
            <a:r>
              <a:rPr lang="zh-TW" altLang="zh-TW" sz="2400" b="1" dirty="0" smtClean="0">
                <a:solidFill>
                  <a:srgbClr val="002060"/>
                </a:solidFill>
                <a:latin typeface="微軟正黑體" panose="020B0604030504040204" pitchFamily="34" charset="-120"/>
                <a:ea typeface="微軟正黑體" panose="020B0604030504040204" pitchFamily="34" charset="-120"/>
              </a:rPr>
              <a:t>為準</a:t>
            </a:r>
            <a:r>
              <a:rPr lang="zh-TW" altLang="en-US" sz="2400" b="1" dirty="0" smtClean="0">
                <a:solidFill>
                  <a:srgbClr val="002060"/>
                </a:solidFill>
                <a:latin typeface="微軟正黑體" panose="020B0604030504040204" pitchFamily="34" charset="-120"/>
                <a:ea typeface="微軟正黑體" panose="020B0604030504040204" pitchFamily="34" charset="-120"/>
              </a:rPr>
              <a:t>。</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defTabSz="914400" eaLnBrk="0" hangingPunct="0">
              <a:buClrTx/>
              <a:buSzTx/>
            </a:pPr>
            <a:r>
              <a:rPr lang="zh-TW" altLang="zh-TW" sz="2400" b="1" dirty="0">
                <a:solidFill>
                  <a:srgbClr val="002060"/>
                </a:solidFill>
                <a:latin typeface="微軟正黑體" panose="020B0604030504040204" pitchFamily="34" charset="-120"/>
                <a:ea typeface="微軟正黑體" panose="020B0604030504040204" pitchFamily="34" charset="-120"/>
              </a:rPr>
              <a:t>所稱時價，土地以公告土地現值或評定標準價格為準；房屋以</a:t>
            </a:r>
            <a:r>
              <a:rPr lang="zh-TW" altLang="zh-TW" sz="2400" b="1" dirty="0" smtClean="0">
                <a:solidFill>
                  <a:srgbClr val="002060"/>
                </a:solidFill>
                <a:latin typeface="微軟正黑體" panose="020B0604030504040204" pitchFamily="34" charset="-120"/>
                <a:ea typeface="微軟正黑體" panose="020B0604030504040204" pitchFamily="34" charset="-120"/>
              </a:rPr>
              <a:t>評定標準</a:t>
            </a:r>
            <a:r>
              <a:rPr lang="zh-TW" altLang="zh-TW" sz="2400" b="1" dirty="0">
                <a:solidFill>
                  <a:srgbClr val="002060"/>
                </a:solidFill>
                <a:latin typeface="微軟正黑體" panose="020B0604030504040204" pitchFamily="34" charset="-120"/>
                <a:ea typeface="微軟正黑體" panose="020B0604030504040204" pitchFamily="34" charset="-120"/>
              </a:rPr>
              <a:t>價格為準 </a:t>
            </a:r>
            <a:r>
              <a:rPr lang="zh-TW" altLang="en-US" sz="2400" b="1" dirty="0" smtClean="0">
                <a:solidFill>
                  <a:srgbClr val="002060"/>
                </a:solidFill>
                <a:latin typeface="微軟正黑體" panose="020B0604030504040204" pitchFamily="34" charset="-120"/>
                <a:ea typeface="微軟正黑體" panose="020B0604030504040204" pitchFamily="34" charset="-120"/>
              </a:rPr>
              <a:t>。</a:t>
            </a:r>
            <a:endParaRPr lang="zh-TW" altLang="zh-TW" sz="2400" b="1" dirty="0">
              <a:solidFill>
                <a:srgbClr val="002060"/>
              </a:solidFill>
              <a:latin typeface="微軟正黑體" panose="020B0604030504040204" pitchFamily="34" charset="-120"/>
              <a:ea typeface="微軟正黑體" panose="020B0604030504040204" pitchFamily="34" charset="-120"/>
            </a:endParaRPr>
          </a:p>
        </p:txBody>
      </p:sp>
      <p:sp>
        <p:nvSpPr>
          <p:cNvPr id="14"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914400" eaLnBrk="0" hangingPunct="0">
              <a:buClrTx/>
              <a:buSzTx/>
              <a:buFontTx/>
              <a:buNone/>
            </a:pPr>
            <a:endParaRPr lang="zh-TW" altLang="zh-TW" dirty="0" smtClean="0">
              <a:solidFill>
                <a:srgbClr val="000000"/>
              </a:solidFill>
            </a:endParaRPr>
          </a:p>
        </p:txBody>
      </p:sp>
      <p:pic>
        <p:nvPicPr>
          <p:cNvPr id="15" name="圖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996952"/>
            <a:ext cx="2924944" cy="2924944"/>
          </a:xfrm>
          <a:prstGeom prst="rect">
            <a:avLst/>
          </a:prstGeom>
        </p:spPr>
      </p:pic>
    </p:spTree>
    <p:extLst>
      <p:ext uri="{BB962C8B-B14F-4D97-AF65-F5344CB8AC3E}">
        <p14:creationId xmlns:p14="http://schemas.microsoft.com/office/powerpoint/2010/main" val="902353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769404" y="1823325"/>
            <a:ext cx="4018620" cy="3908762"/>
          </a:xfrm>
          <a:prstGeom prst="rect">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ln>
            <a:noFill/>
          </a:ln>
        </p:spPr>
        <p:txBody>
          <a:bodyPr wrap="square">
            <a:spAutoFit/>
          </a:bodyPr>
          <a:lstStyle/>
          <a:p>
            <a:pPr>
              <a:buFont typeface="Times New Roman" pitchFamily="16" charset="0"/>
              <a:buNone/>
              <a:defRPr/>
            </a:pPr>
            <a:r>
              <a:rPr lang="zh-TW" altLang="en-US" sz="3200" b="1" dirty="0" smtClean="0">
                <a:solidFill>
                  <a:srgbClr val="FFFF00"/>
                </a:solidFill>
                <a:latin typeface="微軟正黑體" panose="020B0604030504040204" pitchFamily="34" charset="-120"/>
                <a:ea typeface="微軟正黑體" panose="020B0604030504040204" pitchFamily="34" charset="-120"/>
                <a:cs typeface="Arial" charset="0"/>
              </a:rPr>
              <a:t>長期持有時申報高的土地現值反而較為不利。</a:t>
            </a:r>
            <a:endParaRPr lang="en-US" altLang="zh-TW" sz="3200" b="1" dirty="0" smtClean="0">
              <a:solidFill>
                <a:srgbClr val="FFFF00"/>
              </a:solidFill>
              <a:latin typeface="微軟正黑體" panose="020B0604030504040204" pitchFamily="34" charset="-120"/>
              <a:ea typeface="微軟正黑體" panose="020B0604030504040204" pitchFamily="34" charset="-120"/>
              <a:cs typeface="Arial" charset="0"/>
            </a:endParaRPr>
          </a:p>
          <a:p>
            <a:pPr lvl="0">
              <a:defRPr/>
            </a:pPr>
            <a:r>
              <a:rPr lang="zh-TW" altLang="en-US" sz="2400" b="1" dirty="0" smtClean="0">
                <a:latin typeface="微軟正黑體" panose="020B0604030504040204" pitchFamily="34" charset="-120"/>
                <a:ea typeface="微軟正黑體" panose="020B0604030504040204" pitchFamily="34" charset="-120"/>
                <a:cs typeface="Arial" charset="0"/>
              </a:rPr>
              <a:t>因</a:t>
            </a:r>
            <a:r>
              <a:rPr lang="zh-TW" altLang="en-US" sz="2400" b="1" dirty="0">
                <a:latin typeface="微軟正黑體" panose="020B0604030504040204" pitchFamily="34" charset="-120"/>
                <a:ea typeface="微軟正黑體" panose="020B0604030504040204" pitchFamily="34" charset="-120"/>
                <a:cs typeface="Arial" charset="0"/>
              </a:rPr>
              <a:t>增加之土地增值稅適用之</a:t>
            </a:r>
            <a:r>
              <a:rPr lang="en-US" altLang="zh-TW" sz="2400" b="1" dirty="0">
                <a:latin typeface="微軟正黑體" panose="020B0604030504040204" pitchFamily="34" charset="-120"/>
                <a:ea typeface="微軟正黑體" panose="020B0604030504040204" pitchFamily="34" charset="-120"/>
                <a:cs typeface="Arial" charset="0"/>
              </a:rPr>
              <a:t>40%</a:t>
            </a:r>
            <a:r>
              <a:rPr lang="zh-TW" altLang="en-US" sz="2400" b="1" dirty="0" smtClean="0">
                <a:latin typeface="微軟正黑體" panose="020B0604030504040204" pitchFamily="34" charset="-120"/>
                <a:ea typeface="微軟正黑體" panose="020B0604030504040204" pitchFamily="34" charset="-120"/>
                <a:cs typeface="Arial" charset="0"/>
              </a:rPr>
              <a:t>土地增值稅之一般稅率</a:t>
            </a:r>
            <a:r>
              <a:rPr lang="zh-TW" altLang="en-US" sz="2400" b="1" dirty="0">
                <a:latin typeface="微軟正黑體" panose="020B0604030504040204" pitchFamily="34" charset="-120"/>
                <a:ea typeface="微軟正黑體" panose="020B0604030504040204" pitchFamily="34" charset="-120"/>
                <a:cs typeface="Arial" charset="0"/>
              </a:rPr>
              <a:t>，</a:t>
            </a:r>
            <a:r>
              <a:rPr lang="zh-TW" altLang="en-US" sz="2400" b="1" dirty="0" smtClean="0">
                <a:latin typeface="微軟正黑體" panose="020B0604030504040204" pitchFamily="34" charset="-120"/>
                <a:ea typeface="微軟正黑體" panose="020B0604030504040204" pitchFamily="34" charset="-120"/>
                <a:cs typeface="Arial" charset="0"/>
              </a:rPr>
              <a:t>比</a:t>
            </a:r>
            <a:r>
              <a:rPr lang="en-US" altLang="zh-TW" sz="2400" b="1" dirty="0" smtClean="0">
                <a:latin typeface="微軟正黑體" panose="020B0604030504040204" pitchFamily="34" charset="-120"/>
                <a:ea typeface="微軟正黑體" panose="020B0604030504040204" pitchFamily="34" charset="-120"/>
                <a:cs typeface="Arial" charset="0"/>
              </a:rPr>
              <a:t>【</a:t>
            </a:r>
            <a:r>
              <a:rPr lang="zh-TW" altLang="en-US" sz="2400" b="1" dirty="0" smtClean="0">
                <a:latin typeface="微軟正黑體" panose="020B0604030504040204" pitchFamily="34" charset="-120"/>
                <a:ea typeface="微軟正黑體" panose="020B0604030504040204" pitchFamily="34" charset="-120"/>
                <a:cs typeface="Arial" charset="0"/>
              </a:rPr>
              <a:t>房地合一</a:t>
            </a:r>
            <a:r>
              <a:rPr lang="en-US" altLang="zh-TW" sz="2400" b="1" dirty="0" smtClean="0">
                <a:latin typeface="微軟正黑體" panose="020B0604030504040204" pitchFamily="34" charset="-120"/>
                <a:ea typeface="微軟正黑體" panose="020B0604030504040204" pitchFamily="34" charset="-120"/>
                <a:cs typeface="Arial" charset="0"/>
              </a:rPr>
              <a:t>】</a:t>
            </a:r>
            <a:r>
              <a:rPr lang="zh-TW" altLang="en-US" sz="2400" b="1" dirty="0" smtClean="0">
                <a:latin typeface="微軟正黑體" panose="020B0604030504040204" pitchFamily="34" charset="-120"/>
                <a:ea typeface="微軟正黑體" panose="020B0604030504040204" pitchFamily="34" charset="-120"/>
                <a:cs typeface="Arial" charset="0"/>
              </a:rPr>
              <a:t>適用</a:t>
            </a:r>
            <a:r>
              <a:rPr lang="zh-TW" altLang="en-US" sz="2400" b="1" dirty="0">
                <a:latin typeface="微軟正黑體" panose="020B0604030504040204" pitchFamily="34" charset="-120"/>
                <a:ea typeface="微軟正黑體" panose="020B0604030504040204" pitchFamily="34" charset="-120"/>
                <a:cs typeface="Arial" charset="0"/>
              </a:rPr>
              <a:t>稅率</a:t>
            </a:r>
            <a:r>
              <a:rPr lang="zh-TW" altLang="en-US" sz="2400" b="1" dirty="0" smtClean="0">
                <a:latin typeface="微軟正黑體" panose="020B0604030504040204" pitchFamily="34" charset="-120"/>
                <a:ea typeface="微軟正黑體" panose="020B0604030504040204" pitchFamily="34" charset="-120"/>
                <a:cs typeface="Arial" charset="0"/>
              </a:rPr>
              <a:t>高</a:t>
            </a:r>
            <a:endParaRPr lang="en-US" altLang="zh-TW" sz="2400" b="1" dirty="0" smtClean="0">
              <a:latin typeface="微軟正黑體" panose="020B0604030504040204" pitchFamily="34" charset="-120"/>
              <a:ea typeface="微軟正黑體" panose="020B0604030504040204" pitchFamily="34" charset="-120"/>
              <a:cs typeface="Arial" charset="0"/>
            </a:endParaRPr>
          </a:p>
          <a:p>
            <a:pPr lvl="0">
              <a:defRPr/>
            </a:pPr>
            <a:endParaRPr lang="en-US" altLang="zh-TW" sz="2400" b="1" dirty="0">
              <a:latin typeface="微軟正黑體" panose="020B0604030504040204" pitchFamily="34" charset="-120"/>
              <a:ea typeface="微軟正黑體" panose="020B0604030504040204" pitchFamily="34" charset="-120"/>
              <a:cs typeface="Arial" charset="0"/>
            </a:endParaRPr>
          </a:p>
          <a:p>
            <a:pPr lvl="0">
              <a:defRPr/>
            </a:pPr>
            <a:r>
              <a:rPr lang="zh-TW" altLang="en-US" sz="3200" b="1" dirty="0" smtClean="0">
                <a:solidFill>
                  <a:srgbClr val="FFFF00"/>
                </a:solidFill>
                <a:latin typeface="微軟正黑體" panose="020B0604030504040204" pitchFamily="34" charset="-120"/>
                <a:ea typeface="微軟正黑體" panose="020B0604030504040204" pitchFamily="34" charset="-120"/>
                <a:cs typeface="Arial" charset="0"/>
              </a:rPr>
              <a:t>合計所繳稅額較高</a:t>
            </a:r>
            <a:endParaRPr kumimoji="1" lang="en-US" altLang="zh-TW" sz="2400" b="1" dirty="0" smtClean="0">
              <a:solidFill>
                <a:srgbClr val="FFFF00"/>
              </a:solidFill>
              <a:latin typeface="微軟正黑體" panose="020B0604030504040204" pitchFamily="34" charset="-120"/>
              <a:ea typeface="微軟正黑體" panose="020B0604030504040204" pitchFamily="34" charset="-120"/>
              <a:cs typeface="Times New Roman" pitchFamily="18" charset="0"/>
            </a:endParaRPr>
          </a:p>
          <a:p>
            <a:pPr>
              <a:defRPr/>
            </a:pPr>
            <a:r>
              <a:rPr kumimoji="1" lang="en-US" altLang="zh-TW" sz="24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 </a:t>
            </a:r>
          </a:p>
        </p:txBody>
      </p:sp>
      <p:sp>
        <p:nvSpPr>
          <p:cNvPr id="19" name="矩形 18"/>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dirty="0" smtClean="0">
              <a:solidFill>
                <a:srgbClr val="FFFFFF"/>
              </a:solidFill>
              <a:latin typeface="Arial" charset="0"/>
              <a:cs typeface="Arial" charset="0"/>
            </a:endParaRPr>
          </a:p>
        </p:txBody>
      </p:sp>
      <p:sp>
        <p:nvSpPr>
          <p:cNvPr id="20" name="Text Box 1"/>
          <p:cNvSpPr txBox="1">
            <a:spLocks noChangeArrowheads="1"/>
          </p:cNvSpPr>
          <p:nvPr/>
        </p:nvSpPr>
        <p:spPr bwMode="auto">
          <a:xfrm>
            <a:off x="1115616"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altLang="en-US"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grpSp>
        <p:nvGrpSpPr>
          <p:cNvPr id="3" name="Group 14"/>
          <p:cNvGrpSpPr>
            <a:grpSpLocks/>
          </p:cNvGrpSpPr>
          <p:nvPr/>
        </p:nvGrpSpPr>
        <p:grpSpPr bwMode="auto">
          <a:xfrm>
            <a:off x="683568" y="1102077"/>
            <a:ext cx="8242322" cy="529074"/>
            <a:chOff x="1162" y="3793"/>
            <a:chExt cx="2475" cy="395"/>
          </a:xfrm>
        </p:grpSpPr>
        <p:sp>
          <p:nvSpPr>
            <p:cNvPr id="22" name="AutoShape 15"/>
            <p:cNvSpPr>
              <a:spLocks noChangeArrowheads="1"/>
            </p:cNvSpPr>
            <p:nvPr/>
          </p:nvSpPr>
          <p:spPr bwMode="auto">
            <a:xfrm>
              <a:off x="1162" y="3793"/>
              <a:ext cx="2475"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solidFill>
                  <a:srgbClr val="FFFFFF"/>
                </a:solidFill>
              </a:endParaRPr>
            </a:p>
          </p:txBody>
        </p:sp>
        <p:sp>
          <p:nvSpPr>
            <p:cNvPr id="25" name="AutoShape 16"/>
            <p:cNvSpPr>
              <a:spLocks noChangeArrowheads="1"/>
            </p:cNvSpPr>
            <p:nvPr/>
          </p:nvSpPr>
          <p:spPr bwMode="auto">
            <a:xfrm>
              <a:off x="1345" y="3793"/>
              <a:ext cx="2221"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solidFill>
                  <a:srgbClr val="FFFFFF"/>
                </a:solidFill>
                <a:ea typeface="標楷體" pitchFamily="65" charset="-120"/>
              </a:endParaRPr>
            </a:p>
          </p:txBody>
        </p:sp>
      </p:grpSp>
      <p:sp>
        <p:nvSpPr>
          <p:cNvPr id="26" name="矩形 25"/>
          <p:cNvSpPr/>
          <p:nvPr/>
        </p:nvSpPr>
        <p:spPr>
          <a:xfrm>
            <a:off x="683567" y="1159397"/>
            <a:ext cx="8283011" cy="471753"/>
          </a:xfrm>
          <a:prstGeom prst="rect">
            <a:avLst/>
          </a:prstGeom>
        </p:spPr>
        <p:txBody>
          <a:bodyPr wrap="square">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TW" altLang="en-US" sz="2400" b="1" dirty="0" smtClean="0">
                <a:solidFill>
                  <a:srgbClr val="000000"/>
                </a:solidFill>
                <a:latin typeface="微軟正黑體" panose="020B0604030504040204" pitchFamily="34" charset="-120"/>
                <a:ea typeface="微軟正黑體" panose="020B0604030504040204" pitchFamily="34" charset="-120"/>
                <a:cs typeface="Arial" charset="0"/>
              </a:rPr>
              <a:t>  </a:t>
            </a:r>
            <a:r>
              <a:rPr lang="en-US" altLang="zh-TW" sz="2000" dirty="0" smtClean="0">
                <a:solidFill>
                  <a:schemeClr val="tx1"/>
                </a:solidFill>
              </a:rPr>
              <a:t>★ </a:t>
            </a:r>
            <a:r>
              <a:rPr lang="zh-TW" altLang="en-US" sz="2000" b="1" dirty="0" smtClean="0">
                <a:solidFill>
                  <a:srgbClr val="000000"/>
                </a:solidFill>
                <a:latin typeface="微軟正黑體" panose="020B0604030504040204" pitchFamily="34" charset="-120"/>
                <a:ea typeface="微軟正黑體" panose="020B0604030504040204" pitchFamily="34" charset="-120"/>
                <a:cs typeface="Arial" charset="0"/>
              </a:rPr>
              <a:t>土地漲價總數額以</a:t>
            </a:r>
            <a:r>
              <a:rPr lang="zh-TW" altLang="en-US" sz="2000" b="1" dirty="0" smtClean="0">
                <a:solidFill>
                  <a:srgbClr val="FF0000"/>
                </a:solidFill>
                <a:latin typeface="微軟正黑體" panose="020B0604030504040204" pitchFamily="34" charset="-120"/>
                <a:ea typeface="微軟正黑體" panose="020B0604030504040204" pitchFamily="34" charset="-120"/>
                <a:cs typeface="Arial" charset="0"/>
              </a:rPr>
              <a:t>公告現值</a:t>
            </a:r>
            <a:r>
              <a:rPr lang="zh-TW" altLang="en-US" sz="2000" b="1" dirty="0" smtClean="0">
                <a:solidFill>
                  <a:srgbClr val="000000"/>
                </a:solidFill>
                <a:latin typeface="微軟正黑體" panose="020B0604030504040204" pitchFamily="34" charset="-120"/>
                <a:ea typeface="微軟正黑體" panose="020B0604030504040204" pitchFamily="34" charset="-120"/>
                <a:cs typeface="Arial" charset="0"/>
              </a:rPr>
              <a:t>或</a:t>
            </a:r>
            <a:r>
              <a:rPr lang="zh-TW" altLang="en-US" sz="2000" b="1" dirty="0" smtClean="0">
                <a:solidFill>
                  <a:srgbClr val="FF0000"/>
                </a:solidFill>
                <a:latin typeface="微軟正黑體" panose="020B0604030504040204" pitchFamily="34" charset="-120"/>
                <a:ea typeface="微軟正黑體" panose="020B0604030504040204" pitchFamily="34" charset="-120"/>
                <a:cs typeface="Arial" charset="0"/>
              </a:rPr>
              <a:t>自行申報高現值</a:t>
            </a:r>
            <a:r>
              <a:rPr lang="zh-TW" altLang="en-US" sz="2000" b="1" dirty="0" smtClean="0">
                <a:solidFill>
                  <a:schemeClr val="tx1"/>
                </a:solidFill>
                <a:latin typeface="微軟正黑體" panose="020B0604030504040204" pitchFamily="34" charset="-120"/>
                <a:ea typeface="微軟正黑體" panose="020B0604030504040204" pitchFamily="34" charset="-120"/>
                <a:cs typeface="Arial" charset="0"/>
              </a:rPr>
              <a:t>何者有利之探討</a:t>
            </a:r>
            <a:r>
              <a:rPr lang="zh-TW" altLang="en-US" sz="2000" b="1" dirty="0" smtClean="0">
                <a:solidFill>
                  <a:srgbClr val="000000"/>
                </a:solidFill>
                <a:latin typeface="微軟正黑體" panose="020B0604030504040204" pitchFamily="34" charset="-120"/>
                <a:ea typeface="微軟正黑體" panose="020B0604030504040204" pitchFamily="34" charset="-120"/>
                <a:cs typeface="Arial" charset="0"/>
              </a:rPr>
              <a:t>？</a:t>
            </a:r>
            <a:endParaRPr lang="en-US" altLang="zh-TW" sz="2000" b="1" dirty="0">
              <a:solidFill>
                <a:srgbClr val="000000"/>
              </a:solidFill>
              <a:latin typeface="微軟正黑體" panose="020B0604030504040204" pitchFamily="34" charset="-120"/>
              <a:ea typeface="微軟正黑體" panose="020B0604030504040204" pitchFamily="34" charset="-120"/>
              <a:cs typeface="Arial" charset="0"/>
            </a:endParaRPr>
          </a:p>
        </p:txBody>
      </p:sp>
      <p:sp>
        <p:nvSpPr>
          <p:cNvPr id="2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a:t>
            </a:r>
            <a:endParaRPr lang="zh-TW" altLang="en-US" sz="1050" dirty="0">
              <a:solidFill>
                <a:srgbClr val="FFFFFF"/>
              </a:solidFill>
            </a:endParaRPr>
          </a:p>
        </p:txBody>
      </p:sp>
      <p:sp>
        <p:nvSpPr>
          <p:cNvPr id="29" name="投影片編號版面配置區 5"/>
          <p:cNvSpPr txBox="1">
            <a:spLocks/>
          </p:cNvSpPr>
          <p:nvPr/>
        </p:nvSpPr>
        <p:spPr>
          <a:xfrm>
            <a:off x="7308304"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22</a:t>
            </a:fld>
            <a:endParaRPr lang="zh-TW" altLang="en-US" sz="1050" dirty="0">
              <a:solidFill>
                <a:srgbClr val="FFFFFF"/>
              </a:solidFill>
            </a:endParaRPr>
          </a:p>
        </p:txBody>
      </p:sp>
      <p:sp>
        <p:nvSpPr>
          <p:cNvPr id="17" name="矩形 16"/>
          <p:cNvSpPr/>
          <p:nvPr/>
        </p:nvSpPr>
        <p:spPr>
          <a:xfrm>
            <a:off x="5004048" y="1823325"/>
            <a:ext cx="3915484" cy="3785652"/>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3500000" scaled="1"/>
            <a:tileRect/>
          </a:gradFill>
          <a:ln>
            <a:noFill/>
          </a:ln>
        </p:spPr>
        <p:txBody>
          <a:bodyPr wrap="square">
            <a:spAutoFit/>
          </a:bodyPr>
          <a:lstStyle/>
          <a:p>
            <a:pPr lvl="0">
              <a:defRPr/>
            </a:pPr>
            <a:r>
              <a:rPr lang="zh-TW" altLang="en-US" sz="3200" b="1" dirty="0" smtClean="0">
                <a:solidFill>
                  <a:srgbClr val="FFFF00"/>
                </a:solidFill>
                <a:latin typeface="微軟正黑體" panose="020B0604030504040204" pitchFamily="34" charset="-120"/>
                <a:ea typeface="微軟正黑體" panose="020B0604030504040204" pitchFamily="34" charset="-120"/>
                <a:cs typeface="Arial" charset="0"/>
              </a:rPr>
              <a:t>短期持有時申報</a:t>
            </a:r>
            <a:r>
              <a:rPr lang="zh-TW" altLang="en-US" sz="3200" b="1" dirty="0">
                <a:solidFill>
                  <a:srgbClr val="FFFF00"/>
                </a:solidFill>
                <a:latin typeface="微軟正黑體" panose="020B0604030504040204" pitchFamily="34" charset="-120"/>
                <a:ea typeface="微軟正黑體" panose="020B0604030504040204" pitchFamily="34" charset="-120"/>
                <a:cs typeface="Arial" charset="0"/>
              </a:rPr>
              <a:t>高</a:t>
            </a:r>
            <a:r>
              <a:rPr lang="zh-TW" altLang="en-US" sz="3200" b="1" dirty="0" smtClean="0">
                <a:solidFill>
                  <a:srgbClr val="FFFF00"/>
                </a:solidFill>
                <a:latin typeface="微軟正黑體" panose="020B0604030504040204" pitchFamily="34" charset="-120"/>
                <a:ea typeface="微軟正黑體" panose="020B0604030504040204" pitchFamily="34" charset="-120"/>
                <a:cs typeface="Arial" charset="0"/>
              </a:rPr>
              <a:t>的土地現值略為有利</a:t>
            </a:r>
            <a:r>
              <a:rPr lang="zh-TW" altLang="en-US" sz="3200" b="1" dirty="0">
                <a:solidFill>
                  <a:srgbClr val="FFFF00"/>
                </a:solidFill>
                <a:latin typeface="微軟正黑體" panose="020B0604030504040204" pitchFamily="34" charset="-120"/>
                <a:ea typeface="微軟正黑體" panose="020B0604030504040204" pitchFamily="34" charset="-120"/>
                <a:cs typeface="Arial" charset="0"/>
              </a:rPr>
              <a:t>。</a:t>
            </a:r>
            <a:endParaRPr lang="en-US" altLang="zh-TW" sz="3200" b="1" dirty="0">
              <a:solidFill>
                <a:srgbClr val="FFFF00"/>
              </a:solidFill>
              <a:latin typeface="微軟正黑體" panose="020B0604030504040204" pitchFamily="34" charset="-120"/>
              <a:ea typeface="微軟正黑體" panose="020B0604030504040204" pitchFamily="34" charset="-120"/>
              <a:cs typeface="Arial" charset="0"/>
            </a:endParaRPr>
          </a:p>
          <a:p>
            <a:pPr>
              <a:buFont typeface="Times New Roman" pitchFamily="16" charset="0"/>
              <a:buNone/>
              <a:defRPr/>
            </a:pPr>
            <a:endParaRPr lang="en-US" altLang="zh-TW" sz="2400" b="1" dirty="0">
              <a:solidFill>
                <a:srgbClr val="FFFF00"/>
              </a:solidFill>
              <a:latin typeface="微軟正黑體" panose="020B0604030504040204" pitchFamily="34" charset="-120"/>
              <a:ea typeface="微軟正黑體" panose="020B0604030504040204" pitchFamily="34" charset="-120"/>
              <a:cs typeface="Arial" charset="0"/>
            </a:endParaRPr>
          </a:p>
          <a:p>
            <a:pPr>
              <a:buFont typeface="Times New Roman" pitchFamily="16" charset="0"/>
              <a:buNone/>
              <a:defRPr/>
            </a:pPr>
            <a:r>
              <a:rPr lang="zh-TW" altLang="en-US" sz="2400" b="1" dirty="0" smtClean="0">
                <a:solidFill>
                  <a:srgbClr val="FFFFFF">
                    <a:lumMod val="95000"/>
                  </a:srgbClr>
                </a:solidFill>
                <a:latin typeface="微軟正黑體" panose="020B0604030504040204" pitchFamily="34" charset="-120"/>
                <a:ea typeface="微軟正黑體" panose="020B0604030504040204" pitchFamily="34" charset="-120"/>
                <a:cs typeface="Arial" charset="0"/>
              </a:rPr>
              <a:t>因新制</a:t>
            </a:r>
            <a:r>
              <a:rPr lang="zh-TW" altLang="en-US" sz="2400" b="1" dirty="0">
                <a:solidFill>
                  <a:srgbClr val="FFFFFF">
                    <a:lumMod val="95000"/>
                  </a:srgbClr>
                </a:solidFill>
                <a:latin typeface="微軟正黑體" panose="020B0604030504040204" pitchFamily="34" charset="-120"/>
                <a:ea typeface="微軟正黑體" panose="020B0604030504040204" pitchFamily="34" charset="-120"/>
                <a:cs typeface="Arial" charset="0"/>
              </a:rPr>
              <a:t>房地</a:t>
            </a:r>
            <a:r>
              <a:rPr lang="zh-TW" altLang="en-US" sz="2400" b="1" dirty="0" smtClean="0">
                <a:solidFill>
                  <a:srgbClr val="FFFFFF">
                    <a:lumMod val="95000"/>
                  </a:srgbClr>
                </a:solidFill>
                <a:latin typeface="微軟正黑體" panose="020B0604030504040204" pitchFamily="34" charset="-120"/>
                <a:ea typeface="微軟正黑體" panose="020B0604030504040204" pitchFamily="34" charset="-120"/>
                <a:cs typeface="Arial" charset="0"/>
              </a:rPr>
              <a:t>合一所得稅短期交</a:t>
            </a:r>
            <a:r>
              <a:rPr lang="zh-TW" altLang="en-US" sz="2400" b="1" dirty="0">
                <a:solidFill>
                  <a:srgbClr val="FFFFFF">
                    <a:lumMod val="95000"/>
                  </a:srgbClr>
                </a:solidFill>
                <a:latin typeface="微軟正黑體" panose="020B0604030504040204" pitchFamily="34" charset="-120"/>
                <a:ea typeface="微軟正黑體" panose="020B0604030504040204" pitchFamily="34" charset="-120"/>
                <a:cs typeface="Arial" charset="0"/>
              </a:rPr>
              <a:t>易</a:t>
            </a:r>
            <a:r>
              <a:rPr lang="zh-TW" altLang="en-US" sz="2400" b="1" dirty="0" smtClean="0">
                <a:solidFill>
                  <a:srgbClr val="FFFFFF">
                    <a:lumMod val="95000"/>
                  </a:srgbClr>
                </a:solidFill>
                <a:latin typeface="微軟正黑體" panose="020B0604030504040204" pitchFamily="34" charset="-120"/>
                <a:ea typeface="微軟正黑體" panose="020B0604030504040204" pitchFamily="34" charset="-120"/>
                <a:cs typeface="Arial" charset="0"/>
              </a:rPr>
              <a:t>時所得稅之稅率高，若墊高「土地漲價總數額」時，其</a:t>
            </a:r>
            <a:r>
              <a:rPr lang="zh-TW" altLang="en-US" sz="2400" b="1" u="sng" dirty="0" smtClean="0">
                <a:solidFill>
                  <a:srgbClr val="FFFFFF">
                    <a:lumMod val="95000"/>
                  </a:srgbClr>
                </a:solidFill>
                <a:latin typeface="微軟正黑體" panose="020B0604030504040204" pitchFamily="34" charset="-120"/>
                <a:ea typeface="微軟正黑體" panose="020B0604030504040204" pitchFamily="34" charset="-120"/>
                <a:cs typeface="Arial" charset="0"/>
              </a:rPr>
              <a:t>節稅效果佳</a:t>
            </a:r>
            <a:r>
              <a:rPr lang="zh-TW" altLang="zh-TW" sz="2400" b="1" dirty="0" smtClean="0">
                <a:solidFill>
                  <a:srgbClr val="FFFFFF">
                    <a:lumMod val="95000"/>
                  </a:srgbClr>
                </a:solidFill>
                <a:latin typeface="微軟正黑體" panose="020B0604030504040204" pitchFamily="34" charset="-120"/>
                <a:ea typeface="微軟正黑體" panose="020B0604030504040204" pitchFamily="34" charset="-120"/>
                <a:cs typeface="Arial" charset="0"/>
              </a:rPr>
              <a:t>。</a:t>
            </a:r>
            <a:endParaRPr lang="en-US" altLang="zh-TW" sz="2400" b="1" dirty="0">
              <a:solidFill>
                <a:srgbClr val="FFFFFF">
                  <a:lumMod val="95000"/>
                </a:srgbClr>
              </a:solidFill>
              <a:latin typeface="微軟正黑體" panose="020B0604030504040204" pitchFamily="34" charset="-120"/>
              <a:ea typeface="微軟正黑體" panose="020B0604030504040204" pitchFamily="34" charset="-120"/>
              <a:cs typeface="Arial" charset="0"/>
            </a:endParaRPr>
          </a:p>
          <a:p>
            <a:pPr lvl="0">
              <a:defRPr/>
            </a:pPr>
            <a:r>
              <a:rPr lang="zh-TW" altLang="en-US" sz="3200" b="1" dirty="0" smtClean="0">
                <a:solidFill>
                  <a:srgbClr val="FFFF00"/>
                </a:solidFill>
                <a:latin typeface="微軟正黑體" panose="020B0604030504040204" pitchFamily="34" charset="-120"/>
                <a:ea typeface="微軟正黑體" panose="020B0604030504040204" pitchFamily="34" charset="-120"/>
                <a:cs typeface="Arial" charset="0"/>
              </a:rPr>
              <a:t>合計所繳稅額較低</a:t>
            </a:r>
            <a:endParaRPr lang="en-US" altLang="zh-TW" sz="3200" b="1" dirty="0">
              <a:solidFill>
                <a:srgbClr val="FFFF00"/>
              </a:solidFill>
              <a:latin typeface="微軟正黑體" panose="020B0604030504040204" pitchFamily="34" charset="-120"/>
              <a:ea typeface="微軟正黑體" panose="020B0604030504040204" pitchFamily="34" charset="-120"/>
              <a:cs typeface="Arial" charset="0"/>
            </a:endParaRPr>
          </a:p>
          <a:p>
            <a:pPr>
              <a:buFont typeface="Times New Roman" pitchFamily="16" charset="0"/>
              <a:buNone/>
              <a:defRPr/>
            </a:pPr>
            <a:endParaRPr kumimoji="1" lang="en-US" altLang="zh-TW" sz="2400" b="1" dirty="0" smtClean="0">
              <a:solidFill>
                <a:srgbClr val="FFFFFF">
                  <a:lumMod val="95000"/>
                </a:srgbClr>
              </a:solidFill>
              <a:latin typeface="微軟正黑體" panose="020B0604030504040204" pitchFamily="34" charset="-120"/>
              <a:ea typeface="微軟正黑體" panose="020B0604030504040204" pitchFamily="34" charset="-120"/>
              <a:cs typeface="Times New Roman" pitchFamily="18" charset="0"/>
            </a:endParaRPr>
          </a:p>
        </p:txBody>
      </p:sp>
      <p:sp>
        <p:nvSpPr>
          <p:cNvPr id="12" name="文字方塊 11"/>
          <p:cNvSpPr txBox="1"/>
          <p:nvPr/>
        </p:nvSpPr>
        <p:spPr>
          <a:xfrm>
            <a:off x="775762" y="5729464"/>
            <a:ext cx="8150128" cy="76944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lvl="0" defTabSz="914400" eaLnBrk="0" hangingPunct="0">
              <a:buClrTx/>
              <a:buSzTx/>
            </a:pPr>
            <a:r>
              <a:rPr lang="zh-TW" altLang="en-US" sz="2200" b="1" dirty="0">
                <a:solidFill>
                  <a:srgbClr val="FF0000"/>
                </a:solidFill>
                <a:latin typeface="微軟正黑體" panose="020B0604030504040204" pitchFamily="34" charset="-120"/>
                <a:ea typeface="微軟正黑體" panose="020B0604030504040204" pitchFamily="34" charset="-120"/>
              </a:rPr>
              <a:t>申</a:t>
            </a:r>
            <a:r>
              <a:rPr lang="zh-TW" altLang="zh-TW" sz="2200" b="1" dirty="0">
                <a:solidFill>
                  <a:srgbClr val="FF0000"/>
                </a:solidFill>
                <a:latin typeface="微軟正黑體" panose="020B0604030504040204" pitchFamily="34" charset="-120"/>
                <a:ea typeface="微軟正黑體" panose="020B0604030504040204" pitchFamily="34" charset="-120"/>
              </a:rPr>
              <a:t>報移轉現值，經審核超過公告土地現值者，應以其自行申報之移轉現值為準，徵收土地增值稅</a:t>
            </a:r>
            <a:r>
              <a:rPr lang="en-US" altLang="zh-TW" sz="2200" b="1" dirty="0">
                <a:solidFill>
                  <a:srgbClr val="FF0000"/>
                </a:solidFill>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平權</a:t>
            </a:r>
            <a:r>
              <a:rPr lang="en-US" altLang="zh-TW" sz="2200" b="1" dirty="0">
                <a:solidFill>
                  <a:srgbClr val="FF0000"/>
                </a:solidFill>
                <a:latin typeface="微軟正黑體" panose="020B0604030504040204" pitchFamily="34" charset="-120"/>
                <a:ea typeface="微軟正黑體" panose="020B0604030504040204" pitchFamily="34" charset="-120"/>
              </a:rPr>
              <a:t>§47-1)</a:t>
            </a:r>
            <a:endParaRPr lang="zh-TW" altLang="zh-TW" sz="2200" b="1" dirty="0">
              <a:solidFill>
                <a:srgbClr val="FF0000"/>
              </a:solidFill>
              <a:latin typeface="微軟正黑體" panose="020B0604030504040204" pitchFamily="34" charset="-120"/>
              <a:ea typeface="微軟正黑體" panose="020B0604030504040204" pitchFamily="34" charset="-120"/>
            </a:endParaRPr>
          </a:p>
        </p:txBody>
      </p:sp>
      <p:sp>
        <p:nvSpPr>
          <p:cNvPr id="2"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60262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841412" y="1844824"/>
            <a:ext cx="4018620" cy="4462760"/>
          </a:xfrm>
          <a:prstGeom prst="rect">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ln>
            <a:noFill/>
          </a:ln>
        </p:spPr>
        <p:txBody>
          <a:bodyPr wrap="square">
            <a:spAutoFit/>
          </a:bodyPr>
          <a:lstStyle/>
          <a:p>
            <a:pPr>
              <a:buFont typeface="Times New Roman" pitchFamily="16" charset="0"/>
              <a:buNone/>
              <a:defRPr/>
            </a:pPr>
            <a:r>
              <a:rPr lang="zh-TW" altLang="en-US" sz="3200" b="1" dirty="0" smtClean="0">
                <a:solidFill>
                  <a:srgbClr val="FFFF00"/>
                </a:solidFill>
                <a:latin typeface="微軟正黑體" panose="020B0604030504040204" pitchFamily="34" charset="-120"/>
                <a:ea typeface="微軟正黑體" panose="020B0604030504040204" pitchFamily="34" charset="-120"/>
                <a:cs typeface="Arial" charset="0"/>
              </a:rPr>
              <a:t>中華民國境內居住之個人</a:t>
            </a:r>
            <a:endParaRPr lang="en-US" altLang="zh-TW" sz="3200" b="1" dirty="0" smtClean="0">
              <a:solidFill>
                <a:srgbClr val="FFFF00"/>
              </a:solidFill>
              <a:latin typeface="微軟正黑體" panose="020B0604030504040204" pitchFamily="34" charset="-120"/>
              <a:ea typeface="微軟正黑體" panose="020B0604030504040204" pitchFamily="34" charset="-120"/>
              <a:cs typeface="Arial" charset="0"/>
            </a:endParaRPr>
          </a:p>
          <a:p>
            <a:pPr>
              <a:defRPr/>
            </a:pPr>
            <a:r>
              <a:rPr lang="zh-TW" altLang="en-US" sz="2000" b="1" dirty="0">
                <a:solidFill>
                  <a:srgbClr val="FFFF00"/>
                </a:solidFill>
                <a:latin typeface="微軟正黑體" panose="020B0604030504040204" pitchFamily="34" charset="-120"/>
                <a:ea typeface="微軟正黑體" panose="020B0604030504040204" pitchFamily="34" charset="-120"/>
              </a:rPr>
              <a:t>持有期間之計算自</a:t>
            </a:r>
            <a:r>
              <a:rPr lang="zh-TW" altLang="en-US" sz="2000" b="1" u="sng" dirty="0" smtClean="0">
                <a:solidFill>
                  <a:srgbClr val="FFFF00"/>
                </a:solidFill>
                <a:latin typeface="微軟正黑體" panose="020B0604030504040204" pitchFamily="34" charset="-120"/>
                <a:ea typeface="微軟正黑體" panose="020B0604030504040204" pitchFamily="34" charset="-120"/>
              </a:rPr>
              <a:t>取得</a:t>
            </a:r>
            <a:r>
              <a:rPr lang="zh-TW" altLang="en-US" sz="2000" b="1" u="sng" dirty="0">
                <a:solidFill>
                  <a:srgbClr val="FFFF00"/>
                </a:solidFill>
                <a:latin typeface="微軟正黑體" panose="020B0604030504040204" pitchFamily="34" charset="-120"/>
                <a:ea typeface="微軟正黑體" panose="020B0604030504040204" pitchFamily="34" charset="-120"/>
              </a:rPr>
              <a:t>之</a:t>
            </a:r>
            <a:r>
              <a:rPr lang="zh-TW" altLang="en-US" sz="2000" b="1" u="sng" dirty="0" smtClean="0">
                <a:solidFill>
                  <a:srgbClr val="FFFF00"/>
                </a:solidFill>
                <a:latin typeface="微軟正黑體" panose="020B0604030504040204" pitchFamily="34" charset="-120"/>
                <a:ea typeface="微軟正黑體" panose="020B0604030504040204" pitchFamily="34" charset="-120"/>
              </a:rPr>
              <a:t>日</a:t>
            </a:r>
            <a:r>
              <a:rPr lang="zh-TW" altLang="en-US" sz="2000" b="1" dirty="0">
                <a:solidFill>
                  <a:srgbClr val="FFFF00"/>
                </a:solidFill>
                <a:latin typeface="微軟正黑體" panose="020B0604030504040204" pitchFamily="34" charset="-120"/>
                <a:ea typeface="微軟正黑體" panose="020B0604030504040204" pitchFamily="34" charset="-120"/>
              </a:rPr>
              <a:t>起算至</a:t>
            </a:r>
            <a:r>
              <a:rPr lang="zh-TW" altLang="en-US" sz="2000" b="1" u="sng" dirty="0">
                <a:solidFill>
                  <a:srgbClr val="FFFF00"/>
                </a:solidFill>
                <a:latin typeface="微軟正黑體" panose="020B0604030504040204" pitchFamily="34" charset="-120"/>
                <a:ea typeface="微軟正黑體" panose="020B0604030504040204" pitchFamily="34" charset="-120"/>
              </a:rPr>
              <a:t>交易之日</a:t>
            </a:r>
            <a:r>
              <a:rPr lang="zh-TW" altLang="en-US" sz="2000" b="1" dirty="0" smtClean="0">
                <a:solidFill>
                  <a:srgbClr val="FFFF00"/>
                </a:solidFill>
                <a:latin typeface="微軟正黑體" panose="020B0604030504040204" pitchFamily="34" charset="-120"/>
                <a:ea typeface="微軟正黑體" panose="020B0604030504040204" pitchFamily="34" charset="-120"/>
              </a:rPr>
              <a:t>止</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申</a:t>
            </a:r>
            <a:r>
              <a:rPr lang="en-US" altLang="zh-TW" sz="1600" b="1" dirty="0" smtClean="0">
                <a:latin typeface="微軟正黑體" panose="020B0604030504040204" pitchFamily="34" charset="-120"/>
                <a:ea typeface="微軟正黑體" panose="020B0604030504040204" pitchFamily="34" charset="-120"/>
              </a:rPr>
              <a:t>§5)</a:t>
            </a:r>
            <a:endParaRPr lang="en-US" altLang="zh-TW" sz="1600" b="1" dirty="0">
              <a:latin typeface="微軟正黑體" panose="020B0604030504040204" pitchFamily="34" charset="-120"/>
              <a:ea typeface="微軟正黑體" panose="020B0604030504040204" pitchFamily="34" charset="-120"/>
            </a:endParaRPr>
          </a:p>
          <a:p>
            <a:pPr lvl="0">
              <a:defRPr/>
            </a:pPr>
            <a:r>
              <a:rPr kumimoji="1" lang="zh-TW" altLang="en-US"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◎一般稅率之四級</a:t>
            </a:r>
            <a:r>
              <a:rPr kumimoji="1" lang="zh-TW" altLang="en-US"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sym typeface="Wingdings" panose="05000000000000000000" pitchFamily="2" charset="2"/>
              </a:rPr>
              <a:t>：</a:t>
            </a:r>
            <a:r>
              <a:rPr lang="en-US" altLang="zh-TW" sz="2000" b="1" dirty="0" smtClean="0">
                <a:solidFill>
                  <a:srgbClr val="FFFF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000" b="1" dirty="0" smtClean="0">
                <a:solidFill>
                  <a:srgbClr val="FFFF00"/>
                </a:solidFill>
                <a:latin typeface="微軟正黑體" panose="020B0604030504040204" pitchFamily="34" charset="-120"/>
                <a:ea typeface="微軟正黑體" panose="020B0604030504040204" pitchFamily="34" charset="-120"/>
                <a:sym typeface="Wingdings" panose="05000000000000000000" pitchFamily="2" charset="2"/>
              </a:rPr>
              <a:t>級距以</a:t>
            </a:r>
            <a:r>
              <a:rPr lang="zh-TW" altLang="en-US" sz="2000" b="1" dirty="0">
                <a:solidFill>
                  <a:srgbClr val="FFFF00"/>
                </a:solidFill>
                <a:latin typeface="微軟正黑體" panose="020B0604030504040204" pitchFamily="34" charset="-120"/>
                <a:ea typeface="微軟正黑體" panose="020B0604030504040204" pitchFamily="34" charset="-120"/>
                <a:sym typeface="Wingdings" panose="05000000000000000000" pitchFamily="2" charset="2"/>
              </a:rPr>
              <a:t>持有時間計算</a:t>
            </a:r>
            <a:r>
              <a:rPr lang="en-US" altLang="zh-TW" sz="2000" b="1" dirty="0">
                <a:solidFill>
                  <a:srgbClr val="FFFF00"/>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2000" b="1" dirty="0">
              <a:solidFill>
                <a:srgbClr val="FFFF00"/>
              </a:solidFill>
              <a:latin typeface="微軟正黑體" panose="020B0604030504040204" pitchFamily="34" charset="-120"/>
              <a:ea typeface="微軟正黑體" panose="020B0604030504040204" pitchFamily="34" charset="-120"/>
            </a:endParaRPr>
          </a:p>
          <a:p>
            <a:pPr>
              <a:defRPr/>
            </a:pPr>
            <a:r>
              <a:rPr kumimoji="1" lang="en-US" altLang="zh-TW"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(1)</a:t>
            </a:r>
            <a:r>
              <a:rPr kumimoji="1" lang="zh-TW" altLang="en-US"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一年以內者：</a:t>
            </a:r>
            <a:r>
              <a:rPr kumimoji="1" lang="en-US" altLang="zh-TW" sz="2000" b="1" dirty="0" smtClean="0">
                <a:solidFill>
                  <a:srgbClr val="FFFF00"/>
                </a:solidFill>
                <a:latin typeface="微軟正黑體" panose="020B0604030504040204" pitchFamily="34" charset="-120"/>
                <a:ea typeface="微軟正黑體" panose="020B0604030504040204" pitchFamily="34" charset="-120"/>
                <a:cs typeface="Times New Roman" pitchFamily="18" charset="0"/>
              </a:rPr>
              <a:t>45%</a:t>
            </a:r>
            <a:endParaRPr kumimoji="1" lang="en-US" altLang="zh-TW" sz="2000" b="1" dirty="0">
              <a:solidFill>
                <a:srgbClr val="FFFF00"/>
              </a:solidFill>
              <a:latin typeface="微軟正黑體" panose="020B0604030504040204" pitchFamily="34" charset="-120"/>
              <a:ea typeface="微軟正黑體" panose="020B0604030504040204" pitchFamily="34" charset="-120"/>
              <a:cs typeface="Times New Roman" pitchFamily="18" charset="0"/>
            </a:endParaRPr>
          </a:p>
          <a:p>
            <a:pPr>
              <a:defRPr/>
            </a:pPr>
            <a:r>
              <a:rPr kumimoji="1" lang="en-US" altLang="zh-TW"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(2)</a:t>
            </a:r>
            <a:r>
              <a:rPr kumimoji="1" lang="zh-TW" altLang="en-US"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超過</a:t>
            </a:r>
            <a:r>
              <a:rPr kumimoji="1" lang="zh-TW" altLang="en-US" sz="2000" b="1" dirty="0">
                <a:solidFill>
                  <a:srgbClr val="FFFFFF"/>
                </a:solidFill>
                <a:latin typeface="微軟正黑體" panose="020B0604030504040204" pitchFamily="34" charset="-120"/>
                <a:ea typeface="微軟正黑體" panose="020B0604030504040204" pitchFamily="34" charset="-120"/>
                <a:cs typeface="Times New Roman" pitchFamily="18" charset="0"/>
              </a:rPr>
              <a:t>一年</a:t>
            </a:r>
            <a:r>
              <a:rPr kumimoji="1" lang="zh-TW" altLang="en-US"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，未逾二年：</a:t>
            </a:r>
            <a:r>
              <a:rPr kumimoji="1" lang="en-US" altLang="zh-TW" sz="2000" b="1" dirty="0" smtClean="0">
                <a:solidFill>
                  <a:srgbClr val="FFFF00"/>
                </a:solidFill>
                <a:latin typeface="微軟正黑體" panose="020B0604030504040204" pitchFamily="34" charset="-120"/>
                <a:ea typeface="微軟正黑體" panose="020B0604030504040204" pitchFamily="34" charset="-120"/>
                <a:cs typeface="Times New Roman" pitchFamily="18" charset="0"/>
              </a:rPr>
              <a:t>35%</a:t>
            </a:r>
          </a:p>
          <a:p>
            <a:pPr lvl="0">
              <a:defRPr/>
            </a:pPr>
            <a:r>
              <a:rPr lang="en-US" altLang="zh-TW" sz="2000" b="1" u="sng" dirty="0" smtClean="0">
                <a:latin typeface="微軟正黑體" panose="020B0604030504040204" pitchFamily="34" charset="-120"/>
                <a:ea typeface="微軟正黑體" panose="020B0604030504040204" pitchFamily="34" charset="-120"/>
                <a:cs typeface="Arial" charset="0"/>
              </a:rPr>
              <a:t>(</a:t>
            </a:r>
            <a:r>
              <a:rPr lang="zh-TW" altLang="zh-TW" sz="2000" b="1" u="sng" dirty="0" smtClean="0">
                <a:latin typeface="微軟正黑體" panose="020B0604030504040204" pitchFamily="34" charset="-120"/>
                <a:ea typeface="微軟正黑體" panose="020B0604030504040204" pitchFamily="34" charset="-120"/>
                <a:cs typeface="Arial" charset="0"/>
              </a:rPr>
              <a:t>特別</a:t>
            </a:r>
            <a:r>
              <a:rPr lang="zh-TW" altLang="zh-TW" sz="2000" b="1" u="sng" dirty="0">
                <a:latin typeface="微軟正黑體" panose="020B0604030504040204" pitchFamily="34" charset="-120"/>
                <a:ea typeface="微軟正黑體" panose="020B0604030504040204" pitchFamily="34" charset="-120"/>
                <a:cs typeface="Arial" charset="0"/>
              </a:rPr>
              <a:t>要留意的是短期交易時採取</a:t>
            </a:r>
            <a:r>
              <a:rPr lang="zh-TW" altLang="zh-TW" sz="2000" b="1" u="sng" dirty="0" smtClean="0">
                <a:latin typeface="微軟正黑體" panose="020B0604030504040204" pitchFamily="34" charset="-120"/>
                <a:ea typeface="微軟正黑體" panose="020B0604030504040204" pitchFamily="34" charset="-120"/>
                <a:cs typeface="Arial" charset="0"/>
              </a:rPr>
              <a:t>重稅</a:t>
            </a:r>
            <a:r>
              <a:rPr lang="en-US" altLang="zh-TW" sz="2000" b="1" u="sng" dirty="0" smtClean="0">
                <a:latin typeface="微軟正黑體" panose="020B0604030504040204" pitchFamily="34" charset="-120"/>
                <a:ea typeface="微軟正黑體" panose="020B0604030504040204" pitchFamily="34" charset="-120"/>
                <a:cs typeface="Arial" charset="0"/>
              </a:rPr>
              <a:t>)</a:t>
            </a:r>
            <a:endParaRPr lang="en-US" altLang="zh-TW" sz="2000" b="1" u="sng" dirty="0">
              <a:latin typeface="微軟正黑體" panose="020B0604030504040204" pitchFamily="34" charset="-120"/>
              <a:ea typeface="微軟正黑體" panose="020B0604030504040204" pitchFamily="34" charset="-120"/>
              <a:cs typeface="Arial" charset="0"/>
            </a:endParaRPr>
          </a:p>
          <a:p>
            <a:pPr>
              <a:defRPr/>
            </a:pPr>
            <a:r>
              <a:rPr kumimoji="1" lang="en-US" altLang="zh-TW"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(3)</a:t>
            </a:r>
            <a:r>
              <a:rPr kumimoji="1" lang="zh-TW" altLang="en-US"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超過二年，</a:t>
            </a:r>
            <a:r>
              <a:rPr kumimoji="1" lang="zh-TW" altLang="en-US" sz="2000" b="1" dirty="0">
                <a:solidFill>
                  <a:srgbClr val="FFFFFF"/>
                </a:solidFill>
                <a:latin typeface="微軟正黑體" panose="020B0604030504040204" pitchFamily="34" charset="-120"/>
                <a:ea typeface="微軟正黑體" panose="020B0604030504040204" pitchFamily="34" charset="-120"/>
                <a:cs typeface="Times New Roman" pitchFamily="18" charset="0"/>
              </a:rPr>
              <a:t>未逾</a:t>
            </a:r>
            <a:r>
              <a:rPr kumimoji="1" lang="zh-TW" altLang="en-US"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十年：</a:t>
            </a:r>
            <a:r>
              <a:rPr kumimoji="1" lang="en-US" altLang="zh-TW" sz="2000" b="1" dirty="0" smtClean="0">
                <a:solidFill>
                  <a:srgbClr val="FFFF00"/>
                </a:solidFill>
                <a:latin typeface="微軟正黑體" panose="020B0604030504040204" pitchFamily="34" charset="-120"/>
                <a:ea typeface="微軟正黑體" panose="020B0604030504040204" pitchFamily="34" charset="-120"/>
                <a:cs typeface="Times New Roman" pitchFamily="18" charset="0"/>
              </a:rPr>
              <a:t>20%</a:t>
            </a:r>
          </a:p>
          <a:p>
            <a:pPr lvl="0">
              <a:defRPr/>
            </a:pPr>
            <a:r>
              <a:rPr kumimoji="1" lang="en-US" altLang="zh-TW"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(4)</a:t>
            </a:r>
            <a:r>
              <a:rPr kumimoji="1" lang="zh-TW" altLang="en-US"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超過十年以上者：</a:t>
            </a:r>
            <a:r>
              <a:rPr kumimoji="1" lang="en-US" altLang="zh-TW" sz="2000" b="1" dirty="0" smtClean="0">
                <a:solidFill>
                  <a:srgbClr val="FFFF00"/>
                </a:solidFill>
                <a:latin typeface="微軟正黑體" panose="020B0604030504040204" pitchFamily="34" charset="-120"/>
                <a:ea typeface="微軟正黑體" panose="020B0604030504040204" pitchFamily="34" charset="-120"/>
                <a:cs typeface="Times New Roman" pitchFamily="18" charset="0"/>
              </a:rPr>
              <a:t>15%</a:t>
            </a:r>
          </a:p>
          <a:p>
            <a:pPr lvl="0">
              <a:defRPr/>
            </a:pPr>
            <a:r>
              <a:rPr kumimoji="1" lang="zh-TW" altLang="en-US" sz="2000" b="1" dirty="0">
                <a:solidFill>
                  <a:srgbClr val="FFFF00"/>
                </a:solidFill>
                <a:latin typeface="微軟正黑體" panose="020B0604030504040204" pitchFamily="34" charset="-120"/>
                <a:ea typeface="微軟正黑體" panose="020B0604030504040204" pitchFamily="34" charset="-120"/>
                <a:cs typeface="Times New Roman" pitchFamily="18" charset="0"/>
              </a:rPr>
              <a:t> </a:t>
            </a:r>
            <a:r>
              <a:rPr kumimoji="1" lang="zh-TW" altLang="en-US" sz="2000" b="1" dirty="0" smtClean="0">
                <a:solidFill>
                  <a:srgbClr val="FFFF00"/>
                </a:solidFill>
                <a:latin typeface="微軟正黑體" panose="020B0604030504040204" pitchFamily="34" charset="-120"/>
                <a:ea typeface="微軟正黑體" panose="020B0604030504040204" pitchFamily="34" charset="-120"/>
                <a:cs typeface="Times New Roman" pitchFamily="18" charset="0"/>
              </a:rPr>
              <a:t>                                             </a:t>
            </a:r>
            <a:r>
              <a:rPr kumimoji="1" lang="en-US" altLang="zh-TW" sz="2000" b="1" dirty="0">
                <a:solidFill>
                  <a:srgbClr val="FFFFFF"/>
                </a:solidFill>
                <a:latin typeface="微軟正黑體" panose="020B0604030504040204" pitchFamily="34" charset="-120"/>
                <a:ea typeface="微軟正黑體" panose="020B0604030504040204" pitchFamily="34" charset="-120"/>
                <a:cs typeface="Times New Roman" pitchFamily="18" charset="0"/>
              </a:rPr>
              <a:t>(§14-4</a:t>
            </a:r>
            <a:r>
              <a:rPr kumimoji="1" lang="en-US" altLang="zh-TW"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a:t>
            </a:r>
            <a:endParaRPr kumimoji="1" lang="en-US" altLang="zh-TW" sz="2000" b="1" dirty="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19" name="矩形 18"/>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dirty="0" smtClean="0">
              <a:solidFill>
                <a:srgbClr val="FFFFFF"/>
              </a:solidFill>
              <a:latin typeface="Arial" charset="0"/>
              <a:cs typeface="Arial" charset="0"/>
            </a:endParaRPr>
          </a:p>
        </p:txBody>
      </p:sp>
      <p:sp>
        <p:nvSpPr>
          <p:cNvPr id="20" name="Text Box 1"/>
          <p:cNvSpPr txBox="1">
            <a:spLocks noChangeArrowheads="1"/>
          </p:cNvSpPr>
          <p:nvPr/>
        </p:nvSpPr>
        <p:spPr bwMode="auto">
          <a:xfrm>
            <a:off x="1115616"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altLang="en-US"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grpSp>
        <p:nvGrpSpPr>
          <p:cNvPr id="3" name="Group 14"/>
          <p:cNvGrpSpPr>
            <a:grpSpLocks/>
          </p:cNvGrpSpPr>
          <p:nvPr/>
        </p:nvGrpSpPr>
        <p:grpSpPr bwMode="auto">
          <a:xfrm>
            <a:off x="841412" y="1168624"/>
            <a:ext cx="2160240" cy="524815"/>
            <a:chOff x="1162" y="3793"/>
            <a:chExt cx="2404" cy="395"/>
          </a:xfrm>
        </p:grpSpPr>
        <p:sp>
          <p:nvSpPr>
            <p:cNvPr id="2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solidFill>
                  <a:srgbClr val="FFFFFF"/>
                </a:solidFill>
                <a:latin typeface="微軟正黑體" panose="020B0604030504040204" pitchFamily="34" charset="-120"/>
                <a:ea typeface="微軟正黑體" panose="020B0604030504040204" pitchFamily="34" charset="-120"/>
              </a:endParaRPr>
            </a:p>
          </p:txBody>
        </p:sp>
        <p:sp>
          <p:nvSpPr>
            <p:cNvPr id="25"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solidFill>
                  <a:srgbClr val="FFFFFF"/>
                </a:solidFill>
                <a:latin typeface="微軟正黑體" panose="020B0604030504040204" pitchFamily="34" charset="-120"/>
                <a:ea typeface="微軟正黑體" panose="020B0604030504040204" pitchFamily="34" charset="-120"/>
              </a:endParaRPr>
            </a:p>
          </p:txBody>
        </p:sp>
      </p:grpSp>
      <p:sp>
        <p:nvSpPr>
          <p:cNvPr id="26" name="矩形 25"/>
          <p:cNvSpPr/>
          <p:nvPr/>
        </p:nvSpPr>
        <p:spPr>
          <a:xfrm>
            <a:off x="827584" y="1196752"/>
            <a:ext cx="2160240" cy="461665"/>
          </a:xfrm>
          <a:prstGeom prst="rect">
            <a:avLst/>
          </a:prstGeom>
        </p:spPr>
        <p:txBody>
          <a:bodyPr wrap="square">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2400" b="1" dirty="0" smtClean="0">
                <a:solidFill>
                  <a:srgbClr val="000000"/>
                </a:solidFill>
                <a:latin typeface="微軟正黑體" panose="020B0604030504040204" pitchFamily="34" charset="-120"/>
                <a:ea typeface="微軟正黑體" panose="020B0604030504040204" pitchFamily="34" charset="-120"/>
                <a:cs typeface="Arial" charset="0"/>
              </a:rPr>
              <a:t>(</a:t>
            </a:r>
            <a:r>
              <a:rPr lang="zh-TW" altLang="en-US" sz="2400" b="1" dirty="0">
                <a:solidFill>
                  <a:srgbClr val="000000"/>
                </a:solidFill>
                <a:latin typeface="微軟正黑體" panose="020B0604030504040204" pitchFamily="34" charset="-120"/>
                <a:ea typeface="微軟正黑體" panose="020B0604030504040204" pitchFamily="34" charset="-120"/>
                <a:cs typeface="Arial" charset="0"/>
              </a:rPr>
              <a:t>五</a:t>
            </a:r>
            <a:r>
              <a:rPr lang="en-US" altLang="zh-TW" sz="2400" b="1" dirty="0" smtClean="0">
                <a:solidFill>
                  <a:srgbClr val="000000"/>
                </a:solidFill>
                <a:latin typeface="微軟正黑體" panose="020B0604030504040204" pitchFamily="34" charset="-120"/>
                <a:ea typeface="微軟正黑體" panose="020B0604030504040204" pitchFamily="34" charset="-120"/>
                <a:cs typeface="Arial" charset="0"/>
              </a:rPr>
              <a:t>)</a:t>
            </a:r>
            <a:r>
              <a:rPr lang="zh-TW" altLang="en-US" sz="2400" b="1" dirty="0" smtClean="0">
                <a:solidFill>
                  <a:srgbClr val="000000"/>
                </a:solidFill>
                <a:latin typeface="微軟正黑體" panose="020B0604030504040204" pitchFamily="34" charset="-120"/>
                <a:ea typeface="微軟正黑體" panose="020B0604030504040204" pitchFamily="34" charset="-120"/>
                <a:cs typeface="Arial" charset="0"/>
              </a:rPr>
              <a:t> 稅 率</a:t>
            </a:r>
            <a:r>
              <a:rPr lang="en-US" altLang="zh-TW" sz="2400" b="1" dirty="0">
                <a:solidFill>
                  <a:srgbClr val="000000"/>
                </a:solidFill>
                <a:latin typeface="微軟正黑體" panose="020B0604030504040204" pitchFamily="34" charset="-120"/>
                <a:ea typeface="微軟正黑體" panose="020B0604030504040204" pitchFamily="34" charset="-120"/>
                <a:cs typeface="Arial" charset="0"/>
              </a:rPr>
              <a:t>(</a:t>
            </a:r>
            <a:r>
              <a:rPr lang="en-US" altLang="zh-TW" sz="2400" b="1" dirty="0" smtClean="0">
                <a:solidFill>
                  <a:srgbClr val="000000"/>
                </a:solidFill>
                <a:latin typeface="微軟正黑體" panose="020B0604030504040204" pitchFamily="34" charset="-120"/>
                <a:ea typeface="微軟正黑體" panose="020B0604030504040204" pitchFamily="34" charset="-120"/>
                <a:cs typeface="Arial" charset="0"/>
              </a:rPr>
              <a:t>1)</a:t>
            </a:r>
            <a:endParaRPr lang="en-US" altLang="zh-TW" sz="2400" b="1" dirty="0">
              <a:solidFill>
                <a:srgbClr val="000000"/>
              </a:solidFill>
              <a:latin typeface="微軟正黑體" panose="020B0604030504040204" pitchFamily="34" charset="-120"/>
              <a:ea typeface="微軟正黑體" panose="020B0604030504040204" pitchFamily="34" charset="-120"/>
              <a:cs typeface="Arial" charset="0"/>
            </a:endParaRPr>
          </a:p>
        </p:txBody>
      </p:sp>
      <p:sp>
        <p:nvSpPr>
          <p:cNvPr id="2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a:t>
            </a:r>
            <a:endParaRPr lang="zh-TW" altLang="en-US" sz="1050" dirty="0">
              <a:solidFill>
                <a:srgbClr val="FFFFFF"/>
              </a:solidFill>
            </a:endParaRPr>
          </a:p>
        </p:txBody>
      </p:sp>
      <p:sp>
        <p:nvSpPr>
          <p:cNvPr id="29"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23</a:t>
            </a:fld>
            <a:endParaRPr lang="zh-TW" altLang="en-US" sz="1050" dirty="0">
              <a:solidFill>
                <a:srgbClr val="FFFFFF"/>
              </a:solidFill>
            </a:endParaRPr>
          </a:p>
        </p:txBody>
      </p:sp>
      <p:sp>
        <p:nvSpPr>
          <p:cNvPr id="17" name="矩形 16"/>
          <p:cNvSpPr/>
          <p:nvPr/>
        </p:nvSpPr>
        <p:spPr>
          <a:xfrm>
            <a:off x="5039706" y="1858913"/>
            <a:ext cx="3852774" cy="2000548"/>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3500000" scaled="1"/>
            <a:tileRect/>
          </a:gradFill>
          <a:ln>
            <a:noFill/>
          </a:ln>
        </p:spPr>
        <p:txBody>
          <a:bodyPr wrap="square">
            <a:spAutoFit/>
          </a:bodyPr>
          <a:lstStyle/>
          <a:p>
            <a:pPr>
              <a:buFont typeface="Times New Roman" pitchFamily="16" charset="0"/>
              <a:buNone/>
              <a:defRPr/>
            </a:pPr>
            <a:r>
              <a:rPr lang="zh-TW" altLang="en-US" sz="3200" b="1" dirty="0" smtClean="0">
                <a:solidFill>
                  <a:srgbClr val="FFFF00"/>
                </a:solidFill>
                <a:latin typeface="微軟正黑體" panose="020B0604030504040204" pitchFamily="34" charset="-120"/>
                <a:ea typeface="微軟正黑體" panose="020B0604030504040204" pitchFamily="34" charset="-120"/>
                <a:cs typeface="Arial" charset="0"/>
              </a:rPr>
              <a:t>非中華民國境內居住之個人</a:t>
            </a:r>
            <a:endParaRPr lang="en-US" altLang="zh-TW" sz="2400" b="1" dirty="0" smtClean="0">
              <a:solidFill>
                <a:srgbClr val="FFFF00"/>
              </a:solidFill>
              <a:latin typeface="微軟正黑體" panose="020B0604030504040204" pitchFamily="34" charset="-120"/>
              <a:ea typeface="微軟正黑體" panose="020B0604030504040204" pitchFamily="34" charset="-120"/>
              <a:cs typeface="Arial" charset="0"/>
            </a:endParaRPr>
          </a:p>
          <a:p>
            <a:pPr>
              <a:buFont typeface="Times New Roman" pitchFamily="16" charset="0"/>
              <a:buNone/>
              <a:defRPr/>
            </a:pPr>
            <a:r>
              <a:rPr lang="en-US" altLang="zh-TW" sz="2000" b="1" dirty="0" smtClean="0">
                <a:solidFill>
                  <a:srgbClr val="FFFFFF">
                    <a:lumMod val="95000"/>
                  </a:srgbClr>
                </a:solidFill>
                <a:latin typeface="微軟正黑體" panose="020B0604030504040204" pitchFamily="34" charset="-120"/>
                <a:ea typeface="微軟正黑體" panose="020B0604030504040204" pitchFamily="34" charset="-120"/>
                <a:cs typeface="Arial" charset="0"/>
              </a:rPr>
              <a:t>(1)</a:t>
            </a:r>
            <a:r>
              <a:rPr lang="zh-TW" altLang="en-US" sz="2000" b="1" dirty="0" smtClean="0">
                <a:solidFill>
                  <a:srgbClr val="FFFFFF">
                    <a:lumMod val="95000"/>
                  </a:srgbClr>
                </a:solidFill>
                <a:latin typeface="微軟正黑體" panose="020B0604030504040204" pitchFamily="34" charset="-120"/>
                <a:ea typeface="微軟正黑體" panose="020B0604030504040204" pitchFamily="34" charset="-120"/>
                <a:cs typeface="Arial" charset="0"/>
              </a:rPr>
              <a:t>一年以內者：</a:t>
            </a:r>
            <a:r>
              <a:rPr kumimoji="1" lang="en-US" altLang="zh-TW" sz="2000" b="1" dirty="0" smtClean="0">
                <a:solidFill>
                  <a:srgbClr val="FFFF00"/>
                </a:solidFill>
                <a:latin typeface="微軟正黑體" panose="020B0604030504040204" pitchFamily="34" charset="-120"/>
                <a:ea typeface="微軟正黑體" panose="020B0604030504040204" pitchFamily="34" charset="-120"/>
                <a:cs typeface="Times New Roman" pitchFamily="18" charset="0"/>
              </a:rPr>
              <a:t>45%</a:t>
            </a:r>
            <a:endParaRPr lang="en-US" altLang="zh-TW" sz="2000" b="1" dirty="0">
              <a:solidFill>
                <a:srgbClr val="FFFFFF">
                  <a:lumMod val="95000"/>
                </a:srgbClr>
              </a:solidFill>
              <a:latin typeface="微軟正黑體" panose="020B0604030504040204" pitchFamily="34" charset="-120"/>
              <a:ea typeface="微軟正黑體" panose="020B0604030504040204" pitchFamily="34" charset="-120"/>
              <a:cs typeface="Arial" charset="0"/>
            </a:endParaRPr>
          </a:p>
          <a:p>
            <a:pPr>
              <a:buFont typeface="Times New Roman" pitchFamily="16" charset="0"/>
              <a:buNone/>
              <a:defRPr/>
            </a:pPr>
            <a:r>
              <a:rPr lang="en-US" altLang="zh-TW" sz="2000" b="1" dirty="0" smtClean="0">
                <a:solidFill>
                  <a:srgbClr val="FFFFFF">
                    <a:lumMod val="95000"/>
                  </a:srgbClr>
                </a:solidFill>
                <a:latin typeface="微軟正黑體" panose="020B0604030504040204" pitchFamily="34" charset="-120"/>
                <a:ea typeface="微軟正黑體" panose="020B0604030504040204" pitchFamily="34" charset="-120"/>
                <a:cs typeface="Arial" charset="0"/>
              </a:rPr>
              <a:t>(2)</a:t>
            </a:r>
            <a:r>
              <a:rPr lang="zh-TW" altLang="en-US" sz="2000" b="1" dirty="0" smtClean="0">
                <a:solidFill>
                  <a:srgbClr val="FFFFFF">
                    <a:lumMod val="95000"/>
                  </a:srgbClr>
                </a:solidFill>
                <a:latin typeface="微軟正黑體" panose="020B0604030504040204" pitchFamily="34" charset="-120"/>
                <a:ea typeface="微軟正黑體" panose="020B0604030504040204" pitchFamily="34" charset="-120"/>
                <a:cs typeface="Arial" charset="0"/>
              </a:rPr>
              <a:t>超過一年者：</a:t>
            </a:r>
            <a:r>
              <a:rPr kumimoji="1" lang="en-US" altLang="zh-TW" sz="2000" b="1" dirty="0" smtClean="0">
                <a:solidFill>
                  <a:srgbClr val="FFFF00"/>
                </a:solidFill>
                <a:latin typeface="微軟正黑體" panose="020B0604030504040204" pitchFamily="34" charset="-120"/>
                <a:ea typeface="微軟正黑體" panose="020B0604030504040204" pitchFamily="34" charset="-120"/>
                <a:cs typeface="Times New Roman" pitchFamily="18" charset="0"/>
              </a:rPr>
              <a:t>35</a:t>
            </a:r>
            <a:r>
              <a:rPr kumimoji="1" lang="en-US" altLang="zh-TW" sz="2000" b="1" dirty="0">
                <a:solidFill>
                  <a:srgbClr val="FFFF00"/>
                </a:solidFill>
                <a:latin typeface="微軟正黑體" panose="020B0604030504040204" pitchFamily="34" charset="-120"/>
                <a:ea typeface="微軟正黑體" panose="020B0604030504040204" pitchFamily="34" charset="-120"/>
                <a:cs typeface="Times New Roman" pitchFamily="18" charset="0"/>
              </a:rPr>
              <a:t>%</a:t>
            </a:r>
            <a:r>
              <a:rPr kumimoji="1" lang="en-US" altLang="zh-TW" sz="2000" b="1" dirty="0">
                <a:solidFill>
                  <a:srgbClr val="FF3300"/>
                </a:solidFill>
                <a:latin typeface="微軟正黑體" panose="020B0604030504040204" pitchFamily="34" charset="-120"/>
                <a:ea typeface="微軟正黑體" panose="020B0604030504040204" pitchFamily="34" charset="-120"/>
                <a:cs typeface="Times New Roman" pitchFamily="18" charset="0"/>
              </a:rPr>
              <a:t> </a:t>
            </a:r>
            <a:endParaRPr lang="en-US" altLang="zh-TW" sz="2000" b="1" dirty="0" smtClean="0">
              <a:solidFill>
                <a:srgbClr val="FFFFFF">
                  <a:lumMod val="95000"/>
                </a:srgbClr>
              </a:solidFill>
              <a:latin typeface="微軟正黑體" panose="020B0604030504040204" pitchFamily="34" charset="-120"/>
              <a:ea typeface="微軟正黑體" panose="020B0604030504040204" pitchFamily="34" charset="-120"/>
              <a:cs typeface="Arial" charset="0"/>
            </a:endParaRPr>
          </a:p>
          <a:p>
            <a:pPr lvl="0">
              <a:defRPr/>
            </a:pPr>
            <a:r>
              <a:rPr kumimoji="1" lang="zh-TW" altLang="en-US"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                                             </a:t>
            </a:r>
            <a:r>
              <a:rPr kumimoji="1" lang="en-US" altLang="zh-TW"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(§14-4)</a:t>
            </a:r>
            <a:endParaRPr kumimoji="1" lang="en-US" altLang="zh-TW" sz="2000" b="1" dirty="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grpSp>
        <p:nvGrpSpPr>
          <p:cNvPr id="4" name="Group 14"/>
          <p:cNvGrpSpPr>
            <a:grpSpLocks/>
          </p:cNvGrpSpPr>
          <p:nvPr/>
        </p:nvGrpSpPr>
        <p:grpSpPr bwMode="auto">
          <a:xfrm>
            <a:off x="4860032" y="1210392"/>
            <a:ext cx="2360313" cy="483047"/>
            <a:chOff x="1162" y="3793"/>
            <a:chExt cx="2404" cy="395"/>
          </a:xfrm>
        </p:grpSpPr>
        <p:sp>
          <p:nvSpPr>
            <p:cNvPr id="31"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solidFill>
                  <a:srgbClr val="FFFFFF"/>
                </a:solidFill>
                <a:latin typeface="微軟正黑體" panose="020B0604030504040204" pitchFamily="34" charset="-120"/>
                <a:ea typeface="微軟正黑體" panose="020B0604030504040204" pitchFamily="34" charset="-120"/>
              </a:endParaRPr>
            </a:p>
          </p:txBody>
        </p:sp>
        <p:sp>
          <p:nvSpPr>
            <p:cNvPr id="32"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solidFill>
                  <a:srgbClr val="FFFFFF"/>
                </a:solidFill>
                <a:latin typeface="微軟正黑體" panose="020B0604030504040204" pitchFamily="34" charset="-120"/>
                <a:ea typeface="微軟正黑體" panose="020B0604030504040204" pitchFamily="34" charset="-120"/>
              </a:endParaRPr>
            </a:p>
          </p:txBody>
        </p:sp>
      </p:grpSp>
      <p:sp>
        <p:nvSpPr>
          <p:cNvPr id="33" name="矩形 32"/>
          <p:cNvSpPr/>
          <p:nvPr/>
        </p:nvSpPr>
        <p:spPr>
          <a:xfrm>
            <a:off x="5226745" y="1210317"/>
            <a:ext cx="1909530" cy="461665"/>
          </a:xfrm>
          <a:prstGeom prst="rect">
            <a:avLst/>
          </a:prstGeom>
        </p:spPr>
        <p:txBody>
          <a:bodyPr wrap="square">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2400" b="1" dirty="0" smtClean="0">
                <a:solidFill>
                  <a:srgbClr val="000000"/>
                </a:solidFill>
                <a:latin typeface="微軟正黑體" panose="020B0604030504040204" pitchFamily="34" charset="-120"/>
                <a:ea typeface="微軟正黑體" panose="020B0604030504040204" pitchFamily="34" charset="-120"/>
                <a:cs typeface="Arial" charset="0"/>
              </a:rPr>
              <a:t>(</a:t>
            </a:r>
            <a:r>
              <a:rPr lang="zh-TW" altLang="en-US" sz="2400" b="1" dirty="0">
                <a:solidFill>
                  <a:srgbClr val="000000"/>
                </a:solidFill>
                <a:latin typeface="微軟正黑體" panose="020B0604030504040204" pitchFamily="34" charset="-120"/>
                <a:ea typeface="微軟正黑體" panose="020B0604030504040204" pitchFamily="34" charset="-120"/>
                <a:cs typeface="Arial" charset="0"/>
              </a:rPr>
              <a:t>五</a:t>
            </a:r>
            <a:r>
              <a:rPr lang="en-US" altLang="zh-TW" sz="2400" b="1" dirty="0" smtClean="0">
                <a:solidFill>
                  <a:srgbClr val="000000"/>
                </a:solidFill>
                <a:latin typeface="微軟正黑體" panose="020B0604030504040204" pitchFamily="34" charset="-120"/>
                <a:ea typeface="微軟正黑體" panose="020B0604030504040204" pitchFamily="34" charset="-120"/>
                <a:cs typeface="Arial" charset="0"/>
              </a:rPr>
              <a:t>)</a:t>
            </a:r>
            <a:r>
              <a:rPr lang="zh-TW" altLang="en-US" sz="2400" b="1" dirty="0" smtClean="0">
                <a:solidFill>
                  <a:srgbClr val="000000"/>
                </a:solidFill>
                <a:latin typeface="微軟正黑體" panose="020B0604030504040204" pitchFamily="34" charset="-120"/>
                <a:ea typeface="微軟正黑體" panose="020B0604030504040204" pitchFamily="34" charset="-120"/>
                <a:cs typeface="Arial" charset="0"/>
              </a:rPr>
              <a:t> 稅 </a:t>
            </a:r>
            <a:r>
              <a:rPr lang="zh-TW" altLang="en-US" sz="2400" b="1" dirty="0">
                <a:solidFill>
                  <a:srgbClr val="000000"/>
                </a:solidFill>
                <a:latin typeface="微軟正黑體" panose="020B0604030504040204" pitchFamily="34" charset="-120"/>
                <a:ea typeface="微軟正黑體" panose="020B0604030504040204" pitchFamily="34" charset="-120"/>
                <a:cs typeface="Arial" charset="0"/>
              </a:rPr>
              <a:t>率</a:t>
            </a:r>
            <a:r>
              <a:rPr lang="en-US" altLang="zh-TW" sz="2400" b="1" dirty="0">
                <a:solidFill>
                  <a:srgbClr val="000000"/>
                </a:solidFill>
                <a:latin typeface="微軟正黑體" panose="020B0604030504040204" pitchFamily="34" charset="-120"/>
                <a:ea typeface="微軟正黑體" panose="020B0604030504040204" pitchFamily="34" charset="-120"/>
                <a:cs typeface="Arial" charset="0"/>
              </a:rPr>
              <a:t>(2)</a:t>
            </a:r>
          </a:p>
        </p:txBody>
      </p:sp>
      <p:sp>
        <p:nvSpPr>
          <p:cNvPr id="2" name="矩形 1"/>
          <p:cNvSpPr/>
          <p:nvPr/>
        </p:nvSpPr>
        <p:spPr>
          <a:xfrm>
            <a:off x="5039706" y="3859536"/>
            <a:ext cx="3924782" cy="2831544"/>
          </a:xfrm>
          <a:prstGeom prst="rect">
            <a:avLst/>
          </a:prstGeom>
        </p:spPr>
        <p:txBody>
          <a:bodyPr wrap="square">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cs typeface="Arial" charset="0"/>
              </a:rPr>
              <a:t>何謂居住</a:t>
            </a:r>
            <a:r>
              <a:rPr lang="zh-TW" altLang="en-US" sz="2400" b="1" dirty="0">
                <a:solidFill>
                  <a:srgbClr val="FF0000"/>
                </a:solidFill>
                <a:latin typeface="微軟正黑體" panose="020B0604030504040204" pitchFamily="34" charset="-120"/>
                <a:ea typeface="微軟正黑體" panose="020B0604030504040204" pitchFamily="34" charset="-120"/>
                <a:cs typeface="Arial" charset="0"/>
              </a:rPr>
              <a:t>者？</a:t>
            </a:r>
            <a:endParaRPr lang="en-US" altLang="zh-TW" sz="2400" b="1" dirty="0">
              <a:solidFill>
                <a:srgbClr val="FF0000"/>
              </a:solidFill>
              <a:latin typeface="微軟正黑體" panose="020B0604030504040204" pitchFamily="34" charset="-120"/>
              <a:ea typeface="微軟正黑體" panose="020B0604030504040204" pitchFamily="34" charset="-120"/>
              <a:cs typeface="Arial" charset="0"/>
            </a:endParaRPr>
          </a:p>
          <a:p>
            <a:r>
              <a:rPr lang="en-US" altLang="zh-TW" sz="2400" b="1" dirty="0" smtClean="0">
                <a:solidFill>
                  <a:schemeClr val="tx1"/>
                </a:solidFill>
                <a:latin typeface="微軟正黑體" panose="020B0604030504040204" pitchFamily="34" charset="-120"/>
                <a:ea typeface="微軟正黑體" panose="020B0604030504040204" pitchFamily="34" charset="-120"/>
                <a:cs typeface="Arial" charset="0"/>
              </a:rPr>
              <a:t>(1)</a:t>
            </a:r>
            <a:r>
              <a:rPr lang="zh-TW" altLang="en-US" sz="2400" b="1" dirty="0" smtClean="0">
                <a:solidFill>
                  <a:schemeClr val="tx1"/>
                </a:solidFill>
                <a:latin typeface="微軟正黑體" panose="020B0604030504040204" pitchFamily="34" charset="-120"/>
                <a:ea typeface="微軟正黑體" panose="020B0604030504040204" pitchFamily="34" charset="-120"/>
                <a:cs typeface="Arial" charset="0"/>
              </a:rPr>
              <a:t>在</a:t>
            </a:r>
            <a:r>
              <a:rPr lang="zh-TW" altLang="en-US" sz="2400" b="1" dirty="0">
                <a:solidFill>
                  <a:schemeClr val="tx1"/>
                </a:solidFill>
                <a:latin typeface="微軟正黑體" panose="020B0604030504040204" pitchFamily="34" charset="-120"/>
                <a:ea typeface="微軟正黑體" panose="020B0604030504040204" pitchFamily="34" charset="-120"/>
                <a:cs typeface="Arial" charset="0"/>
              </a:rPr>
              <a:t>中華民國境內</a:t>
            </a:r>
            <a:r>
              <a:rPr lang="zh-TW" altLang="en-US" sz="2400" b="1" dirty="0">
                <a:solidFill>
                  <a:srgbClr val="FF3300"/>
                </a:solidFill>
                <a:latin typeface="微軟正黑體" panose="020B0604030504040204" pitchFamily="34" charset="-120"/>
                <a:ea typeface="微軟正黑體" panose="020B0604030504040204" pitchFamily="34" charset="-120"/>
                <a:cs typeface="Arial" charset="0"/>
              </a:rPr>
              <a:t>有住所</a:t>
            </a:r>
            <a:r>
              <a:rPr lang="zh-TW" altLang="en-US" sz="2400" b="1" dirty="0" smtClean="0">
                <a:solidFill>
                  <a:schemeClr val="tx1"/>
                </a:solidFill>
                <a:latin typeface="微軟正黑體" panose="020B0604030504040204" pitchFamily="34" charset="-120"/>
                <a:ea typeface="微軟正黑體" panose="020B0604030504040204" pitchFamily="34" charset="-120"/>
                <a:cs typeface="Arial" charset="0"/>
              </a:rPr>
              <a:t>，並</a:t>
            </a:r>
            <a:r>
              <a:rPr lang="zh-TW" altLang="en-US" sz="2400" b="1" dirty="0">
                <a:solidFill>
                  <a:schemeClr val="tx1"/>
                </a:solidFill>
                <a:latin typeface="微軟正黑體" panose="020B0604030504040204" pitchFamily="34" charset="-120"/>
                <a:ea typeface="微軟正黑體" panose="020B0604030504040204" pitchFamily="34" charset="-120"/>
                <a:cs typeface="Arial" charset="0"/>
              </a:rPr>
              <a:t>經常住在中華民國境內者。</a:t>
            </a:r>
          </a:p>
          <a:p>
            <a:pPr lvl="0">
              <a:defRPr/>
            </a:pPr>
            <a:r>
              <a:rPr lang="en-US" altLang="zh-TW" sz="2400" b="1" dirty="0" smtClean="0">
                <a:solidFill>
                  <a:schemeClr val="tx1"/>
                </a:solidFill>
                <a:latin typeface="微軟正黑體" panose="020B0604030504040204" pitchFamily="34" charset="-120"/>
                <a:ea typeface="微軟正黑體" panose="020B0604030504040204" pitchFamily="34" charset="-120"/>
                <a:cs typeface="Arial" charset="0"/>
              </a:rPr>
              <a:t>(2)</a:t>
            </a:r>
            <a:r>
              <a:rPr lang="zh-TW" altLang="en-US" sz="2400" b="1" dirty="0" smtClean="0">
                <a:solidFill>
                  <a:schemeClr val="tx1"/>
                </a:solidFill>
                <a:latin typeface="微軟正黑體" panose="020B0604030504040204" pitchFamily="34" charset="-120"/>
                <a:ea typeface="微軟正黑體" panose="020B0604030504040204" pitchFamily="34" charset="-120"/>
                <a:cs typeface="Arial" charset="0"/>
              </a:rPr>
              <a:t>在</a:t>
            </a:r>
            <a:r>
              <a:rPr lang="zh-TW" altLang="en-US" sz="2400" b="1" dirty="0">
                <a:solidFill>
                  <a:schemeClr val="tx1"/>
                </a:solidFill>
                <a:latin typeface="微軟正黑體" panose="020B0604030504040204" pitchFamily="34" charset="-120"/>
                <a:ea typeface="微軟正黑體" panose="020B0604030504040204" pitchFamily="34" charset="-120"/>
                <a:cs typeface="Arial" charset="0"/>
              </a:rPr>
              <a:t>中華民國境內</a:t>
            </a:r>
            <a:r>
              <a:rPr lang="zh-TW" altLang="en-US" sz="2400" b="1" dirty="0">
                <a:solidFill>
                  <a:srgbClr val="FF3300"/>
                </a:solidFill>
                <a:latin typeface="微軟正黑體" panose="020B0604030504040204" pitchFamily="34" charset="-120"/>
                <a:ea typeface="微軟正黑體" panose="020B0604030504040204" pitchFamily="34" charset="-120"/>
                <a:cs typeface="Arial" charset="0"/>
              </a:rPr>
              <a:t>無住所</a:t>
            </a:r>
            <a:r>
              <a:rPr lang="zh-TW" altLang="en-US" sz="2400" b="1" dirty="0" smtClean="0">
                <a:solidFill>
                  <a:schemeClr val="tx1"/>
                </a:solidFill>
                <a:latin typeface="微軟正黑體" panose="020B0604030504040204" pitchFamily="34" charset="-120"/>
                <a:ea typeface="微軟正黑體" panose="020B0604030504040204" pitchFamily="34" charset="-120"/>
                <a:cs typeface="Arial" charset="0"/>
              </a:rPr>
              <a:t>，但在</a:t>
            </a:r>
            <a:r>
              <a:rPr lang="zh-TW" altLang="en-US" sz="2400" b="1" dirty="0" smtClean="0">
                <a:solidFill>
                  <a:srgbClr val="FF3300"/>
                </a:solidFill>
                <a:latin typeface="微軟正黑體" panose="020B0604030504040204" pitchFamily="34" charset="-120"/>
                <a:ea typeface="微軟正黑體" panose="020B0604030504040204" pitchFamily="34" charset="-120"/>
                <a:cs typeface="Arial" charset="0"/>
              </a:rPr>
              <a:t>課稅</a:t>
            </a:r>
            <a:r>
              <a:rPr lang="zh-TW" altLang="en-US" sz="2400" b="1" dirty="0">
                <a:solidFill>
                  <a:srgbClr val="FF3300"/>
                </a:solidFill>
                <a:latin typeface="微軟正黑體" panose="020B0604030504040204" pitchFamily="34" charset="-120"/>
                <a:ea typeface="微軟正黑體" panose="020B0604030504040204" pitchFamily="34" charset="-120"/>
                <a:cs typeface="Arial" charset="0"/>
              </a:rPr>
              <a:t>年度內在</a:t>
            </a:r>
            <a:r>
              <a:rPr lang="zh-TW" altLang="en-US" sz="2400" b="1" dirty="0">
                <a:solidFill>
                  <a:schemeClr val="tx1"/>
                </a:solidFill>
                <a:latin typeface="微軟正黑體" panose="020B0604030504040204" pitchFamily="34" charset="-120"/>
                <a:ea typeface="微軟正黑體" panose="020B0604030504040204" pitchFamily="34" charset="-120"/>
                <a:cs typeface="Arial" charset="0"/>
              </a:rPr>
              <a:t>中華民國境內</a:t>
            </a:r>
            <a:r>
              <a:rPr lang="zh-TW" altLang="en-US" sz="2400" b="1" dirty="0">
                <a:solidFill>
                  <a:srgbClr val="FF3300"/>
                </a:solidFill>
                <a:latin typeface="微軟正黑體" panose="020B0604030504040204" pitchFamily="34" charset="-120"/>
                <a:ea typeface="微軟正黑體" panose="020B0604030504040204" pitchFamily="34" charset="-120"/>
                <a:cs typeface="Arial" charset="0"/>
              </a:rPr>
              <a:t>居留合計滿</a:t>
            </a:r>
            <a:r>
              <a:rPr lang="en-US" altLang="zh-TW" sz="2400" b="1" dirty="0" smtClean="0">
                <a:solidFill>
                  <a:srgbClr val="FF3300"/>
                </a:solidFill>
                <a:latin typeface="微軟正黑體" panose="020B0604030504040204" pitchFamily="34" charset="-120"/>
                <a:ea typeface="微軟正黑體" panose="020B0604030504040204" pitchFamily="34" charset="-120"/>
                <a:cs typeface="Arial" charset="0"/>
              </a:rPr>
              <a:t>183 </a:t>
            </a:r>
            <a:r>
              <a:rPr lang="zh-TW" altLang="en-US" sz="2400" b="1" dirty="0">
                <a:solidFill>
                  <a:srgbClr val="FF3300"/>
                </a:solidFill>
                <a:latin typeface="微軟正黑體" panose="020B0604030504040204" pitchFamily="34" charset="-120"/>
                <a:ea typeface="微軟正黑體" panose="020B0604030504040204" pitchFamily="34" charset="-120"/>
                <a:cs typeface="Arial" charset="0"/>
              </a:rPr>
              <a:t>天</a:t>
            </a:r>
            <a:r>
              <a:rPr lang="zh-TW" altLang="en-US" sz="2000" b="1" dirty="0" smtClean="0">
                <a:solidFill>
                  <a:schemeClr val="tx1"/>
                </a:solidFill>
                <a:latin typeface="微軟正黑體" panose="020B0604030504040204" pitchFamily="34" charset="-120"/>
                <a:ea typeface="微軟正黑體" panose="020B0604030504040204" pitchFamily="34" charset="-120"/>
                <a:cs typeface="Arial" charset="0"/>
              </a:rPr>
              <a:t>。</a:t>
            </a:r>
            <a:r>
              <a:rPr lang="en-US" altLang="zh-TW" sz="2000" b="1" dirty="0" smtClean="0">
                <a:solidFill>
                  <a:schemeClr val="tx1"/>
                </a:solidFill>
                <a:latin typeface="微軟正黑體" panose="020B0604030504040204" pitchFamily="34" charset="-120"/>
                <a:ea typeface="微軟正黑體" panose="020B0604030504040204" pitchFamily="34" charset="-120"/>
                <a:cs typeface="Arial" charset="0"/>
              </a:rPr>
              <a:t>(§7)</a:t>
            </a:r>
            <a:r>
              <a:rPr kumimoji="1" lang="en-US" altLang="zh-TW"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a:t>
            </a:r>
            <a:r>
              <a:rPr kumimoji="1" lang="en-US" altLang="zh-TW" sz="2000" b="1" dirty="0">
                <a:solidFill>
                  <a:srgbClr val="FFFFFF"/>
                </a:solidFill>
                <a:latin typeface="微軟正黑體" panose="020B0604030504040204" pitchFamily="34" charset="-120"/>
                <a:ea typeface="微軟正黑體" panose="020B0604030504040204" pitchFamily="34" charset="-120"/>
                <a:cs typeface="Times New Roman" pitchFamily="18" charset="0"/>
              </a:rPr>
              <a:t>14-5)</a:t>
            </a:r>
          </a:p>
          <a:p>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296570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txBox="1">
            <a:spLocks/>
          </p:cNvSpPr>
          <p:nvPr/>
        </p:nvSpPr>
        <p:spPr>
          <a:xfrm>
            <a:off x="7452320" y="6453336"/>
            <a:ext cx="480060" cy="237744"/>
          </a:xfrm>
          <a:prstGeom prst="rect">
            <a:avLst/>
          </a:prstGeom>
        </p:spPr>
        <p:txBody>
          <a:bodyPr/>
          <a:lstStyle/>
          <a:p>
            <a:pPr>
              <a:defRPr/>
            </a:pPr>
            <a:fld id="{CA8D9AD5-F248-4919-864A-CFD76CC027D6}" type="slidenum">
              <a:rPr lang="en-US" altLang="zh-TW" sz="1050" smtClean="0">
                <a:solidFill>
                  <a:prstClr val="white"/>
                </a:solidFill>
              </a:rPr>
              <a:pPr>
                <a:defRPr/>
              </a:pPr>
              <a:t>24</a:t>
            </a:fld>
            <a:endParaRPr lang="zh-TW" altLang="en-US" sz="1050" dirty="0">
              <a:solidFill>
                <a:prstClr val="white"/>
              </a:solidFill>
            </a:endParaRPr>
          </a:p>
        </p:txBody>
      </p:sp>
      <p:sp>
        <p:nvSpPr>
          <p:cNvPr id="7" name="圓角矩形 6"/>
          <p:cNvSpPr/>
          <p:nvPr/>
        </p:nvSpPr>
        <p:spPr>
          <a:xfrm>
            <a:off x="227454" y="1571502"/>
            <a:ext cx="7944946" cy="50007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buClrTx/>
              <a:buSzTx/>
              <a:buFontTx/>
              <a:buNone/>
            </a:pPr>
            <a:r>
              <a:rPr lang="zh-TW" altLang="zh-TW" sz="2400" b="1" u="sng"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甲君</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於</a:t>
            </a:r>
            <a:r>
              <a:rPr lang="en-US" altLang="zh-TW" sz="2400" kern="100" dirty="0">
                <a:solidFill>
                  <a:schemeClr val="tx1"/>
                </a:solidFill>
                <a:latin typeface="微軟正黑體" panose="020B0604030504040204" pitchFamily="34" charset="-120"/>
                <a:ea typeface="微軟正黑體" panose="020B0604030504040204" pitchFamily="34" charset="-120"/>
              </a:rPr>
              <a:t>105</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kern="100" dirty="0">
                <a:solidFill>
                  <a:schemeClr val="tx1"/>
                </a:solidFill>
                <a:latin typeface="微軟正黑體" panose="020B0604030504040204" pitchFamily="34" charset="-120"/>
                <a:ea typeface="微軟正黑體" panose="020B0604030504040204" pitchFamily="34" charset="-120"/>
              </a:rPr>
              <a:t>6</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月買入</a:t>
            </a:r>
            <a:r>
              <a:rPr lang="en-US" altLang="zh-TW" sz="2400" kern="100" dirty="0">
                <a:solidFill>
                  <a:schemeClr val="tx1"/>
                </a:solidFill>
                <a:latin typeface="微軟正黑體" panose="020B0604030504040204" pitchFamily="34" charset="-120"/>
                <a:ea typeface="微軟正黑體" panose="020B0604030504040204" pitchFamily="34" charset="-120"/>
              </a:rPr>
              <a:t>A</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房地，購入成本</a:t>
            </a:r>
            <a:r>
              <a:rPr lang="en-US" altLang="zh-TW" sz="2400" kern="100" dirty="0">
                <a:solidFill>
                  <a:schemeClr val="tx1"/>
                </a:solidFill>
                <a:latin typeface="微軟正黑體" panose="020B0604030504040204" pitchFamily="34" charset="-120"/>
                <a:ea typeface="微軟正黑體" panose="020B0604030504040204" pitchFamily="34" charset="-120"/>
              </a:rPr>
              <a:t>1650</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萬元，於</a:t>
            </a:r>
            <a:r>
              <a:rPr lang="en-US" altLang="zh-TW" sz="2400" kern="100" dirty="0">
                <a:solidFill>
                  <a:schemeClr val="tx1"/>
                </a:solidFill>
                <a:latin typeface="微軟正黑體" panose="020B0604030504040204" pitchFamily="34" charset="-120"/>
                <a:ea typeface="微軟正黑體" panose="020B0604030504040204" pitchFamily="34" charset="-120"/>
              </a:rPr>
              <a:t>107</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kern="100" dirty="0">
                <a:solidFill>
                  <a:schemeClr val="tx1"/>
                </a:solidFill>
                <a:latin typeface="微軟正黑體" panose="020B0604030504040204" pitchFamily="34" charset="-120"/>
                <a:ea typeface="微軟正黑體" panose="020B0604030504040204" pitchFamily="34" charset="-120"/>
              </a:rPr>
              <a:t>7</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月已</a:t>
            </a:r>
            <a:r>
              <a:rPr lang="en-US" altLang="zh-TW" sz="2400" kern="100" dirty="0">
                <a:solidFill>
                  <a:schemeClr val="tx1"/>
                </a:solidFill>
                <a:latin typeface="微軟正黑體" panose="020B0604030504040204" pitchFamily="34" charset="-120"/>
                <a:ea typeface="微軟正黑體" panose="020B0604030504040204" pitchFamily="34" charset="-120"/>
              </a:rPr>
              <a:t>2000</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萬出售</a:t>
            </a:r>
            <a:r>
              <a:rPr lang="en-US" altLang="zh-TW" sz="2400" kern="100" dirty="0">
                <a:solidFill>
                  <a:schemeClr val="tx1"/>
                </a:solidFill>
                <a:latin typeface="微軟正黑體" panose="020B0604030504040204" pitchFamily="34" charset="-120"/>
                <a:ea typeface="微軟正黑體" panose="020B0604030504040204" pitchFamily="34" charset="-120"/>
              </a:rPr>
              <a:t>A </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房地時，繳納土地增值稅</a:t>
            </a:r>
            <a:r>
              <a:rPr lang="en-US" altLang="zh-TW" sz="2400" kern="100" dirty="0">
                <a:solidFill>
                  <a:schemeClr val="tx1"/>
                </a:solidFill>
                <a:latin typeface="微軟正黑體" panose="020B0604030504040204" pitchFamily="34" charset="-120"/>
                <a:ea typeface="微軟正黑體" panose="020B0604030504040204" pitchFamily="34" charset="-120"/>
              </a:rPr>
              <a:t>20</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萬</a:t>
            </a:r>
            <a:r>
              <a:rPr lang="en-US" altLang="zh-TW" sz="2400" kern="100" dirty="0">
                <a:solidFill>
                  <a:schemeClr val="tx1"/>
                </a:solidFill>
                <a:latin typeface="微軟正黑體" panose="020B0604030504040204" pitchFamily="34" charset="-120"/>
                <a:ea typeface="微軟正黑體" panose="020B0604030504040204" pitchFamily="34" charset="-120"/>
              </a:rPr>
              <a:t>(</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土地漲價總數額為</a:t>
            </a:r>
            <a:r>
              <a:rPr lang="en-US" altLang="zh-TW" sz="2400" kern="100" dirty="0">
                <a:solidFill>
                  <a:schemeClr val="tx1"/>
                </a:solidFill>
                <a:latin typeface="微軟正黑體" panose="020B0604030504040204" pitchFamily="34" charset="-120"/>
                <a:ea typeface="微軟正黑體" panose="020B0604030504040204" pitchFamily="34" charset="-120"/>
              </a:rPr>
              <a:t>100</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萬</a:t>
            </a:r>
            <a:r>
              <a:rPr lang="en-US" altLang="zh-TW" sz="2400" kern="100" dirty="0">
                <a:solidFill>
                  <a:schemeClr val="tx1"/>
                </a:solidFill>
                <a:latin typeface="微軟正黑體" panose="020B0604030504040204" pitchFamily="34" charset="-120"/>
                <a:ea typeface="微軟正黑體" panose="020B0604030504040204" pitchFamily="34" charset="-120"/>
              </a:rPr>
              <a:t>)</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，而因取得、改良、移轉而支付的費用為</a:t>
            </a:r>
            <a:r>
              <a:rPr lang="en-US" altLang="zh-TW" sz="2400" kern="100" dirty="0">
                <a:solidFill>
                  <a:schemeClr val="tx1"/>
                </a:solidFill>
                <a:latin typeface="微軟正黑體" panose="020B0604030504040204" pitchFamily="34" charset="-120"/>
                <a:ea typeface="微軟正黑體" panose="020B0604030504040204" pitchFamily="34" charset="-120"/>
              </a:rPr>
              <a:t>100</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萬元，</a:t>
            </a:r>
            <a:r>
              <a:rPr lang="zh-TW" altLang="zh-TW" sz="2400"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其應</a:t>
            </a:r>
            <a:r>
              <a:rPr lang="zh-TW" altLang="zh-TW" sz="24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納交易所得稅為何？</a:t>
            </a:r>
            <a:endParaRPr lang="en-US" altLang="zh-TW" sz="2400" b="1" dirty="0" smtClean="0">
              <a:solidFill>
                <a:schemeClr val="tx1"/>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buFontTx/>
              <a:buNone/>
            </a:pPr>
            <a:endParaRPr lang="en-US" altLang="zh-TW" sz="2200" b="1" dirty="0" smtClean="0">
              <a:solidFill>
                <a:prstClr val="black"/>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buFontTx/>
              <a:buNone/>
            </a:pPr>
            <a:endParaRPr lang="en-US" altLang="zh-TW" sz="2200" b="1" dirty="0" smtClean="0">
              <a:solidFill>
                <a:prstClr val="black"/>
              </a:solidFill>
              <a:latin typeface="微軟正黑體" panose="020B0604030504040204" pitchFamily="34" charset="-120"/>
              <a:ea typeface="微軟正黑體" panose="020B0604030504040204" pitchFamily="34" charset="-120"/>
            </a:endParaRPr>
          </a:p>
          <a:p>
            <a:pPr marL="558800">
              <a:spcAft>
                <a:spcPts val="0"/>
              </a:spcAft>
            </a:pPr>
            <a:r>
              <a:rPr lang="zh-TW" altLang="en-US" sz="2400" b="1" kern="100" dirty="0" smtClean="0">
                <a:solidFill>
                  <a:srgbClr val="FF0000"/>
                </a:solidFill>
                <a:latin typeface="微軟正黑體" panose="020B0604030504040204" pitchFamily="34" charset="-120"/>
                <a:ea typeface="微軟正黑體" panose="020B0604030504040204" pitchFamily="34" charset="-120"/>
              </a:rPr>
              <a:t>課稅</a:t>
            </a:r>
            <a:r>
              <a:rPr lang="zh-TW" altLang="en-US" sz="2400" b="1" kern="100" dirty="0">
                <a:solidFill>
                  <a:srgbClr val="FF0000"/>
                </a:solidFill>
                <a:latin typeface="微軟正黑體" panose="020B0604030504040204" pitchFamily="34" charset="-120"/>
                <a:ea typeface="微軟正黑體" panose="020B0604030504040204" pitchFamily="34" charset="-120"/>
              </a:rPr>
              <a:t>所得額</a:t>
            </a:r>
            <a:r>
              <a:rPr lang="en-US" altLang="zh-TW" sz="2400" kern="100" dirty="0">
                <a:solidFill>
                  <a:srgbClr val="FF0000"/>
                </a:solidFill>
                <a:latin typeface="微軟正黑體" panose="020B0604030504040204" pitchFamily="34" charset="-120"/>
                <a:ea typeface="微軟正黑體" panose="020B0604030504040204" pitchFamily="34" charset="-120"/>
              </a:rPr>
              <a:t>= 2000</a:t>
            </a:r>
            <a:r>
              <a:rPr lang="zh-TW" altLang="zh-TW" sz="2400" kern="100" dirty="0">
                <a:solidFill>
                  <a:srgbClr val="FF0000"/>
                </a:solidFill>
                <a:latin typeface="微軟正黑體" panose="020B0604030504040204" pitchFamily="34" charset="-120"/>
                <a:ea typeface="微軟正黑體" panose="020B0604030504040204" pitchFamily="34" charset="-120"/>
              </a:rPr>
              <a:t>萬</a:t>
            </a:r>
            <a:r>
              <a:rPr lang="en-US" altLang="zh-TW" sz="2400" kern="100" dirty="0">
                <a:solidFill>
                  <a:srgbClr val="FF0000"/>
                </a:solidFill>
                <a:latin typeface="微軟正黑體" panose="020B0604030504040204" pitchFamily="34" charset="-120"/>
                <a:ea typeface="微軟正黑體" panose="020B0604030504040204" pitchFamily="34" charset="-120"/>
              </a:rPr>
              <a:t>(</a:t>
            </a:r>
            <a:r>
              <a:rPr lang="zh-TW" altLang="zh-TW" sz="2400" kern="100" dirty="0">
                <a:solidFill>
                  <a:srgbClr val="FF0000"/>
                </a:solidFill>
                <a:latin typeface="微軟正黑體" panose="020B0604030504040204" pitchFamily="34" charset="-120"/>
                <a:ea typeface="微軟正黑體" panose="020B0604030504040204" pitchFamily="34" charset="-120"/>
              </a:rPr>
              <a:t>交易成交價額</a:t>
            </a:r>
            <a:r>
              <a:rPr lang="en-US" altLang="zh-TW" sz="2400" kern="100" dirty="0">
                <a:solidFill>
                  <a:srgbClr val="FF0000"/>
                </a:solidFill>
                <a:latin typeface="微軟正黑體" panose="020B0604030504040204" pitchFamily="34" charset="-120"/>
                <a:ea typeface="微軟正黑體" panose="020B0604030504040204" pitchFamily="34" charset="-120"/>
              </a:rPr>
              <a:t>)</a:t>
            </a:r>
            <a:r>
              <a:rPr lang="zh-TW" altLang="zh-TW" sz="2400" kern="100" dirty="0">
                <a:solidFill>
                  <a:srgbClr val="FF0000"/>
                </a:solidFill>
                <a:latin typeface="微軟正黑體" panose="020B0604030504040204" pitchFamily="34" charset="-120"/>
                <a:ea typeface="微軟正黑體" panose="020B0604030504040204" pitchFamily="34" charset="-120"/>
              </a:rPr>
              <a:t>－</a:t>
            </a:r>
            <a:r>
              <a:rPr lang="en-US" altLang="zh-TW" sz="2400" kern="100" dirty="0">
                <a:solidFill>
                  <a:srgbClr val="FF0000"/>
                </a:solidFill>
                <a:latin typeface="微軟正黑體" panose="020B0604030504040204" pitchFamily="34" charset="-120"/>
                <a:ea typeface="微軟正黑體" panose="020B0604030504040204" pitchFamily="34" charset="-120"/>
              </a:rPr>
              <a:t>1650</a:t>
            </a:r>
            <a:r>
              <a:rPr lang="zh-TW" altLang="zh-TW" sz="2400" kern="100" dirty="0">
                <a:solidFill>
                  <a:srgbClr val="FF0000"/>
                </a:solidFill>
                <a:latin typeface="微軟正黑體" panose="020B0604030504040204" pitchFamily="34" charset="-120"/>
                <a:ea typeface="微軟正黑體" panose="020B0604030504040204" pitchFamily="34" charset="-120"/>
              </a:rPr>
              <a:t>萬</a:t>
            </a:r>
            <a:r>
              <a:rPr lang="en-US" altLang="zh-TW" sz="2400" kern="100" dirty="0">
                <a:solidFill>
                  <a:srgbClr val="FF0000"/>
                </a:solidFill>
                <a:latin typeface="微軟正黑體" panose="020B0604030504040204" pitchFamily="34" charset="-120"/>
                <a:ea typeface="微軟正黑體" panose="020B0604030504040204" pitchFamily="34" charset="-120"/>
              </a:rPr>
              <a:t>(</a:t>
            </a:r>
            <a:r>
              <a:rPr lang="zh-TW" altLang="zh-TW" sz="2400" kern="100" dirty="0">
                <a:solidFill>
                  <a:srgbClr val="FF0000"/>
                </a:solidFill>
                <a:latin typeface="微軟正黑體" panose="020B0604030504040204" pitchFamily="34" charset="-120"/>
                <a:ea typeface="微軟正黑體" panose="020B0604030504040204" pitchFamily="34" charset="-120"/>
              </a:rPr>
              <a:t>原始取得成本</a:t>
            </a:r>
            <a:r>
              <a:rPr lang="en-US" altLang="zh-TW" sz="2400" kern="100" dirty="0">
                <a:solidFill>
                  <a:srgbClr val="FF0000"/>
                </a:solidFill>
                <a:latin typeface="微軟正黑體" panose="020B0604030504040204" pitchFamily="34" charset="-120"/>
                <a:ea typeface="微軟正黑體" panose="020B0604030504040204" pitchFamily="34" charset="-120"/>
              </a:rPr>
              <a:t>)</a:t>
            </a:r>
            <a:r>
              <a:rPr lang="zh-TW" altLang="zh-TW" sz="2400" kern="100" dirty="0">
                <a:solidFill>
                  <a:srgbClr val="FF0000"/>
                </a:solidFill>
                <a:latin typeface="微軟正黑體" panose="020B0604030504040204" pitchFamily="34" charset="-120"/>
                <a:ea typeface="微軟正黑體" panose="020B0604030504040204" pitchFamily="34" charset="-120"/>
              </a:rPr>
              <a:t>－</a:t>
            </a:r>
            <a:r>
              <a:rPr lang="en-US" altLang="zh-TW" sz="2400" kern="100" dirty="0">
                <a:solidFill>
                  <a:srgbClr val="FF0000"/>
                </a:solidFill>
                <a:latin typeface="微軟正黑體" panose="020B0604030504040204" pitchFamily="34" charset="-120"/>
                <a:ea typeface="微軟正黑體" panose="020B0604030504040204" pitchFamily="34" charset="-120"/>
              </a:rPr>
              <a:t>100</a:t>
            </a:r>
            <a:r>
              <a:rPr lang="zh-TW" altLang="zh-TW" sz="2400" kern="100" dirty="0">
                <a:solidFill>
                  <a:srgbClr val="FF0000"/>
                </a:solidFill>
                <a:latin typeface="微軟正黑體" panose="020B0604030504040204" pitchFamily="34" charset="-120"/>
                <a:ea typeface="微軟正黑體" panose="020B0604030504040204" pitchFamily="34" charset="-120"/>
              </a:rPr>
              <a:t>萬</a:t>
            </a:r>
            <a:r>
              <a:rPr lang="en-US" altLang="zh-TW" sz="2400" kern="100" dirty="0">
                <a:solidFill>
                  <a:srgbClr val="FF0000"/>
                </a:solidFill>
                <a:latin typeface="微軟正黑體" panose="020B0604030504040204" pitchFamily="34" charset="-120"/>
                <a:ea typeface="微軟正黑體" panose="020B0604030504040204" pitchFamily="34" charset="-120"/>
              </a:rPr>
              <a:t>(</a:t>
            </a:r>
            <a:r>
              <a:rPr lang="zh-TW" altLang="zh-TW" sz="2400" kern="100" dirty="0">
                <a:solidFill>
                  <a:srgbClr val="FF0000"/>
                </a:solidFill>
                <a:latin typeface="微軟正黑體" panose="020B0604030504040204" pitchFamily="34" charset="-120"/>
                <a:ea typeface="微軟正黑體" panose="020B0604030504040204" pitchFamily="34" charset="-120"/>
              </a:rPr>
              <a:t>因取得、改良及移轉而支付之費用</a:t>
            </a:r>
            <a:r>
              <a:rPr lang="en-US" altLang="zh-TW" sz="2400" kern="100" dirty="0">
                <a:solidFill>
                  <a:srgbClr val="FF0000"/>
                </a:solidFill>
                <a:latin typeface="微軟正黑體" panose="020B0604030504040204" pitchFamily="34" charset="-120"/>
                <a:ea typeface="微軟正黑體" panose="020B0604030504040204" pitchFamily="34" charset="-120"/>
              </a:rPr>
              <a:t>)</a:t>
            </a:r>
            <a:r>
              <a:rPr lang="zh-TW" altLang="zh-TW" sz="2400" kern="100" dirty="0">
                <a:solidFill>
                  <a:srgbClr val="FF0000"/>
                </a:solidFill>
                <a:latin typeface="微軟正黑體" panose="020B0604030504040204" pitchFamily="34" charset="-120"/>
                <a:ea typeface="微軟正黑體" panose="020B0604030504040204" pitchFamily="34" charset="-120"/>
              </a:rPr>
              <a:t>－</a:t>
            </a:r>
            <a:r>
              <a:rPr lang="en-US" altLang="zh-TW" sz="2400" kern="100" dirty="0">
                <a:solidFill>
                  <a:srgbClr val="FF0000"/>
                </a:solidFill>
                <a:latin typeface="微軟正黑體" panose="020B0604030504040204" pitchFamily="34" charset="-120"/>
                <a:ea typeface="微軟正黑體" panose="020B0604030504040204" pitchFamily="34" charset="-120"/>
              </a:rPr>
              <a:t>100</a:t>
            </a:r>
            <a:r>
              <a:rPr lang="zh-TW" altLang="zh-TW" sz="2400" kern="100" dirty="0">
                <a:solidFill>
                  <a:srgbClr val="FF0000"/>
                </a:solidFill>
                <a:latin typeface="微軟正黑體" panose="020B0604030504040204" pitchFamily="34" charset="-120"/>
                <a:ea typeface="微軟正黑體" panose="020B0604030504040204" pitchFamily="34" charset="-120"/>
              </a:rPr>
              <a:t>萬</a:t>
            </a:r>
            <a:r>
              <a:rPr lang="en-US" altLang="zh-TW" sz="2400" b="1" kern="100" dirty="0">
                <a:solidFill>
                  <a:srgbClr val="FF0000"/>
                </a:solidFill>
                <a:latin typeface="微軟正黑體" panose="020B0604030504040204" pitchFamily="34" charset="-120"/>
                <a:ea typeface="微軟正黑體" panose="020B0604030504040204" pitchFamily="34" charset="-120"/>
              </a:rPr>
              <a:t>(</a:t>
            </a:r>
            <a:r>
              <a:rPr lang="zh-TW" altLang="zh-TW" sz="2400" b="1" kern="100" dirty="0">
                <a:solidFill>
                  <a:srgbClr val="FF0000"/>
                </a:solidFill>
                <a:latin typeface="微軟正黑體" panose="020B0604030504040204" pitchFamily="34" charset="-120"/>
                <a:ea typeface="微軟正黑體" panose="020B0604030504040204" pitchFamily="34" charset="-120"/>
              </a:rPr>
              <a:t>土地漲價總數額</a:t>
            </a:r>
            <a:r>
              <a:rPr lang="en-US" altLang="zh-TW" sz="2400" b="1" kern="100" dirty="0">
                <a:solidFill>
                  <a:srgbClr val="FF0000"/>
                </a:solidFill>
                <a:latin typeface="微軟正黑體" panose="020B0604030504040204" pitchFamily="34" charset="-120"/>
                <a:ea typeface="微軟正黑體" panose="020B0604030504040204" pitchFamily="34" charset="-120"/>
              </a:rPr>
              <a:t>)</a:t>
            </a:r>
            <a:r>
              <a:rPr lang="zh-TW" altLang="zh-TW" sz="2400" kern="100" dirty="0">
                <a:solidFill>
                  <a:srgbClr val="FF0000"/>
                </a:solidFill>
                <a:latin typeface="微軟正黑體" panose="020B0604030504040204" pitchFamily="34" charset="-120"/>
                <a:ea typeface="微軟正黑體" panose="020B0604030504040204" pitchFamily="34" charset="-120"/>
              </a:rPr>
              <a:t>＝</a:t>
            </a:r>
            <a:r>
              <a:rPr lang="en-US" altLang="zh-TW" sz="2400" kern="100" dirty="0">
                <a:solidFill>
                  <a:srgbClr val="FF0000"/>
                </a:solidFill>
                <a:latin typeface="微軟正黑體" panose="020B0604030504040204" pitchFamily="34" charset="-120"/>
                <a:ea typeface="微軟正黑體" panose="020B0604030504040204" pitchFamily="34" charset="-120"/>
              </a:rPr>
              <a:t>150</a:t>
            </a:r>
            <a:r>
              <a:rPr lang="zh-TW" altLang="zh-TW" sz="2400" kern="100" dirty="0">
                <a:solidFill>
                  <a:srgbClr val="FF0000"/>
                </a:solidFill>
                <a:latin typeface="微軟正黑體" panose="020B0604030504040204" pitchFamily="34" charset="-120"/>
                <a:ea typeface="微軟正黑體" panose="020B0604030504040204" pitchFamily="34" charset="-120"/>
              </a:rPr>
              <a:t>萬元</a:t>
            </a:r>
          </a:p>
          <a:p>
            <a:pPr marL="558800">
              <a:spcAft>
                <a:spcPts val="0"/>
              </a:spcAft>
            </a:pPr>
            <a:endParaRPr lang="en-US" altLang="zh-TW" kern="100" dirty="0" smtClean="0">
              <a:solidFill>
                <a:srgbClr val="FF0000"/>
              </a:solidFill>
              <a:latin typeface="Times New Roman" panose="02020603050405020304" pitchFamily="18" charset="0"/>
            </a:endParaRPr>
          </a:p>
          <a:p>
            <a:pPr marL="558800">
              <a:spcAft>
                <a:spcPts val="0"/>
              </a:spcAft>
            </a:pPr>
            <a:endParaRPr lang="en-US" altLang="zh-TW" kern="100" dirty="0" smtClean="0">
              <a:solidFill>
                <a:srgbClr val="FF0000"/>
              </a:solidFill>
              <a:latin typeface="Times New Roman" panose="02020603050405020304" pitchFamily="18" charset="0"/>
            </a:endParaRPr>
          </a:p>
          <a:p>
            <a:pPr marL="558800">
              <a:spcAft>
                <a:spcPts val="0"/>
              </a:spcAft>
            </a:pPr>
            <a:endParaRPr lang="en-US" altLang="zh-TW" sz="900" kern="100" dirty="0" smtClean="0">
              <a:solidFill>
                <a:srgbClr val="FF0000"/>
              </a:solidFill>
              <a:latin typeface="Times New Roman" panose="02020603050405020304" pitchFamily="18" charset="0"/>
            </a:endParaRPr>
          </a:p>
          <a:p>
            <a:pPr marL="558800">
              <a:spcAft>
                <a:spcPts val="0"/>
              </a:spcAft>
            </a:pPr>
            <a:r>
              <a:rPr lang="zh-TW" altLang="zh-TW" sz="2400" kern="100" dirty="0" smtClean="0">
                <a:solidFill>
                  <a:srgbClr val="FF0000"/>
                </a:solidFill>
                <a:latin typeface="微軟正黑體" panose="020B0604030504040204" pitchFamily="34" charset="-120"/>
                <a:ea typeface="微軟正黑體" panose="020B0604030504040204" pitchFamily="34" charset="-120"/>
              </a:rPr>
              <a:t>計算</a:t>
            </a:r>
            <a:r>
              <a:rPr lang="zh-TW" altLang="zh-TW" sz="2400" b="1" kern="100" dirty="0">
                <a:solidFill>
                  <a:srgbClr val="FF0000"/>
                </a:solidFill>
                <a:latin typeface="微軟正黑體" panose="020B0604030504040204" pitchFamily="34" charset="-120"/>
                <a:ea typeface="微軟正黑體" panose="020B0604030504040204" pitchFamily="34" charset="-120"/>
              </a:rPr>
              <a:t>應納稅額</a:t>
            </a:r>
            <a:r>
              <a:rPr lang="zh-TW" altLang="zh-TW" sz="2400" kern="100" dirty="0">
                <a:solidFill>
                  <a:srgbClr val="FF0000"/>
                </a:solidFill>
                <a:latin typeface="微軟正黑體" panose="020B0604030504040204" pitchFamily="34" charset="-120"/>
                <a:ea typeface="微軟正黑體" panose="020B0604030504040204" pitchFamily="34" charset="-120"/>
              </a:rPr>
              <a:t>：</a:t>
            </a:r>
            <a:endParaRPr lang="zh-TW" altLang="zh-TW" sz="2400" kern="100" dirty="0">
              <a:latin typeface="微軟正黑體" panose="020B0604030504040204" pitchFamily="34" charset="-120"/>
              <a:ea typeface="微軟正黑體" panose="020B0604030504040204" pitchFamily="34" charset="-120"/>
            </a:endParaRPr>
          </a:p>
          <a:p>
            <a:pPr marL="558800">
              <a:spcAft>
                <a:spcPts val="0"/>
              </a:spcAft>
            </a:pPr>
            <a:r>
              <a:rPr lang="en-US" altLang="zh-TW" sz="2400" kern="100" dirty="0">
                <a:solidFill>
                  <a:srgbClr val="FF0000"/>
                </a:solidFill>
                <a:latin typeface="微軟正黑體" panose="020B0604030504040204" pitchFamily="34" charset="-120"/>
                <a:ea typeface="微軟正黑體" panose="020B0604030504040204" pitchFamily="34" charset="-120"/>
              </a:rPr>
              <a:t>150</a:t>
            </a:r>
            <a:r>
              <a:rPr lang="zh-TW" altLang="zh-TW" sz="2400" kern="100" dirty="0">
                <a:solidFill>
                  <a:srgbClr val="FF0000"/>
                </a:solidFill>
                <a:latin typeface="微軟正黑體" panose="020B0604030504040204" pitchFamily="34" charset="-120"/>
                <a:ea typeface="微軟正黑體" panose="020B0604030504040204" pitchFamily="34" charset="-120"/>
              </a:rPr>
              <a:t>萬元</a:t>
            </a:r>
            <a:r>
              <a:rPr lang="en-US" altLang="zh-TW" sz="2400" kern="100" dirty="0">
                <a:solidFill>
                  <a:srgbClr val="FF0000"/>
                </a:solidFill>
                <a:latin typeface="微軟正黑體" panose="020B0604030504040204" pitchFamily="34" charset="-120"/>
                <a:ea typeface="微軟正黑體" panose="020B0604030504040204" pitchFamily="34" charset="-120"/>
              </a:rPr>
              <a:t>×20%</a:t>
            </a:r>
            <a:r>
              <a:rPr lang="zh-TW" altLang="zh-TW" sz="2400" kern="100" dirty="0">
                <a:solidFill>
                  <a:srgbClr val="FF0000"/>
                </a:solidFill>
                <a:latin typeface="微軟正黑體" panose="020B0604030504040204" pitchFamily="34" charset="-120"/>
                <a:ea typeface="微軟正黑體" panose="020B0604030504040204" pitchFamily="34" charset="-120"/>
              </a:rPr>
              <a:t>＝</a:t>
            </a:r>
            <a:r>
              <a:rPr lang="en-US" altLang="zh-TW" sz="2400" kern="100" dirty="0">
                <a:solidFill>
                  <a:srgbClr val="FF0000"/>
                </a:solidFill>
                <a:latin typeface="微軟正黑體" panose="020B0604030504040204" pitchFamily="34" charset="-120"/>
                <a:ea typeface="微軟正黑體" panose="020B0604030504040204" pitchFamily="34" charset="-120"/>
              </a:rPr>
              <a:t>30</a:t>
            </a:r>
            <a:r>
              <a:rPr lang="zh-TW" altLang="zh-TW" sz="2400" kern="100" dirty="0">
                <a:solidFill>
                  <a:srgbClr val="FF0000"/>
                </a:solidFill>
                <a:latin typeface="微軟正黑體" panose="020B0604030504040204" pitchFamily="34" charset="-120"/>
                <a:ea typeface="微軟正黑體" panose="020B0604030504040204" pitchFamily="34" charset="-120"/>
              </a:rPr>
              <a:t>萬元</a:t>
            </a:r>
            <a:endParaRPr lang="zh-TW" altLang="zh-TW" sz="2400" kern="100" dirty="0">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buFontTx/>
              <a:buNone/>
            </a:pPr>
            <a:endParaRPr lang="zh-TW" altLang="en-US" sz="2000" dirty="0">
              <a:solidFill>
                <a:prstClr val="black"/>
              </a:solidFill>
            </a:endParaRPr>
          </a:p>
        </p:txBody>
      </p:sp>
      <p:sp>
        <p:nvSpPr>
          <p:cNvPr id="2" name="文字方塊 1"/>
          <p:cNvSpPr txBox="1"/>
          <p:nvPr/>
        </p:nvSpPr>
        <p:spPr>
          <a:xfrm>
            <a:off x="1270391" y="3551582"/>
            <a:ext cx="55949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914400" fontAlgn="auto">
              <a:spcBef>
                <a:spcPts val="0"/>
              </a:spcBef>
              <a:spcAft>
                <a:spcPts val="0"/>
              </a:spcAft>
              <a:buClrTx/>
              <a:buSzTx/>
              <a:buFontTx/>
              <a:buNone/>
            </a:pPr>
            <a:r>
              <a:rPr lang="zh-TW" altLang="en-US" dirty="0">
                <a:solidFill>
                  <a:srgbClr val="3513FF"/>
                </a:solidFill>
                <a:latin typeface="微軟正黑體" panose="020B0604030504040204" pitchFamily="34" charset="-120"/>
                <a:ea typeface="微軟正黑體" panose="020B0604030504040204" pitchFamily="34" charset="-120"/>
              </a:rPr>
              <a:t>課稅所得額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成交價額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成本</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費用</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土地漲價總</a:t>
            </a:r>
            <a:r>
              <a:rPr lang="zh-TW" altLang="en-US" dirty="0" smtClean="0">
                <a:solidFill>
                  <a:srgbClr val="3513FF"/>
                </a:solidFill>
                <a:latin typeface="微軟正黑體" panose="020B0604030504040204" pitchFamily="34" charset="-120"/>
                <a:ea typeface="微軟正黑體" panose="020B0604030504040204" pitchFamily="34" charset="-120"/>
              </a:rPr>
              <a:t>數額</a:t>
            </a:r>
            <a:endParaRPr lang="en-US" altLang="zh-TW" dirty="0">
              <a:solidFill>
                <a:srgbClr val="3513FF"/>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270391" y="5296991"/>
            <a:ext cx="4514866"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914400" fontAlgn="auto">
              <a:spcBef>
                <a:spcPts val="0"/>
              </a:spcBef>
              <a:spcAft>
                <a:spcPts val="0"/>
              </a:spcAft>
              <a:buClrTx/>
              <a:buSzTx/>
              <a:buFontTx/>
              <a:buNone/>
            </a:pPr>
            <a:r>
              <a:rPr lang="zh-TW" altLang="en-US" dirty="0">
                <a:solidFill>
                  <a:srgbClr val="3513FF"/>
                </a:solidFill>
                <a:latin typeface="微軟正黑體" panose="020B0604030504040204" pitchFamily="34" charset="-120"/>
                <a:ea typeface="微軟正黑體" panose="020B0604030504040204" pitchFamily="34" charset="-120"/>
              </a:rPr>
              <a:t>應納稅額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課稅所得</a:t>
            </a:r>
            <a:r>
              <a:rPr lang="zh-TW" altLang="en-US" dirty="0" smtClean="0">
                <a:solidFill>
                  <a:srgbClr val="3513FF"/>
                </a:solidFill>
                <a:latin typeface="微軟正黑體" panose="020B0604030504040204" pitchFamily="34" charset="-120"/>
                <a:ea typeface="微軟正黑體" panose="020B0604030504040204" pitchFamily="34" charset="-120"/>
              </a:rPr>
              <a:t>額</a:t>
            </a:r>
            <a:r>
              <a:rPr lang="en-US" altLang="zh-TW" dirty="0" smtClean="0">
                <a:solidFill>
                  <a:srgbClr val="3513FF"/>
                </a:solidFill>
                <a:latin typeface="微軟正黑體" panose="020B0604030504040204" pitchFamily="34" charset="-120"/>
                <a:ea typeface="微軟正黑體" panose="020B0604030504040204" pitchFamily="34" charset="-120"/>
              </a:rPr>
              <a:t>)</a:t>
            </a:r>
            <a:r>
              <a:rPr lang="zh-TW" altLang="en-US" sz="2200" dirty="0" smtClean="0">
                <a:solidFill>
                  <a:prstClr val="black"/>
                </a:solidFill>
                <a:latin typeface="微軟正黑體" panose="020B0604030504040204" pitchFamily="34" charset="-120"/>
                <a:ea typeface="微軟正黑體" panose="020B0604030504040204" pitchFamily="34" charset="-120"/>
                <a:cs typeface="Arial Unicode MS"/>
              </a:rPr>
              <a:t> </a:t>
            </a:r>
            <a:r>
              <a:rPr lang="zh-TW" altLang="en-US" dirty="0">
                <a:solidFill>
                  <a:srgbClr val="3513FF"/>
                </a:solidFill>
                <a:latin typeface="微軟正黑體" panose="020B0604030504040204" pitchFamily="34" charset="-120"/>
                <a:ea typeface="微軟正黑體" panose="020B0604030504040204" pitchFamily="34" charset="-120"/>
              </a:rPr>
              <a:t>☓應課稅率</a:t>
            </a:r>
            <a:endParaRPr lang="en-US" altLang="zh-TW" dirty="0">
              <a:solidFill>
                <a:srgbClr val="3513FF"/>
              </a:solidFill>
              <a:latin typeface="微軟正黑體" panose="020B0604030504040204" pitchFamily="34" charset="-120"/>
              <a:ea typeface="微軟正黑體" panose="020B0604030504040204" pitchFamily="34" charset="-120"/>
            </a:endParaRPr>
          </a:p>
        </p:txBody>
      </p:sp>
      <p:sp>
        <p:nvSpPr>
          <p:cNvPr id="4" name="向右箭號 3"/>
          <p:cNvSpPr/>
          <p:nvPr/>
        </p:nvSpPr>
        <p:spPr>
          <a:xfrm>
            <a:off x="678271" y="4062779"/>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auto">
              <a:spcBef>
                <a:spcPts val="0"/>
              </a:spcBef>
              <a:spcAft>
                <a:spcPts val="0"/>
              </a:spcAft>
              <a:buClrTx/>
              <a:buSzTx/>
              <a:buFontTx/>
              <a:buNone/>
            </a:pPr>
            <a:endParaRPr lang="zh-TW" altLang="en-US">
              <a:solidFill>
                <a:prstClr val="black"/>
              </a:solidFill>
            </a:endParaRPr>
          </a:p>
        </p:txBody>
      </p:sp>
      <p:sp>
        <p:nvSpPr>
          <p:cNvPr id="11" name="向右箭號 10"/>
          <p:cNvSpPr/>
          <p:nvPr/>
        </p:nvSpPr>
        <p:spPr>
          <a:xfrm>
            <a:off x="745440" y="5877272"/>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auto">
              <a:spcBef>
                <a:spcPts val="0"/>
              </a:spcBef>
              <a:spcAft>
                <a:spcPts val="0"/>
              </a:spcAft>
              <a:buClrTx/>
              <a:buSzTx/>
              <a:buFontTx/>
              <a:buNone/>
            </a:pPr>
            <a:endParaRPr lang="zh-TW" altLang="en-US">
              <a:solidFill>
                <a:prstClr val="black"/>
              </a:solidFill>
            </a:endParaRPr>
          </a:p>
        </p:txBody>
      </p:sp>
      <p:sp>
        <p:nvSpPr>
          <p:cNvPr id="12" name="頁尾版面配置區 6"/>
          <p:cNvSpPr txBox="1">
            <a:spLocks/>
          </p:cNvSpPr>
          <p:nvPr/>
        </p:nvSpPr>
        <p:spPr>
          <a:xfrm>
            <a:off x="0" y="6572208"/>
            <a:ext cx="9144000" cy="260648"/>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a:t>
            </a:r>
            <a:endParaRPr kumimoji="0" lang="zh-TW" altLang="en-US" sz="1050" b="0" i="0" u="none" strike="noStrike" kern="0" cap="none" spc="0" normalizeH="0" baseline="0" noProof="0" dirty="0">
              <a:ln>
                <a:noFill/>
              </a:ln>
              <a:solidFill>
                <a:srgbClr val="FFFFFF"/>
              </a:solidFill>
              <a:effectLst/>
              <a:uLnTx/>
              <a:uFillTx/>
            </a:endParaRPr>
          </a:p>
        </p:txBody>
      </p:sp>
      <p:sp>
        <p:nvSpPr>
          <p:cNvPr id="13" name="投影片編號版面配置區 5"/>
          <p:cNvSpPr txBox="1">
            <a:spLocks/>
          </p:cNvSpPr>
          <p:nvPr/>
        </p:nvSpPr>
        <p:spPr>
          <a:xfrm>
            <a:off x="7380312" y="6572208"/>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24</a:t>
            </a:fld>
            <a:endParaRPr lang="zh-TW" altLang="en-US" sz="1050" dirty="0">
              <a:solidFill>
                <a:srgbClr val="FFFFFF"/>
              </a:solidFill>
            </a:endParaRPr>
          </a:p>
        </p:txBody>
      </p:sp>
      <p:grpSp>
        <p:nvGrpSpPr>
          <p:cNvPr id="14" name="Group 14"/>
          <p:cNvGrpSpPr>
            <a:grpSpLocks/>
          </p:cNvGrpSpPr>
          <p:nvPr/>
        </p:nvGrpSpPr>
        <p:grpSpPr bwMode="auto">
          <a:xfrm>
            <a:off x="158682" y="388285"/>
            <a:ext cx="5493438" cy="664451"/>
            <a:chOff x="1162" y="3793"/>
            <a:chExt cx="2404" cy="395"/>
          </a:xfrm>
        </p:grpSpPr>
        <p:sp>
          <p:nvSpPr>
            <p:cNvPr id="1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ea typeface="標楷體" pitchFamily="65" charset="-120"/>
              </a:endParaRPr>
            </a:p>
          </p:txBody>
        </p:sp>
      </p:grpSp>
      <p:sp>
        <p:nvSpPr>
          <p:cNvPr id="3" name="內容版面配置區 2"/>
          <p:cNvSpPr>
            <a:spLocks noGrp="1"/>
          </p:cNvSpPr>
          <p:nvPr>
            <p:ph idx="1"/>
          </p:nvPr>
        </p:nvSpPr>
        <p:spPr>
          <a:xfrm>
            <a:off x="663915" y="402556"/>
            <a:ext cx="5222178" cy="558529"/>
          </a:xfrm>
        </p:spPr>
        <p:txBody>
          <a:bodyPr>
            <a:normAutofit/>
          </a:bodyPr>
          <a:lstStyle/>
          <a:p>
            <a:pPr marL="0" indent="0">
              <a:buNone/>
            </a:pPr>
            <a:r>
              <a:rPr lang="zh-TW" altLang="en-US" sz="3000" b="1" dirty="0" smtClean="0">
                <a:latin typeface="微軟正黑體" panose="020B0604030504040204" pitchFamily="34" charset="-120"/>
                <a:ea typeface="微軟正黑體" panose="020B0604030504040204" pitchFamily="34" charset="-120"/>
              </a:rPr>
              <a:t>房地</a:t>
            </a:r>
            <a:r>
              <a:rPr lang="zh-TW" altLang="en-US" sz="3000" b="1" dirty="0">
                <a:latin typeface="微軟正黑體" panose="020B0604030504040204" pitchFamily="34" charset="-120"/>
                <a:ea typeface="微軟正黑體" panose="020B0604030504040204" pitchFamily="34" charset="-120"/>
              </a:rPr>
              <a:t>合一</a:t>
            </a:r>
            <a:r>
              <a:rPr lang="zh-TW" altLang="en-US" sz="3000" b="1" dirty="0" smtClean="0">
                <a:latin typeface="微軟正黑體" panose="020B0604030504040204" pitchFamily="34" charset="-120"/>
                <a:ea typeface="微軟正黑體" panose="020B0604030504040204" pitchFamily="34" charset="-120"/>
              </a:rPr>
              <a:t>所得稅      </a:t>
            </a:r>
            <a:r>
              <a:rPr lang="zh-TW" altLang="en-US" sz="2400" b="1" dirty="0" smtClean="0">
                <a:solidFill>
                  <a:srgbClr val="FF0000"/>
                </a:solidFill>
                <a:latin typeface="微軟正黑體" panose="020B0604030504040204" pitchFamily="34" charset="-120"/>
                <a:ea typeface="微軟正黑體" panose="020B0604030504040204" pitchFamily="34" charset="-120"/>
              </a:rPr>
              <a:t>案例</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2</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endParaRPr lang="zh-TW" altLang="en-US" sz="2400" b="1" dirty="0">
              <a:solidFill>
                <a:srgbClr val="FF0000"/>
              </a:solidFill>
              <a:latin typeface="微軟正黑體" panose="020B0604030504040204" pitchFamily="34" charset="-120"/>
              <a:ea typeface="微軟正黑體" panose="020B0604030504040204" pitchFamily="34" charset="-120"/>
            </a:endParaRPr>
          </a:p>
          <a:p>
            <a:pPr marL="0" indent="0">
              <a:buNone/>
            </a:pPr>
            <a:endParaRPr lang="zh-TW" altLang="en-US" sz="3000" b="1" dirty="0">
              <a:latin typeface="微軟正黑體" panose="020B0604030504040204" pitchFamily="34" charset="-120"/>
              <a:ea typeface="微軟正黑體" panose="020B0604030504040204" pitchFamily="34" charset="-120"/>
            </a:endParaRPr>
          </a:p>
        </p:txBody>
      </p:sp>
      <p:sp>
        <p:nvSpPr>
          <p:cNvPr id="9" name="橢圓形圖說文字 8"/>
          <p:cNvSpPr/>
          <p:nvPr/>
        </p:nvSpPr>
        <p:spPr>
          <a:xfrm rot="327795">
            <a:off x="5951418" y="3210"/>
            <a:ext cx="3088988" cy="1722814"/>
          </a:xfrm>
          <a:prstGeom prst="wedgeEllipse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auto">
              <a:spcBef>
                <a:spcPts val="0"/>
              </a:spcBef>
              <a:spcAft>
                <a:spcPts val="0"/>
              </a:spcAft>
              <a:buClrTx/>
              <a:buSzTx/>
              <a:buFontTx/>
              <a:buNone/>
            </a:pPr>
            <a:r>
              <a:rPr lang="zh-TW" altLang="en-US" dirty="0" smtClean="0">
                <a:solidFill>
                  <a:srgbClr val="C00000"/>
                </a:solidFill>
                <a:latin typeface="微軟正黑體" panose="020B0604030504040204" pitchFamily="34" charset="-120"/>
                <a:ea typeface="微軟正黑體" panose="020B0604030504040204" pitchFamily="34" charset="-120"/>
              </a:rPr>
              <a:t>若為</a:t>
            </a:r>
            <a:r>
              <a:rPr lang="zh-TW" altLang="en-US" b="1" u="sng" dirty="0" smtClean="0">
                <a:solidFill>
                  <a:srgbClr val="C00000"/>
                </a:solidFill>
                <a:latin typeface="微軟正黑體" panose="020B0604030504040204" pitchFamily="34" charset="-120"/>
                <a:ea typeface="微軟正黑體" panose="020B0604030504040204" pitchFamily="34" charset="-120"/>
              </a:rPr>
              <a:t>一般稅率</a:t>
            </a:r>
            <a:r>
              <a:rPr lang="zh-TW" altLang="en-US" dirty="0" smtClean="0">
                <a:solidFill>
                  <a:srgbClr val="C00000"/>
                </a:solidFill>
                <a:latin typeface="微軟正黑體" panose="020B0604030504040204" pitchFamily="34" charset="-120"/>
                <a:ea typeface="微軟正黑體" panose="020B0604030504040204" pitchFamily="34" charset="-120"/>
              </a:rPr>
              <a:t>，持有期間</a:t>
            </a:r>
            <a:r>
              <a:rPr lang="zh-TW" altLang="en-US" u="sng" dirty="0" smtClean="0">
                <a:solidFill>
                  <a:srgbClr val="C00000"/>
                </a:solidFill>
                <a:latin typeface="微軟正黑體" panose="020B0604030504040204" pitchFamily="34" charset="-120"/>
                <a:ea typeface="微軟正黑體" panose="020B0604030504040204" pitchFamily="34" charset="-120"/>
              </a:rPr>
              <a:t>超過</a:t>
            </a:r>
            <a:r>
              <a:rPr lang="en-US" altLang="zh-TW" u="sng" dirty="0" smtClean="0">
                <a:solidFill>
                  <a:srgbClr val="C00000"/>
                </a:solidFill>
                <a:latin typeface="微軟正黑體" panose="020B0604030504040204" pitchFamily="34" charset="-120"/>
                <a:ea typeface="微軟正黑體" panose="020B0604030504040204" pitchFamily="34" charset="-120"/>
              </a:rPr>
              <a:t>2</a:t>
            </a:r>
            <a:r>
              <a:rPr lang="zh-TW" altLang="en-US" u="sng" dirty="0" smtClean="0">
                <a:solidFill>
                  <a:srgbClr val="C00000"/>
                </a:solidFill>
                <a:latin typeface="微軟正黑體" panose="020B0604030504040204" pitchFamily="34" charset="-120"/>
                <a:ea typeface="微軟正黑體" panose="020B0604030504040204" pitchFamily="34" charset="-120"/>
              </a:rPr>
              <a:t>年，在</a:t>
            </a:r>
            <a:r>
              <a:rPr lang="en-US" altLang="zh-TW" u="sng" dirty="0" smtClean="0">
                <a:solidFill>
                  <a:srgbClr val="C00000"/>
                </a:solidFill>
                <a:latin typeface="微軟正黑體" panose="020B0604030504040204" pitchFamily="34" charset="-120"/>
                <a:ea typeface="微軟正黑體" panose="020B0604030504040204" pitchFamily="34" charset="-120"/>
              </a:rPr>
              <a:t>10</a:t>
            </a:r>
            <a:r>
              <a:rPr lang="zh-TW" altLang="en-US" u="sng" dirty="0">
                <a:solidFill>
                  <a:srgbClr val="C00000"/>
                </a:solidFill>
                <a:latin typeface="微軟正黑體" panose="020B0604030504040204" pitchFamily="34" charset="-120"/>
                <a:ea typeface="微軟正黑體" panose="020B0604030504040204" pitchFamily="34" charset="-120"/>
              </a:rPr>
              <a:t>年</a:t>
            </a:r>
            <a:r>
              <a:rPr lang="zh-TW" altLang="en-US" u="sng" dirty="0" smtClean="0">
                <a:solidFill>
                  <a:srgbClr val="C00000"/>
                </a:solidFill>
                <a:latin typeface="微軟正黑體" panose="020B0604030504040204" pitchFamily="34" charset="-120"/>
                <a:ea typeface="微軟正黑體" panose="020B0604030504040204" pitchFamily="34" charset="-120"/>
              </a:rPr>
              <a:t>以內者</a:t>
            </a:r>
            <a:r>
              <a:rPr lang="zh-TW" altLang="en-US" dirty="0" smtClean="0">
                <a:solidFill>
                  <a:srgbClr val="C00000"/>
                </a:solidFill>
                <a:latin typeface="微軟正黑體" panose="020B0604030504040204" pitchFamily="34" charset="-120"/>
                <a:ea typeface="微軟正黑體" panose="020B0604030504040204" pitchFamily="34" charset="-120"/>
              </a:rPr>
              <a:t>，</a:t>
            </a:r>
            <a:r>
              <a:rPr lang="zh-TW" altLang="en-US" b="1" dirty="0" smtClean="0">
                <a:solidFill>
                  <a:srgbClr val="C00000"/>
                </a:solidFill>
                <a:latin typeface="微軟正黑體" panose="020B0604030504040204" pitchFamily="34" charset="-120"/>
                <a:ea typeface="微軟正黑體" panose="020B0604030504040204" pitchFamily="34" charset="-120"/>
              </a:rPr>
              <a:t>稅率為</a:t>
            </a:r>
            <a:r>
              <a:rPr lang="en-US" altLang="zh-TW" b="1" dirty="0" smtClean="0">
                <a:solidFill>
                  <a:srgbClr val="C00000"/>
                </a:solidFill>
                <a:latin typeface="微軟正黑體" panose="020B0604030504040204" pitchFamily="34" charset="-120"/>
                <a:ea typeface="微軟正黑體" panose="020B0604030504040204" pitchFamily="34" charset="-120"/>
              </a:rPr>
              <a:t>20%</a:t>
            </a:r>
            <a:r>
              <a:rPr lang="zh-TW" altLang="en-US" dirty="0">
                <a:solidFill>
                  <a:srgbClr val="C0000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71342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4"/>
          <p:cNvGrpSpPr>
            <a:grpSpLocks/>
          </p:cNvGrpSpPr>
          <p:nvPr/>
        </p:nvGrpSpPr>
        <p:grpSpPr bwMode="auto">
          <a:xfrm>
            <a:off x="158682" y="388285"/>
            <a:ext cx="5493438" cy="664451"/>
            <a:chOff x="1162" y="3793"/>
            <a:chExt cx="2404" cy="395"/>
          </a:xfrm>
        </p:grpSpPr>
        <p:sp>
          <p:nvSpPr>
            <p:cNvPr id="17"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8"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ea typeface="標楷體" pitchFamily="65" charset="-120"/>
              </a:endParaRPr>
            </a:p>
          </p:txBody>
        </p:sp>
      </p:grpSp>
      <p:sp>
        <p:nvSpPr>
          <p:cNvPr id="3" name="內容版面配置區 2"/>
          <p:cNvSpPr>
            <a:spLocks noGrp="1"/>
          </p:cNvSpPr>
          <p:nvPr>
            <p:ph idx="1"/>
          </p:nvPr>
        </p:nvSpPr>
        <p:spPr>
          <a:xfrm>
            <a:off x="576860" y="388285"/>
            <a:ext cx="5358657" cy="669269"/>
          </a:xfrm>
        </p:spPr>
        <p:txBody>
          <a:bodyPr>
            <a:normAutofit/>
          </a:bodyPr>
          <a:lstStyle/>
          <a:p>
            <a:pPr marL="0" indent="0">
              <a:buNone/>
            </a:pPr>
            <a:r>
              <a:rPr lang="zh-TW" altLang="en-US" b="1" dirty="0" smtClean="0">
                <a:latin typeface="微軟正黑體" panose="020B0604030504040204" pitchFamily="34" charset="-120"/>
                <a:ea typeface="微軟正黑體" panose="020B0604030504040204" pitchFamily="34" charset="-120"/>
              </a:rPr>
              <a:t>房地</a:t>
            </a:r>
            <a:r>
              <a:rPr lang="zh-TW" altLang="en-US" b="1" dirty="0">
                <a:latin typeface="微軟正黑體" panose="020B0604030504040204" pitchFamily="34" charset="-120"/>
                <a:ea typeface="微軟正黑體" panose="020B0604030504040204" pitchFamily="34" charset="-120"/>
              </a:rPr>
              <a:t>合一</a:t>
            </a:r>
            <a:r>
              <a:rPr lang="zh-TW" altLang="en-US" b="1" dirty="0" smtClean="0">
                <a:latin typeface="微軟正黑體" panose="020B0604030504040204" pitchFamily="34" charset="-120"/>
                <a:ea typeface="微軟正黑體" panose="020B0604030504040204" pitchFamily="34" charset="-120"/>
              </a:rPr>
              <a:t>所得稅     </a:t>
            </a:r>
            <a:r>
              <a:rPr lang="zh-TW" altLang="en-US" sz="2400" b="1" dirty="0" smtClean="0">
                <a:solidFill>
                  <a:srgbClr val="FF0000"/>
                </a:solidFill>
                <a:latin typeface="微軟正黑體" panose="020B0604030504040204" pitchFamily="34" charset="-120"/>
                <a:ea typeface="微軟正黑體" panose="020B0604030504040204" pitchFamily="34" charset="-120"/>
              </a:rPr>
              <a:t>案例 </a:t>
            </a:r>
            <a:r>
              <a:rPr lang="en-US" altLang="zh-TW" sz="2400" b="1" dirty="0" smtClean="0">
                <a:solidFill>
                  <a:srgbClr val="FF0000"/>
                </a:solidFill>
                <a:latin typeface="微軟正黑體" panose="020B0604030504040204" pitchFamily="34" charset="-120"/>
                <a:ea typeface="微軟正黑體" panose="020B0604030504040204" pitchFamily="34" charset="-120"/>
              </a:rPr>
              <a:t>(3)</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6"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prstClr val="white"/>
                </a:solidFill>
                <a:effectLst/>
                <a:uLnTx/>
                <a:uFillTx/>
                <a:latin typeface="Arial" pitchFamily="34" charset="0"/>
                <a:ea typeface="新細明體" panose="02020500000000000000" pitchFamily="18" charset="-120"/>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25</a:t>
            </a:fld>
            <a:endParaRPr kumimoji="0" lang="zh-TW" altLang="en-US" sz="1050" b="0" i="0" u="none" strike="noStrike" kern="120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
        <p:nvSpPr>
          <p:cNvPr id="7" name="圓角矩形 6"/>
          <p:cNvSpPr/>
          <p:nvPr/>
        </p:nvSpPr>
        <p:spPr>
          <a:xfrm>
            <a:off x="251520" y="1461033"/>
            <a:ext cx="7680860" cy="4824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000" b="1" i="0" u="sng"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甲君</a:t>
            </a:r>
            <a:r>
              <a:rPr kumimoji="0" lang="zh-TW"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於</a:t>
            </a:r>
            <a:r>
              <a:rPr kumimoji="0" lang="en-US"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105</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0" lang="en-US"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2</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kumimoji="0" lang="zh-TW"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買入</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A</a:t>
            </a:r>
            <a:r>
              <a:rPr kumimoji="0" lang="zh-TW" altLang="en-US"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建</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地</a:t>
            </a:r>
            <a:r>
              <a:rPr kumimoji="0" lang="zh-TW"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，購入</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成本</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3600</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萬</a:t>
            </a:r>
            <a:r>
              <a:rPr kumimoji="0" lang="zh-TW"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元，於</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106</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贈與予</a:t>
            </a:r>
            <a:r>
              <a:rPr kumimoji="0" lang="zh-TW" altLang="en-US" sz="2000" i="0"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子</a:t>
            </a:r>
            <a:r>
              <a:rPr kumimoji="0" lang="zh-TW" altLang="en-US" sz="2000" b="1" i="0" u="sng"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乙君</a:t>
            </a:r>
            <a:r>
              <a:rPr kumimoji="0" lang="zh-TW" altLang="en-US"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，申報土地移轉現值</a:t>
            </a:r>
            <a:r>
              <a:rPr kumimoji="0" lang="zh-TW" altLang="en-US"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為</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75</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0</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萬</a:t>
            </a:r>
            <a:r>
              <a:rPr kumimoji="0" lang="zh-TW" altLang="en-US"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，其</a:t>
            </a:r>
            <a:r>
              <a:rPr lang="zh-TW" altLang="en-US" sz="2000" b="1" u="sng"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乙</a:t>
            </a:r>
            <a:r>
              <a:rPr lang="zh-TW" altLang="en-US" sz="2000" b="1" u="sng"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君</a:t>
            </a:r>
            <a:r>
              <a:rPr kumimoji="0" lang="zh-TW" altLang="en-US"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在</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110</a:t>
            </a:r>
            <a:r>
              <a:rPr kumimoji="0" lang="zh-TW" altLang="en-US"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出售</a:t>
            </a:r>
            <a:r>
              <a:rPr kumimoji="0" lang="en-US"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A </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地，</a:t>
            </a:r>
            <a:r>
              <a:rPr kumimoji="0" lang="zh-TW" altLang="en-US"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出售價為</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5600</a:t>
            </a:r>
            <a:r>
              <a:rPr kumimoji="0" lang="zh-TW" altLang="en-US"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萬，持有期間</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土地</a:t>
            </a:r>
            <a:r>
              <a:rPr kumimoji="0" lang="zh-TW"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漲價總數額</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為</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00</a:t>
            </a:r>
            <a:r>
              <a:rPr kumimoji="0" lang="zh-TW"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萬</a:t>
            </a:r>
            <a:r>
              <a:rPr kumimoji="0" lang="en-US"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a:t>
            </a:r>
            <a:r>
              <a:rPr kumimoji="0" lang="zh-TW"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，而因取得、改良、移轉而支付的費用</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為</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00</a:t>
            </a:r>
            <a:r>
              <a:rPr kumimoji="0" lang="zh-TW"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萬元</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物價指數</a:t>
            </a:r>
            <a:r>
              <a:rPr lang="zh-TW" altLang="en-US" sz="20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為</a:t>
            </a:r>
            <a:r>
              <a:rPr kumimoji="0" lang="zh-TW" altLang="en-US"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百分之五</a:t>
            </a:r>
            <a:r>
              <a:rPr kumimoji="0" lang="en-US"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000" b="0" i="0" u="none" strike="noStrike" kern="1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其</a:t>
            </a:r>
            <a:r>
              <a:rPr kumimoji="0" lang="zh-TW" altLang="zh-TW" sz="2000" b="0" i="0" u="none" strike="noStrike" kern="1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應納交易所得稅為何？</a:t>
            </a:r>
            <a:endParaRPr kumimoji="0" lang="en-US" altLang="zh-TW" sz="20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558800" lvl="0">
              <a:spcAft>
                <a:spcPts val="0"/>
              </a:spcAft>
              <a:defRPr/>
            </a:pPr>
            <a:r>
              <a:rPr kumimoji="0" lang="zh-TW" altLang="en-US"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課稅所得額</a:t>
            </a:r>
            <a:r>
              <a:rPr kumimoji="0" lang="en-US"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 </a:t>
            </a:r>
            <a:r>
              <a:rPr kumimoji="0" lang="en-US"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5600</a:t>
            </a:r>
            <a:r>
              <a:rPr kumimoji="0" lang="zh-TW"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萬</a:t>
            </a:r>
            <a:r>
              <a:rPr kumimoji="0" lang="en-US"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a:t>
            </a:r>
            <a:r>
              <a:rPr kumimoji="0" lang="zh-TW"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交易成交價額</a:t>
            </a:r>
            <a:r>
              <a:rPr kumimoji="0" lang="en-US"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00" cap="none" spc="0" normalizeH="0" baseline="0" noProof="0" dirty="0" smtClean="0">
                <a:ln>
                  <a:noFill/>
                </a:ln>
                <a:solidFill>
                  <a:srgbClr val="FF0000"/>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a:t>
            </a:r>
            <a:r>
              <a:rPr kumimoji="0" lang="en-US" altLang="zh-TW" sz="2000" b="1"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750</a:t>
            </a:r>
            <a:r>
              <a:rPr kumimoji="0" lang="zh-TW" altLang="zh-TW" sz="2000" b="1"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萬</a:t>
            </a:r>
            <a:r>
              <a:rPr kumimoji="0" lang="en-US" altLang="zh-TW" sz="2000" b="1"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 </a:t>
            </a:r>
            <a:r>
              <a:rPr kumimoji="0" lang="en-US" altLang="zh-TW" sz="2000" b="1"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105</a:t>
            </a:r>
            <a:r>
              <a:rPr lang="en-US" altLang="zh-TW" sz="2000" kern="100" dirty="0">
                <a:solidFill>
                  <a:srgbClr val="FF0000"/>
                </a:solidFill>
                <a:latin typeface="微軟正黑體" panose="020B0604030504040204" pitchFamily="34" charset="-120"/>
                <a:ea typeface="微軟正黑體" panose="020B0604030504040204" pitchFamily="34" charset="-120"/>
              </a:rPr>
              <a:t> </a:t>
            </a:r>
            <a:r>
              <a:rPr lang="en-US" altLang="zh-TW" sz="2000" kern="100" dirty="0" smtClean="0">
                <a:solidFill>
                  <a:srgbClr val="FF0000"/>
                </a:solidFill>
                <a:latin typeface="微軟正黑體" panose="020B0604030504040204" pitchFamily="34" charset="-120"/>
                <a:ea typeface="微軟正黑體" panose="020B0604030504040204" pitchFamily="34" charset="-120"/>
              </a:rPr>
              <a:t>%(</a:t>
            </a:r>
            <a:r>
              <a:rPr lang="zh-TW" altLang="en-US" sz="2000" kern="100" dirty="0" smtClean="0">
                <a:solidFill>
                  <a:srgbClr val="FF0000"/>
                </a:solidFill>
                <a:latin typeface="微軟正黑體" panose="020B0604030504040204" pitchFamily="34" charset="-120"/>
                <a:ea typeface="微軟正黑體" panose="020B0604030504040204" pitchFamily="34" charset="-120"/>
              </a:rPr>
              <a:t>取得成本</a:t>
            </a:r>
            <a:r>
              <a:rPr lang="en-US" altLang="zh-TW" sz="2000" kern="100" dirty="0" smtClean="0">
                <a:solidFill>
                  <a:srgbClr val="FF0000"/>
                </a:solidFill>
                <a:latin typeface="微軟正黑體" panose="020B0604030504040204" pitchFamily="34" charset="-120"/>
                <a:ea typeface="微軟正黑體" panose="020B0604030504040204" pitchFamily="34" charset="-120"/>
              </a:rPr>
              <a:t>)</a:t>
            </a:r>
            <a:r>
              <a:rPr lang="en-US" altLang="zh-TW" sz="2000" kern="1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kern="100" dirty="0" smtClean="0">
                <a:solidFill>
                  <a:srgbClr val="FF0000"/>
                </a:solidFill>
                <a:latin typeface="微軟正黑體" panose="020B0604030504040204" pitchFamily="34" charset="-120"/>
                <a:ea typeface="微軟正黑體" panose="020B0604030504040204" pitchFamily="34" charset="-120"/>
              </a:rPr>
              <a:t> </a:t>
            </a:r>
            <a:r>
              <a:rPr kumimoji="0" lang="en-US"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300</a:t>
            </a:r>
            <a:r>
              <a:rPr kumimoji="0" lang="zh-TW"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萬</a:t>
            </a:r>
            <a:r>
              <a:rPr kumimoji="0" lang="en-US"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a:t>
            </a:r>
            <a:r>
              <a:rPr kumimoji="0" lang="zh-TW"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因取得、改良及移轉而支付之費用</a:t>
            </a:r>
            <a:r>
              <a:rPr kumimoji="0" lang="en-US"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a:t>
            </a:r>
            <a:r>
              <a:rPr lang="en-US" altLang="zh-TW" sz="2000" kern="1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 </a:t>
            </a:r>
            <a:r>
              <a:rPr kumimoji="0" lang="en-US"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200</a:t>
            </a:r>
            <a:r>
              <a:rPr kumimoji="0" lang="zh-TW"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萬</a:t>
            </a:r>
            <a:r>
              <a:rPr kumimoji="0" lang="en-US"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a:t>
            </a:r>
            <a:r>
              <a:rPr kumimoji="0" lang="zh-TW"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土地漲價總數額</a:t>
            </a:r>
            <a:r>
              <a:rPr kumimoji="0" lang="en-US"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a:t>
            </a:r>
            <a:r>
              <a:rPr kumimoji="0" lang="zh-TW"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4312.5</a:t>
            </a:r>
            <a:r>
              <a:rPr kumimoji="0" lang="zh-TW"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萬</a:t>
            </a:r>
            <a:r>
              <a:rPr kumimoji="0" lang="zh-TW"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元</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200" b="0"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Arial Unicode MS"/>
            </a:endParaRPr>
          </a:p>
          <a:p>
            <a:pPr marL="558800" marR="0" lvl="0" indent="0" algn="l" defTabSz="449263" rtl="0" eaLnBrk="1" fontAlgn="base" latinLnBrk="0" hangingPunct="1">
              <a:lnSpc>
                <a:spcPct val="100000"/>
              </a:lnSpc>
              <a:spcBef>
                <a:spcPct val="0"/>
              </a:spcBef>
              <a:spcAft>
                <a:spcPts val="0"/>
              </a:spcAft>
              <a:buClr>
                <a:srgbClr val="000000"/>
              </a:buClr>
              <a:buSzPct val="100000"/>
              <a:buFont typeface="Times New Roman" pitchFamily="18" charset="0"/>
              <a:buNone/>
              <a:tabLst/>
              <a:defRPr/>
            </a:pPr>
            <a:r>
              <a:rPr kumimoji="0" lang="zh-TW"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計算應納稅額：</a:t>
            </a:r>
            <a:endParaRPr kumimoji="0" lang="zh-TW" altLang="zh-TW" sz="2000" b="0" i="0" u="none" strike="noStrike" kern="1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a:p>
            <a:pPr marL="558800" marR="0" lvl="0" indent="0" algn="l" defTabSz="449263" rtl="0" eaLnBrk="1" fontAlgn="base" latinLnBrk="0" hangingPunct="1">
              <a:lnSpc>
                <a:spcPct val="100000"/>
              </a:lnSpc>
              <a:spcBef>
                <a:spcPct val="0"/>
              </a:spcBef>
              <a:spcAft>
                <a:spcPts val="0"/>
              </a:spcAft>
              <a:buClr>
                <a:srgbClr val="000000"/>
              </a:buClr>
              <a:buSzPct val="100000"/>
              <a:buFont typeface="Times New Roman" pitchFamily="18" charset="0"/>
              <a:buNone/>
              <a:tabLst/>
              <a:defRPr/>
            </a:pPr>
            <a:r>
              <a:rPr kumimoji="0" lang="en-US"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4312.5</a:t>
            </a:r>
            <a:r>
              <a:rPr kumimoji="0" lang="zh-TW"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萬</a:t>
            </a:r>
            <a:r>
              <a:rPr kumimoji="0" lang="zh-TW"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元</a:t>
            </a:r>
            <a:r>
              <a:rPr kumimoji="0" lang="en-US"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×20%</a:t>
            </a:r>
            <a:r>
              <a:rPr kumimoji="0" lang="zh-TW"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862.5</a:t>
            </a:r>
            <a:r>
              <a:rPr kumimoji="0" lang="zh-TW" altLang="zh-TW" sz="2000" b="0" i="0" u="none" strike="noStrike" kern="1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萬</a:t>
            </a:r>
            <a:r>
              <a:rPr kumimoji="0" lang="zh-TW" altLang="zh-TW" sz="2000" b="0" i="0" u="none"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元</a:t>
            </a:r>
            <a:endParaRPr kumimoji="0" lang="zh-TW" altLang="zh-TW" sz="2000" b="0" i="0" u="none" strike="noStrike" kern="1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9" name="橢圓形圖說文字 8"/>
          <p:cNvSpPr/>
          <p:nvPr/>
        </p:nvSpPr>
        <p:spPr>
          <a:xfrm rot="327795">
            <a:off x="5931282" y="-732"/>
            <a:ext cx="3176569" cy="1623014"/>
          </a:xfrm>
          <a:prstGeom prst="wedgeEllipse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rPr>
              <a:t>※</a:t>
            </a:r>
            <a:r>
              <a:rPr kumimoji="0" lang="zh-TW" altLang="en-US" sz="18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rPr>
              <a:t>若為</a:t>
            </a:r>
            <a:r>
              <a:rPr kumimoji="0" lang="zh-TW" altLang="en-US" sz="1800" b="1" i="0" u="sng"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rPr>
              <a:t>繼承或受贈取得</a:t>
            </a:r>
            <a:r>
              <a:rPr kumimoji="0" lang="zh-TW" altLang="en-US" sz="18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rPr>
              <a:t>，其取得成本以</a:t>
            </a:r>
            <a:r>
              <a:rPr kumimoji="0" lang="zh-TW" altLang="en-US" sz="1800" b="1"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rPr>
              <a:t>房屋現值及公告</a:t>
            </a:r>
            <a:r>
              <a:rPr kumimoji="0" lang="zh-TW" altLang="en-US"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t>土地</a:t>
            </a:r>
            <a:r>
              <a:rPr kumimoji="0" lang="zh-TW" altLang="en-US" sz="1800" b="1"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rPr>
              <a:t>現值</a:t>
            </a:r>
            <a:r>
              <a:rPr kumimoji="0" lang="zh-TW" altLang="en-US" sz="18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rPr>
              <a:t>按物價指數調整</a:t>
            </a:r>
            <a:endParaRPr kumimoji="0" lang="zh-TW" altLang="en-US" sz="18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705206" y="3503969"/>
            <a:ext cx="550134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rPr>
              <a:t>課稅所得額</a:t>
            </a:r>
            <a:r>
              <a:rPr kumimoji="0" lang="en-US" altLang="zh-TW"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rPr>
              <a:t>成交價額</a:t>
            </a:r>
            <a:r>
              <a:rPr kumimoji="0" lang="en-US" altLang="zh-TW"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rPr>
              <a:t>成本</a:t>
            </a:r>
            <a:r>
              <a:rPr kumimoji="0" lang="en-US" altLang="zh-TW"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rPr>
              <a:t>費用</a:t>
            </a:r>
            <a:r>
              <a:rPr kumimoji="0" lang="en-US" altLang="zh-TW"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rPr>
              <a:t>土地漲價總</a:t>
            </a:r>
            <a:r>
              <a:rPr kumimoji="0" lang="zh-TW" altLang="en-US" sz="1800" b="0" i="0" u="none" strike="noStrike" kern="1200" cap="none" spc="0" normalizeH="0" baseline="0" noProof="0" dirty="0" smtClean="0">
                <a:ln>
                  <a:noFill/>
                </a:ln>
                <a:solidFill>
                  <a:srgbClr val="3513FF"/>
                </a:solidFill>
                <a:effectLst/>
                <a:uLnTx/>
                <a:uFillTx/>
                <a:latin typeface="微軟正黑體" panose="020B0604030504040204" pitchFamily="34" charset="-120"/>
                <a:ea typeface="微軟正黑體" panose="020B0604030504040204" pitchFamily="34" charset="-120"/>
                <a:cs typeface="+mn-cs"/>
              </a:rPr>
              <a:t>數額</a:t>
            </a:r>
            <a:endParaRPr kumimoji="0" lang="en-US" altLang="zh-TW"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endParaRPr>
          </a:p>
        </p:txBody>
      </p:sp>
      <p:sp>
        <p:nvSpPr>
          <p:cNvPr id="10" name="文字方塊 9"/>
          <p:cNvSpPr txBox="1"/>
          <p:nvPr/>
        </p:nvSpPr>
        <p:spPr>
          <a:xfrm>
            <a:off x="705206" y="4998676"/>
            <a:ext cx="4514866"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rPr>
              <a:t>應納稅額</a:t>
            </a:r>
            <a:r>
              <a:rPr kumimoji="0" lang="en-US" altLang="zh-TW"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rPr>
              <a:t>課稅所得</a:t>
            </a:r>
            <a:r>
              <a:rPr kumimoji="0" lang="zh-TW" altLang="en-US" sz="1800" b="0" i="0" u="none" strike="noStrike" kern="1200" cap="none" spc="0" normalizeH="0" baseline="0" noProof="0" dirty="0" smtClean="0">
                <a:ln>
                  <a:noFill/>
                </a:ln>
                <a:solidFill>
                  <a:srgbClr val="3513FF"/>
                </a:solidFill>
                <a:effectLst/>
                <a:uLnTx/>
                <a:uFillTx/>
                <a:latin typeface="微軟正黑體" panose="020B0604030504040204" pitchFamily="34" charset="-120"/>
                <a:ea typeface="微軟正黑體" panose="020B0604030504040204" pitchFamily="34" charset="-120"/>
                <a:cs typeface="+mn-cs"/>
              </a:rPr>
              <a:t>額</a:t>
            </a:r>
            <a:r>
              <a:rPr kumimoji="0" lang="en-US" altLang="zh-TW" sz="1800" b="0" i="0" u="none" strike="noStrike" kern="1200" cap="none" spc="0" normalizeH="0" baseline="0" noProof="0" dirty="0" smtClean="0">
                <a:ln>
                  <a:noFill/>
                </a:ln>
                <a:solidFill>
                  <a:srgbClr val="3513FF"/>
                </a:solidFill>
                <a:effectLst/>
                <a:uLnTx/>
                <a:uFillTx/>
                <a:latin typeface="微軟正黑體" panose="020B0604030504040204" pitchFamily="34" charset="-120"/>
                <a:ea typeface="微軟正黑體" panose="020B0604030504040204" pitchFamily="34" charset="-120"/>
                <a:cs typeface="+mn-cs"/>
              </a:rPr>
              <a:t>)</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Unicode MS"/>
              </a:rPr>
              <a:t> </a:t>
            </a:r>
            <a:r>
              <a:rPr kumimoji="0" lang="zh-TW" altLang="en-US"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rPr>
              <a:t>☓應課稅率</a:t>
            </a:r>
            <a:endParaRPr kumimoji="0" lang="en-US" altLang="zh-TW" sz="18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mn-cs"/>
            </a:endParaRPr>
          </a:p>
        </p:txBody>
      </p:sp>
      <p:sp>
        <p:nvSpPr>
          <p:cNvPr id="4" name="向右箭號 3"/>
          <p:cNvSpPr/>
          <p:nvPr/>
        </p:nvSpPr>
        <p:spPr>
          <a:xfrm>
            <a:off x="705206" y="3951563"/>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1" name="向右箭號 10"/>
          <p:cNvSpPr/>
          <p:nvPr/>
        </p:nvSpPr>
        <p:spPr>
          <a:xfrm>
            <a:off x="705206" y="5531677"/>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3" name="頁尾版面配置區 6"/>
          <p:cNvSpPr txBox="1">
            <a:spLocks/>
          </p:cNvSpPr>
          <p:nvPr/>
        </p:nvSpPr>
        <p:spPr>
          <a:xfrm>
            <a:off x="0" y="6502524"/>
            <a:ext cx="9144000" cy="310852"/>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a:t>
            </a:r>
            <a:endParaRPr kumimoji="0" lang="zh-TW" altLang="en-US" sz="1050" b="0" i="0" u="none" strike="noStrike" kern="0" cap="none" spc="0" normalizeH="0" baseline="0" noProof="0" dirty="0">
              <a:ln>
                <a:noFill/>
              </a:ln>
              <a:solidFill>
                <a:srgbClr val="FFFFFF"/>
              </a:solidFill>
              <a:effectLst/>
              <a:uLnTx/>
              <a:uFillTx/>
            </a:endParaRPr>
          </a:p>
        </p:txBody>
      </p:sp>
      <p:sp>
        <p:nvSpPr>
          <p:cNvPr id="14" name="投影片編號版面配置區 5"/>
          <p:cNvSpPr txBox="1">
            <a:spLocks/>
          </p:cNvSpPr>
          <p:nvPr/>
        </p:nvSpPr>
        <p:spPr>
          <a:xfrm>
            <a:off x="8100392" y="6539078"/>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25</a:t>
            </a:fld>
            <a:endParaRPr lang="zh-TW" altLang="en-US" sz="1050" dirty="0">
              <a:solidFill>
                <a:srgbClr val="FFFFFF"/>
              </a:solidFill>
            </a:endParaRPr>
          </a:p>
        </p:txBody>
      </p:sp>
      <p:sp>
        <p:nvSpPr>
          <p:cNvPr id="19" name="雲朵形圖說文字 18"/>
          <p:cNvSpPr/>
          <p:nvPr/>
        </p:nvSpPr>
        <p:spPr>
          <a:xfrm rot="20432283" flipV="1">
            <a:off x="5142258" y="4585475"/>
            <a:ext cx="4007021" cy="1892851"/>
          </a:xfrm>
          <a:prstGeom prst="cloudCallout">
            <a:avLst/>
          </a:prstGeom>
          <a:solidFill>
            <a:srgbClr val="FFCCFF"/>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20" name="文字方塊 19"/>
          <p:cNvSpPr txBox="1"/>
          <p:nvPr/>
        </p:nvSpPr>
        <p:spPr>
          <a:xfrm rot="20695147">
            <a:off x="5446611" y="4986765"/>
            <a:ext cx="3518170" cy="1631216"/>
          </a:xfrm>
          <a:prstGeom prst="rect">
            <a:avLst/>
          </a:prstGeom>
          <a:noFill/>
        </p:spPr>
        <p:txBody>
          <a:bodyPr wrap="square" rtlCol="0">
            <a:spAutoFit/>
          </a:bodyPr>
          <a:lstStyle/>
          <a:p>
            <a:pPr lvl="0" algn="ctr" defTabSz="914400" fontAlgn="auto">
              <a:spcBef>
                <a:spcPts val="0"/>
              </a:spcBef>
              <a:spcAft>
                <a:spcPts val="0"/>
              </a:spcAft>
              <a:buClrTx/>
              <a:buSzTx/>
              <a:defRPr/>
            </a:pPr>
            <a:r>
              <a:rPr lang="zh-TW" altLang="en-US" b="1" dirty="0" smtClean="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本</a:t>
            </a:r>
            <a:r>
              <a:rPr lang="zh-TW" altLang="en-US" b="1" dirty="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案例因於</a:t>
            </a:r>
            <a:r>
              <a:rPr lang="en-US" altLang="zh-TW" b="1" dirty="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106</a:t>
            </a:r>
            <a:r>
              <a:rPr lang="zh-TW" altLang="en-US" b="1" dirty="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年</a:t>
            </a:r>
            <a:endParaRPr lang="en-US" altLang="zh-TW" b="1" dirty="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a:p>
            <a:pPr lvl="0" algn="ctr" defTabSz="914400" fontAlgn="auto">
              <a:spcBef>
                <a:spcPts val="0"/>
              </a:spcBef>
              <a:spcAft>
                <a:spcPts val="0"/>
              </a:spcAft>
              <a:buClrTx/>
              <a:buSzTx/>
              <a:defRPr/>
            </a:pPr>
            <a:r>
              <a:rPr lang="zh-TW" altLang="en-US" b="1" dirty="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贈與移轉</a:t>
            </a:r>
            <a:endParaRPr lang="en-US" altLang="zh-TW" b="1" dirty="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a:p>
            <a:pPr lvl="0" algn="ctr" defTabSz="914400" fontAlgn="auto">
              <a:spcBef>
                <a:spcPts val="0"/>
              </a:spcBef>
              <a:spcAft>
                <a:spcPts val="0"/>
              </a:spcAft>
              <a:buClrTx/>
              <a:buSzTx/>
              <a:defRPr/>
            </a:pPr>
            <a:r>
              <a:rPr lang="zh-TW" altLang="en-US" b="1" dirty="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故取得成本為</a:t>
            </a:r>
            <a:r>
              <a:rPr lang="zh-TW" altLang="en-US" b="1" dirty="0">
                <a:ln w="11430">
                  <a:noFill/>
                </a:ln>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公告現值</a:t>
            </a:r>
            <a:r>
              <a:rPr lang="en-US" altLang="zh-TW" b="1" dirty="0" smtClean="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a:t>
            </a:r>
            <a:r>
              <a:rPr lang="zh-TW" altLang="en-US" b="1" dirty="0" smtClean="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經物價指數</a:t>
            </a:r>
            <a:r>
              <a:rPr lang="zh-TW" altLang="en-US" b="1" dirty="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調整</a:t>
            </a:r>
            <a:r>
              <a:rPr lang="en-US" altLang="zh-TW" b="1" dirty="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a:t>
            </a:r>
            <a:r>
              <a:rPr lang="zh-TW" altLang="en-US" b="1" dirty="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a:t>
            </a:r>
            <a:r>
              <a:rPr lang="zh-TW" altLang="en-US" b="1" dirty="0" smtClean="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變成</a:t>
            </a:r>
            <a:r>
              <a:rPr lang="zh-TW" altLang="en-US" b="1" dirty="0" smtClean="0">
                <a:ln w="11430">
                  <a:noFill/>
                </a:ln>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踩地雷</a:t>
            </a:r>
            <a:r>
              <a:rPr lang="zh-TW" altLang="en-US" sz="2800" b="1" dirty="0" smtClean="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重稅</a:t>
            </a:r>
            <a:r>
              <a:rPr lang="en-US" altLang="zh-TW" sz="2800" b="1" dirty="0" smtClean="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a:t>
            </a:r>
            <a:endParaRPr lang="zh-TW" altLang="en-US" sz="2800" b="1" dirty="0">
              <a:ln w="11430">
                <a:noFill/>
              </a:ln>
              <a:solidFill>
                <a:prstClr val="black"/>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247873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圖片 1"/>
          <p:cNvPicPr>
            <a:picLocks noChangeAspect="1" noChangeArrowheads="1"/>
          </p:cNvPicPr>
          <p:nvPr/>
        </p:nvPicPr>
        <p:blipFill>
          <a:blip r:embed="rId2" cstate="print"/>
          <a:srcRect/>
          <a:stretch>
            <a:fillRect/>
          </a:stretch>
        </p:blipFill>
        <p:spPr bwMode="auto">
          <a:xfrm>
            <a:off x="0" y="1"/>
            <a:ext cx="9090844" cy="6858000"/>
          </a:xfrm>
          <a:prstGeom prst="rect">
            <a:avLst/>
          </a:prstGeom>
          <a:noFill/>
          <a:ln w="9525">
            <a:noFill/>
            <a:miter lim="800000"/>
            <a:headEnd/>
            <a:tailEnd/>
          </a:ln>
        </p:spPr>
      </p:pic>
      <p:sp>
        <p:nvSpPr>
          <p:cNvPr id="3"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4"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
        <p:nvSpPr>
          <p:cNvPr id="6"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26</a:t>
            </a:fld>
            <a:endParaRPr lang="zh-TW" altLang="en-US" sz="1050" dirty="0">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esktop\老人.jpg"/>
          <p:cNvPicPr>
            <a:picLocks noChangeAspect="1" noChangeArrowheads="1"/>
          </p:cNvPicPr>
          <p:nvPr/>
        </p:nvPicPr>
        <p:blipFill>
          <a:blip r:embed="rId2" cstate="print"/>
          <a:srcRect/>
          <a:stretch>
            <a:fillRect/>
          </a:stretch>
        </p:blipFill>
        <p:spPr bwMode="auto">
          <a:xfrm>
            <a:off x="539552" y="908720"/>
            <a:ext cx="1152128" cy="1216844"/>
          </a:xfrm>
          <a:prstGeom prst="rect">
            <a:avLst/>
          </a:prstGeom>
          <a:noFill/>
        </p:spPr>
      </p:pic>
      <p:sp>
        <p:nvSpPr>
          <p:cNvPr id="3" name="矩形 2"/>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2" name="Group 14"/>
          <p:cNvGrpSpPr>
            <a:grpSpLocks/>
          </p:cNvGrpSpPr>
          <p:nvPr/>
        </p:nvGrpSpPr>
        <p:grpSpPr bwMode="auto">
          <a:xfrm>
            <a:off x="1907704" y="836712"/>
            <a:ext cx="5364088" cy="504056"/>
            <a:chOff x="1162" y="3793"/>
            <a:chExt cx="2404" cy="395"/>
          </a:xfrm>
        </p:grpSpPr>
        <p:sp>
          <p:nvSpPr>
            <p:cNvPr id="17"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21"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22" name="矩形 21"/>
          <p:cNvSpPr/>
          <p:nvPr/>
        </p:nvSpPr>
        <p:spPr>
          <a:xfrm>
            <a:off x="2483768" y="836712"/>
            <a:ext cx="4464496" cy="461665"/>
          </a:xfrm>
          <a:prstGeom prst="rect">
            <a:avLst/>
          </a:prstGeom>
        </p:spPr>
        <p:txBody>
          <a:bodyPr wrap="square">
            <a:spAutoFit/>
          </a:bodyPr>
          <a:lstStyle/>
          <a:p>
            <a:r>
              <a:rPr lang="zh-TW" altLang="en-US" sz="2400" b="1" dirty="0" smtClean="0">
                <a:solidFill>
                  <a:schemeClr val="accent4"/>
                </a:solidFill>
                <a:latin typeface="微軟正黑體" panose="020B0604030504040204" pitchFamily="34" charset="-120"/>
                <a:ea typeface="微軟正黑體" panose="020B0604030504040204" pitchFamily="34" charset="-120"/>
              </a:rPr>
              <a:t>個人出售房地課稅新、舊制區別</a:t>
            </a:r>
            <a:endParaRPr lang="zh-TW" altLang="en-US" sz="2400" b="1" dirty="0">
              <a:solidFill>
                <a:schemeClr val="accent4"/>
              </a:solidFill>
              <a:latin typeface="微軟正黑體" panose="020B0604030504040204" pitchFamily="34" charset="-120"/>
              <a:ea typeface="微軟正黑體" panose="020B0604030504040204" pitchFamily="34" charset="-120"/>
            </a:endParaRPr>
          </a:p>
        </p:txBody>
      </p:sp>
      <p:graphicFrame>
        <p:nvGraphicFramePr>
          <p:cNvPr id="25" name="表格 24"/>
          <p:cNvGraphicFramePr>
            <a:graphicFrameLocks noGrp="1"/>
          </p:cNvGraphicFramePr>
          <p:nvPr>
            <p:extLst>
              <p:ext uri="{D42A27DB-BD31-4B8C-83A1-F6EECF244321}">
                <p14:modId xmlns:p14="http://schemas.microsoft.com/office/powerpoint/2010/main" val="3104885464"/>
              </p:ext>
            </p:extLst>
          </p:nvPr>
        </p:nvGraphicFramePr>
        <p:xfrm>
          <a:off x="0" y="1556792"/>
          <a:ext cx="9143999" cy="5270696"/>
        </p:xfrm>
        <a:graphic>
          <a:graphicData uri="http://schemas.openxmlformats.org/drawingml/2006/table">
            <a:tbl>
              <a:tblPr firstRow="1" bandRow="1">
                <a:tableStyleId>{7DF18680-E054-41AD-8BC1-D1AEF772440D}</a:tableStyleId>
              </a:tblPr>
              <a:tblGrid>
                <a:gridCol w="3707904">
                  <a:extLst>
                    <a:ext uri="{9D8B030D-6E8A-4147-A177-3AD203B41FA5}">
                      <a16:colId xmlns="" xmlns:a16="http://schemas.microsoft.com/office/drawing/2014/main" val="20000"/>
                    </a:ext>
                  </a:extLst>
                </a:gridCol>
                <a:gridCol w="1728191">
                  <a:extLst>
                    <a:ext uri="{9D8B030D-6E8A-4147-A177-3AD203B41FA5}">
                      <a16:colId xmlns="" xmlns:a16="http://schemas.microsoft.com/office/drawing/2014/main" val="20001"/>
                    </a:ext>
                  </a:extLst>
                </a:gridCol>
                <a:gridCol w="3707904">
                  <a:extLst>
                    <a:ext uri="{9D8B030D-6E8A-4147-A177-3AD203B41FA5}">
                      <a16:colId xmlns="" xmlns:a16="http://schemas.microsoft.com/office/drawing/2014/main" val="20002"/>
                    </a:ext>
                  </a:extLst>
                </a:gridCol>
              </a:tblGrid>
              <a:tr h="705516">
                <a:tc>
                  <a:txBody>
                    <a:bodyPr/>
                    <a:lstStyle/>
                    <a:p>
                      <a:pPr algn="ctr"/>
                      <a:endParaRPr lang="zh-TW" altLang="en-US" sz="280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3600" dirty="0">
                        <a:solidFill>
                          <a:srgbClr val="99FF66"/>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800" dirty="0">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734644">
                <a:tc>
                  <a:txBody>
                    <a:bodyPr/>
                    <a:lstStyle/>
                    <a:p>
                      <a:pPr algn="ct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免所得稅</a:t>
                      </a:r>
                      <a:endParaRPr lang="zh-TW" altLang="en-US" sz="2400" b="1" dirty="0">
                        <a:solidFill>
                          <a:schemeClr val="accent6">
                            <a:lumMod val="75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smtClean="0">
                          <a:latin typeface="微軟正黑體" panose="020B0604030504040204" pitchFamily="34" charset="-120"/>
                          <a:ea typeface="微軟正黑體" panose="020B0604030504040204" pitchFamily="34" charset="-120"/>
                        </a:rPr>
                        <a:t>土  地</a:t>
                      </a:r>
                      <a:endParaRPr lang="zh-TW" altLang="en-US" sz="28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併入房地交易所得稅</a:t>
                      </a:r>
                      <a:endParaRPr lang="zh-TW" altLang="en-US" sz="2400" b="1" dirty="0">
                        <a:solidFill>
                          <a:schemeClr val="accent6">
                            <a:lumMod val="75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1"/>
                  </a:ext>
                </a:extLst>
              </a:tr>
              <a:tr h="1280245">
                <a:tc>
                  <a:txBody>
                    <a:bodyPr/>
                    <a:lstStyle/>
                    <a:p>
                      <a:pPr algn="ct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algn="ctr"/>
                      <a:r>
                        <a:rPr lang="zh-TW" altLang="en-US" sz="2400" b="1" dirty="0" smtClean="0">
                          <a:solidFill>
                            <a:srgbClr val="FF0000"/>
                          </a:solidFill>
                          <a:latin typeface="微軟正黑體" panose="020B0604030504040204" pitchFamily="34" charset="-120"/>
                          <a:ea typeface="微軟正黑體" panose="020B0604030504040204" pitchFamily="34" charset="-120"/>
                        </a:rPr>
                        <a:t>列入</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財產交易所得併入個人綜合所得</a:t>
                      </a:r>
                      <a:endParaRPr lang="zh-TW" altLang="en-US" sz="2400" b="1" dirty="0">
                        <a:solidFill>
                          <a:schemeClr val="accent6">
                            <a:lumMod val="75000"/>
                          </a:schemeClr>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altLang="zh-TW" sz="2800" b="1" dirty="0" smtClean="0">
                        <a:latin typeface="微軟正黑體" panose="020B0604030504040204" pitchFamily="34" charset="-120"/>
                        <a:ea typeface="微軟正黑體" panose="020B0604030504040204" pitchFamily="34" charset="-120"/>
                      </a:endParaRPr>
                    </a:p>
                    <a:p>
                      <a:pPr algn="ctr"/>
                      <a:r>
                        <a:rPr lang="zh-TW" altLang="en-US" sz="2800" b="1" dirty="0" smtClean="0">
                          <a:latin typeface="微軟正黑體" panose="020B0604030504040204" pitchFamily="34" charset="-120"/>
                          <a:ea typeface="微軟正黑體" panose="020B0604030504040204" pitchFamily="34" charset="-120"/>
                        </a:rPr>
                        <a:t>房  屋</a:t>
                      </a:r>
                      <a:endParaRPr lang="zh-TW" altLang="en-US" sz="2800" b="1"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併入房地交易所得稅</a:t>
                      </a:r>
                      <a:endParaRPr lang="zh-TW" altLang="en-US" sz="2400" b="1" dirty="0">
                        <a:solidFill>
                          <a:schemeClr val="accent6">
                            <a:lumMod val="75000"/>
                          </a:schemeClr>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2"/>
                  </a:ext>
                </a:extLst>
              </a:tr>
              <a:tr h="931752">
                <a:tc>
                  <a:txBody>
                    <a:bodyPr/>
                    <a:lstStyle/>
                    <a:p>
                      <a:pPr algn="ctr"/>
                      <a:r>
                        <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rPr>
                        <a:t>5%~45%</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累進稅率</a:t>
                      </a:r>
                      <a:r>
                        <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6">
                            <a:lumMod val="75000"/>
                          </a:schemeClr>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smtClean="0">
                          <a:latin typeface="微軟正黑體" panose="020B0604030504040204" pitchFamily="34" charset="-120"/>
                          <a:ea typeface="微軟正黑體" panose="020B0604030504040204" pitchFamily="34" charset="-120"/>
                        </a:rPr>
                        <a:t>稅  率</a:t>
                      </a:r>
                      <a:endParaRPr lang="zh-TW" altLang="en-US" sz="2800" b="1"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rPr>
                        <a:t>45%</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a:t>
                      </a:r>
                      <a:r>
                        <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rPr>
                        <a:t>35%</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a:t>
                      </a:r>
                      <a:r>
                        <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rPr>
                        <a:t>20%</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a:t>
                      </a:r>
                      <a:r>
                        <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rPr>
                        <a:t>15%</a:t>
                      </a:r>
                    </a:p>
                    <a:p>
                      <a:pPr algn="ctr"/>
                      <a:endPar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3"/>
                  </a:ext>
                </a:extLst>
              </a:tr>
              <a:tr h="1618539">
                <a:tc>
                  <a:txBody>
                    <a:bodyPr/>
                    <a:lstStyle/>
                    <a:p>
                      <a:pPr algn="ct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合併申報</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於次年</a:t>
                      </a:r>
                      <a:r>
                        <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rPr>
                        <a:t>5/1~5/31</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申報繳納</a:t>
                      </a:r>
                      <a:r>
                        <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個人綜合所得稅</a:t>
                      </a:r>
                      <a:r>
                        <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6">
                            <a:lumMod val="75000"/>
                          </a:schemeClr>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altLang="zh-TW" sz="2800" b="1" dirty="0" smtClean="0">
                        <a:latin typeface="微軟正黑體" panose="020B0604030504040204" pitchFamily="34" charset="-120"/>
                        <a:ea typeface="微軟正黑體" panose="020B0604030504040204" pitchFamily="34" charset="-120"/>
                      </a:endParaRPr>
                    </a:p>
                    <a:p>
                      <a:pPr algn="ctr"/>
                      <a:r>
                        <a:rPr lang="zh-TW" altLang="en-US" sz="2800" b="1" dirty="0" smtClean="0">
                          <a:latin typeface="微軟正黑體" panose="020B0604030504040204" pitchFamily="34" charset="-120"/>
                          <a:ea typeface="微軟正黑體" panose="020B0604030504040204" pitchFamily="34" charset="-120"/>
                        </a:rPr>
                        <a:t>申報繳納</a:t>
                      </a:r>
                      <a:endParaRPr lang="zh-TW" altLang="en-US" sz="2800" b="1"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000" b="1" dirty="0" smtClean="0">
                          <a:solidFill>
                            <a:srgbClr val="FF0000"/>
                          </a:solidFill>
                          <a:latin typeface="微軟正黑體" panose="020B0604030504040204" pitchFamily="34" charset="-120"/>
                          <a:ea typeface="微軟正黑體" panose="020B0604030504040204" pitchFamily="34" charset="-120"/>
                        </a:rPr>
                        <a:t>(</a:t>
                      </a:r>
                      <a:r>
                        <a:rPr lang="zh-TW" altLang="en-US" sz="2000" b="1" dirty="0" smtClean="0">
                          <a:solidFill>
                            <a:srgbClr val="FF0000"/>
                          </a:solidFill>
                          <a:latin typeface="微軟正黑體" panose="020B0604030504040204" pitchFamily="34" charset="-120"/>
                          <a:ea typeface="微軟正黑體" panose="020B0604030504040204" pitchFamily="34" charset="-120"/>
                        </a:rPr>
                        <a:t>分離申報</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r>
                        <a:rPr lang="zh-TW" altLang="en-US" sz="2000" b="1" dirty="0" smtClean="0">
                          <a:solidFill>
                            <a:srgbClr val="FF0000"/>
                          </a:solidFill>
                          <a:latin typeface="微軟正黑體" panose="020B0604030504040204" pitchFamily="34" charset="-120"/>
                          <a:ea typeface="微軟正黑體" panose="020B0604030504040204" pitchFamily="34" charset="-120"/>
                        </a:rPr>
                        <a:t>於登記完成次日</a:t>
                      </a:r>
                      <a:endParaRPr lang="en-US" altLang="zh-TW" sz="2000" b="1" dirty="0" smtClean="0">
                        <a:solidFill>
                          <a:srgbClr val="FF0000"/>
                        </a:solidFill>
                        <a:latin typeface="微軟正黑體" panose="020B0604030504040204" pitchFamily="34" charset="-120"/>
                        <a:ea typeface="微軟正黑體" panose="020B0604030504040204" pitchFamily="34" charset="-120"/>
                      </a:endParaRPr>
                    </a:p>
                    <a:p>
                      <a:pPr algn="ctr"/>
                      <a:r>
                        <a:rPr lang="zh-TW" altLang="en-US" sz="2000" b="1" dirty="0" smtClean="0">
                          <a:solidFill>
                            <a:srgbClr val="FF0000"/>
                          </a:solidFill>
                          <a:latin typeface="微軟正黑體" panose="020B0604030504040204" pitchFamily="34" charset="-120"/>
                          <a:ea typeface="微軟正黑體" panose="020B0604030504040204" pitchFamily="34" charset="-120"/>
                        </a:rPr>
                        <a:t>起</a:t>
                      </a:r>
                      <a:r>
                        <a:rPr lang="en-US" altLang="zh-TW" sz="2000" b="1" dirty="0" smtClean="0">
                          <a:solidFill>
                            <a:srgbClr val="FF0000"/>
                          </a:solidFill>
                          <a:latin typeface="微軟正黑體" panose="020B0604030504040204" pitchFamily="34" charset="-120"/>
                          <a:ea typeface="微軟正黑體" panose="020B0604030504040204" pitchFamily="34" charset="-120"/>
                        </a:rPr>
                        <a:t>30</a:t>
                      </a:r>
                      <a:r>
                        <a:rPr lang="zh-TW" altLang="en-US" sz="2000" b="1" dirty="0" smtClean="0">
                          <a:solidFill>
                            <a:srgbClr val="FF0000"/>
                          </a:solidFill>
                          <a:latin typeface="微軟正黑體" panose="020B0604030504040204" pitchFamily="34" charset="-120"/>
                          <a:ea typeface="微軟正黑體" panose="020B0604030504040204" pitchFamily="34" charset="-120"/>
                        </a:rPr>
                        <a:t>日內申報繳納</a:t>
                      </a:r>
                      <a:endParaRPr lang="en-US" altLang="zh-TW" sz="2000" b="1" dirty="0" smtClean="0">
                        <a:solidFill>
                          <a:srgbClr val="FF0000"/>
                        </a:solidFill>
                        <a:latin typeface="微軟正黑體" panose="020B0604030504040204" pitchFamily="34" charset="-120"/>
                        <a:ea typeface="微軟正黑體" panose="020B0604030504040204" pitchFamily="34" charset="-120"/>
                      </a:endParaRPr>
                    </a:p>
                    <a:p>
                      <a:pPr algn="ctr"/>
                      <a:r>
                        <a:rPr lang="en-US" altLang="zh-TW" sz="2000" b="1" dirty="0" smtClean="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000" b="1" dirty="0" smtClean="0">
                          <a:solidFill>
                            <a:schemeClr val="accent6">
                              <a:lumMod val="75000"/>
                            </a:schemeClr>
                          </a:solidFill>
                          <a:latin typeface="微軟正黑體" panose="020B0604030504040204" pitchFamily="34" charset="-120"/>
                          <a:ea typeface="微軟正黑體" panose="020B0604030504040204" pitchFamily="34" charset="-120"/>
                        </a:rPr>
                        <a:t>房地交易所得稅</a:t>
                      </a:r>
                      <a:r>
                        <a:rPr lang="en-US" altLang="zh-TW" sz="2000" b="1" dirty="0" smtClean="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000" b="1" dirty="0" smtClean="0">
                          <a:solidFill>
                            <a:srgbClr val="FF0000"/>
                          </a:solidFill>
                          <a:latin typeface="微軟正黑體" panose="020B0604030504040204" pitchFamily="34" charset="-120"/>
                          <a:ea typeface="微軟正黑體" panose="020B0604030504040204" pitchFamily="34" charset="-120"/>
                        </a:rPr>
                        <a:t>不併入</a:t>
                      </a:r>
                      <a:r>
                        <a:rPr lang="zh-TW" altLang="en-US" sz="2000" b="1" dirty="0" smtClean="0">
                          <a:solidFill>
                            <a:schemeClr val="accent6">
                              <a:lumMod val="75000"/>
                            </a:schemeClr>
                          </a:solidFill>
                          <a:latin typeface="微軟正黑體" panose="020B0604030504040204" pitchFamily="34" charset="-120"/>
                          <a:ea typeface="微軟正黑體" panose="020B0604030504040204" pitchFamily="34" charset="-120"/>
                        </a:rPr>
                        <a:t>個人綜合所得總額</a:t>
                      </a:r>
                      <a:endParaRPr lang="zh-TW" altLang="en-US" sz="2000" b="1" dirty="0">
                        <a:solidFill>
                          <a:schemeClr val="accent6">
                            <a:lumMod val="75000"/>
                          </a:schemeClr>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4"/>
                  </a:ext>
                </a:extLst>
              </a:tr>
            </a:tbl>
          </a:graphicData>
        </a:graphic>
      </p:graphicFrame>
      <p:sp>
        <p:nvSpPr>
          <p:cNvPr id="18" name="頁尾版面配置區 6"/>
          <p:cNvSpPr txBox="1">
            <a:spLocks/>
          </p:cNvSpPr>
          <p:nvPr/>
        </p:nvSpPr>
        <p:spPr>
          <a:xfrm>
            <a:off x="0" y="6597352"/>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7" name="AutoShape 16"/>
          <p:cNvSpPr>
            <a:spLocks noChangeArrowheads="1"/>
          </p:cNvSpPr>
          <p:nvPr/>
        </p:nvSpPr>
        <p:spPr bwMode="auto">
          <a:xfrm>
            <a:off x="6300192" y="1628800"/>
            <a:ext cx="1224136" cy="504056"/>
          </a:xfrm>
          <a:prstGeom prst="roundRect">
            <a:avLst>
              <a:gd name="adj" fmla="val 50000"/>
            </a:avLst>
          </a:prstGeom>
          <a:solidFill>
            <a:srgbClr val="99FF66"/>
          </a:solidFill>
          <a:ln w="28575">
            <a:solidFill>
              <a:srgbClr val="FF3300"/>
            </a:solidFill>
            <a:prstDash val="dash"/>
            <a:round/>
            <a:headEnd/>
            <a:tailEnd/>
          </a:ln>
          <a:effectLst>
            <a:outerShdw blurRad="50800" dist="38100" dir="5400000" algn="t" rotWithShape="0">
              <a:prstClr val="black">
                <a:alpha val="40000"/>
              </a:prstClr>
            </a:outerShdw>
          </a:effectLst>
        </p:spPr>
        <p:txBody>
          <a:bodyPr wrap="none" anchor="ctr"/>
          <a:lstStyle/>
          <a:p>
            <a:pPr algn="ctr"/>
            <a:endParaRPr lang="zh-TW" altLang="zh-TW" sz="3200" b="1" dirty="0">
              <a:ea typeface="標楷體" pitchFamily="65" charset="-120"/>
            </a:endParaRPr>
          </a:p>
        </p:txBody>
      </p:sp>
      <p:pic>
        <p:nvPicPr>
          <p:cNvPr id="1027" name="Picture 3" descr="C:\Users\User\Desktop\悟空.jpg"/>
          <p:cNvPicPr>
            <a:picLocks noChangeAspect="1" noChangeArrowheads="1"/>
          </p:cNvPicPr>
          <p:nvPr/>
        </p:nvPicPr>
        <p:blipFill>
          <a:blip r:embed="rId3" cstate="print"/>
          <a:srcRect/>
          <a:stretch>
            <a:fillRect/>
          </a:stretch>
        </p:blipFill>
        <p:spPr bwMode="auto">
          <a:xfrm>
            <a:off x="7596336" y="836712"/>
            <a:ext cx="936104" cy="1309411"/>
          </a:xfrm>
          <a:prstGeom prst="rect">
            <a:avLst/>
          </a:prstGeom>
          <a:noFill/>
        </p:spPr>
      </p:pic>
      <p:sp>
        <p:nvSpPr>
          <p:cNvPr id="28" name="矩形 27"/>
          <p:cNvSpPr/>
          <p:nvPr/>
        </p:nvSpPr>
        <p:spPr>
          <a:xfrm>
            <a:off x="6444208" y="1628800"/>
            <a:ext cx="936104" cy="523220"/>
          </a:xfrm>
          <a:prstGeom prst="rect">
            <a:avLst/>
          </a:prstGeom>
        </p:spPr>
        <p:txBody>
          <a:bodyPr wrap="square">
            <a:spAutoFit/>
          </a:bodyPr>
          <a:lstStyle/>
          <a:p>
            <a:r>
              <a:rPr lang="zh-TW" altLang="en-US" sz="2800" b="1" dirty="0" smtClean="0">
                <a:solidFill>
                  <a:srgbClr val="FF0000"/>
                </a:solidFill>
                <a:ea typeface="新細明體" pitchFamily="18" charset="-120"/>
              </a:rPr>
              <a:t>新制</a:t>
            </a:r>
            <a:endParaRPr lang="zh-TW" altLang="en-US" sz="2800" b="1" dirty="0">
              <a:solidFill>
                <a:srgbClr val="FF0000"/>
              </a:solidFill>
              <a:ea typeface="新細明體" pitchFamily="18" charset="-120"/>
            </a:endParaRPr>
          </a:p>
        </p:txBody>
      </p:sp>
      <p:sp>
        <p:nvSpPr>
          <p:cNvPr id="30" name="AutoShape 16"/>
          <p:cNvSpPr>
            <a:spLocks noChangeArrowheads="1"/>
          </p:cNvSpPr>
          <p:nvPr/>
        </p:nvSpPr>
        <p:spPr bwMode="auto">
          <a:xfrm>
            <a:off x="1331640" y="1700808"/>
            <a:ext cx="1224136" cy="504056"/>
          </a:xfrm>
          <a:prstGeom prst="roundRect">
            <a:avLst>
              <a:gd name="adj" fmla="val 50000"/>
            </a:avLst>
          </a:prstGeom>
          <a:solidFill>
            <a:srgbClr val="99FF66"/>
          </a:solidFill>
          <a:ln w="28575">
            <a:solidFill>
              <a:srgbClr val="003300"/>
            </a:solidFill>
            <a:prstDash val="dash"/>
            <a:round/>
            <a:headEnd/>
            <a:tailEnd/>
          </a:ln>
          <a:effectLst>
            <a:outerShdw blurRad="50800" dist="38100" dir="5400000" algn="t" rotWithShape="0">
              <a:prstClr val="black">
                <a:alpha val="40000"/>
              </a:prstClr>
            </a:outerShdw>
          </a:effectLst>
        </p:spPr>
        <p:txBody>
          <a:bodyPr wrap="none" anchor="ctr"/>
          <a:lstStyle/>
          <a:p>
            <a:pPr algn="ctr"/>
            <a:endParaRPr lang="zh-TW" altLang="zh-TW" sz="3200" b="1" dirty="0">
              <a:ea typeface="標楷體" pitchFamily="65" charset="-120"/>
            </a:endParaRPr>
          </a:p>
        </p:txBody>
      </p:sp>
      <p:sp>
        <p:nvSpPr>
          <p:cNvPr id="31" name="矩形 30"/>
          <p:cNvSpPr/>
          <p:nvPr/>
        </p:nvSpPr>
        <p:spPr>
          <a:xfrm>
            <a:off x="1475656" y="1700808"/>
            <a:ext cx="936104" cy="523220"/>
          </a:xfrm>
          <a:prstGeom prst="rect">
            <a:avLst/>
          </a:prstGeom>
        </p:spPr>
        <p:txBody>
          <a:bodyPr wrap="square">
            <a:spAutoFit/>
          </a:bodyPr>
          <a:lstStyle/>
          <a:p>
            <a:r>
              <a:rPr lang="zh-TW" altLang="en-US" sz="2800" b="1" dirty="0" smtClean="0">
                <a:solidFill>
                  <a:schemeClr val="tx1"/>
                </a:solidFill>
                <a:ea typeface="新細明體" pitchFamily="18" charset="-120"/>
              </a:rPr>
              <a:t>舊制</a:t>
            </a:r>
            <a:endParaRPr lang="zh-TW" altLang="en-US" sz="2800" b="1" dirty="0">
              <a:solidFill>
                <a:schemeClr val="tx1"/>
              </a:solidFill>
              <a:ea typeface="新細明體" pitchFamily="18" charset="-120"/>
            </a:endParaRPr>
          </a:p>
        </p:txBody>
      </p:sp>
      <p:pic>
        <p:nvPicPr>
          <p:cNvPr id="1026" name="Picture 2" descr="C:\Users\User\Desktop\4521099-9366942388-44897.jpg"/>
          <p:cNvPicPr>
            <a:picLocks noChangeAspect="1" noChangeArrowheads="1"/>
          </p:cNvPicPr>
          <p:nvPr/>
        </p:nvPicPr>
        <p:blipFill>
          <a:blip r:embed="rId4" cstate="print"/>
          <a:srcRect/>
          <a:stretch>
            <a:fillRect/>
          </a:stretch>
        </p:blipFill>
        <p:spPr bwMode="auto">
          <a:xfrm>
            <a:off x="3707904" y="1556793"/>
            <a:ext cx="1728192" cy="648072"/>
          </a:xfrm>
          <a:prstGeom prst="rect">
            <a:avLst/>
          </a:prstGeom>
          <a:noFill/>
        </p:spPr>
      </p:pic>
      <p:sp>
        <p:nvSpPr>
          <p:cNvPr id="19" name="投影片編號版面配置區 5"/>
          <p:cNvSpPr txBox="1">
            <a:spLocks/>
          </p:cNvSpPr>
          <p:nvPr/>
        </p:nvSpPr>
        <p:spPr>
          <a:xfrm>
            <a:off x="7164288" y="662025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27</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
        <p:nvSpPr>
          <p:cNvPr id="20"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latin typeface="Arial" charset="0"/>
                <a:cs typeface="Arial" charset="0"/>
              </a:rPr>
              <a:t> </a:t>
            </a: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58005-12032116021127.jpg"/>
          <p:cNvPicPr>
            <a:picLocks noChangeAspect="1" noChangeArrowheads="1"/>
          </p:cNvPicPr>
          <p:nvPr/>
        </p:nvPicPr>
        <p:blipFill>
          <a:blip r:embed="rId3" cstate="print"/>
          <a:srcRect/>
          <a:stretch>
            <a:fillRect/>
          </a:stretch>
        </p:blipFill>
        <p:spPr bwMode="auto">
          <a:xfrm>
            <a:off x="-108520" y="1685795"/>
            <a:ext cx="2768805" cy="5172205"/>
          </a:xfrm>
          <a:prstGeom prst="rect">
            <a:avLst/>
          </a:prstGeom>
          <a:ln>
            <a:noFill/>
          </a:ln>
          <a:effectLst>
            <a:softEdge rad="112500"/>
          </a:effectLst>
        </p:spPr>
      </p:pic>
      <p:sp>
        <p:nvSpPr>
          <p:cNvPr id="3" name="矩形 2"/>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2" name="Group 14"/>
          <p:cNvGrpSpPr>
            <a:grpSpLocks/>
          </p:cNvGrpSpPr>
          <p:nvPr/>
        </p:nvGrpSpPr>
        <p:grpSpPr bwMode="auto">
          <a:xfrm>
            <a:off x="1403648" y="980728"/>
            <a:ext cx="7381580" cy="504056"/>
            <a:chOff x="1504" y="3793"/>
            <a:chExt cx="2153" cy="405"/>
          </a:xfrm>
        </p:grpSpPr>
        <p:sp>
          <p:nvSpPr>
            <p:cNvPr id="12" name="AutoShape 15"/>
            <p:cNvSpPr>
              <a:spLocks noChangeArrowheads="1"/>
            </p:cNvSpPr>
            <p:nvPr/>
          </p:nvSpPr>
          <p:spPr bwMode="auto">
            <a:xfrm>
              <a:off x="1504" y="3803"/>
              <a:ext cx="2153"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3" name="AutoShape 16"/>
            <p:cNvSpPr>
              <a:spLocks noChangeArrowheads="1"/>
            </p:cNvSpPr>
            <p:nvPr/>
          </p:nvSpPr>
          <p:spPr bwMode="auto">
            <a:xfrm>
              <a:off x="1595" y="3793"/>
              <a:ext cx="2013"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4" name="矩形 13"/>
          <p:cNvSpPr/>
          <p:nvPr/>
        </p:nvSpPr>
        <p:spPr>
          <a:xfrm>
            <a:off x="1763688" y="980728"/>
            <a:ext cx="5832648" cy="461665"/>
          </a:xfrm>
          <a:prstGeom prst="rect">
            <a:avLst/>
          </a:prstGeom>
        </p:spPr>
        <p:txBody>
          <a:bodyPr wrap="square">
            <a:spAutoFit/>
          </a:bodyPr>
          <a:lstStyle/>
          <a:p>
            <a:r>
              <a:rPr lang="en-US" altLang="zh-TW" sz="2400" b="1" dirty="0" smtClean="0">
                <a:solidFill>
                  <a:schemeClr val="accent4"/>
                </a:solidFill>
                <a:latin typeface="微軟正黑體" panose="020B0604030504040204" pitchFamily="34" charset="-120"/>
                <a:ea typeface="微軟正黑體" panose="020B0604030504040204" pitchFamily="34" charset="-120"/>
              </a:rPr>
              <a:t>(</a:t>
            </a:r>
            <a:r>
              <a:rPr lang="zh-TW" altLang="en-US" sz="2400" b="1" dirty="0" smtClean="0">
                <a:solidFill>
                  <a:schemeClr val="accent4"/>
                </a:solidFill>
                <a:latin typeface="微軟正黑體" panose="020B0604030504040204" pitchFamily="34" charset="-120"/>
                <a:ea typeface="微軟正黑體" panose="020B0604030504040204" pitchFamily="34" charset="-120"/>
              </a:rPr>
              <a:t>六</a:t>
            </a:r>
            <a:r>
              <a:rPr lang="en-US" altLang="zh-TW" sz="2400" b="1" dirty="0" smtClean="0">
                <a:solidFill>
                  <a:schemeClr val="accent4"/>
                </a:solidFill>
                <a:latin typeface="微軟正黑體" panose="020B0604030504040204" pitchFamily="34" charset="-120"/>
                <a:ea typeface="微軟正黑體" panose="020B0604030504040204" pitchFamily="34" charset="-120"/>
              </a:rPr>
              <a:t>)</a:t>
            </a:r>
            <a:r>
              <a:rPr lang="zh-TW" altLang="en-US" sz="2400" b="1" dirty="0" smtClean="0">
                <a:solidFill>
                  <a:schemeClr val="accent4"/>
                </a:solidFill>
                <a:latin typeface="微軟正黑體" panose="020B0604030504040204" pitchFamily="34" charset="-120"/>
                <a:ea typeface="微軟正黑體" panose="020B0604030504040204" pitchFamily="34" charset="-120"/>
              </a:rPr>
              <a:t> </a:t>
            </a:r>
            <a:r>
              <a:rPr lang="zh-TW" altLang="zh-TW" sz="2400" b="1" dirty="0" smtClean="0">
                <a:solidFill>
                  <a:schemeClr val="accent4"/>
                </a:solidFill>
                <a:latin typeface="微軟正黑體" panose="020B0604030504040204" pitchFamily="34" charset="-120"/>
                <a:ea typeface="微軟正黑體" panose="020B0604030504040204" pitchFamily="34" charset="-120"/>
              </a:rPr>
              <a:t>符合自住條件之</a:t>
            </a:r>
            <a:r>
              <a:rPr lang="zh-TW" altLang="en-US" sz="2400" b="1" dirty="0" smtClean="0">
                <a:solidFill>
                  <a:schemeClr val="accent4"/>
                </a:solidFill>
                <a:latin typeface="微軟正黑體" panose="020B0604030504040204" pitchFamily="34" charset="-120"/>
                <a:ea typeface="微軟正黑體" panose="020B0604030504040204" pitchFamily="34" charset="-120"/>
              </a:rPr>
              <a:t>定</a:t>
            </a:r>
            <a:r>
              <a:rPr lang="zh-TW" altLang="en-US" sz="2400" b="1" dirty="0">
                <a:solidFill>
                  <a:schemeClr val="accent4"/>
                </a:solidFill>
                <a:latin typeface="微軟正黑體" panose="020B0604030504040204" pitchFamily="34" charset="-120"/>
                <a:ea typeface="微軟正黑體" panose="020B0604030504040204" pitchFamily="34" charset="-120"/>
              </a:rPr>
              <a:t>額</a:t>
            </a:r>
            <a:r>
              <a:rPr lang="zh-TW" altLang="zh-TW" sz="2400" b="1" dirty="0" smtClean="0">
                <a:solidFill>
                  <a:schemeClr val="accent4"/>
                </a:solidFill>
                <a:latin typeface="微軟正黑體" panose="020B0604030504040204" pitchFamily="34" charset="-120"/>
                <a:ea typeface="微軟正黑體" panose="020B0604030504040204" pitchFamily="34" charset="-120"/>
              </a:rPr>
              <a:t>免納</a:t>
            </a:r>
            <a:r>
              <a:rPr lang="zh-TW" altLang="en-US" sz="2400" b="1" dirty="0" smtClean="0">
                <a:solidFill>
                  <a:schemeClr val="accent4"/>
                </a:solidFill>
                <a:latin typeface="微軟正黑體" panose="020B0604030504040204" pitchFamily="34" charset="-120"/>
                <a:ea typeface="微軟正黑體" panose="020B0604030504040204" pitchFamily="34" charset="-120"/>
              </a:rPr>
              <a:t>、超額減</a:t>
            </a:r>
            <a:r>
              <a:rPr lang="zh-TW" altLang="en-US" sz="2400" b="1" dirty="0">
                <a:solidFill>
                  <a:schemeClr val="accent4"/>
                </a:solidFill>
                <a:latin typeface="微軟正黑體" panose="020B0604030504040204" pitchFamily="34" charset="-120"/>
                <a:ea typeface="微軟正黑體" panose="020B0604030504040204" pitchFamily="34" charset="-120"/>
              </a:rPr>
              <a:t>徵</a:t>
            </a:r>
            <a:endParaRPr lang="zh-TW" altLang="en-US" sz="2400" dirty="0">
              <a:solidFill>
                <a:schemeClr val="accent4"/>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5364088" y="1821175"/>
            <a:ext cx="3600400" cy="4278094"/>
          </a:xfrm>
          <a:prstGeom prst="rect">
            <a:avLst/>
          </a:prstGeom>
          <a:solidFill>
            <a:srgbClr val="7030A0"/>
          </a:solidFill>
          <a:ln>
            <a:noFill/>
          </a:ln>
        </p:spPr>
        <p:txBody>
          <a:bodyPr wrap="square">
            <a:spAutoFit/>
          </a:bodyPr>
          <a:lstStyle/>
          <a:p>
            <a:pPr>
              <a:spcAft>
                <a:spcPts val="0"/>
              </a:spcAft>
            </a:pPr>
            <a:r>
              <a:rPr lang="en-US" altLang="zh-TW" sz="3200" b="1" dirty="0" smtClean="0">
                <a:solidFill>
                  <a:srgbClr val="FFFF00"/>
                </a:solidFill>
                <a:latin typeface="微軟正黑體" panose="020B0604030504040204" pitchFamily="34" charset="-120"/>
                <a:ea typeface="微軟正黑體" panose="020B0604030504040204" pitchFamily="34" charset="-120"/>
              </a:rPr>
              <a:t>2.</a:t>
            </a:r>
            <a:r>
              <a:rPr lang="zh-TW" altLang="en-US" sz="3200" b="1" dirty="0" smtClean="0">
                <a:solidFill>
                  <a:srgbClr val="FFFF00"/>
                </a:solidFill>
                <a:latin typeface="微軟正黑體" panose="020B0604030504040204" pitchFamily="34" charset="-120"/>
                <a:ea typeface="微軟正黑體" panose="020B0604030504040204" pitchFamily="34" charset="-120"/>
              </a:rPr>
              <a:t> 適用</a:t>
            </a:r>
            <a:r>
              <a:rPr lang="zh-TW" altLang="en-US" sz="3200" b="1" dirty="0">
                <a:solidFill>
                  <a:srgbClr val="FFFF00"/>
                </a:solidFill>
                <a:latin typeface="微軟正黑體" panose="020B0604030504040204" pitchFamily="34" charset="-120"/>
                <a:ea typeface="微軟正黑體" panose="020B0604030504040204" pitchFamily="34" charset="-120"/>
              </a:rPr>
              <a:t>條件</a:t>
            </a:r>
            <a:endParaRPr lang="en-US" altLang="zh-TW" sz="3200" b="1" dirty="0">
              <a:solidFill>
                <a:srgbClr val="FFFF00"/>
              </a:solidFill>
              <a:latin typeface="微軟正黑體" panose="020B0604030504040204" pitchFamily="34" charset="-120"/>
              <a:ea typeface="微軟正黑體" panose="020B0604030504040204" pitchFamily="34" charset="-120"/>
            </a:endParaRPr>
          </a:p>
          <a:p>
            <a:pPr>
              <a:spcAft>
                <a:spcPts val="0"/>
              </a:spcAft>
            </a:pPr>
            <a:r>
              <a:rPr lang="en-US" altLang="zh-TW" sz="2400"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a:t>
            </a:r>
            <a:r>
              <a:rPr lang="en-US" altLang="zh-TW" sz="2400"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1</a:t>
            </a:r>
            <a:r>
              <a:rPr lang="en-US" altLang="zh-TW" sz="2400"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a:t>
            </a:r>
            <a:r>
              <a:rPr lang="zh-TW" altLang="en-US" sz="2400"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 </a:t>
            </a:r>
            <a:r>
              <a:rPr lang="zh-TW" altLang="zh-TW" sz="2400" kern="0" dirty="0" smtClean="0">
                <a:solidFill>
                  <a:schemeClr val="accent3"/>
                </a:solidFill>
                <a:latin typeface="微軟正黑體" panose="020B0604030504040204" pitchFamily="34" charset="-120"/>
                <a:ea typeface="微軟正黑體" panose="020B0604030504040204" pitchFamily="34" charset="-120"/>
                <a:cs typeface="標楷體" panose="03000509000000000000" pitchFamily="65" charset="-120"/>
              </a:rPr>
              <a:t>個人</a:t>
            </a:r>
            <a:r>
              <a:rPr lang="zh-TW" altLang="zh-TW" sz="2400" b="1"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或</a:t>
            </a:r>
            <a:r>
              <a:rPr lang="zh-TW" altLang="zh-TW" sz="2400" kern="0" dirty="0">
                <a:latin typeface="微軟正黑體" panose="020B0604030504040204" pitchFamily="34" charset="-120"/>
                <a:ea typeface="微軟正黑體" panose="020B0604030504040204" pitchFamily="34" charset="-120"/>
                <a:cs typeface="標楷體" panose="03000509000000000000" pitchFamily="65" charset="-120"/>
              </a:rPr>
              <a:t>其配偶、未成年子女</a:t>
            </a:r>
            <a:r>
              <a:rPr lang="zh-TW" altLang="zh-TW" sz="2400" b="1" u="sng"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辦竣戶籍登記</a:t>
            </a:r>
            <a:r>
              <a:rPr lang="zh-TW" altLang="zh-TW" sz="2400" b="1" kern="0" dirty="0">
                <a:latin typeface="微軟正黑體" panose="020B0604030504040204" pitchFamily="34" charset="-120"/>
                <a:ea typeface="微軟正黑體" panose="020B0604030504040204" pitchFamily="34" charset="-120"/>
                <a:cs typeface="標楷體" panose="03000509000000000000" pitchFamily="65" charset="-120"/>
              </a:rPr>
              <a:t>、</a:t>
            </a:r>
            <a:r>
              <a:rPr lang="zh-TW" altLang="zh-TW" sz="2400" b="1"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持有並</a:t>
            </a:r>
            <a:r>
              <a:rPr lang="zh-TW" altLang="zh-TW" sz="2400" b="1" u="sng"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居住</a:t>
            </a:r>
            <a:r>
              <a:rPr lang="zh-TW" altLang="zh-TW" sz="2400" b="1" kern="0" dirty="0">
                <a:latin typeface="微軟正黑體" panose="020B0604030504040204" pitchFamily="34" charset="-120"/>
                <a:ea typeface="微軟正黑體" panose="020B0604030504040204" pitchFamily="34" charset="-120"/>
                <a:cs typeface="標楷體" panose="03000509000000000000" pitchFamily="65" charset="-120"/>
              </a:rPr>
              <a:t>於該房屋</a:t>
            </a:r>
            <a:r>
              <a:rPr lang="zh-TW" altLang="zh-TW" sz="2400" b="1" u="sng"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連續</a:t>
            </a:r>
            <a:r>
              <a:rPr lang="zh-TW" altLang="zh-TW" sz="2400" b="1"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滿</a:t>
            </a:r>
            <a:r>
              <a:rPr lang="en-US" altLang="zh-TW" sz="2400" b="1"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6</a:t>
            </a:r>
            <a:r>
              <a:rPr lang="zh-TW" altLang="zh-TW" sz="2400" b="1"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年</a:t>
            </a:r>
            <a:r>
              <a:rPr lang="zh-TW" altLang="zh-TW" sz="2400"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a:t>
            </a:r>
            <a:endParaRPr lang="zh-TW" altLang="zh-TW" sz="2400" kern="100" dirty="0">
              <a:solidFill>
                <a:srgbClr val="FFFF00"/>
              </a:solidFill>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en-US" altLang="zh-TW" sz="2400"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a:t>
            </a:r>
            <a:r>
              <a:rPr lang="en-US" altLang="zh-TW" sz="2400"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2</a:t>
            </a:r>
            <a:r>
              <a:rPr lang="en-US" altLang="zh-TW" sz="2400"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a:t>
            </a:r>
            <a:r>
              <a:rPr lang="zh-TW" altLang="en-US" sz="2400"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 </a:t>
            </a:r>
            <a:r>
              <a:rPr lang="zh-TW" altLang="zh-TW" sz="2400" kern="0" dirty="0" smtClean="0">
                <a:latin typeface="微軟正黑體" panose="020B0604030504040204" pitchFamily="34" charset="-120"/>
                <a:ea typeface="微軟正黑體" panose="020B0604030504040204" pitchFamily="34" charset="-120"/>
                <a:cs typeface="標楷體" panose="03000509000000000000" pitchFamily="65" charset="-120"/>
              </a:rPr>
              <a:t>交易</a:t>
            </a:r>
            <a:r>
              <a:rPr lang="zh-TW" altLang="zh-TW" sz="2400" b="1"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前</a:t>
            </a:r>
            <a:r>
              <a:rPr lang="en-US" altLang="zh-TW" sz="2400" b="1"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6</a:t>
            </a:r>
            <a:r>
              <a:rPr lang="zh-TW" altLang="zh-TW" sz="2400" b="1"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年內</a:t>
            </a:r>
            <a:r>
              <a:rPr lang="zh-TW" altLang="zh-TW" sz="2400" b="1" kern="0" dirty="0" smtClean="0">
                <a:latin typeface="微軟正黑體" panose="020B0604030504040204" pitchFamily="34" charset="-120"/>
                <a:ea typeface="微軟正黑體" panose="020B0604030504040204" pitchFamily="34" charset="-120"/>
                <a:cs typeface="標楷體" panose="03000509000000000000" pitchFamily="65" charset="-120"/>
              </a:rPr>
              <a:t>，</a:t>
            </a:r>
            <a:r>
              <a:rPr lang="zh-TW" altLang="zh-TW" sz="2400" b="1" u="sng"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無</a:t>
            </a:r>
            <a:r>
              <a:rPr lang="zh-TW" altLang="zh-TW" sz="2400" b="1" u="sng"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出租</a:t>
            </a:r>
            <a:r>
              <a:rPr lang="zh-TW" altLang="zh-TW" sz="2400" b="1" kern="0" dirty="0">
                <a:latin typeface="微軟正黑體" panose="020B0604030504040204" pitchFamily="34" charset="-120"/>
                <a:ea typeface="微軟正黑體" panose="020B0604030504040204" pitchFamily="34" charset="-120"/>
                <a:cs typeface="標楷體" panose="03000509000000000000" pitchFamily="65" charset="-120"/>
              </a:rPr>
              <a:t>、供</a:t>
            </a:r>
            <a:r>
              <a:rPr lang="zh-TW" altLang="zh-TW" sz="2400" b="1" u="sng"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營業</a:t>
            </a:r>
            <a:r>
              <a:rPr lang="zh-TW" altLang="zh-TW" sz="2400" b="1" kern="0" dirty="0">
                <a:latin typeface="微軟正黑體" panose="020B0604030504040204" pitchFamily="34" charset="-120"/>
                <a:ea typeface="微軟正黑體" panose="020B0604030504040204" pitchFamily="34" charset="-120"/>
                <a:cs typeface="標楷體" panose="03000509000000000000" pitchFamily="65" charset="-120"/>
              </a:rPr>
              <a:t>或</a:t>
            </a:r>
            <a:r>
              <a:rPr lang="zh-TW" altLang="zh-TW" sz="2400" b="1" u="sng"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執行業務</a:t>
            </a:r>
            <a:r>
              <a:rPr lang="zh-TW" altLang="zh-TW" sz="2400" b="1" kern="0" dirty="0">
                <a:latin typeface="微軟正黑體" panose="020B0604030504040204" pitchFamily="34" charset="-120"/>
                <a:ea typeface="微軟正黑體" panose="020B0604030504040204" pitchFamily="34" charset="-120"/>
                <a:cs typeface="標楷體" panose="03000509000000000000" pitchFamily="65" charset="-120"/>
              </a:rPr>
              <a:t>使用</a:t>
            </a:r>
            <a:r>
              <a:rPr lang="zh-TW" altLang="zh-TW" sz="2400" kern="0" dirty="0">
                <a:latin typeface="微軟正黑體" panose="020B0604030504040204" pitchFamily="34" charset="-120"/>
                <a:ea typeface="微軟正黑體" panose="020B0604030504040204" pitchFamily="34" charset="-120"/>
                <a:cs typeface="標楷體" panose="03000509000000000000" pitchFamily="65" charset="-120"/>
              </a:rPr>
              <a:t>。</a:t>
            </a:r>
            <a:endParaRPr lang="zh-TW"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defRPr/>
            </a:pPr>
            <a:r>
              <a:rPr lang="en-US" altLang="zh-TW" sz="2400"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a:t>
            </a:r>
            <a:r>
              <a:rPr lang="en-US" altLang="zh-TW" sz="2400"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3</a:t>
            </a:r>
            <a:r>
              <a:rPr lang="en-US" altLang="zh-TW" sz="2400"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a:t>
            </a:r>
            <a:r>
              <a:rPr lang="zh-TW" altLang="en-US" sz="2400"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 </a:t>
            </a:r>
            <a:r>
              <a:rPr lang="zh-TW" altLang="zh-TW" sz="2400" kern="0" dirty="0" smtClean="0">
                <a:latin typeface="微軟正黑體" panose="020B0604030504040204" pitchFamily="34" charset="-120"/>
                <a:ea typeface="微軟正黑體" panose="020B0604030504040204" pitchFamily="34" charset="-120"/>
                <a:cs typeface="標楷體" panose="03000509000000000000" pitchFamily="65" charset="-120"/>
              </a:rPr>
              <a:t>個人</a:t>
            </a:r>
            <a:r>
              <a:rPr lang="zh-TW" altLang="zh-TW" sz="2400" b="1"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與</a:t>
            </a:r>
            <a:r>
              <a:rPr lang="zh-TW" altLang="zh-TW" sz="2400" kern="0" dirty="0">
                <a:latin typeface="微軟正黑體" panose="020B0604030504040204" pitchFamily="34" charset="-120"/>
                <a:ea typeface="微軟正黑體" panose="020B0604030504040204" pitchFamily="34" charset="-120"/>
                <a:cs typeface="標楷體" panose="03000509000000000000" pitchFamily="65" charset="-120"/>
              </a:rPr>
              <a:t>其配偶</a:t>
            </a:r>
            <a:r>
              <a:rPr lang="zh-TW" altLang="zh-TW" sz="2400" b="1"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及</a:t>
            </a:r>
            <a:r>
              <a:rPr lang="zh-TW" altLang="zh-TW" sz="2400" kern="0" dirty="0">
                <a:latin typeface="微軟正黑體" panose="020B0604030504040204" pitchFamily="34" charset="-120"/>
                <a:ea typeface="微軟正黑體" panose="020B0604030504040204" pitchFamily="34" charset="-120"/>
                <a:cs typeface="標楷體" panose="03000509000000000000" pitchFamily="65" charset="-120"/>
              </a:rPr>
              <a:t>未成年子女於</a:t>
            </a:r>
            <a:r>
              <a:rPr lang="zh-TW" altLang="zh-TW" sz="2400" b="1" kern="0" dirty="0">
                <a:latin typeface="微軟正黑體" panose="020B0604030504040204" pitchFamily="34" charset="-120"/>
                <a:ea typeface="微軟正黑體" panose="020B0604030504040204" pitchFamily="34" charset="-120"/>
                <a:cs typeface="標楷體" panose="03000509000000000000" pitchFamily="65" charset="-120"/>
              </a:rPr>
              <a:t>交易</a:t>
            </a:r>
            <a:r>
              <a:rPr lang="zh-TW" altLang="zh-TW" sz="2400" b="1"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前</a:t>
            </a:r>
            <a:r>
              <a:rPr lang="en-US" altLang="zh-TW" sz="2400" b="1"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6</a:t>
            </a:r>
            <a:r>
              <a:rPr lang="zh-TW" altLang="zh-TW" sz="2400" b="1" kern="0" dirty="0" smtClean="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年內</a:t>
            </a:r>
            <a:r>
              <a:rPr lang="zh-TW" altLang="zh-TW" sz="2400" b="1" u="sng" kern="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未曾適用</a:t>
            </a:r>
            <a:r>
              <a:rPr lang="zh-TW" altLang="zh-TW" sz="2400" b="1" kern="0" dirty="0">
                <a:latin typeface="微軟正黑體" panose="020B0604030504040204" pitchFamily="34" charset="-120"/>
                <a:ea typeface="微軟正黑體" panose="020B0604030504040204" pitchFamily="34" charset="-120"/>
                <a:cs typeface="標楷體" panose="03000509000000000000" pitchFamily="65" charset="-120"/>
              </a:rPr>
              <a:t>本款規定</a:t>
            </a:r>
            <a:r>
              <a:rPr lang="zh-TW" altLang="zh-TW" sz="2400" kern="0" dirty="0" smtClean="0">
                <a:latin typeface="微軟正黑體" panose="020B0604030504040204" pitchFamily="34" charset="-120"/>
                <a:ea typeface="微軟正黑體" panose="020B0604030504040204" pitchFamily="34" charset="-120"/>
                <a:cs typeface="標楷體" panose="03000509000000000000" pitchFamily="65" charset="-120"/>
              </a:rPr>
              <a:t>。</a:t>
            </a:r>
            <a:r>
              <a:rPr lang="zh-TW" altLang="en-US" sz="2400" kern="0" dirty="0" smtClean="0">
                <a:latin typeface="微軟正黑體" panose="020B0604030504040204" pitchFamily="34" charset="-120"/>
                <a:ea typeface="微軟正黑體" panose="020B0604030504040204" pitchFamily="34" charset="-120"/>
                <a:cs typeface="標楷體" panose="03000509000000000000" pitchFamily="65" charset="-120"/>
              </a:rPr>
              <a:t>    </a:t>
            </a:r>
            <a:r>
              <a:rPr kumimoji="1" lang="en-US" altLang="zh-TW"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(§4-5</a:t>
            </a:r>
            <a:r>
              <a:rPr kumimoji="1" lang="en-US" altLang="zh-TW" sz="2000" b="1" dirty="0">
                <a:solidFill>
                  <a:srgbClr val="FFFFFF"/>
                </a:solidFill>
                <a:latin typeface="微軟正黑體" panose="020B0604030504040204" pitchFamily="34" charset="-120"/>
                <a:ea typeface="微軟正黑體" panose="020B0604030504040204" pitchFamily="34" charset="-120"/>
                <a:cs typeface="Times New Roman" pitchFamily="18" charset="0"/>
              </a:rPr>
              <a:t>)</a:t>
            </a:r>
          </a:p>
          <a:p>
            <a:pPr>
              <a:spcAft>
                <a:spcPts val="0"/>
              </a:spcAft>
            </a:pPr>
            <a:endParaRPr lang="zh-TW" altLang="zh-TW" sz="2400" dirty="0" smtClean="0">
              <a:latin typeface="微軟正黑體" panose="020B0604030504040204" pitchFamily="34" charset="-120"/>
              <a:ea typeface="微軟正黑體" panose="020B0604030504040204" pitchFamily="34" charset="-120"/>
            </a:endParaRPr>
          </a:p>
        </p:txBody>
      </p:sp>
      <p:sp>
        <p:nvSpPr>
          <p:cNvPr id="20" name="矩形 19"/>
          <p:cNvSpPr/>
          <p:nvPr/>
        </p:nvSpPr>
        <p:spPr>
          <a:xfrm>
            <a:off x="1758588" y="1821175"/>
            <a:ext cx="3384376" cy="4370427"/>
          </a:xfrm>
          <a:prstGeom prst="rect">
            <a:avLst/>
          </a:prstGeom>
          <a:solidFill>
            <a:srgbClr val="6600FF"/>
          </a:solidFill>
          <a:ln>
            <a:noFill/>
          </a:ln>
        </p:spPr>
        <p:txBody>
          <a:bodyPr wrap="square">
            <a:spAutoFit/>
          </a:bodyPr>
          <a:lstStyle/>
          <a:p>
            <a:pPr>
              <a:buFont typeface="Times New Roman" pitchFamily="16" charset="0"/>
              <a:buNone/>
              <a:defRPr/>
            </a:pPr>
            <a:r>
              <a:rPr lang="en-US" altLang="zh-TW" sz="2800" b="1" dirty="0" smtClean="0">
                <a:solidFill>
                  <a:srgbClr val="FFFF00"/>
                </a:solidFill>
                <a:latin typeface="微軟正黑體" panose="020B0604030504040204" pitchFamily="34" charset="-120"/>
                <a:ea typeface="微軟正黑體" panose="020B0604030504040204" pitchFamily="34" charset="-120"/>
              </a:rPr>
              <a:t>1.</a:t>
            </a:r>
            <a:r>
              <a:rPr lang="zh-TW" altLang="en-US" sz="2800" b="1" dirty="0" smtClean="0">
                <a:solidFill>
                  <a:srgbClr val="FFFF00"/>
                </a:solidFill>
                <a:latin typeface="微軟正黑體" panose="020B0604030504040204" pitchFamily="34" charset="-120"/>
                <a:ea typeface="微軟正黑體" panose="020B0604030504040204" pitchFamily="34" charset="-120"/>
              </a:rPr>
              <a:t> 自住房屋、土地免納所得額部分</a:t>
            </a:r>
            <a:r>
              <a:rPr lang="en-US" altLang="zh-TW" sz="2800" b="1" dirty="0" smtClean="0">
                <a:solidFill>
                  <a:srgbClr val="FFFF00"/>
                </a:solidFill>
                <a:latin typeface="微軟正黑體" panose="020B0604030504040204" pitchFamily="34" charset="-120"/>
                <a:ea typeface="微軟正黑體" panose="020B0604030504040204" pitchFamily="34" charset="-120"/>
              </a:rPr>
              <a:t>&amp;</a:t>
            </a:r>
            <a:r>
              <a:rPr lang="zh-TW" altLang="en-US" sz="2800" b="1" dirty="0" smtClean="0">
                <a:solidFill>
                  <a:srgbClr val="FFFF00"/>
                </a:solidFill>
                <a:latin typeface="微軟正黑體" panose="020B0604030504040204" pitchFamily="34" charset="-120"/>
                <a:ea typeface="微軟正黑體" panose="020B0604030504040204" pitchFamily="34" charset="-120"/>
              </a:rPr>
              <a:t>超過部分之</a:t>
            </a:r>
            <a:r>
              <a:rPr lang="zh-TW" altLang="zh-TW" sz="2800" b="1" dirty="0" smtClean="0">
                <a:solidFill>
                  <a:srgbClr val="FFFF00"/>
                </a:solidFill>
                <a:latin typeface="微軟正黑體" panose="020B0604030504040204" pitchFamily="34" charset="-120"/>
                <a:ea typeface="微軟正黑體" panose="020B0604030504040204" pitchFamily="34" charset="-120"/>
              </a:rPr>
              <a:t>稅率</a:t>
            </a:r>
            <a:r>
              <a:rPr lang="zh-TW" altLang="en-US" sz="2800" b="1" dirty="0" smtClean="0">
                <a:solidFill>
                  <a:srgbClr val="FFFF00"/>
                </a:solidFill>
                <a:latin typeface="微軟正黑體" panose="020B0604030504040204" pitchFamily="34" charset="-120"/>
                <a:ea typeface="微軟正黑體" panose="020B0604030504040204" pitchFamily="34" charset="-120"/>
              </a:rPr>
              <a:t>：</a:t>
            </a:r>
            <a:endParaRPr lang="en-US" altLang="zh-TW" sz="2800" b="1" dirty="0">
              <a:solidFill>
                <a:srgbClr val="FFFF00"/>
              </a:solidFill>
              <a:latin typeface="微軟正黑體" panose="020B0604030504040204" pitchFamily="34" charset="-120"/>
              <a:ea typeface="微軟正黑體" panose="020B0604030504040204" pitchFamily="34" charset="-120"/>
            </a:endParaRPr>
          </a:p>
          <a:p>
            <a:pPr>
              <a:defRPr/>
            </a:pPr>
            <a:r>
              <a:rPr lang="zh-TW" altLang="en-US" sz="2400" b="1" dirty="0" smtClean="0">
                <a:solidFill>
                  <a:schemeClr val="accent1">
                    <a:lumMod val="60000"/>
                    <a:lumOff val="40000"/>
                  </a:schemeClr>
                </a:solidFill>
                <a:latin typeface="微軟正黑體" panose="020B0604030504040204" pitchFamily="34" charset="-120"/>
                <a:ea typeface="微軟正黑體" panose="020B0604030504040204" pitchFamily="34" charset="-120"/>
                <a:sym typeface="Wingdings 2"/>
              </a:rPr>
              <a:t></a:t>
            </a:r>
            <a:r>
              <a:rPr lang="zh-TW" altLang="en-US" sz="2400" b="1" dirty="0" smtClean="0">
                <a:solidFill>
                  <a:srgbClr val="FFFF00"/>
                </a:solidFill>
                <a:latin typeface="微軟正黑體" panose="020B0604030504040204" pitchFamily="34" charset="-120"/>
                <a:ea typeface="微軟正黑體" panose="020B0604030504040204" pitchFamily="34" charset="-120"/>
                <a:sym typeface="Wingdings 2"/>
              </a:rPr>
              <a:t>自住房地</a:t>
            </a:r>
            <a:r>
              <a:rPr lang="zh-TW" altLang="en-US" sz="2400" b="1" dirty="0" smtClean="0">
                <a:latin typeface="微軟正黑體" panose="020B0604030504040204" pitchFamily="34" charset="-120"/>
                <a:ea typeface="微軟正黑體" panose="020B0604030504040204" pitchFamily="34" charset="-120"/>
              </a:rPr>
              <a:t>所有權人或配偶、未成年子女設籍持有居住連續超過六年，擇一戶，</a:t>
            </a:r>
            <a:r>
              <a:rPr lang="zh-TW" altLang="zh-TW" sz="2400" b="1" dirty="0" smtClean="0">
                <a:solidFill>
                  <a:srgbClr val="FFFF00"/>
                </a:solidFill>
                <a:latin typeface="微軟正黑體" panose="020B0604030504040204" pitchFamily="34" charset="-120"/>
                <a:ea typeface="微軟正黑體" panose="020B0604030504040204" pitchFamily="34" charset="-120"/>
              </a:rPr>
              <a:t>免稅</a:t>
            </a:r>
            <a:r>
              <a:rPr lang="zh-TW" altLang="en-US" sz="2400" b="1" dirty="0" smtClean="0">
                <a:solidFill>
                  <a:srgbClr val="FFFF00"/>
                </a:solidFill>
                <a:latin typeface="微軟正黑體" panose="020B0604030504040204" pitchFamily="34" charset="-120"/>
                <a:ea typeface="微軟正黑體" panose="020B0604030504040204" pitchFamily="34" charset="-120"/>
              </a:rPr>
              <a:t>額</a:t>
            </a:r>
            <a:r>
              <a:rPr lang="zh-TW" altLang="zh-TW" sz="2400" b="1" dirty="0" smtClean="0">
                <a:solidFill>
                  <a:srgbClr val="FFFF00"/>
                </a:solidFill>
                <a:latin typeface="微軟正黑體" panose="020B0604030504040204" pitchFamily="34" charset="-120"/>
                <a:ea typeface="微軟正黑體" panose="020B0604030504040204" pitchFamily="34" charset="-120"/>
              </a:rPr>
              <a:t>部分</a:t>
            </a:r>
            <a:r>
              <a:rPr lang="en-US" altLang="zh-TW" sz="2400" b="1" dirty="0" smtClean="0">
                <a:solidFill>
                  <a:srgbClr val="FFFF00"/>
                </a:solidFill>
                <a:latin typeface="微軟正黑體" panose="020B0604030504040204" pitchFamily="34" charset="-120"/>
                <a:ea typeface="微軟正黑體" panose="020B0604030504040204" pitchFamily="34" charset="-120"/>
              </a:rPr>
              <a:t>400</a:t>
            </a:r>
            <a:r>
              <a:rPr lang="zh-TW" altLang="zh-TW" sz="2400" b="1" dirty="0" smtClean="0">
                <a:solidFill>
                  <a:srgbClr val="FFFF00"/>
                </a:solidFill>
                <a:latin typeface="微軟正黑體" panose="020B0604030504040204" pitchFamily="34" charset="-120"/>
                <a:ea typeface="微軟正黑體" panose="020B0604030504040204" pitchFamily="34" charset="-120"/>
              </a:rPr>
              <a:t>萬元</a:t>
            </a:r>
            <a:r>
              <a:rPr lang="zh-TW" altLang="zh-TW" sz="2400" b="1" dirty="0" smtClean="0">
                <a:latin typeface="微軟正黑體" panose="020B0604030504040204" pitchFamily="34" charset="-120"/>
                <a:ea typeface="微軟正黑體" panose="020B0604030504040204" pitchFamily="34" charset="-120"/>
              </a:rPr>
              <a:t>為限</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chemeClr val="accent1">
                    <a:lumMod val="40000"/>
                    <a:lumOff val="60000"/>
                  </a:schemeClr>
                </a:solidFill>
                <a:latin typeface="微軟正黑體" panose="020B0604030504040204" pitchFamily="34" charset="-120"/>
                <a:ea typeface="微軟正黑體" panose="020B0604030504040204" pitchFamily="34" charset="-120"/>
                <a:sym typeface="Wingdings 2"/>
              </a:rPr>
              <a:t> </a:t>
            </a:r>
            <a:r>
              <a:rPr lang="zh-TW" altLang="zh-TW" sz="2400" b="1" dirty="0" smtClean="0">
                <a:solidFill>
                  <a:srgbClr val="FFFF00"/>
                </a:solidFill>
                <a:latin typeface="微軟正黑體" panose="020B0604030504040204" pitchFamily="34" charset="-120"/>
                <a:ea typeface="微軟正黑體" panose="020B0604030504040204" pitchFamily="34" charset="-120"/>
              </a:rPr>
              <a:t>超過</a:t>
            </a:r>
            <a:r>
              <a:rPr lang="en-US" altLang="zh-TW" sz="2400" b="1" dirty="0" smtClean="0">
                <a:latin typeface="微軟正黑體" panose="020B0604030504040204" pitchFamily="34" charset="-120"/>
                <a:ea typeface="微軟正黑體" panose="020B0604030504040204" pitchFamily="34" charset="-120"/>
              </a:rPr>
              <a:t>400</a:t>
            </a:r>
            <a:r>
              <a:rPr lang="zh-TW" altLang="zh-TW" sz="2400" b="1" dirty="0" smtClean="0">
                <a:latin typeface="微軟正黑體" panose="020B0604030504040204" pitchFamily="34" charset="-120"/>
                <a:ea typeface="微軟正黑體" panose="020B0604030504040204" pitchFamily="34" charset="-120"/>
              </a:rPr>
              <a:t>萬元</a:t>
            </a:r>
            <a:r>
              <a:rPr lang="zh-TW" altLang="zh-TW" sz="2400" b="1" dirty="0" smtClean="0">
                <a:solidFill>
                  <a:srgbClr val="FFFF00"/>
                </a:solidFill>
                <a:latin typeface="微軟正黑體" panose="020B0604030504040204" pitchFamily="34" charset="-120"/>
                <a:ea typeface="微軟正黑體" panose="020B0604030504040204" pitchFamily="34" charset="-120"/>
              </a:rPr>
              <a:t>部分</a:t>
            </a:r>
            <a:r>
              <a:rPr lang="zh-TW" altLang="en-US" sz="2400" b="1" dirty="0" smtClean="0">
                <a:solidFill>
                  <a:srgbClr val="FFFF00"/>
                </a:solidFill>
                <a:latin typeface="微軟正黑體" panose="020B0604030504040204" pitchFamily="34" charset="-120"/>
                <a:ea typeface="微軟正黑體" panose="020B0604030504040204" pitchFamily="34" charset="-120"/>
              </a:rPr>
              <a:t>稅率為</a:t>
            </a:r>
            <a:r>
              <a:rPr lang="en-US" altLang="zh-TW" sz="2400" b="1" dirty="0" smtClean="0">
                <a:solidFill>
                  <a:srgbClr val="FFFF00"/>
                </a:solidFill>
                <a:latin typeface="微軟正黑體" panose="020B0604030504040204" pitchFamily="34" charset="-120"/>
                <a:ea typeface="微軟正黑體" panose="020B0604030504040204" pitchFamily="34" charset="-120"/>
              </a:rPr>
              <a:t>10%</a:t>
            </a:r>
            <a:r>
              <a:rPr lang="zh-TW" altLang="en-US" sz="2400" b="1" dirty="0" smtClean="0">
                <a:solidFill>
                  <a:srgbClr val="FFFF00"/>
                </a:solidFill>
                <a:latin typeface="微軟正黑體" panose="020B0604030504040204" pitchFamily="34" charset="-120"/>
                <a:ea typeface="微軟正黑體" panose="020B0604030504040204" pitchFamily="34" charset="-120"/>
              </a:rPr>
              <a:t>。</a:t>
            </a:r>
            <a:endParaRPr lang="en-US" altLang="zh-TW" sz="2400" b="1" dirty="0" smtClean="0">
              <a:solidFill>
                <a:srgbClr val="FFFF00"/>
              </a:solidFill>
              <a:latin typeface="微軟正黑體" panose="020B0604030504040204" pitchFamily="34" charset="-120"/>
              <a:ea typeface="微軟正黑體" panose="020B0604030504040204" pitchFamily="34" charset="-120"/>
            </a:endParaRPr>
          </a:p>
          <a:p>
            <a:pPr>
              <a:defRPr/>
            </a:pPr>
            <a:r>
              <a:rPr lang="zh-TW" altLang="en-US" sz="2400" b="1" dirty="0" smtClean="0">
                <a:solidFill>
                  <a:srgbClr val="00CC99">
                    <a:lumMod val="60000"/>
                    <a:lumOff val="40000"/>
                  </a:srgbClr>
                </a:solidFill>
                <a:latin typeface="微軟正黑體" panose="020B0604030504040204" pitchFamily="34" charset="-120"/>
                <a:ea typeface="微軟正黑體" panose="020B0604030504040204" pitchFamily="34" charset="-120"/>
                <a:sym typeface="Wingdings 2"/>
              </a:rPr>
              <a:t> </a:t>
            </a:r>
            <a:r>
              <a:rPr lang="zh-TW" altLang="en-US" sz="2400" b="1" dirty="0" smtClean="0">
                <a:solidFill>
                  <a:srgbClr val="FFFF00"/>
                </a:solidFill>
                <a:latin typeface="微軟正黑體" panose="020B0604030504040204" pitchFamily="34" charset="-120"/>
                <a:ea typeface="微軟正黑體" panose="020B0604030504040204" pitchFamily="34" charset="-120"/>
                <a:sym typeface="Wingdings 2"/>
              </a:rPr>
              <a:t>購入時</a:t>
            </a:r>
            <a:r>
              <a:rPr lang="zh-TW" altLang="en-US" sz="2400" b="1" u="sng" dirty="0" smtClean="0">
                <a:latin typeface="微軟正黑體" panose="020B0604030504040204" pitchFamily="34" charset="-120"/>
                <a:ea typeface="微軟正黑體" panose="020B0604030504040204" pitchFamily="34" charset="-120"/>
                <a:sym typeface="Wingdings 2"/>
              </a:rPr>
              <a:t>查籍、遷</a:t>
            </a:r>
            <a:r>
              <a:rPr lang="zh-TW" altLang="en-US" sz="2600" b="1" u="sng" dirty="0" smtClean="0">
                <a:latin typeface="微軟正黑體" panose="020B0604030504040204" pitchFamily="34" charset="-120"/>
                <a:ea typeface="微軟正黑體" panose="020B0604030504040204" pitchFamily="34" charset="-120"/>
                <a:sym typeface="Wingdings 2"/>
              </a:rPr>
              <a:t>址</a:t>
            </a:r>
            <a:endParaRPr lang="en-US" altLang="zh-TW" sz="2600" b="1" u="sng" dirty="0">
              <a:latin typeface="微軟正黑體" panose="020B0604030504040204" pitchFamily="34" charset="-120"/>
              <a:ea typeface="微軟正黑體" panose="020B0604030504040204" pitchFamily="34" charset="-120"/>
            </a:endParaRPr>
          </a:p>
        </p:txBody>
      </p:sp>
      <p:sp>
        <p:nvSpPr>
          <p:cNvPr id="1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9"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28</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
        <p:nvSpPr>
          <p:cNvPr id="15"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latin typeface="Arial" charset="0"/>
                <a:cs typeface="Arial" charset="0"/>
              </a:rPr>
              <a:t> </a:t>
            </a: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0" y="949586"/>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dirty="0" smtClean="0">
              <a:solidFill>
                <a:srgbClr val="FFFFFF"/>
              </a:solidFill>
              <a:latin typeface="Arial"/>
              <a:cs typeface="Arial"/>
            </a:endParaRPr>
          </a:p>
        </p:txBody>
      </p:sp>
      <p:sp>
        <p:nvSpPr>
          <p:cNvPr id="3" name="內容版面配置區 2"/>
          <p:cNvSpPr>
            <a:spLocks noGrp="1"/>
          </p:cNvSpPr>
          <p:nvPr>
            <p:ph idx="1"/>
          </p:nvPr>
        </p:nvSpPr>
        <p:spPr>
          <a:xfrm>
            <a:off x="1187624" y="3017703"/>
            <a:ext cx="7830815" cy="3222358"/>
          </a:xfrm>
        </p:spPr>
        <p:txBody>
          <a:bodyPr vert="horz" lIns="91440" tIns="45720" rIns="91440" bIns="45720" rtlCol="0">
            <a:normAutofit/>
          </a:bodyPr>
          <a:lstStyle/>
          <a:p>
            <a:pPr marL="0" lvl="0" indent="0" algn="just">
              <a:lnSpc>
                <a:spcPct val="80000"/>
              </a:lnSpc>
              <a:buSzPts val="1800"/>
              <a:buNone/>
            </a:pPr>
            <a:r>
              <a:rPr lang="zh-TW" altLang="en-US" b="1" dirty="0" smtClean="0">
                <a:solidFill>
                  <a:srgbClr val="0070C0"/>
                </a:solidFill>
                <a:latin typeface="微軟正黑體" panose="020B0604030504040204" pitchFamily="34" charset="-120"/>
                <a:ea typeface="微軟正黑體" panose="020B0604030504040204" pitchFamily="34" charset="-120"/>
              </a:rPr>
              <a:t>戶籍資料</a:t>
            </a:r>
            <a:r>
              <a:rPr lang="en-US" altLang="zh-TW" b="1" dirty="0" smtClean="0">
                <a:solidFill>
                  <a:srgbClr val="0070C0"/>
                </a:solidFill>
                <a:latin typeface="微軟正黑體" panose="020B0604030504040204" pitchFamily="34" charset="-120"/>
                <a:ea typeface="微軟正黑體" panose="020B0604030504040204" pitchFamily="34" charset="-120"/>
              </a:rPr>
              <a:t>(</a:t>
            </a:r>
            <a:r>
              <a:rPr lang="zh-TW" altLang="zh-TW" b="1" dirty="0" smtClean="0">
                <a:solidFill>
                  <a:srgbClr val="0070C0"/>
                </a:solidFill>
                <a:latin typeface="微軟正黑體" panose="020B0604030504040204" pitchFamily="34" charset="-120"/>
                <a:ea typeface="微軟正黑體" panose="020B0604030504040204" pitchFamily="34" charset="-120"/>
              </a:rPr>
              <a:t>戶口名簿</a:t>
            </a:r>
            <a:r>
              <a:rPr lang="zh-TW" altLang="zh-TW" b="1" dirty="0">
                <a:solidFill>
                  <a:srgbClr val="0070C0"/>
                </a:solidFill>
                <a:latin typeface="微軟正黑體" panose="020B0604030504040204" pitchFamily="34" charset="-120"/>
                <a:ea typeface="微軟正黑體" panose="020B0604030504040204" pitchFamily="34" charset="-120"/>
              </a:rPr>
              <a:t>影本或戶籍</a:t>
            </a:r>
            <a:r>
              <a:rPr lang="zh-TW" altLang="zh-TW" b="1" dirty="0" smtClean="0">
                <a:solidFill>
                  <a:srgbClr val="0070C0"/>
                </a:solidFill>
                <a:latin typeface="微軟正黑體" panose="020B0604030504040204" pitchFamily="34" charset="-120"/>
                <a:ea typeface="微軟正黑體" panose="020B0604030504040204" pitchFamily="34" charset="-120"/>
              </a:rPr>
              <a:t>謄本</a:t>
            </a:r>
            <a:r>
              <a:rPr lang="en-US" altLang="zh-TW" b="1" dirty="0" smtClean="0">
                <a:solidFill>
                  <a:srgbClr val="0070C0"/>
                </a:solidFill>
                <a:latin typeface="微軟正黑體" panose="020B0604030504040204" pitchFamily="34" charset="-120"/>
                <a:ea typeface="微軟正黑體" panose="020B0604030504040204" pitchFamily="34" charset="-120"/>
              </a:rPr>
              <a:t>)(</a:t>
            </a:r>
            <a:r>
              <a:rPr lang="zh-TW" altLang="zh-TW" b="1" dirty="0">
                <a:solidFill>
                  <a:srgbClr val="0070C0"/>
                </a:solidFill>
                <a:latin typeface="微軟正黑體" panose="020B0604030504040204" pitchFamily="34" charset="-120"/>
                <a:ea typeface="微軟正黑體" panose="020B0604030504040204" pitchFamily="34" charset="-120"/>
              </a:rPr>
              <a:t>擇一</a:t>
            </a:r>
            <a:r>
              <a:rPr lang="en-US" altLang="zh-TW" b="1" dirty="0" smtClean="0">
                <a:solidFill>
                  <a:srgbClr val="0070C0"/>
                </a:solidFill>
                <a:latin typeface="微軟正黑體" panose="020B0604030504040204" pitchFamily="34" charset="-120"/>
                <a:ea typeface="微軟正黑體" panose="020B0604030504040204" pitchFamily="34" charset="-120"/>
              </a:rPr>
              <a:t>)</a:t>
            </a:r>
          </a:p>
          <a:p>
            <a:pPr marL="0" lvl="0" indent="0" algn="just">
              <a:lnSpc>
                <a:spcPct val="80000"/>
              </a:lnSpc>
              <a:buSzPts val="1800"/>
              <a:buNone/>
            </a:pPr>
            <a:endParaRPr lang="zh-TW" altLang="zh-TW" sz="1600" b="1" dirty="0">
              <a:solidFill>
                <a:srgbClr val="0070C0"/>
              </a:solidFill>
              <a:latin typeface="微軟正黑體" panose="020B0604030504040204" pitchFamily="34" charset="-120"/>
              <a:ea typeface="微軟正黑體" panose="020B0604030504040204" pitchFamily="34" charset="-120"/>
            </a:endParaRPr>
          </a:p>
          <a:p>
            <a:pPr marL="0" lvl="0" indent="0" algn="just">
              <a:lnSpc>
                <a:spcPct val="80000"/>
              </a:lnSpc>
              <a:buSzPts val="1800"/>
              <a:buNone/>
            </a:pPr>
            <a:r>
              <a:rPr lang="zh-TW" altLang="en-US" b="1" dirty="0" smtClean="0">
                <a:solidFill>
                  <a:srgbClr val="0070C0"/>
                </a:solidFill>
                <a:latin typeface="微軟正黑體" panose="020B0604030504040204" pitchFamily="34" charset="-120"/>
                <a:ea typeface="微軟正黑體" panose="020B0604030504040204" pitchFamily="34" charset="-120"/>
              </a:rPr>
              <a:t>土地及建物登記謄本、水電或瓦斯費收據</a:t>
            </a:r>
            <a:endParaRPr lang="en-US" altLang="zh-TW" b="1" dirty="0" smtClean="0">
              <a:solidFill>
                <a:srgbClr val="0070C0"/>
              </a:solidFill>
              <a:latin typeface="微軟正黑體" panose="020B0604030504040204" pitchFamily="34" charset="-120"/>
              <a:ea typeface="微軟正黑體" panose="020B0604030504040204" pitchFamily="34" charset="-120"/>
            </a:endParaRPr>
          </a:p>
          <a:p>
            <a:pPr marL="0" lvl="0" indent="0" algn="just">
              <a:lnSpc>
                <a:spcPct val="80000"/>
              </a:lnSpc>
              <a:buSzPts val="1800"/>
              <a:buNone/>
            </a:pPr>
            <a:endParaRPr lang="zh-TW" altLang="zh-TW" sz="1800" b="1" dirty="0">
              <a:solidFill>
                <a:srgbClr val="0070C0"/>
              </a:solidFill>
              <a:latin typeface="微軟正黑體" panose="020B0604030504040204" pitchFamily="34" charset="-120"/>
              <a:ea typeface="微軟正黑體" panose="020B0604030504040204" pitchFamily="34" charset="-120"/>
            </a:endParaRPr>
          </a:p>
          <a:p>
            <a:pPr marL="0" lvl="0" indent="0" algn="just">
              <a:lnSpc>
                <a:spcPct val="80000"/>
              </a:lnSpc>
              <a:buSzPts val="1800"/>
              <a:buNone/>
            </a:pPr>
            <a:r>
              <a:rPr lang="zh-TW" altLang="en-US" b="1" dirty="0" smtClean="0">
                <a:solidFill>
                  <a:srgbClr val="0070C0"/>
                </a:solidFill>
                <a:latin typeface="微軟正黑體" panose="020B0604030504040204" pitchFamily="34" charset="-120"/>
                <a:ea typeface="微軟正黑體" panose="020B0604030504040204" pitchFamily="34" charset="-120"/>
              </a:rPr>
              <a:t>房屋稅稅</a:t>
            </a:r>
            <a:r>
              <a:rPr lang="zh-TW" altLang="en-US" b="1" dirty="0">
                <a:solidFill>
                  <a:srgbClr val="0070C0"/>
                </a:solidFill>
                <a:latin typeface="微軟正黑體" panose="020B0604030504040204" pitchFamily="34" charset="-120"/>
                <a:ea typeface="微軟正黑體" panose="020B0604030504040204" pitchFamily="34" charset="-120"/>
              </a:rPr>
              <a:t>單</a:t>
            </a:r>
            <a:r>
              <a:rPr lang="zh-TW" altLang="zh-TW" b="1" dirty="0" smtClean="0">
                <a:solidFill>
                  <a:srgbClr val="0070C0"/>
                </a:solidFill>
                <a:latin typeface="微軟正黑體" panose="020B0604030504040204" pitchFamily="34" charset="-120"/>
                <a:ea typeface="微軟正黑體" panose="020B0604030504040204" pitchFamily="34" charset="-120"/>
              </a:rPr>
              <a:t>、</a:t>
            </a:r>
            <a:r>
              <a:rPr lang="zh-TW" altLang="en-US" b="1" dirty="0" smtClean="0">
                <a:solidFill>
                  <a:srgbClr val="0070C0"/>
                </a:solidFill>
                <a:latin typeface="微軟正黑體" panose="020B0604030504040204" pitchFamily="34" charset="-120"/>
                <a:ea typeface="微軟正黑體" panose="020B0604030504040204" pitchFamily="34" charset="-120"/>
              </a:rPr>
              <a:t>前</a:t>
            </a:r>
            <a:r>
              <a:rPr lang="en-US" altLang="zh-TW" b="1" dirty="0" smtClean="0">
                <a:solidFill>
                  <a:srgbClr val="0070C0"/>
                </a:solidFill>
                <a:latin typeface="微軟正黑體" panose="020B0604030504040204" pitchFamily="34" charset="-120"/>
                <a:ea typeface="微軟正黑體" panose="020B0604030504040204" pitchFamily="34" charset="-120"/>
              </a:rPr>
              <a:t>6</a:t>
            </a:r>
            <a:r>
              <a:rPr lang="zh-TW" altLang="en-US" b="1" dirty="0" smtClean="0">
                <a:solidFill>
                  <a:srgbClr val="0070C0"/>
                </a:solidFill>
                <a:latin typeface="微軟正黑體" panose="020B0604030504040204" pitchFamily="34" charset="-120"/>
                <a:ea typeface="微軟正黑體" panose="020B0604030504040204" pitchFamily="34" charset="-120"/>
              </a:rPr>
              <a:t>年所得稅申報資料</a:t>
            </a:r>
            <a:endParaRPr lang="en-US" altLang="zh-TW" b="1" dirty="0" smtClean="0">
              <a:solidFill>
                <a:srgbClr val="0070C0"/>
              </a:solidFill>
              <a:latin typeface="微軟正黑體" panose="020B0604030504040204" pitchFamily="34" charset="-120"/>
              <a:ea typeface="微軟正黑體" panose="020B0604030504040204" pitchFamily="34" charset="-120"/>
            </a:endParaRPr>
          </a:p>
          <a:p>
            <a:pPr marL="0" lvl="0" indent="0" algn="just">
              <a:lnSpc>
                <a:spcPct val="80000"/>
              </a:lnSpc>
              <a:buSzPts val="1800"/>
              <a:buNone/>
            </a:pPr>
            <a:endParaRPr lang="en-US" altLang="zh-TW" sz="1600" b="1" dirty="0">
              <a:solidFill>
                <a:srgbClr val="0070C0"/>
              </a:solidFill>
              <a:latin typeface="微軟正黑體" panose="020B0604030504040204" pitchFamily="34" charset="-120"/>
              <a:ea typeface="微軟正黑體" panose="020B0604030504040204" pitchFamily="34" charset="-120"/>
            </a:endParaRPr>
          </a:p>
          <a:p>
            <a:pPr marL="0" lvl="0" indent="0" algn="just">
              <a:lnSpc>
                <a:spcPct val="80000"/>
              </a:lnSpc>
              <a:buSzPts val="1800"/>
              <a:buNone/>
            </a:pPr>
            <a:r>
              <a:rPr lang="zh-TW" altLang="en-US" b="1" dirty="0" smtClean="0">
                <a:solidFill>
                  <a:srgbClr val="0070C0"/>
                </a:solidFill>
                <a:latin typeface="微軟正黑體" panose="020B0604030504040204" pitchFamily="34" charset="-120"/>
                <a:ea typeface="微軟正黑體" panose="020B0604030504040204" pitchFamily="34" charset="-120"/>
              </a:rPr>
              <a:t>國稅局內部資料檔案查</a:t>
            </a:r>
            <a:r>
              <a:rPr lang="zh-TW" altLang="en-US" b="1" dirty="0">
                <a:solidFill>
                  <a:srgbClr val="0070C0"/>
                </a:solidFill>
                <a:latin typeface="微軟正黑體" panose="020B0604030504040204" pitchFamily="34" charset="-120"/>
                <a:ea typeface="微軟正黑體" panose="020B0604030504040204" pitchFamily="34" charset="-120"/>
              </a:rPr>
              <a:t>詢</a:t>
            </a:r>
            <a:endParaRPr lang="zh-TW" altLang="zh-TW" dirty="0">
              <a:solidFill>
                <a:srgbClr val="FF0000"/>
              </a:solidFill>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smtClean="0">
              <a:latin typeface="微軟正黑體" panose="020B0604030504040204" pitchFamily="34" charset="-120"/>
              <a:ea typeface="微軟正黑體" panose="020B0604030504040204" pitchFamily="34" charset="-120"/>
            </a:endParaRPr>
          </a:p>
        </p:txBody>
      </p:sp>
      <p:sp>
        <p:nvSpPr>
          <p:cNvPr id="6" name="投影片編號版面配置區 5"/>
          <p:cNvSpPr txBox="1">
            <a:spLocks/>
          </p:cNvSpPr>
          <p:nvPr/>
        </p:nvSpPr>
        <p:spPr>
          <a:xfrm>
            <a:off x="7452320" y="6453336"/>
            <a:ext cx="480060" cy="237744"/>
          </a:xfrm>
          <a:prstGeom prst="rect">
            <a:avLst/>
          </a:prstGeom>
        </p:spPr>
        <p:txBody>
          <a:bodyPr/>
          <a:lstStyle/>
          <a:p>
            <a:pPr>
              <a:defRPr/>
            </a:pPr>
            <a:fld id="{CA8D9AD5-F248-4919-864A-CFD76CC027D6}" type="slidenum">
              <a:rPr lang="en-US" altLang="zh-TW" sz="1050" smtClean="0">
                <a:solidFill>
                  <a:prstClr val="white"/>
                </a:solidFill>
              </a:rPr>
              <a:pPr>
                <a:defRPr/>
              </a:pPr>
              <a:t>29</a:t>
            </a:fld>
            <a:endParaRPr lang="zh-TW" altLang="en-US" sz="1050" dirty="0">
              <a:solidFill>
                <a:prstClr val="white"/>
              </a:solidFill>
            </a:endParaRPr>
          </a:p>
        </p:txBody>
      </p:sp>
      <p:sp>
        <p:nvSpPr>
          <p:cNvPr id="9" name="頁尾版面配置區 6"/>
          <p:cNvSpPr txBox="1">
            <a:spLocks/>
          </p:cNvSpPr>
          <p:nvPr/>
        </p:nvSpPr>
        <p:spPr>
          <a:xfrm>
            <a:off x="0" y="6453336"/>
            <a:ext cx="9144000" cy="260648"/>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a:t>
            </a:r>
            <a:endParaRPr kumimoji="0" lang="zh-TW" altLang="en-US" sz="1050" b="0" i="0" u="none" strike="noStrike" kern="0" cap="none" spc="0" normalizeH="0" baseline="0" noProof="0" dirty="0">
              <a:ln>
                <a:noFill/>
              </a:ln>
              <a:solidFill>
                <a:srgbClr val="FFFFFF"/>
              </a:solidFill>
              <a:effectLst/>
              <a:uLnTx/>
              <a:uFillTx/>
            </a:endParaRPr>
          </a:p>
        </p:txBody>
      </p:sp>
      <p:sp>
        <p:nvSpPr>
          <p:cNvPr id="10"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29</a:t>
            </a:fld>
            <a:endParaRPr lang="zh-TW" altLang="en-US" sz="1050" dirty="0">
              <a:solidFill>
                <a:srgbClr val="FFFFFF"/>
              </a:solidFill>
            </a:endParaRPr>
          </a:p>
        </p:txBody>
      </p:sp>
      <p:sp>
        <p:nvSpPr>
          <p:cNvPr id="7" name="Text Box 1"/>
          <p:cNvSpPr txBox="1">
            <a:spLocks noChangeArrowheads="1"/>
          </p:cNvSpPr>
          <p:nvPr/>
        </p:nvSpPr>
        <p:spPr bwMode="auto">
          <a:xfrm>
            <a:off x="457200" y="274637"/>
            <a:ext cx="7931224" cy="962981"/>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lvl="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4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房地合一所得稅解析</a:t>
            </a:r>
            <a:endParaRPr lang="zh-TW" altLang="en-US" sz="44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pic>
        <p:nvPicPr>
          <p:cNvPr id="1028" name="Picture 4" descr="C:\Users\Administrator.CLOUD\Desktop\20159241213421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4827" y="1484784"/>
            <a:ext cx="1224137" cy="108796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259632" y="1728684"/>
            <a:ext cx="7758807" cy="1077218"/>
          </a:xfrm>
          <a:prstGeom prst="rect">
            <a:avLst/>
          </a:prstGeom>
        </p:spPr>
        <p:txBody>
          <a:bodyPr wrap="square">
            <a:spAutoFit/>
          </a:bodyPr>
          <a:lstStyle/>
          <a:p>
            <a:pPr lvl="0" defTabSz="914400" fontAlgn="auto">
              <a:spcBef>
                <a:spcPct val="20000"/>
              </a:spcBef>
              <a:spcAft>
                <a:spcPts val="0"/>
              </a:spcAft>
              <a:buClrTx/>
              <a:buSzTx/>
            </a:pPr>
            <a:r>
              <a:rPr lang="zh-TW" altLang="en-US" sz="3200" b="1" dirty="0">
                <a:solidFill>
                  <a:srgbClr val="FF0000"/>
                </a:solidFill>
                <a:latin typeface="微軟正黑體" panose="020B0604030504040204" pitchFamily="34" charset="-120"/>
                <a:ea typeface="微軟正黑體" panose="020B0604030504040204" pitchFamily="34" charset="-120"/>
                <a:cs typeface="+mn-cs"/>
              </a:rPr>
              <a:t>符合自住條件免納</a:t>
            </a:r>
            <a:r>
              <a:rPr lang="zh-TW" altLang="en-US" sz="3200" b="1" dirty="0" smtClean="0">
                <a:solidFill>
                  <a:srgbClr val="FF0000"/>
                </a:solidFill>
                <a:latin typeface="微軟正黑體" panose="020B0604030504040204" pitchFamily="34" charset="-120"/>
                <a:ea typeface="微軟正黑體" panose="020B0604030504040204" pitchFamily="34" charset="-120"/>
                <a:cs typeface="+mn-cs"/>
              </a:rPr>
              <a:t>所得稅，須具備資料如下</a:t>
            </a:r>
            <a:r>
              <a:rPr lang="en-US" altLang="zh-TW" sz="3200" b="1" dirty="0" smtClean="0">
                <a:solidFill>
                  <a:srgbClr val="FF0000"/>
                </a:solidFill>
                <a:latin typeface="微軟正黑體" panose="020B0604030504040204" pitchFamily="34" charset="-120"/>
                <a:ea typeface="微軟正黑體" panose="020B0604030504040204" pitchFamily="34" charset="-120"/>
                <a:cs typeface="+mn-cs"/>
              </a:rPr>
              <a:t>:</a:t>
            </a:r>
            <a:endParaRPr lang="en-US" altLang="zh-TW" sz="3200" b="1" dirty="0">
              <a:solidFill>
                <a:srgbClr val="FF0000"/>
              </a:solidFill>
              <a:latin typeface="微軟正黑體" panose="020B0604030504040204" pitchFamily="34" charset="-120"/>
              <a:ea typeface="微軟正黑體" panose="020B0604030504040204" pitchFamily="34" charset="-120"/>
              <a:cs typeface="+mn-cs"/>
            </a:endParaRPr>
          </a:p>
        </p:txBody>
      </p:sp>
      <p:pic>
        <p:nvPicPr>
          <p:cNvPr id="1032" name="Picture 8" descr="「打勾」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6" t="217" r="9706" b="13571"/>
          <a:stretch/>
        </p:blipFill>
        <p:spPr bwMode="auto">
          <a:xfrm>
            <a:off x="652467" y="2914767"/>
            <a:ext cx="535146" cy="513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打勾」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6" t="217" r="9706" b="13571"/>
          <a:stretch/>
        </p:blipFill>
        <p:spPr bwMode="auto">
          <a:xfrm>
            <a:off x="645720" y="3690488"/>
            <a:ext cx="535146" cy="5134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打勾」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6" t="217" r="9706" b="13571"/>
          <a:stretch/>
        </p:blipFill>
        <p:spPr bwMode="auto">
          <a:xfrm>
            <a:off x="645720" y="4434208"/>
            <a:ext cx="535146" cy="5134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打勾」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6" t="217" r="9706" b="13571"/>
          <a:stretch/>
        </p:blipFill>
        <p:spPr bwMode="auto">
          <a:xfrm>
            <a:off x="652467" y="5147082"/>
            <a:ext cx="535146" cy="51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292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ser\Desktop\tooopen_09281885.jpg"/>
          <p:cNvPicPr>
            <a:picLocks noChangeAspect="1" noChangeArrowheads="1"/>
          </p:cNvPicPr>
          <p:nvPr/>
        </p:nvPicPr>
        <p:blipFill>
          <a:blip r:embed="rId3" cstate="print"/>
          <a:srcRect/>
          <a:stretch>
            <a:fillRect/>
          </a:stretch>
        </p:blipFill>
        <p:spPr bwMode="auto">
          <a:xfrm rot="700842">
            <a:off x="165756" y="-77652"/>
            <a:ext cx="1824013" cy="1824013"/>
          </a:xfrm>
          <a:prstGeom prst="rect">
            <a:avLst/>
          </a:prstGeom>
          <a:noFill/>
        </p:spPr>
      </p:pic>
      <p:pic>
        <p:nvPicPr>
          <p:cNvPr id="5" name="Picture 4" descr="http://www.illustrationsof.com/royalty-free-eyes-clipart-illustration-1078703.jpg"/>
          <p:cNvPicPr>
            <a:picLocks noChangeAspect="1" noChangeArrowheads="1"/>
          </p:cNvPicPr>
          <p:nvPr/>
        </p:nvPicPr>
        <p:blipFill>
          <a:blip r:embed="rId4" cstate="print"/>
          <a:srcRect b="8929"/>
          <a:stretch>
            <a:fillRect/>
          </a:stretch>
        </p:blipFill>
        <p:spPr bwMode="auto">
          <a:xfrm>
            <a:off x="5940152" y="0"/>
            <a:ext cx="1944216" cy="1859158"/>
          </a:xfrm>
          <a:prstGeom prst="rect">
            <a:avLst/>
          </a:prstGeom>
          <a:noFill/>
        </p:spPr>
      </p:pic>
      <p:sp>
        <p:nvSpPr>
          <p:cNvPr id="5122" name="AutoShape 1"/>
          <p:cNvSpPr>
            <a:spLocks noChangeArrowheads="1"/>
          </p:cNvSpPr>
          <p:nvPr/>
        </p:nvSpPr>
        <p:spPr bwMode="auto">
          <a:xfrm>
            <a:off x="179512" y="1916832"/>
            <a:ext cx="8568952" cy="4248274"/>
          </a:xfrm>
          <a:prstGeom prst="roundRect">
            <a:avLst>
              <a:gd name="adj" fmla="val 16667"/>
            </a:avLst>
          </a:prstGeom>
          <a:gradFill rotWithShape="0">
            <a:gsLst>
              <a:gs pos="0">
                <a:srgbClr val="FFCCCC"/>
              </a:gs>
              <a:gs pos="100000">
                <a:srgbClr val="FF9999"/>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FF9999"/>
            </a:extrusionClr>
          </a:sp3d>
        </p:spPr>
        <p:txBody>
          <a:bodyPr wrap="none" anchor="ctr">
            <a:flatTx/>
          </a:bodyPr>
          <a:lstStyle/>
          <a:p>
            <a:endParaRPr lang="zh-TW" altLang="en-US">
              <a:ea typeface="新細明體" pitchFamily="18" charset="-120"/>
            </a:endParaRPr>
          </a:p>
        </p:txBody>
      </p:sp>
      <p:sp>
        <p:nvSpPr>
          <p:cNvPr id="5123" name="Text Box 2"/>
          <p:cNvSpPr txBox="1">
            <a:spLocks noChangeArrowheads="1"/>
          </p:cNvSpPr>
          <p:nvPr/>
        </p:nvSpPr>
        <p:spPr bwMode="auto">
          <a:xfrm>
            <a:off x="2195736" y="476672"/>
            <a:ext cx="3384376" cy="771623"/>
          </a:xfrm>
          <a:prstGeom prst="rect">
            <a:avLst/>
          </a:prstGeom>
          <a:gradFill flip="none" rotWithShape="1">
            <a:gsLst>
              <a:gs pos="0">
                <a:srgbClr val="FFFF66">
                  <a:shade val="30000"/>
                  <a:satMod val="115000"/>
                </a:srgbClr>
              </a:gs>
              <a:gs pos="50000">
                <a:srgbClr val="FFFF66">
                  <a:shade val="67500"/>
                  <a:satMod val="115000"/>
                </a:srgbClr>
              </a:gs>
              <a:gs pos="100000">
                <a:srgbClr val="FFFF66">
                  <a:shade val="100000"/>
                  <a:satMod val="115000"/>
                </a:srgbClr>
              </a:gs>
            </a:gsLst>
            <a:lin ang="18900000" scaled="1"/>
            <a:tileRect/>
          </a:gradFill>
          <a:ln w="9525">
            <a:noFill/>
            <a:round/>
            <a:headEnd/>
            <a:tailEnd/>
          </a:ln>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TW" altLang="en-US" sz="4400" b="1" dirty="0" smtClean="0">
                <a:solidFill>
                  <a:srgbClr val="333399"/>
                </a:solidFill>
                <a:latin typeface="微軟正黑體" pitchFamily="34" charset="-120"/>
                <a:ea typeface="微軟正黑體" pitchFamily="34" charset="-120"/>
              </a:rPr>
              <a:t>    壹  </a:t>
            </a:r>
            <a:r>
              <a:rPr lang="zh-TW" altLang="en-US" sz="4400" b="1" u="sng" dirty="0" smtClean="0">
                <a:solidFill>
                  <a:srgbClr val="333399"/>
                </a:solidFill>
                <a:latin typeface="微軟正黑體" pitchFamily="34" charset="-120"/>
                <a:ea typeface="微軟正黑體" pitchFamily="34" charset="-120"/>
              </a:rPr>
              <a:t>說   明</a:t>
            </a:r>
            <a:endParaRPr lang="zh-TW" sz="4400" b="1" u="sng" dirty="0">
              <a:solidFill>
                <a:srgbClr val="333399"/>
              </a:solidFill>
              <a:latin typeface="微軟正黑體" pitchFamily="34" charset="-120"/>
              <a:ea typeface="微軟正黑體" pitchFamily="34" charset="-120"/>
            </a:endParaRPr>
          </a:p>
        </p:txBody>
      </p:sp>
      <p:sp>
        <p:nvSpPr>
          <p:cNvPr id="5124" name="Text Box 3"/>
          <p:cNvSpPr txBox="1">
            <a:spLocks noChangeArrowheads="1"/>
          </p:cNvSpPr>
          <p:nvPr/>
        </p:nvSpPr>
        <p:spPr bwMode="auto">
          <a:xfrm>
            <a:off x="827584" y="2060848"/>
            <a:ext cx="7632526" cy="4149403"/>
          </a:xfrm>
          <a:prstGeom prst="rect">
            <a:avLst/>
          </a:prstGeom>
          <a:noFill/>
          <a:ln w="9525">
            <a:noFill/>
            <a:round/>
            <a:headEnd/>
            <a:tailEnd/>
          </a:ln>
        </p:spPr>
        <p:txBody>
          <a:bodyPr lIns="90000" tIns="46800" rIns="90000" bIns="46800" numCol="2" spcCol="180000"/>
          <a:lstStyle/>
          <a:p>
            <a:r>
              <a:rPr lang="zh-TW" altLang="en-GB" sz="2000" dirty="0" smtClean="0">
                <a:solidFill>
                  <a:srgbClr val="000000"/>
                </a:solidFill>
                <a:latin typeface="Times New Roman" pitchFamily="18" charset="0"/>
                <a:ea typeface="新細明體" pitchFamily="18" charset="-120"/>
              </a:rPr>
              <a:t>        </a:t>
            </a:r>
            <a:r>
              <a:rPr lang="zh-TW" altLang="en-US" sz="2000" dirty="0" smtClean="0">
                <a:solidFill>
                  <a:srgbClr val="000000"/>
                </a:solidFill>
                <a:latin typeface="Times New Roman" pitchFamily="18" charset="0"/>
                <a:ea typeface="新細明體" pitchFamily="18" charset="-120"/>
              </a:rPr>
              <a:t>近年來</a:t>
            </a:r>
            <a:r>
              <a:rPr lang="zh-TW" altLang="en-GB" sz="2000" dirty="0" smtClean="0">
                <a:solidFill>
                  <a:srgbClr val="000000"/>
                </a:solidFill>
                <a:latin typeface="Times New Roman" pitchFamily="18" charset="0"/>
                <a:ea typeface="新細明體" pitchFamily="18" charset="-120"/>
              </a:rPr>
              <a:t>政府</a:t>
            </a:r>
            <a:r>
              <a:rPr lang="zh-TW" altLang="en-GB" sz="2000" dirty="0">
                <a:solidFill>
                  <a:srgbClr val="000000"/>
                </a:solidFill>
                <a:latin typeface="Times New Roman" pitchFamily="18" charset="0"/>
                <a:ea typeface="新細明體" pitchFamily="18" charset="-120"/>
              </a:rPr>
              <a:t>為了抑制快速上漲的房價，致力推出了各種不同的</a:t>
            </a:r>
            <a:r>
              <a:rPr lang="zh-TW" altLang="en-GB" sz="2000" b="1" dirty="0">
                <a:solidFill>
                  <a:schemeClr val="accent2"/>
                </a:solidFill>
                <a:latin typeface="Times New Roman" pitchFamily="18" charset="0"/>
                <a:ea typeface="新細明體" pitchFamily="18" charset="-120"/>
              </a:rPr>
              <a:t>「打房政策」</a:t>
            </a:r>
            <a:r>
              <a:rPr lang="zh-TW" altLang="en-GB" sz="2000" dirty="0">
                <a:solidFill>
                  <a:srgbClr val="000000"/>
                </a:solidFill>
                <a:latin typeface="Times New Roman" pitchFamily="18" charset="0"/>
                <a:ea typeface="新細明體" pitchFamily="18" charset="-120"/>
              </a:rPr>
              <a:t>，從</a:t>
            </a:r>
            <a:r>
              <a:rPr lang="zh-TW" altLang="en-GB" sz="2000" dirty="0">
                <a:solidFill>
                  <a:srgbClr val="FF0000"/>
                </a:solidFill>
                <a:latin typeface="Times New Roman" pitchFamily="18" charset="0"/>
                <a:ea typeface="新細明體" pitchFamily="18" charset="-120"/>
              </a:rPr>
              <a:t>實價登錄</a:t>
            </a:r>
            <a:r>
              <a:rPr lang="zh-TW" altLang="en-GB" sz="2000" dirty="0">
                <a:solidFill>
                  <a:srgbClr val="000000"/>
                </a:solidFill>
                <a:latin typeface="Times New Roman" pitchFamily="18" charset="0"/>
                <a:ea typeface="新細明體" pitchFamily="18" charset="-120"/>
              </a:rPr>
              <a:t>及</a:t>
            </a:r>
            <a:r>
              <a:rPr lang="zh-TW" altLang="en-GB" sz="2000" u="sng" dirty="0">
                <a:solidFill>
                  <a:srgbClr val="FF0000"/>
                </a:solidFill>
                <a:latin typeface="Times New Roman" pitchFamily="18" charset="0"/>
                <a:ea typeface="新細明體" pitchFamily="18" charset="-120"/>
              </a:rPr>
              <a:t>奢侈稅</a:t>
            </a:r>
            <a:r>
              <a:rPr lang="zh-TW" altLang="en-GB" sz="2000" dirty="0">
                <a:solidFill>
                  <a:srgbClr val="000000"/>
                </a:solidFill>
                <a:latin typeface="Times New Roman" pitchFamily="18" charset="0"/>
                <a:ea typeface="新細明體" pitchFamily="18" charset="-120"/>
              </a:rPr>
              <a:t>之施行以來</a:t>
            </a:r>
            <a:r>
              <a:rPr lang="zh-TW" altLang="en-GB" sz="2000" dirty="0" smtClean="0">
                <a:solidFill>
                  <a:srgbClr val="000000"/>
                </a:solidFill>
                <a:latin typeface="Times New Roman" pitchFamily="18" charset="0"/>
                <a:ea typeface="新細明體" pitchFamily="18" charset="-120"/>
              </a:rPr>
              <a:t>，及</a:t>
            </a:r>
            <a:r>
              <a:rPr lang="zh-TW" altLang="en-GB" sz="2000" u="sng" dirty="0">
                <a:solidFill>
                  <a:schemeClr val="tx1"/>
                </a:solidFill>
                <a:latin typeface="Times New Roman" pitchFamily="18" charset="0"/>
                <a:ea typeface="新細明體" pitchFamily="18" charset="-120"/>
              </a:rPr>
              <a:t>房屋稅</a:t>
            </a:r>
            <a:r>
              <a:rPr lang="zh-TW" altLang="en-GB" sz="2000" dirty="0" smtClean="0">
                <a:solidFill>
                  <a:srgbClr val="000000"/>
                </a:solidFill>
                <a:latin typeface="Times New Roman" pitchFamily="18" charset="0"/>
                <a:ea typeface="新細明體" pitchFamily="18" charset="-120"/>
              </a:rPr>
              <a:t>條例</a:t>
            </a:r>
            <a:r>
              <a:rPr lang="zh-TW" altLang="en-US" sz="2000" dirty="0" smtClean="0">
                <a:solidFill>
                  <a:srgbClr val="000000"/>
                </a:solidFill>
                <a:latin typeface="Times New Roman" pitchFamily="18" charset="0"/>
                <a:ea typeface="新細明體" pitchFamily="18" charset="-120"/>
              </a:rPr>
              <a:t>稅率之</a:t>
            </a:r>
            <a:r>
              <a:rPr lang="en-US" altLang="zh-TW" sz="2000" dirty="0" smtClean="0">
                <a:solidFill>
                  <a:srgbClr val="000000"/>
                </a:solidFill>
                <a:latin typeface="Calibri" pitchFamily="34" charset="0"/>
                <a:ea typeface="新細明體" pitchFamily="18" charset="-120"/>
              </a:rPr>
              <a:t>(</a:t>
            </a:r>
            <a:r>
              <a:rPr lang="zh-TW" altLang="en-GB" sz="2000" dirty="0">
                <a:solidFill>
                  <a:srgbClr val="FF0000"/>
                </a:solidFill>
                <a:latin typeface="Times New Roman" pitchFamily="18" charset="0"/>
                <a:ea typeface="新細明體" pitchFamily="18" charset="-120"/>
              </a:rPr>
              <a:t>囤</a:t>
            </a:r>
            <a:r>
              <a:rPr lang="zh-TW" altLang="en-GB" sz="2000" dirty="0" smtClean="0">
                <a:solidFill>
                  <a:srgbClr val="FF0000"/>
                </a:solidFill>
                <a:latin typeface="Times New Roman" pitchFamily="18" charset="0"/>
                <a:ea typeface="新細明體" pitchFamily="18" charset="-120"/>
              </a:rPr>
              <a:t>房</a:t>
            </a:r>
            <a:r>
              <a:rPr lang="zh-TW" altLang="en-US" sz="2000" dirty="0">
                <a:solidFill>
                  <a:srgbClr val="FF0000"/>
                </a:solidFill>
                <a:latin typeface="Times New Roman" pitchFamily="18" charset="0"/>
                <a:ea typeface="新細明體" pitchFamily="18" charset="-120"/>
              </a:rPr>
              <a:t>稅</a:t>
            </a:r>
            <a:r>
              <a:rPr lang="en-US" altLang="zh-TW" sz="2000" dirty="0" smtClean="0">
                <a:solidFill>
                  <a:srgbClr val="000000"/>
                </a:solidFill>
                <a:latin typeface="Calibri" pitchFamily="34" charset="0"/>
                <a:ea typeface="新細明體" pitchFamily="18" charset="-120"/>
              </a:rPr>
              <a:t>)</a:t>
            </a:r>
            <a:r>
              <a:rPr lang="zh-TW" altLang="en-US" sz="2000" dirty="0" smtClean="0">
                <a:solidFill>
                  <a:srgbClr val="000000"/>
                </a:solidFill>
                <a:latin typeface="Calibri" pitchFamily="34" charset="0"/>
                <a:ea typeface="新細明體" pitchFamily="18" charset="-120"/>
              </a:rPr>
              <a:t>及土地稅</a:t>
            </a:r>
            <a:r>
              <a:rPr lang="en-US" altLang="zh-TW" sz="2000" dirty="0" smtClean="0">
                <a:solidFill>
                  <a:srgbClr val="000000"/>
                </a:solidFill>
                <a:latin typeface="Calibri" pitchFamily="34" charset="0"/>
                <a:ea typeface="新細明體" pitchFamily="18" charset="-120"/>
              </a:rPr>
              <a:t>- </a:t>
            </a:r>
            <a:r>
              <a:rPr lang="zh-TW" altLang="en-US" sz="2000" u="sng" dirty="0" smtClean="0">
                <a:solidFill>
                  <a:srgbClr val="000000"/>
                </a:solidFill>
                <a:latin typeface="Calibri" pitchFamily="34" charset="0"/>
                <a:ea typeface="新細明體" pitchFamily="18" charset="-120"/>
              </a:rPr>
              <a:t>土增稅</a:t>
            </a:r>
            <a:r>
              <a:rPr lang="zh-TW" altLang="en-US" sz="2000" dirty="0" smtClean="0">
                <a:solidFill>
                  <a:srgbClr val="000000"/>
                </a:solidFill>
                <a:latin typeface="Calibri" pitchFamily="34" charset="0"/>
                <a:ea typeface="新細明體" pitchFamily="18" charset="-120"/>
              </a:rPr>
              <a:t>及</a:t>
            </a:r>
            <a:r>
              <a:rPr lang="zh-TW" altLang="en-US" sz="2000" u="sng" dirty="0" smtClean="0">
                <a:solidFill>
                  <a:srgbClr val="000000"/>
                </a:solidFill>
                <a:latin typeface="Calibri" pitchFamily="34" charset="0"/>
                <a:ea typeface="新細明體" pitchFamily="18" charset="-120"/>
              </a:rPr>
              <a:t>地價稅之</a:t>
            </a:r>
            <a:r>
              <a:rPr lang="zh-TW" altLang="en-US" sz="2000" dirty="0" smtClean="0">
                <a:solidFill>
                  <a:srgbClr val="000000"/>
                </a:solidFill>
                <a:latin typeface="Calibri" pitchFamily="34" charset="0"/>
                <a:ea typeface="新細明體" pitchFamily="18" charset="-120"/>
              </a:rPr>
              <a:t>稅基</a:t>
            </a:r>
            <a:r>
              <a:rPr lang="zh-TW" altLang="en-US" sz="2000" dirty="0" smtClean="0">
                <a:solidFill>
                  <a:srgbClr val="FF0000"/>
                </a:solidFill>
                <a:latin typeface="Calibri" pitchFamily="34" charset="0"/>
                <a:ea typeface="新細明體" pitchFamily="18" charset="-120"/>
              </a:rPr>
              <a:t>調高</a:t>
            </a:r>
            <a:r>
              <a:rPr lang="en-US" altLang="zh-TW" sz="2000" dirty="0" smtClean="0">
                <a:solidFill>
                  <a:srgbClr val="FF0000"/>
                </a:solidFill>
                <a:latin typeface="Calibri" pitchFamily="34" charset="0"/>
                <a:ea typeface="新細明體" pitchFamily="18" charset="-120"/>
              </a:rPr>
              <a:t>(</a:t>
            </a:r>
            <a:r>
              <a:rPr lang="zh-TW" altLang="en-US" sz="2000" dirty="0" smtClean="0">
                <a:solidFill>
                  <a:srgbClr val="FF0000"/>
                </a:solidFill>
                <a:latin typeface="Calibri" pitchFamily="34" charset="0"/>
                <a:ea typeface="新細明體" pitchFamily="18" charset="-120"/>
              </a:rPr>
              <a:t>公告現值及公告地價</a:t>
            </a:r>
            <a:r>
              <a:rPr lang="en-US" altLang="zh-TW" sz="2000" dirty="0" smtClean="0">
                <a:solidFill>
                  <a:srgbClr val="FF0000"/>
                </a:solidFill>
                <a:latin typeface="Calibri" pitchFamily="34" charset="0"/>
                <a:ea typeface="新細明體" pitchFamily="18" charset="-120"/>
              </a:rPr>
              <a:t>)</a:t>
            </a:r>
            <a:r>
              <a:rPr lang="zh-TW" altLang="en-GB" sz="2000" dirty="0" smtClean="0">
                <a:solidFill>
                  <a:srgbClr val="000000"/>
                </a:solidFill>
                <a:latin typeface="Times New Roman" pitchFamily="18" charset="0"/>
                <a:ea typeface="新細明體" pitchFamily="18" charset="-120"/>
              </a:rPr>
              <a:t>，</a:t>
            </a:r>
            <a:r>
              <a:rPr lang="zh-TW" altLang="en-US" sz="2000" dirty="0">
                <a:solidFill>
                  <a:srgbClr val="000000"/>
                </a:solidFill>
                <a:latin typeface="Times New Roman" pitchFamily="18" charset="0"/>
                <a:ea typeface="新細明體" pitchFamily="18" charset="-120"/>
              </a:rPr>
              <a:t>且</a:t>
            </a:r>
            <a:r>
              <a:rPr lang="en-US" altLang="zh-TW" sz="2000" dirty="0" smtClean="0">
                <a:solidFill>
                  <a:srgbClr val="000000"/>
                </a:solidFill>
                <a:latin typeface="Times New Roman" pitchFamily="18" charset="0"/>
                <a:ea typeface="新細明體" pitchFamily="18" charset="-120"/>
              </a:rPr>
              <a:t>2016</a:t>
            </a:r>
            <a:r>
              <a:rPr lang="zh-TW" altLang="en-US" sz="2000" dirty="0" smtClean="0">
                <a:solidFill>
                  <a:srgbClr val="000000"/>
                </a:solidFill>
                <a:latin typeface="Times New Roman" pitchFamily="18" charset="0"/>
                <a:ea typeface="新細明體" pitchFamily="18" charset="-120"/>
              </a:rPr>
              <a:t>年正式實施</a:t>
            </a:r>
            <a:r>
              <a:rPr lang="zh-TW" altLang="en-GB" sz="2000" dirty="0">
                <a:solidFill>
                  <a:srgbClr val="000000"/>
                </a:solidFill>
                <a:latin typeface="Times New Roman" pitchFamily="18" charset="0"/>
                <a:ea typeface="新細明體" pitchFamily="18" charset="-120"/>
              </a:rPr>
              <a:t>的</a:t>
            </a:r>
            <a:r>
              <a:rPr lang="zh-TW" altLang="en-GB" sz="2400" b="1" dirty="0">
                <a:solidFill>
                  <a:schemeClr val="accent2"/>
                </a:solidFill>
                <a:latin typeface="Times New Roman" pitchFamily="18" charset="0"/>
                <a:ea typeface="新細明體" pitchFamily="18" charset="-120"/>
              </a:rPr>
              <a:t>「房地</a:t>
            </a:r>
            <a:r>
              <a:rPr lang="zh-TW" altLang="en-GB" sz="2400" b="1" dirty="0" smtClean="0">
                <a:solidFill>
                  <a:schemeClr val="accent2"/>
                </a:solidFill>
                <a:latin typeface="Times New Roman" pitchFamily="18" charset="0"/>
                <a:ea typeface="新細明體" pitchFamily="18" charset="-120"/>
              </a:rPr>
              <a:t>合一</a:t>
            </a:r>
            <a:r>
              <a:rPr lang="zh-TW" altLang="en-US" sz="2400" b="1" dirty="0" smtClean="0">
                <a:solidFill>
                  <a:schemeClr val="accent2"/>
                </a:solidFill>
                <a:latin typeface="Times New Roman" pitchFamily="18" charset="0"/>
                <a:ea typeface="新細明體" pitchFamily="18" charset="-120"/>
              </a:rPr>
              <a:t>課徵所得稅</a:t>
            </a:r>
            <a:r>
              <a:rPr lang="zh-TW" altLang="en-GB" sz="2400" b="1" dirty="0" smtClean="0">
                <a:solidFill>
                  <a:schemeClr val="accent2"/>
                </a:solidFill>
                <a:latin typeface="Times New Roman" pitchFamily="18" charset="0"/>
                <a:ea typeface="新細明體" pitchFamily="18" charset="-120"/>
              </a:rPr>
              <a:t>」</a:t>
            </a:r>
            <a:endParaRPr lang="zh-TW" altLang="en-US" sz="2400" dirty="0">
              <a:solidFill>
                <a:srgbClr val="000000"/>
              </a:solidFill>
              <a:latin typeface="新細明體" pitchFamily="18" charset="-120"/>
              <a:ea typeface="新細明體" pitchFamily="18" charset="-120"/>
            </a:endParaRPr>
          </a:p>
          <a:p>
            <a:pPr eaLnBrk="0" hangingPunct="0">
              <a:buClrTx/>
              <a:buSzTx/>
            </a:pPr>
            <a:r>
              <a:rPr lang="zh-TW" altLang="en-US" sz="2400" dirty="0" smtClean="0">
                <a:solidFill>
                  <a:srgbClr val="000000"/>
                </a:solidFill>
                <a:latin typeface="新細明體" pitchFamily="18" charset="-120"/>
                <a:ea typeface="新細明體" pitchFamily="18" charset="-120"/>
              </a:rPr>
              <a:t>新制房地合一所得</a:t>
            </a:r>
            <a:r>
              <a:rPr lang="zh-TW" altLang="en-US" sz="2400" dirty="0">
                <a:solidFill>
                  <a:srgbClr val="000000"/>
                </a:solidFill>
                <a:latin typeface="新細明體" pitchFamily="18" charset="-120"/>
                <a:ea typeface="新細明體" pitchFamily="18" charset="-120"/>
              </a:rPr>
              <a:t>稅</a:t>
            </a:r>
            <a:r>
              <a:rPr lang="zh-TW" altLang="en-US" sz="2400" dirty="0" smtClean="0">
                <a:solidFill>
                  <a:srgbClr val="000000"/>
                </a:solidFill>
                <a:latin typeface="新細明體" pitchFamily="18" charset="-120"/>
                <a:ea typeface="新細明體" pitchFamily="18" charset="-120"/>
              </a:rPr>
              <a:t>，對</a:t>
            </a:r>
            <a:r>
              <a:rPr lang="zh-TW" altLang="en-US" sz="2400" dirty="0">
                <a:solidFill>
                  <a:srgbClr val="000000"/>
                </a:solidFill>
                <a:latin typeface="新細明體" pitchFamily="18" charset="-120"/>
                <a:ea typeface="新細明體" pitchFamily="18" charset="-120"/>
              </a:rPr>
              <a:t>不動產</a:t>
            </a:r>
            <a:r>
              <a:rPr lang="zh-TW" altLang="en-US" sz="2400" dirty="0" smtClean="0">
                <a:solidFill>
                  <a:srgbClr val="000000"/>
                </a:solidFill>
                <a:latin typeface="新細明體" pitchFamily="18" charset="-120"/>
                <a:ea typeface="新細明體" pitchFamily="18" charset="-120"/>
              </a:rPr>
              <a:t>相關產</a:t>
            </a:r>
            <a:r>
              <a:rPr lang="zh-TW" altLang="en-US" sz="2400" dirty="0">
                <a:solidFill>
                  <a:srgbClr val="000000"/>
                </a:solidFill>
                <a:latin typeface="新細明體" pitchFamily="18" charset="-120"/>
                <a:ea typeface="新細明體" pitchFamily="18" charset="-120"/>
              </a:rPr>
              <a:t>業</a:t>
            </a:r>
            <a:r>
              <a:rPr lang="zh-TW" altLang="en-US" sz="2400" dirty="0" smtClean="0">
                <a:solidFill>
                  <a:srgbClr val="000000"/>
                </a:solidFill>
                <a:latin typeface="新細明體" pitchFamily="18" charset="-120"/>
                <a:ea typeface="新細明體" pitchFamily="18" charset="-120"/>
              </a:rPr>
              <a:t>之</a:t>
            </a:r>
            <a:r>
              <a:rPr lang="zh-TW" altLang="en-US" sz="2400" b="1" u="sng" dirty="0" smtClean="0">
                <a:solidFill>
                  <a:schemeClr val="accent2"/>
                </a:solidFill>
                <a:latin typeface="新細明體" pitchFamily="18" charset="-120"/>
                <a:ea typeface="新細明體" pitchFamily="18" charset="-120"/>
              </a:rPr>
              <a:t>建築</a:t>
            </a:r>
            <a:r>
              <a:rPr lang="zh-TW" altLang="en-US" sz="2400" dirty="0" smtClean="0">
                <a:solidFill>
                  <a:srgbClr val="000000"/>
                </a:solidFill>
                <a:latin typeface="新細明體" pitchFamily="18" charset="-120"/>
                <a:ea typeface="新細明體" pitchFamily="18" charset="-120"/>
              </a:rPr>
              <a:t>、</a:t>
            </a:r>
            <a:r>
              <a:rPr lang="zh-TW" altLang="en-US" sz="2400" b="1" u="sng" dirty="0" smtClean="0">
                <a:solidFill>
                  <a:schemeClr val="accent2"/>
                </a:solidFill>
                <a:latin typeface="新細明體" pitchFamily="18" charset="-120"/>
                <a:ea typeface="新細明體" pitchFamily="18" charset="-120"/>
              </a:rPr>
              <a:t>代銷</a:t>
            </a:r>
            <a:r>
              <a:rPr lang="zh-TW" altLang="en-US" sz="2400" dirty="0" smtClean="0">
                <a:solidFill>
                  <a:srgbClr val="000000"/>
                </a:solidFill>
                <a:latin typeface="新細明體" pitchFamily="18" charset="-120"/>
                <a:ea typeface="新細明體" pitchFamily="18" charset="-120"/>
              </a:rPr>
              <a:t>及</a:t>
            </a:r>
            <a:r>
              <a:rPr lang="zh-TW" altLang="en-US" sz="2400" b="1" u="sng" dirty="0">
                <a:solidFill>
                  <a:schemeClr val="accent2"/>
                </a:solidFill>
                <a:latin typeface="新細明體" pitchFamily="18" charset="-120"/>
                <a:ea typeface="新細明體" pitchFamily="18" charset="-120"/>
              </a:rPr>
              <a:t>房仲</a:t>
            </a:r>
            <a:r>
              <a:rPr lang="zh-TW" altLang="en-US" sz="2400" b="1" u="sng" dirty="0" smtClean="0">
                <a:solidFill>
                  <a:schemeClr val="accent2"/>
                </a:solidFill>
                <a:latin typeface="新細明體" pitchFamily="18" charset="-120"/>
                <a:ea typeface="新細明體" pitchFamily="18" charset="-120"/>
              </a:rPr>
              <a:t>業及交易者</a:t>
            </a:r>
            <a:r>
              <a:rPr lang="zh-TW" altLang="en-US" sz="2400" dirty="0">
                <a:solidFill>
                  <a:srgbClr val="000000"/>
                </a:solidFill>
                <a:latin typeface="新細明體" pitchFamily="18" charset="-120"/>
                <a:ea typeface="新細明體" pitchFamily="18" charset="-120"/>
              </a:rPr>
              <a:t>產生重大影響。</a:t>
            </a:r>
            <a:endParaRPr lang="en-US" altLang="zh-TW" sz="2400" dirty="0">
              <a:solidFill>
                <a:srgbClr val="000000"/>
              </a:solidFill>
              <a:latin typeface="新細明體" pitchFamily="18" charset="-120"/>
              <a:ea typeface="新細明體" pitchFamily="18" charset="-120"/>
            </a:endParaRPr>
          </a:p>
          <a:p>
            <a:pPr eaLnBrk="0" hangingPunct="0">
              <a:buClrTx/>
              <a:buSzTx/>
            </a:pPr>
            <a:r>
              <a:rPr lang="zh-TW" altLang="zh-TW" sz="2400" b="1" dirty="0" smtClean="0">
                <a:solidFill>
                  <a:schemeClr val="accent2"/>
                </a:solidFill>
                <a:latin typeface="Times New Roman" pitchFamily="18" charset="0"/>
                <a:ea typeface="新細明體" pitchFamily="18" charset="-120"/>
              </a:rPr>
              <a:t>本</a:t>
            </a:r>
            <a:r>
              <a:rPr lang="zh-TW" altLang="zh-TW" sz="2400" b="1" dirty="0">
                <a:solidFill>
                  <a:schemeClr val="accent2"/>
                </a:solidFill>
                <a:latin typeface="Times New Roman" pitchFamily="18" charset="0"/>
                <a:ea typeface="新細明體" pitchFamily="18" charset="-120"/>
              </a:rPr>
              <a:t>課程係</a:t>
            </a:r>
            <a:r>
              <a:rPr lang="zh-TW" altLang="zh-TW" sz="2400" b="1" dirty="0">
                <a:solidFill>
                  <a:srgbClr val="FF0000"/>
                </a:solidFill>
                <a:latin typeface="Times New Roman" pitchFamily="18" charset="0"/>
                <a:ea typeface="新細明體" pitchFamily="18" charset="-120"/>
              </a:rPr>
              <a:t>針對</a:t>
            </a:r>
            <a:r>
              <a:rPr lang="zh-TW" altLang="zh-TW" sz="2400" b="1" dirty="0" smtClean="0">
                <a:solidFill>
                  <a:srgbClr val="FF0000"/>
                </a:solidFill>
                <a:latin typeface="Times New Roman" pitchFamily="18" charset="0"/>
                <a:ea typeface="新細明體" pitchFamily="18" charset="-120"/>
              </a:rPr>
              <a:t>新</a:t>
            </a:r>
            <a:r>
              <a:rPr lang="zh-TW" altLang="en-US" sz="2400" b="1" dirty="0" smtClean="0">
                <a:solidFill>
                  <a:srgbClr val="FF0000"/>
                </a:solidFill>
                <a:latin typeface="Times New Roman" pitchFamily="18" charset="0"/>
                <a:ea typeface="新細明體" pitchFamily="18" charset="-120"/>
              </a:rPr>
              <a:t>、</a:t>
            </a:r>
            <a:r>
              <a:rPr lang="zh-TW" altLang="zh-TW" sz="2400" b="1" dirty="0" smtClean="0">
                <a:solidFill>
                  <a:srgbClr val="FF0000"/>
                </a:solidFill>
                <a:latin typeface="Times New Roman" pitchFamily="18" charset="0"/>
                <a:ea typeface="新細明體" pitchFamily="18" charset="-120"/>
              </a:rPr>
              <a:t>舊制</a:t>
            </a:r>
            <a:r>
              <a:rPr lang="zh-TW" altLang="zh-TW" sz="2400" b="1" dirty="0">
                <a:solidFill>
                  <a:srgbClr val="FF0000"/>
                </a:solidFill>
                <a:latin typeface="Times New Roman" pitchFamily="18" charset="0"/>
                <a:ea typeface="新細明體" pitchFamily="18" charset="-120"/>
              </a:rPr>
              <a:t>解析並輔以案例</a:t>
            </a:r>
            <a:r>
              <a:rPr lang="zh-TW" altLang="zh-TW" sz="2400" b="1" dirty="0">
                <a:solidFill>
                  <a:schemeClr val="accent2"/>
                </a:solidFill>
                <a:latin typeface="Times New Roman" pitchFamily="18" charset="0"/>
                <a:ea typeface="新細明體" pitchFamily="18" charset="-120"/>
              </a:rPr>
              <a:t>，協助從業人員充實專業、掌握資訊，並針對法令</a:t>
            </a:r>
            <a:r>
              <a:rPr lang="zh-TW" altLang="zh-TW" sz="2400" b="1" dirty="0" smtClean="0">
                <a:solidFill>
                  <a:schemeClr val="accent2"/>
                </a:solidFill>
                <a:latin typeface="Times New Roman" pitchFamily="18" charset="0"/>
                <a:ea typeface="新細明體" pitchFamily="18" charset="-120"/>
              </a:rPr>
              <a:t>分析</a:t>
            </a:r>
            <a:r>
              <a:rPr lang="zh-TW" altLang="en-US" sz="2400" b="1" dirty="0" smtClean="0">
                <a:solidFill>
                  <a:schemeClr val="accent2"/>
                </a:solidFill>
                <a:latin typeface="Times New Roman" pitchFamily="18" charset="0"/>
                <a:ea typeface="新細明體" pitchFamily="18" charset="-120"/>
              </a:rPr>
              <a:t>、</a:t>
            </a:r>
            <a:r>
              <a:rPr lang="zh-TW" altLang="zh-TW" sz="2400" b="1" dirty="0" smtClean="0">
                <a:solidFill>
                  <a:schemeClr val="accent2"/>
                </a:solidFill>
                <a:latin typeface="Times New Roman" pitchFamily="18" charset="0"/>
                <a:ea typeface="新細明體" pitchFamily="18" charset="-120"/>
              </a:rPr>
              <a:t>了解</a:t>
            </a:r>
            <a:r>
              <a:rPr lang="zh-TW" altLang="zh-TW" sz="2400" b="1" dirty="0">
                <a:solidFill>
                  <a:schemeClr val="accent2"/>
                </a:solidFill>
                <a:latin typeface="Times New Roman" pitchFamily="18" charset="0"/>
                <a:ea typeface="新細明體" pitchFamily="18" charset="-120"/>
              </a:rPr>
              <a:t>其內涵，期在當前不動產自用及</a:t>
            </a:r>
            <a:r>
              <a:rPr lang="zh-TW" altLang="zh-TW" sz="2400" b="1" dirty="0" smtClean="0">
                <a:solidFill>
                  <a:schemeClr val="accent2"/>
                </a:solidFill>
                <a:latin typeface="Times New Roman" pitchFamily="18" charset="0"/>
                <a:ea typeface="新細明體" pitchFamily="18" charset="-120"/>
              </a:rPr>
              <a:t>投資的</a:t>
            </a:r>
            <a:r>
              <a:rPr lang="zh-TW" altLang="zh-TW" sz="2400" b="1" dirty="0">
                <a:solidFill>
                  <a:schemeClr val="accent2"/>
                </a:solidFill>
                <a:latin typeface="Times New Roman" pitchFamily="18" charset="0"/>
                <a:ea typeface="新細明體" pitchFamily="18" charset="-120"/>
              </a:rPr>
              <a:t>環境中，找出問題點及機會點，針對政策施行後找尋新商</a:t>
            </a:r>
            <a:r>
              <a:rPr lang="zh-TW" altLang="zh-TW" sz="2400" b="1" dirty="0" smtClean="0">
                <a:solidFill>
                  <a:schemeClr val="accent2"/>
                </a:solidFill>
                <a:latin typeface="Times New Roman" pitchFamily="18" charset="0"/>
                <a:ea typeface="新細明體" pitchFamily="18" charset="-120"/>
              </a:rPr>
              <a:t>機</a:t>
            </a:r>
            <a:r>
              <a:rPr lang="zh-TW" altLang="en-US" sz="2400" b="1" dirty="0" smtClean="0">
                <a:solidFill>
                  <a:schemeClr val="accent2"/>
                </a:solidFill>
                <a:latin typeface="Times New Roman" pitchFamily="18" charset="0"/>
                <a:ea typeface="新細明體" pitchFamily="18" charset="-120"/>
              </a:rPr>
              <a:t>。</a:t>
            </a:r>
            <a:r>
              <a:rPr lang="zh-TW" altLang="en-GB" sz="2400" b="1" dirty="0" smtClean="0">
                <a:solidFill>
                  <a:schemeClr val="accent2"/>
                </a:solidFill>
                <a:latin typeface="Times New Roman" pitchFamily="18" charset="0"/>
                <a:ea typeface="新細明體" pitchFamily="18" charset="-120"/>
              </a:rPr>
              <a:t> </a:t>
            </a:r>
            <a:endParaRPr lang="zh-TW" altLang="en-GB" sz="2400" b="1" dirty="0">
              <a:solidFill>
                <a:schemeClr val="accent2"/>
              </a:solidFill>
              <a:latin typeface="Times New Roman" pitchFamily="18" charset="0"/>
              <a:ea typeface="新細明體" pitchFamily="18" charset="-120"/>
            </a:endParaRPr>
          </a:p>
        </p:txBody>
      </p:sp>
      <p:sp>
        <p:nvSpPr>
          <p:cNvPr id="6"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7"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p:cNvGrpSpPr>
          <p:nvPr/>
        </p:nvGrpSpPr>
        <p:grpSpPr bwMode="auto">
          <a:xfrm>
            <a:off x="158682" y="220887"/>
            <a:ext cx="5493438" cy="1276299"/>
            <a:chOff x="1162" y="3793"/>
            <a:chExt cx="2404" cy="395"/>
          </a:xfrm>
        </p:grpSpPr>
        <p:sp>
          <p:nvSpPr>
            <p:cNvPr id="16"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7"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ea typeface="標楷體" pitchFamily="65" charset="-120"/>
              </a:endParaRPr>
            </a:p>
          </p:txBody>
        </p:sp>
      </p:grpSp>
      <p:sp>
        <p:nvSpPr>
          <p:cNvPr id="3" name="內容版面配置區 2"/>
          <p:cNvSpPr>
            <a:spLocks noGrp="1"/>
          </p:cNvSpPr>
          <p:nvPr>
            <p:ph idx="1"/>
          </p:nvPr>
        </p:nvSpPr>
        <p:spPr>
          <a:xfrm>
            <a:off x="827584" y="404664"/>
            <a:ext cx="4990251" cy="1036712"/>
          </a:xfrm>
        </p:spPr>
        <p:txBody>
          <a:bodyPr>
            <a:normAutofit fontScale="92500" lnSpcReduction="10000"/>
          </a:bodyPr>
          <a:lstStyle/>
          <a:p>
            <a:pPr marL="0" indent="0">
              <a:buNone/>
            </a:pPr>
            <a:r>
              <a:rPr lang="zh-TW" altLang="en-US" b="1" dirty="0" smtClean="0">
                <a:solidFill>
                  <a:srgbClr val="FF0000"/>
                </a:solidFill>
                <a:latin typeface="微軟正黑體" panose="020B0604030504040204" pitchFamily="34" charset="-120"/>
                <a:ea typeface="微軟正黑體" panose="020B0604030504040204" pitchFamily="34" charset="-120"/>
              </a:rPr>
              <a:t>房地</a:t>
            </a:r>
            <a:r>
              <a:rPr lang="zh-TW" altLang="en-US" b="1" dirty="0">
                <a:solidFill>
                  <a:srgbClr val="FF0000"/>
                </a:solidFill>
                <a:latin typeface="微軟正黑體" panose="020B0604030504040204" pitchFamily="34" charset="-120"/>
                <a:ea typeface="微軟正黑體" panose="020B0604030504040204" pitchFamily="34" charset="-120"/>
              </a:rPr>
              <a:t>合一</a:t>
            </a:r>
            <a:r>
              <a:rPr lang="zh-TW" altLang="en-US" b="1" dirty="0" smtClean="0">
                <a:solidFill>
                  <a:srgbClr val="FF0000"/>
                </a:solidFill>
                <a:latin typeface="微軟正黑體" panose="020B0604030504040204" pitchFamily="34" charset="-120"/>
                <a:ea typeface="微軟正黑體" panose="020B0604030504040204" pitchFamily="34" charset="-120"/>
              </a:rPr>
              <a:t>所得稅</a:t>
            </a:r>
            <a:r>
              <a:rPr lang="en-US" altLang="zh-TW" b="1" dirty="0">
                <a:solidFill>
                  <a:srgbClr val="FF0000"/>
                </a:solidFill>
                <a:latin typeface="微軟正黑體" panose="020B0604030504040204" pitchFamily="34" charset="-120"/>
                <a:ea typeface="微軟正黑體" panose="020B0604030504040204" pitchFamily="34" charset="-120"/>
              </a:rPr>
              <a:t> </a:t>
            </a:r>
            <a:r>
              <a:rPr lang="zh-TW" altLang="en-US" b="1" dirty="0" smtClean="0">
                <a:solidFill>
                  <a:srgbClr val="FF0000"/>
                </a:solidFill>
                <a:latin typeface="微軟正黑體" panose="020B0604030504040204" pitchFamily="34" charset="-120"/>
                <a:ea typeface="微軟正黑體" panose="020B0604030504040204" pitchFamily="34" charset="-120"/>
              </a:rPr>
              <a:t>自</a:t>
            </a:r>
            <a:r>
              <a:rPr lang="zh-TW" altLang="en-US" b="1" dirty="0">
                <a:solidFill>
                  <a:srgbClr val="FF0000"/>
                </a:solidFill>
                <a:latin typeface="微軟正黑體" panose="020B0604030504040204" pitchFamily="34" charset="-120"/>
                <a:ea typeface="微軟正黑體" panose="020B0604030504040204" pitchFamily="34" charset="-120"/>
              </a:rPr>
              <a:t>住房</a:t>
            </a:r>
            <a:r>
              <a:rPr lang="zh-TW" altLang="en-US" b="1" dirty="0" smtClean="0">
                <a:solidFill>
                  <a:srgbClr val="FF0000"/>
                </a:solidFill>
                <a:latin typeface="微軟正黑體" panose="020B0604030504040204" pitchFamily="34" charset="-120"/>
                <a:ea typeface="微軟正黑體" panose="020B0604030504040204" pitchFamily="34" charset="-120"/>
              </a:rPr>
              <a:t>地</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0" indent="0">
              <a:buNone/>
            </a:pPr>
            <a:r>
              <a:rPr lang="zh-TW" altLang="en-US" b="1" dirty="0" smtClean="0">
                <a:solidFill>
                  <a:srgbClr val="FF0000"/>
                </a:solidFill>
                <a:latin typeface="微軟正黑體" panose="020B0604030504040204" pitchFamily="34" charset="-120"/>
                <a:ea typeface="微軟正黑體" panose="020B0604030504040204" pitchFamily="34" charset="-120"/>
              </a:rPr>
              <a:t>優</a:t>
            </a:r>
            <a:r>
              <a:rPr lang="zh-TW" altLang="en-US" b="1" dirty="0">
                <a:solidFill>
                  <a:srgbClr val="FF0000"/>
                </a:solidFill>
                <a:latin typeface="微軟正黑體" panose="020B0604030504040204" pitchFamily="34" charset="-120"/>
                <a:ea typeface="微軟正黑體" panose="020B0604030504040204" pitchFamily="34" charset="-120"/>
              </a:rPr>
              <a:t>惠</a:t>
            </a:r>
            <a:r>
              <a:rPr lang="zh-TW" altLang="en-US" b="1" dirty="0" smtClean="0">
                <a:solidFill>
                  <a:srgbClr val="FF0000"/>
                </a:solidFill>
                <a:latin typeface="微軟正黑體" panose="020B0604030504040204" pitchFamily="34" charset="-120"/>
                <a:ea typeface="微軟正黑體" panose="020B0604030504040204" pitchFamily="34" charset="-120"/>
              </a:rPr>
              <a:t>稅率   </a:t>
            </a:r>
            <a:r>
              <a:rPr lang="zh-TW" altLang="en-US" sz="3000" b="1" dirty="0" smtClean="0">
                <a:solidFill>
                  <a:srgbClr val="FF0000"/>
                </a:solidFill>
                <a:latin typeface="微軟正黑體" panose="020B0604030504040204" pitchFamily="34" charset="-120"/>
                <a:ea typeface="微軟正黑體" panose="020B0604030504040204" pitchFamily="34" charset="-120"/>
              </a:rPr>
              <a:t>計算</a:t>
            </a:r>
            <a:r>
              <a:rPr lang="zh-TW" altLang="en-US" sz="3000" b="1" dirty="0">
                <a:solidFill>
                  <a:srgbClr val="FF0000"/>
                </a:solidFill>
                <a:latin typeface="微軟正黑體" panose="020B0604030504040204" pitchFamily="34" charset="-120"/>
                <a:ea typeface="微軟正黑體" panose="020B0604030504040204" pitchFamily="34" charset="-120"/>
              </a:rPr>
              <a:t>案例</a:t>
            </a:r>
            <a:r>
              <a:rPr lang="en-US" altLang="zh-TW" sz="3000" b="1" dirty="0" smtClean="0">
                <a:solidFill>
                  <a:srgbClr val="FF0000"/>
                </a:solidFill>
                <a:latin typeface="微軟正黑體" panose="020B0604030504040204" pitchFamily="34" charset="-120"/>
                <a:ea typeface="微軟正黑體" panose="020B0604030504040204" pitchFamily="34" charset="-120"/>
              </a:rPr>
              <a:t>(4)</a:t>
            </a:r>
            <a:endParaRPr lang="zh-TW" altLang="en-US" sz="3000" b="1" dirty="0">
              <a:solidFill>
                <a:srgbClr val="FF0000"/>
              </a:solidFill>
              <a:latin typeface="微軟正黑體" panose="020B0604030504040204" pitchFamily="34" charset="-120"/>
              <a:ea typeface="微軟正黑體" panose="020B0604030504040204" pitchFamily="34" charset="-120"/>
            </a:endParaRPr>
          </a:p>
          <a:p>
            <a:pPr marL="0" indent="0">
              <a:buNone/>
            </a:pPr>
            <a:endParaRPr lang="zh-TW" altLang="en-US" b="1" dirty="0">
              <a:latin typeface="微軟正黑體" panose="020B0604030504040204" pitchFamily="34" charset="-120"/>
              <a:ea typeface="微軟正黑體" panose="020B0604030504040204" pitchFamily="34" charset="-120"/>
            </a:endParaRPr>
          </a:p>
          <a:p>
            <a:pPr marL="0" indent="0">
              <a:buNone/>
            </a:pPr>
            <a:endParaRPr lang="zh-TW" altLang="en-US" b="1" dirty="0">
              <a:latin typeface="微軟正黑體" panose="020B0604030504040204" pitchFamily="34" charset="-120"/>
              <a:ea typeface="微軟正黑體" panose="020B0604030504040204" pitchFamily="34" charset="-120"/>
            </a:endParaRPr>
          </a:p>
        </p:txBody>
      </p:sp>
      <p:sp>
        <p:nvSpPr>
          <p:cNvPr id="6" name="投影片編號版面配置區 5"/>
          <p:cNvSpPr txBox="1">
            <a:spLocks/>
          </p:cNvSpPr>
          <p:nvPr/>
        </p:nvSpPr>
        <p:spPr>
          <a:xfrm>
            <a:off x="7452320" y="6453336"/>
            <a:ext cx="480060" cy="237744"/>
          </a:xfrm>
          <a:prstGeom prst="rect">
            <a:avLst/>
          </a:prstGeom>
        </p:spPr>
        <p:txBody>
          <a:bodyPr/>
          <a:lstStyle/>
          <a:p>
            <a:pPr>
              <a:defRPr/>
            </a:pPr>
            <a:fld id="{CA8D9AD5-F248-4919-864A-CFD76CC027D6}" type="slidenum">
              <a:rPr lang="en-US" altLang="zh-TW" sz="1050" smtClean="0">
                <a:solidFill>
                  <a:prstClr val="white"/>
                </a:solidFill>
              </a:rPr>
              <a:pPr>
                <a:defRPr/>
              </a:pPr>
              <a:t>30</a:t>
            </a:fld>
            <a:endParaRPr lang="zh-TW" altLang="en-US" sz="1050" dirty="0">
              <a:solidFill>
                <a:prstClr val="white"/>
              </a:solidFill>
            </a:endParaRPr>
          </a:p>
        </p:txBody>
      </p:sp>
      <p:sp>
        <p:nvSpPr>
          <p:cNvPr id="7" name="圓角矩形 6"/>
          <p:cNvSpPr/>
          <p:nvPr/>
        </p:nvSpPr>
        <p:spPr>
          <a:xfrm>
            <a:off x="227454" y="1571502"/>
            <a:ext cx="7680860" cy="50007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buClrTx/>
              <a:buSzTx/>
              <a:buFontTx/>
              <a:buNone/>
            </a:pPr>
            <a:r>
              <a:rPr lang="zh-TW" altLang="en-US" sz="2000" b="1" dirty="0" smtClean="0">
                <a:solidFill>
                  <a:prstClr val="black"/>
                </a:solidFill>
              </a:rPr>
              <a:t>      </a:t>
            </a:r>
            <a:r>
              <a:rPr lang="zh-TW" altLang="en-US" sz="2000" b="1" u="sng" dirty="0" smtClean="0">
                <a:solidFill>
                  <a:prstClr val="black"/>
                </a:solidFill>
              </a:rPr>
              <a:t> </a:t>
            </a:r>
            <a:r>
              <a:rPr lang="zh-TW" altLang="en-US" sz="2400" b="1" u="sng" dirty="0" smtClean="0">
                <a:solidFill>
                  <a:prstClr val="black"/>
                </a:solidFill>
                <a:latin typeface="微軟正黑體" panose="020B0604030504040204" pitchFamily="34" charset="-120"/>
                <a:ea typeface="微軟正黑體" panose="020B0604030504040204" pitchFamily="34" charset="-120"/>
              </a:rPr>
              <a:t>王先生</a:t>
            </a:r>
            <a:r>
              <a:rPr lang="en-US" altLang="zh-TW" sz="2400" b="1" dirty="0" smtClean="0">
                <a:solidFill>
                  <a:prstClr val="black"/>
                </a:solidFill>
                <a:latin typeface="微軟正黑體" panose="020B0604030504040204" pitchFamily="34" charset="-120"/>
                <a:ea typeface="微軟正黑體" panose="020B0604030504040204" pitchFamily="34" charset="-120"/>
              </a:rPr>
              <a:t>105</a:t>
            </a:r>
            <a:r>
              <a:rPr lang="zh-TW" altLang="en-US" sz="2400" b="1" dirty="0" smtClean="0">
                <a:solidFill>
                  <a:prstClr val="black"/>
                </a:solidFill>
                <a:latin typeface="微軟正黑體" panose="020B0604030504040204" pitchFamily="34" charset="-120"/>
                <a:ea typeface="微軟正黑體" panose="020B0604030504040204" pitchFamily="34" charset="-120"/>
              </a:rPr>
              <a:t>年</a:t>
            </a:r>
            <a:r>
              <a:rPr lang="en-US" altLang="zh-TW" sz="2400" b="1" dirty="0" smtClean="0">
                <a:solidFill>
                  <a:prstClr val="black"/>
                </a:solidFill>
                <a:latin typeface="微軟正黑體" panose="020B0604030504040204" pitchFamily="34" charset="-120"/>
                <a:ea typeface="微軟正黑體" panose="020B0604030504040204" pitchFamily="34" charset="-120"/>
              </a:rPr>
              <a:t>3</a:t>
            </a:r>
            <a:r>
              <a:rPr lang="zh-TW" altLang="en-US" sz="2400" b="1" dirty="0" smtClean="0">
                <a:solidFill>
                  <a:prstClr val="black"/>
                </a:solidFill>
                <a:latin typeface="微軟正黑體" panose="020B0604030504040204" pitchFamily="34" charset="-120"/>
                <a:ea typeface="微軟正黑體" panose="020B0604030504040204" pitchFamily="34" charset="-120"/>
              </a:rPr>
              <a:t>月</a:t>
            </a:r>
            <a:r>
              <a:rPr lang="en-US" altLang="zh-TW" sz="2400" b="1" dirty="0" smtClean="0">
                <a:solidFill>
                  <a:prstClr val="black"/>
                </a:solidFill>
                <a:latin typeface="微軟正黑體" panose="020B0604030504040204" pitchFamily="34" charset="-120"/>
                <a:ea typeface="微軟正黑體" panose="020B0604030504040204" pitchFamily="34" charset="-120"/>
              </a:rPr>
              <a:t>1</a:t>
            </a:r>
            <a:r>
              <a:rPr lang="zh-TW" altLang="en-US" sz="2400" b="1" dirty="0" smtClean="0">
                <a:solidFill>
                  <a:prstClr val="black"/>
                </a:solidFill>
                <a:latin typeface="微軟正黑體" panose="020B0604030504040204" pitchFamily="34" charset="-120"/>
                <a:ea typeface="微軟正黑體" panose="020B0604030504040204" pitchFamily="34" charset="-120"/>
              </a:rPr>
              <a:t>日購入桃園</a:t>
            </a:r>
            <a:r>
              <a:rPr lang="en-US" altLang="zh-TW" sz="2400" b="1" dirty="0" smtClean="0">
                <a:solidFill>
                  <a:prstClr val="black"/>
                </a:solidFill>
                <a:latin typeface="微軟正黑體" panose="020B0604030504040204" pitchFamily="34" charset="-120"/>
                <a:ea typeface="微軟正黑體" panose="020B0604030504040204" pitchFamily="34" charset="-120"/>
              </a:rPr>
              <a:t>A</a:t>
            </a:r>
            <a:r>
              <a:rPr lang="zh-TW" altLang="en-US" sz="2400" b="1" dirty="0" smtClean="0">
                <a:solidFill>
                  <a:prstClr val="black"/>
                </a:solidFill>
                <a:latin typeface="微軟正黑體" panose="020B0604030504040204" pitchFamily="34" charset="-120"/>
                <a:ea typeface="微軟正黑體" panose="020B0604030504040204" pitchFamily="34" charset="-120"/>
              </a:rPr>
              <a:t>自住房地，成本</a:t>
            </a:r>
            <a:r>
              <a:rPr lang="en-US" altLang="zh-TW" sz="2400" b="1" dirty="0" smtClean="0">
                <a:solidFill>
                  <a:prstClr val="black"/>
                </a:solidFill>
                <a:latin typeface="微軟正黑體" panose="020B0604030504040204" pitchFamily="34" charset="-120"/>
                <a:ea typeface="微軟正黑體" panose="020B0604030504040204" pitchFamily="34" charset="-120"/>
              </a:rPr>
              <a:t>1,300</a:t>
            </a:r>
            <a:r>
              <a:rPr lang="zh-TW" altLang="en-US" sz="2400" b="1" dirty="0" smtClean="0">
                <a:solidFill>
                  <a:prstClr val="black"/>
                </a:solidFill>
                <a:latin typeface="微軟正黑體" panose="020B0604030504040204" pitchFamily="34" charset="-120"/>
                <a:ea typeface="微軟正黑體" panose="020B0604030504040204" pitchFamily="34" charset="-120"/>
              </a:rPr>
              <a:t>萬元於</a:t>
            </a:r>
            <a:r>
              <a:rPr lang="en-US" altLang="zh-TW" sz="2400" b="1" dirty="0" smtClean="0">
                <a:solidFill>
                  <a:prstClr val="black"/>
                </a:solidFill>
                <a:latin typeface="微軟正黑體" panose="020B0604030504040204" pitchFamily="34" charset="-120"/>
                <a:ea typeface="微軟正黑體" panose="020B0604030504040204" pitchFamily="34" charset="-120"/>
              </a:rPr>
              <a:t>111</a:t>
            </a:r>
            <a:r>
              <a:rPr lang="zh-TW" altLang="en-US" sz="2400" b="1" dirty="0" smtClean="0">
                <a:solidFill>
                  <a:prstClr val="black"/>
                </a:solidFill>
                <a:latin typeface="微軟正黑體" panose="020B0604030504040204" pitchFamily="34" charset="-120"/>
                <a:ea typeface="微軟正黑體" panose="020B0604030504040204" pitchFamily="34" charset="-120"/>
              </a:rPr>
              <a:t>年</a:t>
            </a:r>
            <a:r>
              <a:rPr lang="en-US" altLang="zh-TW" sz="2400" b="1" dirty="0">
                <a:solidFill>
                  <a:prstClr val="black"/>
                </a:solidFill>
                <a:latin typeface="微軟正黑體" panose="020B0604030504040204" pitchFamily="34" charset="-120"/>
                <a:ea typeface="微軟正黑體" panose="020B0604030504040204" pitchFamily="34" charset="-120"/>
              </a:rPr>
              <a:t>3</a:t>
            </a:r>
            <a:r>
              <a:rPr lang="zh-TW" altLang="en-US" sz="2400" b="1" dirty="0" smtClean="0">
                <a:solidFill>
                  <a:prstClr val="black"/>
                </a:solidFill>
                <a:latin typeface="微軟正黑體" panose="020B0604030504040204" pitchFamily="34" charset="-120"/>
                <a:ea typeface="微軟正黑體" panose="020B0604030504040204" pitchFamily="34" charset="-120"/>
              </a:rPr>
              <a:t>月</a:t>
            </a:r>
            <a:r>
              <a:rPr lang="en-US" altLang="zh-TW" sz="2400" b="1" dirty="0" smtClean="0">
                <a:solidFill>
                  <a:prstClr val="black"/>
                </a:solidFill>
                <a:latin typeface="微軟正黑體" panose="020B0604030504040204" pitchFamily="34" charset="-120"/>
                <a:ea typeface="微軟正黑體" panose="020B0604030504040204" pitchFamily="34" charset="-120"/>
              </a:rPr>
              <a:t>28</a:t>
            </a:r>
            <a:r>
              <a:rPr lang="zh-TW" altLang="en-US" sz="2400" b="1" dirty="0" smtClean="0">
                <a:solidFill>
                  <a:prstClr val="black"/>
                </a:solidFill>
                <a:latin typeface="微軟正黑體" panose="020B0604030504040204" pitchFamily="34" charset="-120"/>
                <a:ea typeface="微軟正黑體" panose="020B0604030504040204" pitchFamily="34" charset="-120"/>
              </a:rPr>
              <a:t>日出售，售價</a:t>
            </a:r>
            <a:r>
              <a:rPr lang="en-US" altLang="zh-TW" sz="2400" b="1" dirty="0" smtClean="0">
                <a:solidFill>
                  <a:prstClr val="black"/>
                </a:solidFill>
                <a:latin typeface="微軟正黑體" panose="020B0604030504040204" pitchFamily="34" charset="-120"/>
                <a:ea typeface="微軟正黑體" panose="020B0604030504040204" pitchFamily="34" charset="-120"/>
              </a:rPr>
              <a:t>2000</a:t>
            </a:r>
            <a:r>
              <a:rPr lang="zh-TW" altLang="en-US" sz="2400" b="1" dirty="0" smtClean="0">
                <a:solidFill>
                  <a:prstClr val="black"/>
                </a:solidFill>
                <a:latin typeface="微軟正黑體" panose="020B0604030504040204" pitchFamily="34" charset="-120"/>
                <a:ea typeface="微軟正黑體" panose="020B0604030504040204" pitchFamily="34" charset="-120"/>
              </a:rPr>
              <a:t>萬元，取得、改良及移轉費用為</a:t>
            </a:r>
            <a:r>
              <a:rPr lang="en-US" altLang="zh-TW" sz="2400" b="1" dirty="0" smtClean="0">
                <a:solidFill>
                  <a:prstClr val="black"/>
                </a:solidFill>
                <a:latin typeface="微軟正黑體" panose="020B0604030504040204" pitchFamily="34" charset="-120"/>
                <a:ea typeface="微軟正黑體" panose="020B0604030504040204" pitchFamily="34" charset="-120"/>
              </a:rPr>
              <a:t>100</a:t>
            </a:r>
            <a:r>
              <a:rPr lang="zh-TW" altLang="en-US" sz="2400" b="1" dirty="0" smtClean="0">
                <a:solidFill>
                  <a:prstClr val="black"/>
                </a:solidFill>
                <a:latin typeface="微軟正黑體" panose="020B0604030504040204" pitchFamily="34" charset="-120"/>
                <a:ea typeface="微軟正黑體" panose="020B0604030504040204" pitchFamily="34" charset="-120"/>
              </a:rPr>
              <a:t>萬元，土地漲價總數額</a:t>
            </a:r>
            <a:r>
              <a:rPr lang="en-US" altLang="zh-TW" sz="2400" b="1" dirty="0" smtClean="0">
                <a:solidFill>
                  <a:prstClr val="black"/>
                </a:solidFill>
                <a:latin typeface="微軟正黑體" panose="020B0604030504040204" pitchFamily="34" charset="-120"/>
                <a:ea typeface="微軟正黑體" panose="020B0604030504040204" pitchFamily="34" charset="-120"/>
              </a:rPr>
              <a:t>100</a:t>
            </a:r>
            <a:r>
              <a:rPr lang="zh-TW" altLang="en-US" sz="2400" b="1" dirty="0" smtClean="0">
                <a:solidFill>
                  <a:prstClr val="black"/>
                </a:solidFill>
                <a:latin typeface="微軟正黑體" panose="020B0604030504040204" pitchFamily="34" charset="-120"/>
                <a:ea typeface="微軟正黑體" panose="020B0604030504040204" pitchFamily="34" charset="-120"/>
              </a:rPr>
              <a:t>萬元，亦符合自住房地所得稅優惠條件，稅率</a:t>
            </a:r>
            <a:r>
              <a:rPr lang="en-US" altLang="zh-TW" sz="2400" b="1" dirty="0" smtClean="0">
                <a:solidFill>
                  <a:prstClr val="black"/>
                </a:solidFill>
                <a:latin typeface="微軟正黑體" panose="020B0604030504040204" pitchFamily="34" charset="-120"/>
                <a:ea typeface="微軟正黑體" panose="020B0604030504040204" pitchFamily="34" charset="-120"/>
              </a:rPr>
              <a:t>10%</a:t>
            </a:r>
            <a:r>
              <a:rPr lang="zh-TW" altLang="en-US" sz="2400" b="1" dirty="0" smtClean="0">
                <a:solidFill>
                  <a:prstClr val="black"/>
                </a:solidFill>
                <a:latin typeface="微軟正黑體" panose="020B0604030504040204" pitchFamily="34" charset="-120"/>
                <a:ea typeface="微軟正黑體" panose="020B0604030504040204" pitchFamily="34" charset="-120"/>
              </a:rPr>
              <a:t>，其應納稅額計算如下</a:t>
            </a:r>
            <a:r>
              <a:rPr lang="en-US" altLang="zh-TW" sz="2400" b="1" dirty="0" smtClean="0">
                <a:solidFill>
                  <a:prstClr val="black"/>
                </a:solidFill>
                <a:latin typeface="微軟正黑體" panose="020B0604030504040204" pitchFamily="34" charset="-120"/>
                <a:ea typeface="微軟正黑體" panose="020B0604030504040204" pitchFamily="34" charset="-120"/>
              </a:rPr>
              <a:t>:</a:t>
            </a:r>
          </a:p>
          <a:p>
            <a:pPr defTabSz="914400" fontAlgn="auto">
              <a:spcBef>
                <a:spcPts val="0"/>
              </a:spcBef>
              <a:spcAft>
                <a:spcPts val="0"/>
              </a:spcAft>
              <a:buClrTx/>
              <a:buSzTx/>
              <a:buFontTx/>
              <a:buNone/>
            </a:pPr>
            <a:endParaRPr lang="en-US" altLang="zh-TW" sz="2200" b="1" dirty="0" smtClean="0">
              <a:solidFill>
                <a:prstClr val="black"/>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buFontTx/>
              <a:buNone/>
            </a:pPr>
            <a:endParaRPr lang="en-US" altLang="zh-TW" sz="2200" b="1" dirty="0" smtClean="0">
              <a:solidFill>
                <a:prstClr val="black"/>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buFontTx/>
              <a:buNone/>
            </a:pPr>
            <a:r>
              <a:rPr lang="zh-TW" altLang="en-US" sz="2200" dirty="0" smtClean="0">
                <a:solidFill>
                  <a:prstClr val="black"/>
                </a:solidFill>
                <a:latin typeface="微軟正黑體" panose="020B0604030504040204" pitchFamily="34" charset="-120"/>
                <a:ea typeface="微軟正黑體" panose="020B0604030504040204" pitchFamily="34" charset="-120"/>
              </a:rPr>
              <a:t>  </a:t>
            </a:r>
            <a:r>
              <a:rPr lang="zh-TW" altLang="en-US" sz="2200" b="1" dirty="0" smtClean="0">
                <a:solidFill>
                  <a:srgbClr val="0070C0"/>
                </a:solidFill>
                <a:latin typeface="微軟正黑體" panose="020B0604030504040204" pitchFamily="34" charset="-120"/>
                <a:ea typeface="微軟正黑體" panose="020B0604030504040204" pitchFamily="34" charset="-120"/>
              </a:rPr>
              <a:t>課稅所得額</a:t>
            </a:r>
            <a:r>
              <a:rPr lang="en-US" altLang="zh-TW" sz="2200" dirty="0" smtClean="0">
                <a:solidFill>
                  <a:srgbClr val="FF0000"/>
                </a:solidFill>
                <a:latin typeface="微軟正黑體" panose="020B0604030504040204" pitchFamily="34" charset="-120"/>
                <a:ea typeface="微軟正黑體" panose="020B0604030504040204" pitchFamily="34" charset="-120"/>
              </a:rPr>
              <a:t>=2000</a:t>
            </a:r>
            <a:r>
              <a:rPr lang="zh-TW" altLang="en-US" sz="2200" dirty="0" smtClean="0">
                <a:solidFill>
                  <a:srgbClr val="FF0000"/>
                </a:solidFill>
                <a:latin typeface="微軟正黑體" panose="020B0604030504040204" pitchFamily="34" charset="-120"/>
                <a:ea typeface="微軟正黑體" panose="020B0604030504040204" pitchFamily="34" charset="-120"/>
              </a:rPr>
              <a:t>萬元</a:t>
            </a:r>
            <a:r>
              <a:rPr lang="en-US" altLang="zh-TW" sz="2200" dirty="0" smtClean="0">
                <a:solidFill>
                  <a:srgbClr val="FF0000"/>
                </a:solidFill>
                <a:latin typeface="微軟正黑體" panose="020B0604030504040204" pitchFamily="34" charset="-120"/>
                <a:ea typeface="微軟正黑體" panose="020B0604030504040204" pitchFamily="34" charset="-120"/>
              </a:rPr>
              <a:t>-1300</a:t>
            </a:r>
            <a:r>
              <a:rPr lang="zh-TW" altLang="en-US" sz="2200" dirty="0" smtClean="0">
                <a:solidFill>
                  <a:srgbClr val="FF0000"/>
                </a:solidFill>
                <a:latin typeface="微軟正黑體" panose="020B0604030504040204" pitchFamily="34" charset="-120"/>
                <a:ea typeface="微軟正黑體" panose="020B0604030504040204" pitchFamily="34" charset="-120"/>
              </a:rPr>
              <a:t>萬元</a:t>
            </a:r>
            <a:r>
              <a:rPr lang="en-US" altLang="zh-TW" sz="2200" dirty="0" smtClean="0">
                <a:solidFill>
                  <a:srgbClr val="FF0000"/>
                </a:solidFill>
                <a:latin typeface="微軟正黑體" panose="020B0604030504040204" pitchFamily="34" charset="-120"/>
                <a:ea typeface="微軟正黑體" panose="020B0604030504040204" pitchFamily="34" charset="-120"/>
              </a:rPr>
              <a:t>-100</a:t>
            </a:r>
            <a:r>
              <a:rPr lang="zh-TW" altLang="en-US" sz="2200" dirty="0" smtClean="0">
                <a:solidFill>
                  <a:srgbClr val="FF0000"/>
                </a:solidFill>
                <a:latin typeface="微軟正黑體" panose="020B0604030504040204" pitchFamily="34" charset="-120"/>
                <a:ea typeface="微軟正黑體" panose="020B0604030504040204" pitchFamily="34" charset="-120"/>
              </a:rPr>
              <a:t>萬元</a:t>
            </a:r>
            <a:r>
              <a:rPr lang="en-US" altLang="zh-TW" sz="2200" dirty="0" smtClean="0">
                <a:solidFill>
                  <a:srgbClr val="FF0000"/>
                </a:solidFill>
                <a:latin typeface="微軟正黑體" panose="020B0604030504040204" pitchFamily="34" charset="-120"/>
                <a:ea typeface="微軟正黑體" panose="020B0604030504040204" pitchFamily="34" charset="-120"/>
              </a:rPr>
              <a:t>-100</a:t>
            </a:r>
            <a:r>
              <a:rPr lang="zh-TW" altLang="en-US" sz="2200" dirty="0" smtClean="0">
                <a:solidFill>
                  <a:srgbClr val="FF0000"/>
                </a:solidFill>
                <a:latin typeface="微軟正黑體" panose="020B0604030504040204" pitchFamily="34" charset="-120"/>
                <a:ea typeface="微軟正黑體" panose="020B0604030504040204" pitchFamily="34" charset="-120"/>
              </a:rPr>
              <a:t>萬元    </a:t>
            </a:r>
            <a:endParaRPr lang="en-US" altLang="zh-TW" sz="2200" dirty="0" smtClean="0">
              <a:solidFill>
                <a:srgbClr val="FF0000"/>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buFontTx/>
              <a:buNone/>
            </a:pPr>
            <a:r>
              <a:rPr lang="zh-TW" altLang="en-US" sz="2200" dirty="0">
                <a:solidFill>
                  <a:srgbClr val="FF0000"/>
                </a:solidFill>
                <a:latin typeface="微軟正黑體" panose="020B0604030504040204" pitchFamily="34" charset="-120"/>
                <a:ea typeface="微軟正黑體" panose="020B0604030504040204" pitchFamily="34" charset="-120"/>
              </a:rPr>
              <a:t> </a:t>
            </a:r>
            <a:r>
              <a:rPr lang="zh-TW" altLang="en-US" sz="2200" dirty="0" smtClean="0">
                <a:solidFill>
                  <a:srgbClr val="FF0000"/>
                </a:solidFill>
                <a:latin typeface="微軟正黑體" panose="020B0604030504040204" pitchFamily="34" charset="-120"/>
                <a:ea typeface="微軟正黑體" panose="020B0604030504040204" pitchFamily="34" charset="-120"/>
              </a:rPr>
              <a:t>  </a:t>
            </a:r>
            <a:r>
              <a:rPr lang="en-US" altLang="zh-TW" sz="2200" dirty="0" smtClean="0">
                <a:solidFill>
                  <a:srgbClr val="FF0000"/>
                </a:solidFill>
                <a:latin typeface="微軟正黑體" panose="020B0604030504040204" pitchFamily="34" charset="-120"/>
                <a:ea typeface="微軟正黑體" panose="020B0604030504040204" pitchFamily="34" charset="-120"/>
              </a:rPr>
              <a:t>=500</a:t>
            </a:r>
            <a:r>
              <a:rPr lang="zh-TW" altLang="en-US" sz="2200" dirty="0" smtClean="0">
                <a:solidFill>
                  <a:srgbClr val="FF0000"/>
                </a:solidFill>
                <a:latin typeface="微軟正黑體" panose="020B0604030504040204" pitchFamily="34" charset="-120"/>
                <a:ea typeface="微軟正黑體" panose="020B0604030504040204" pitchFamily="34" charset="-120"/>
              </a:rPr>
              <a:t>萬元 </a:t>
            </a:r>
            <a:endParaRPr lang="en-US" altLang="zh-TW" sz="2200" dirty="0" smtClean="0">
              <a:solidFill>
                <a:srgbClr val="FF0000"/>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buFontTx/>
              <a:buNone/>
            </a:pPr>
            <a:endParaRPr lang="en-US" altLang="zh-TW" sz="2200" dirty="0" smtClean="0">
              <a:solidFill>
                <a:prstClr val="black"/>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buFontTx/>
              <a:buNone/>
            </a:pPr>
            <a:endParaRPr lang="en-US" altLang="zh-TW" sz="2200" dirty="0">
              <a:solidFill>
                <a:prstClr val="black"/>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buFontTx/>
              <a:buNone/>
            </a:pPr>
            <a:r>
              <a:rPr lang="zh-TW" altLang="en-US" sz="2200" dirty="0" smtClean="0">
                <a:solidFill>
                  <a:prstClr val="black"/>
                </a:solidFill>
                <a:latin typeface="微軟正黑體" panose="020B0604030504040204" pitchFamily="34" charset="-120"/>
                <a:ea typeface="微軟正黑體" panose="020B0604030504040204" pitchFamily="34" charset="-120"/>
              </a:rPr>
              <a:t>  </a:t>
            </a:r>
            <a:r>
              <a:rPr lang="zh-TW" altLang="en-US" sz="2200" b="1" dirty="0" smtClean="0">
                <a:solidFill>
                  <a:srgbClr val="0070C0"/>
                </a:solidFill>
                <a:latin typeface="微軟正黑體" panose="020B0604030504040204" pitchFamily="34" charset="-120"/>
                <a:ea typeface="微軟正黑體" panose="020B0604030504040204" pitchFamily="34" charset="-120"/>
              </a:rPr>
              <a:t>應納</a:t>
            </a:r>
            <a:r>
              <a:rPr lang="zh-TW" altLang="en-US" sz="2200" b="1" dirty="0">
                <a:solidFill>
                  <a:srgbClr val="0070C0"/>
                </a:solidFill>
                <a:latin typeface="微軟正黑體" panose="020B0604030504040204" pitchFamily="34" charset="-120"/>
                <a:ea typeface="微軟正黑體" panose="020B0604030504040204" pitchFamily="34" charset="-120"/>
              </a:rPr>
              <a:t>稅</a:t>
            </a:r>
            <a:r>
              <a:rPr lang="zh-TW" altLang="en-US" sz="2200" b="1" dirty="0" smtClean="0">
                <a:solidFill>
                  <a:srgbClr val="0070C0"/>
                </a:solidFill>
                <a:latin typeface="微軟正黑體" panose="020B0604030504040204" pitchFamily="34" charset="-120"/>
                <a:ea typeface="微軟正黑體" panose="020B0604030504040204" pitchFamily="34" charset="-120"/>
              </a:rPr>
              <a:t>額</a:t>
            </a:r>
            <a:r>
              <a:rPr lang="en-US" altLang="zh-TW" sz="2200" dirty="0" smtClean="0">
                <a:solidFill>
                  <a:srgbClr val="FF0000"/>
                </a:solidFill>
                <a:latin typeface="微軟正黑體" panose="020B0604030504040204" pitchFamily="34" charset="-120"/>
                <a:ea typeface="微軟正黑體" panose="020B0604030504040204" pitchFamily="34" charset="-120"/>
              </a:rPr>
              <a:t>=(500</a:t>
            </a:r>
            <a:r>
              <a:rPr lang="zh-TW" altLang="en-US" sz="2200" dirty="0" smtClean="0">
                <a:solidFill>
                  <a:srgbClr val="FF0000"/>
                </a:solidFill>
                <a:latin typeface="微軟正黑體" panose="020B0604030504040204" pitchFamily="34" charset="-120"/>
                <a:ea typeface="微軟正黑體" panose="020B0604030504040204" pitchFamily="34" charset="-120"/>
              </a:rPr>
              <a:t>萬元</a:t>
            </a:r>
            <a:r>
              <a:rPr lang="en-US" altLang="zh-TW" sz="2200" dirty="0" smtClean="0">
                <a:solidFill>
                  <a:srgbClr val="FF0000"/>
                </a:solidFill>
                <a:latin typeface="微軟正黑體" panose="020B0604030504040204" pitchFamily="34" charset="-120"/>
                <a:ea typeface="微軟正黑體" panose="020B0604030504040204" pitchFamily="34" charset="-120"/>
              </a:rPr>
              <a:t>-400</a:t>
            </a:r>
            <a:r>
              <a:rPr lang="zh-TW" altLang="en-US" sz="2200" dirty="0" smtClean="0">
                <a:solidFill>
                  <a:srgbClr val="FF0000"/>
                </a:solidFill>
                <a:latin typeface="微軟正黑體" panose="020B0604030504040204" pitchFamily="34" charset="-120"/>
                <a:ea typeface="微軟正黑體" panose="020B0604030504040204" pitchFamily="34" charset="-120"/>
              </a:rPr>
              <a:t>萬元</a:t>
            </a:r>
            <a:r>
              <a:rPr lang="en-US" altLang="zh-TW" sz="2200" dirty="0" smtClean="0">
                <a:solidFill>
                  <a:srgbClr val="FF0000"/>
                </a:solidFill>
                <a:latin typeface="微軟正黑體" panose="020B0604030504040204" pitchFamily="34" charset="-120"/>
                <a:ea typeface="微軟正黑體" panose="020B0604030504040204" pitchFamily="34" charset="-120"/>
              </a:rPr>
              <a:t>)</a:t>
            </a:r>
            <a:r>
              <a:rPr lang="zh-TW" altLang="en-US" sz="2200" dirty="0" smtClean="0">
                <a:solidFill>
                  <a:srgbClr val="FF0000"/>
                </a:solidFill>
                <a:latin typeface="微軟正黑體" panose="020B0604030504040204" pitchFamily="34" charset="-120"/>
                <a:ea typeface="微軟正黑體" panose="020B0604030504040204" pitchFamily="34" charset="-120"/>
                <a:cs typeface="Arial Unicode MS"/>
              </a:rPr>
              <a:t>☓</a:t>
            </a:r>
            <a:r>
              <a:rPr lang="en-US" altLang="zh-TW" sz="2200" dirty="0" smtClean="0">
                <a:solidFill>
                  <a:srgbClr val="FF0000"/>
                </a:solidFill>
                <a:latin typeface="微軟正黑體" panose="020B0604030504040204" pitchFamily="34" charset="-120"/>
                <a:ea typeface="微軟正黑體" panose="020B0604030504040204" pitchFamily="34" charset="-120"/>
                <a:cs typeface="Arial Unicode MS"/>
              </a:rPr>
              <a:t>10%</a:t>
            </a:r>
          </a:p>
          <a:p>
            <a:pPr defTabSz="914400" fontAlgn="auto">
              <a:spcBef>
                <a:spcPts val="0"/>
              </a:spcBef>
              <a:spcAft>
                <a:spcPts val="0"/>
              </a:spcAft>
              <a:buClrTx/>
              <a:buSzTx/>
              <a:buFontTx/>
              <a:buNone/>
            </a:pPr>
            <a:r>
              <a:rPr lang="zh-TW" altLang="en-US" sz="2200" dirty="0">
                <a:solidFill>
                  <a:prstClr val="black"/>
                </a:solidFill>
                <a:latin typeface="微軟正黑體" panose="020B0604030504040204" pitchFamily="34" charset="-120"/>
                <a:ea typeface="微軟正黑體" panose="020B0604030504040204" pitchFamily="34" charset="-120"/>
                <a:cs typeface="Arial Unicode MS"/>
              </a:rPr>
              <a:t> </a:t>
            </a:r>
            <a:r>
              <a:rPr lang="zh-TW" altLang="en-US" sz="2200" dirty="0" smtClean="0">
                <a:solidFill>
                  <a:prstClr val="black"/>
                </a:solidFill>
                <a:latin typeface="微軟正黑體" panose="020B0604030504040204" pitchFamily="34" charset="-120"/>
                <a:ea typeface="微軟正黑體" panose="020B0604030504040204" pitchFamily="34" charset="-120"/>
                <a:cs typeface="Arial Unicode MS"/>
              </a:rPr>
              <a:t>  </a:t>
            </a:r>
            <a:r>
              <a:rPr lang="en-US" altLang="zh-TW" sz="2200" dirty="0" smtClean="0">
                <a:solidFill>
                  <a:srgbClr val="FF0000"/>
                </a:solidFill>
                <a:latin typeface="微軟正黑體" panose="020B0604030504040204" pitchFamily="34" charset="-120"/>
                <a:ea typeface="微軟正黑體" panose="020B0604030504040204" pitchFamily="34" charset="-120"/>
                <a:cs typeface="Arial Unicode MS"/>
              </a:rPr>
              <a:t>=</a:t>
            </a:r>
            <a:r>
              <a:rPr lang="en-US" altLang="zh-TW" sz="2800" dirty="0" smtClean="0">
                <a:solidFill>
                  <a:srgbClr val="FF0000"/>
                </a:solidFill>
                <a:latin typeface="微軟正黑體" panose="020B0604030504040204" pitchFamily="34" charset="-120"/>
                <a:ea typeface="微軟正黑體" panose="020B0604030504040204" pitchFamily="34" charset="-120"/>
                <a:cs typeface="Arial Unicode MS"/>
              </a:rPr>
              <a:t>10</a:t>
            </a:r>
            <a:r>
              <a:rPr lang="zh-TW" altLang="en-US" sz="2800" dirty="0" smtClean="0">
                <a:solidFill>
                  <a:srgbClr val="FF0000"/>
                </a:solidFill>
                <a:latin typeface="微軟正黑體" panose="020B0604030504040204" pitchFamily="34" charset="-120"/>
                <a:ea typeface="微軟正黑體" panose="020B0604030504040204" pitchFamily="34" charset="-120"/>
                <a:cs typeface="Arial Unicode MS"/>
              </a:rPr>
              <a:t>萬元</a:t>
            </a:r>
            <a:endParaRPr lang="en-US" altLang="zh-TW" sz="2200" dirty="0" smtClean="0">
              <a:solidFill>
                <a:srgbClr val="FF0000"/>
              </a:solidFill>
              <a:latin typeface="微軟正黑體" panose="020B0604030504040204" pitchFamily="34" charset="-120"/>
              <a:ea typeface="微軟正黑體" panose="020B0604030504040204" pitchFamily="34" charset="-120"/>
              <a:cs typeface="Arial Unicode MS"/>
            </a:endParaRPr>
          </a:p>
          <a:p>
            <a:pPr defTabSz="914400" fontAlgn="auto">
              <a:spcBef>
                <a:spcPts val="0"/>
              </a:spcBef>
              <a:spcAft>
                <a:spcPts val="0"/>
              </a:spcAft>
              <a:buClrTx/>
              <a:buSzTx/>
              <a:buFontTx/>
              <a:buNone/>
            </a:pPr>
            <a:endParaRPr lang="zh-TW" altLang="en-US" sz="2000" dirty="0">
              <a:solidFill>
                <a:prstClr val="black"/>
              </a:solidFill>
            </a:endParaRPr>
          </a:p>
        </p:txBody>
      </p:sp>
      <p:sp>
        <p:nvSpPr>
          <p:cNvPr id="9" name="橢圓形圖說文字 8"/>
          <p:cNvSpPr/>
          <p:nvPr/>
        </p:nvSpPr>
        <p:spPr>
          <a:xfrm rot="327795">
            <a:off x="5892633" y="33510"/>
            <a:ext cx="3176569" cy="1722814"/>
          </a:xfrm>
          <a:prstGeom prst="wedgeEllipse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auto">
              <a:spcBef>
                <a:spcPts val="0"/>
              </a:spcBef>
              <a:spcAft>
                <a:spcPts val="0"/>
              </a:spcAft>
              <a:buClrTx/>
              <a:buSzTx/>
              <a:buFontTx/>
              <a:buNone/>
            </a:pPr>
            <a:r>
              <a:rPr lang="zh-TW" altLang="en-US" dirty="0" smtClean="0">
                <a:solidFill>
                  <a:srgbClr val="C00000"/>
                </a:solidFill>
                <a:latin typeface="微軟正黑體" panose="020B0604030504040204" pitchFamily="34" charset="-120"/>
                <a:ea typeface="微軟正黑體" panose="020B0604030504040204" pitchFamily="34" charset="-120"/>
              </a:rPr>
              <a:t>若為</a:t>
            </a:r>
            <a:r>
              <a:rPr lang="zh-TW" altLang="en-US" b="1" u="sng" dirty="0" smtClean="0">
                <a:solidFill>
                  <a:srgbClr val="C00000"/>
                </a:solidFill>
                <a:latin typeface="微軟正黑體" panose="020B0604030504040204" pitchFamily="34" charset="-120"/>
                <a:ea typeface="微軟正黑體" panose="020B0604030504040204" pitchFamily="34" charset="-120"/>
              </a:rPr>
              <a:t>一般稅率</a:t>
            </a:r>
            <a:r>
              <a:rPr lang="zh-TW" altLang="en-US" dirty="0" smtClean="0">
                <a:solidFill>
                  <a:srgbClr val="C00000"/>
                </a:solidFill>
                <a:latin typeface="微軟正黑體" panose="020B0604030504040204" pitchFamily="34" charset="-120"/>
                <a:ea typeface="微軟正黑體" panose="020B0604030504040204" pitchFamily="34" charset="-120"/>
              </a:rPr>
              <a:t>，持有期間</a:t>
            </a:r>
            <a:r>
              <a:rPr lang="zh-TW" altLang="en-US" u="sng" dirty="0" smtClean="0">
                <a:solidFill>
                  <a:srgbClr val="C00000"/>
                </a:solidFill>
                <a:latin typeface="微軟正黑體" panose="020B0604030504040204" pitchFamily="34" charset="-120"/>
                <a:ea typeface="微軟正黑體" panose="020B0604030504040204" pitchFamily="34" charset="-120"/>
              </a:rPr>
              <a:t>超過</a:t>
            </a:r>
            <a:r>
              <a:rPr lang="en-US" altLang="zh-TW" u="sng" dirty="0" smtClean="0">
                <a:solidFill>
                  <a:srgbClr val="C00000"/>
                </a:solidFill>
                <a:latin typeface="微軟正黑體" panose="020B0604030504040204" pitchFamily="34" charset="-120"/>
                <a:ea typeface="微軟正黑體" panose="020B0604030504040204" pitchFamily="34" charset="-120"/>
              </a:rPr>
              <a:t>2</a:t>
            </a:r>
            <a:r>
              <a:rPr lang="zh-TW" altLang="en-US" u="sng" dirty="0" smtClean="0">
                <a:solidFill>
                  <a:srgbClr val="C00000"/>
                </a:solidFill>
                <a:latin typeface="微軟正黑體" panose="020B0604030504040204" pitchFamily="34" charset="-120"/>
                <a:ea typeface="微軟正黑體" panose="020B0604030504040204" pitchFamily="34" charset="-120"/>
              </a:rPr>
              <a:t>年</a:t>
            </a:r>
            <a:r>
              <a:rPr lang="en-US" altLang="zh-TW" u="sng" dirty="0">
                <a:solidFill>
                  <a:srgbClr val="C00000"/>
                </a:solidFill>
                <a:latin typeface="微軟正黑體" panose="020B0604030504040204" pitchFamily="34" charset="-120"/>
                <a:ea typeface="微軟正黑體" panose="020B0604030504040204" pitchFamily="34" charset="-120"/>
              </a:rPr>
              <a:t>10</a:t>
            </a:r>
            <a:r>
              <a:rPr lang="zh-TW" altLang="en-US" u="sng" dirty="0">
                <a:solidFill>
                  <a:srgbClr val="C00000"/>
                </a:solidFill>
                <a:latin typeface="微軟正黑體" panose="020B0604030504040204" pitchFamily="34" charset="-120"/>
                <a:ea typeface="微軟正黑體" panose="020B0604030504040204" pitchFamily="34" charset="-120"/>
              </a:rPr>
              <a:t>年</a:t>
            </a:r>
            <a:r>
              <a:rPr lang="zh-TW" altLang="en-US" u="sng" dirty="0" smtClean="0">
                <a:solidFill>
                  <a:srgbClr val="C00000"/>
                </a:solidFill>
                <a:latin typeface="微軟正黑體" panose="020B0604030504040204" pitchFamily="34" charset="-120"/>
                <a:ea typeface="微軟正黑體" panose="020B0604030504040204" pitchFamily="34" charset="-120"/>
              </a:rPr>
              <a:t>以內</a:t>
            </a:r>
            <a:r>
              <a:rPr lang="zh-TW" altLang="en-US" dirty="0" smtClean="0">
                <a:solidFill>
                  <a:srgbClr val="C00000"/>
                </a:solidFill>
                <a:latin typeface="微軟正黑體" panose="020B0604030504040204" pitchFamily="34" charset="-120"/>
                <a:ea typeface="微軟正黑體" panose="020B0604030504040204" pitchFamily="34" charset="-120"/>
              </a:rPr>
              <a:t>，</a:t>
            </a:r>
            <a:r>
              <a:rPr lang="zh-TW" altLang="en-US" b="1" dirty="0" smtClean="0">
                <a:solidFill>
                  <a:srgbClr val="C00000"/>
                </a:solidFill>
                <a:latin typeface="微軟正黑體" panose="020B0604030504040204" pitchFamily="34" charset="-120"/>
                <a:ea typeface="微軟正黑體" panose="020B0604030504040204" pitchFamily="34" charset="-120"/>
              </a:rPr>
              <a:t>稅率為</a:t>
            </a:r>
            <a:r>
              <a:rPr lang="en-US" altLang="zh-TW" b="1" dirty="0" smtClean="0">
                <a:solidFill>
                  <a:srgbClr val="C00000"/>
                </a:solidFill>
                <a:latin typeface="微軟正黑體" panose="020B0604030504040204" pitchFamily="34" charset="-120"/>
                <a:ea typeface="微軟正黑體" panose="020B0604030504040204" pitchFamily="34" charset="-120"/>
              </a:rPr>
              <a:t>20%</a:t>
            </a:r>
            <a:r>
              <a:rPr lang="zh-TW" altLang="en-US" dirty="0">
                <a:solidFill>
                  <a:srgbClr val="C00000"/>
                </a:solidFill>
                <a:latin typeface="微軟正黑體" panose="020B0604030504040204" pitchFamily="34" charset="-120"/>
                <a:ea typeface="微軟正黑體" panose="020B0604030504040204" pitchFamily="34" charset="-120"/>
              </a:rPr>
              <a:t>，所得額</a:t>
            </a:r>
            <a:r>
              <a:rPr lang="en-US" altLang="zh-TW" b="1" dirty="0">
                <a:solidFill>
                  <a:srgbClr val="C00000"/>
                </a:solidFill>
                <a:latin typeface="微軟正黑體" panose="020B0604030504040204" pitchFamily="34" charset="-120"/>
                <a:ea typeface="微軟正黑體" panose="020B0604030504040204" pitchFamily="34" charset="-120"/>
              </a:rPr>
              <a:t>500</a:t>
            </a:r>
            <a:r>
              <a:rPr lang="zh-TW" altLang="en-US" b="1" dirty="0">
                <a:solidFill>
                  <a:srgbClr val="C00000"/>
                </a:solidFill>
                <a:latin typeface="微軟正黑體" panose="020B0604030504040204" pitchFamily="34" charset="-120"/>
                <a:ea typeface="微軟正黑體" panose="020B0604030504040204" pitchFamily="34" charset="-120"/>
              </a:rPr>
              <a:t>萬</a:t>
            </a:r>
            <a:r>
              <a:rPr lang="zh-TW" altLang="en-US" dirty="0" smtClean="0">
                <a:solidFill>
                  <a:srgbClr val="C00000"/>
                </a:solidFill>
                <a:latin typeface="微軟正黑體" panose="020B0604030504040204" pitchFamily="34" charset="-120"/>
                <a:ea typeface="微軟正黑體" panose="020B0604030504040204" pitchFamily="34" charset="-120"/>
              </a:rPr>
              <a:t>，其應納稅額為</a:t>
            </a:r>
            <a:r>
              <a:rPr lang="en-US" altLang="zh-TW" sz="2400" b="1" dirty="0" smtClean="0">
                <a:solidFill>
                  <a:srgbClr val="C00000"/>
                </a:solidFill>
                <a:latin typeface="微軟正黑體" panose="020B0604030504040204" pitchFamily="34" charset="-120"/>
                <a:ea typeface="微軟正黑體" panose="020B0604030504040204" pitchFamily="34" charset="-120"/>
              </a:rPr>
              <a:t>100</a:t>
            </a:r>
            <a:r>
              <a:rPr lang="zh-TW" altLang="en-US" b="1" dirty="0" smtClean="0">
                <a:solidFill>
                  <a:srgbClr val="C00000"/>
                </a:solidFill>
                <a:latin typeface="微軟正黑體" panose="020B0604030504040204" pitchFamily="34" charset="-120"/>
                <a:ea typeface="微軟正黑體" panose="020B0604030504040204" pitchFamily="34" charset="-120"/>
              </a:rPr>
              <a:t>萬元</a:t>
            </a:r>
            <a:r>
              <a:rPr lang="zh-TW" altLang="en-US" dirty="0" smtClean="0">
                <a:solidFill>
                  <a:srgbClr val="C00000"/>
                </a:solidFill>
                <a:latin typeface="微軟正黑體" panose="020B0604030504040204" pitchFamily="34" charset="-120"/>
                <a:ea typeface="微軟正黑體" panose="020B0604030504040204" pitchFamily="34" charset="-120"/>
              </a:rPr>
              <a:t>。</a:t>
            </a:r>
            <a:endParaRPr lang="zh-TW" altLang="en-US" dirty="0">
              <a:solidFill>
                <a:srgbClr val="C00000"/>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705207" y="3799105"/>
            <a:ext cx="525658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914400" fontAlgn="auto">
              <a:spcBef>
                <a:spcPts val="0"/>
              </a:spcBef>
              <a:spcAft>
                <a:spcPts val="0"/>
              </a:spcAft>
              <a:buClrTx/>
              <a:buSzTx/>
              <a:buFontTx/>
              <a:buNone/>
            </a:pPr>
            <a:r>
              <a:rPr lang="zh-TW" altLang="en-US" dirty="0">
                <a:solidFill>
                  <a:srgbClr val="3513FF"/>
                </a:solidFill>
                <a:latin typeface="微軟正黑體" panose="020B0604030504040204" pitchFamily="34" charset="-120"/>
                <a:ea typeface="微軟正黑體" panose="020B0604030504040204" pitchFamily="34" charset="-120"/>
              </a:rPr>
              <a:t>課稅所得額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成交價額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成本</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費用</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土地漲價總</a:t>
            </a:r>
            <a:r>
              <a:rPr lang="zh-TW" altLang="en-US" dirty="0" smtClean="0">
                <a:solidFill>
                  <a:srgbClr val="3513FF"/>
                </a:solidFill>
                <a:latin typeface="微軟正黑體" panose="020B0604030504040204" pitchFamily="34" charset="-120"/>
                <a:ea typeface="微軟正黑體" panose="020B0604030504040204" pitchFamily="34" charset="-120"/>
              </a:rPr>
              <a:t>數額</a:t>
            </a:r>
            <a:endParaRPr lang="en-US" altLang="zh-TW" dirty="0">
              <a:solidFill>
                <a:srgbClr val="3513FF"/>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705206" y="5139083"/>
            <a:ext cx="494691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defTabSz="914400" fontAlgn="auto">
              <a:spcBef>
                <a:spcPts val="0"/>
              </a:spcBef>
              <a:spcAft>
                <a:spcPts val="0"/>
              </a:spcAft>
              <a:buClrTx/>
              <a:buSzTx/>
            </a:pPr>
            <a:r>
              <a:rPr lang="zh-TW" altLang="en-US" dirty="0">
                <a:solidFill>
                  <a:srgbClr val="3513FF"/>
                </a:solidFill>
                <a:latin typeface="微軟正黑體" panose="020B0604030504040204" pitchFamily="34" charset="-120"/>
                <a:ea typeface="微軟正黑體" panose="020B0604030504040204" pitchFamily="34" charset="-120"/>
              </a:rPr>
              <a:t>應納稅額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課稅所得額</a:t>
            </a:r>
            <a:r>
              <a:rPr lang="en-US" altLang="zh-TW" dirty="0" smtClean="0">
                <a:solidFill>
                  <a:srgbClr val="3513FF"/>
                </a:solidFill>
                <a:latin typeface="微軟正黑體" panose="020B0604030504040204" pitchFamily="34" charset="-120"/>
                <a:ea typeface="微軟正黑體" panose="020B0604030504040204" pitchFamily="34" charset="-120"/>
              </a:rPr>
              <a:t>-</a:t>
            </a:r>
            <a:r>
              <a:rPr lang="zh-TW" altLang="en-US" dirty="0" smtClean="0">
                <a:solidFill>
                  <a:srgbClr val="3513FF"/>
                </a:solidFill>
                <a:latin typeface="微軟正黑體" panose="020B0604030504040204" pitchFamily="34" charset="-120"/>
                <a:ea typeface="微軟正黑體" panose="020B0604030504040204" pitchFamily="34" charset="-120"/>
              </a:rPr>
              <a:t>自住房地免稅額</a:t>
            </a:r>
            <a:r>
              <a:rPr lang="en-US" altLang="zh-TW" dirty="0" smtClean="0">
                <a:solidFill>
                  <a:srgbClr val="3513FF"/>
                </a:solidFill>
                <a:latin typeface="微軟正黑體" panose="020B0604030504040204" pitchFamily="34" charset="-120"/>
                <a:ea typeface="微軟正黑體" panose="020B0604030504040204" pitchFamily="34" charset="-120"/>
              </a:rPr>
              <a:t>)</a:t>
            </a:r>
            <a:r>
              <a:rPr lang="zh-TW" altLang="en-US" dirty="0" smtClean="0">
                <a:solidFill>
                  <a:srgbClr val="3513FF"/>
                </a:solidFill>
                <a:latin typeface="微軟正黑體" panose="020B0604030504040204" pitchFamily="34" charset="-120"/>
                <a:ea typeface="微軟正黑體" panose="020B0604030504040204" pitchFamily="34" charset="-120"/>
              </a:rPr>
              <a:t> ☓</a:t>
            </a:r>
            <a:r>
              <a:rPr lang="en-US" altLang="zh-TW" dirty="0">
                <a:solidFill>
                  <a:srgbClr val="3513FF"/>
                </a:solidFill>
                <a:latin typeface="微軟正黑體" panose="020B0604030504040204" pitchFamily="34" charset="-120"/>
                <a:ea typeface="微軟正黑體" panose="020B0604030504040204" pitchFamily="34" charset="-120"/>
              </a:rPr>
              <a:t>10%</a:t>
            </a:r>
          </a:p>
        </p:txBody>
      </p:sp>
      <p:sp>
        <p:nvSpPr>
          <p:cNvPr id="4" name="向右箭號 3"/>
          <p:cNvSpPr/>
          <p:nvPr/>
        </p:nvSpPr>
        <p:spPr>
          <a:xfrm>
            <a:off x="323528" y="4442183"/>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auto">
              <a:spcBef>
                <a:spcPts val="0"/>
              </a:spcBef>
              <a:spcAft>
                <a:spcPts val="0"/>
              </a:spcAft>
              <a:buClrTx/>
              <a:buSzTx/>
              <a:buFontTx/>
              <a:buNone/>
            </a:pPr>
            <a:endParaRPr lang="zh-TW" altLang="en-US">
              <a:solidFill>
                <a:prstClr val="black"/>
              </a:solidFill>
            </a:endParaRPr>
          </a:p>
        </p:txBody>
      </p:sp>
      <p:sp>
        <p:nvSpPr>
          <p:cNvPr id="11" name="向右箭號 10"/>
          <p:cNvSpPr/>
          <p:nvPr/>
        </p:nvSpPr>
        <p:spPr>
          <a:xfrm>
            <a:off x="309809" y="5733256"/>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auto">
              <a:spcBef>
                <a:spcPts val="0"/>
              </a:spcBef>
              <a:spcAft>
                <a:spcPts val="0"/>
              </a:spcAft>
              <a:buClrTx/>
              <a:buSzTx/>
              <a:buFontTx/>
              <a:buNone/>
            </a:pPr>
            <a:endParaRPr lang="zh-TW" altLang="en-US">
              <a:solidFill>
                <a:prstClr val="black"/>
              </a:solidFill>
            </a:endParaRPr>
          </a:p>
        </p:txBody>
      </p:sp>
      <p:sp>
        <p:nvSpPr>
          <p:cNvPr id="12" name="頁尾版面配置區 6"/>
          <p:cNvSpPr txBox="1">
            <a:spLocks/>
          </p:cNvSpPr>
          <p:nvPr/>
        </p:nvSpPr>
        <p:spPr>
          <a:xfrm>
            <a:off x="-20434" y="6610689"/>
            <a:ext cx="9144000" cy="260648"/>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a:t>
            </a:r>
            <a:endParaRPr kumimoji="0" lang="zh-TW" altLang="en-US" sz="1050" b="0" i="0" u="none" strike="noStrike" kern="0" cap="none" spc="0" normalizeH="0" baseline="0" noProof="0" dirty="0">
              <a:ln>
                <a:noFill/>
              </a:ln>
              <a:solidFill>
                <a:srgbClr val="FFFFFF"/>
              </a:solidFill>
              <a:effectLst/>
              <a:uLnTx/>
              <a:uFillTx/>
            </a:endParaRPr>
          </a:p>
        </p:txBody>
      </p:sp>
      <p:sp>
        <p:nvSpPr>
          <p:cNvPr id="13" name="投影片編號版面配置區 5"/>
          <p:cNvSpPr txBox="1">
            <a:spLocks/>
          </p:cNvSpPr>
          <p:nvPr/>
        </p:nvSpPr>
        <p:spPr>
          <a:xfrm>
            <a:off x="7425532" y="6610689"/>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30</a:t>
            </a:fld>
            <a:endParaRPr lang="zh-TW" altLang="en-US" sz="1050" dirty="0">
              <a:solidFill>
                <a:srgbClr val="FFFFFF"/>
              </a:solidFill>
            </a:endParaRPr>
          </a:p>
        </p:txBody>
      </p:sp>
      <p:sp>
        <p:nvSpPr>
          <p:cNvPr id="14" name="爆炸 1 13"/>
          <p:cNvSpPr/>
          <p:nvPr/>
        </p:nvSpPr>
        <p:spPr>
          <a:xfrm rot="21118212">
            <a:off x="5563377" y="4692484"/>
            <a:ext cx="3009607" cy="2081545"/>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665 w 21465"/>
              <a:gd name="connsiteY0" fmla="*/ 5800 h 21600"/>
              <a:gd name="connsiteX1" fmla="*/ 14387 w 21465"/>
              <a:gd name="connsiteY1" fmla="*/ 0 h 21600"/>
              <a:gd name="connsiteX2" fmla="*/ 14020 w 21465"/>
              <a:gd name="connsiteY2" fmla="*/ 5325 h 21600"/>
              <a:gd name="connsiteX3" fmla="*/ 18245 w 21465"/>
              <a:gd name="connsiteY3" fmla="*/ 4457 h 21600"/>
              <a:gd name="connsiteX4" fmla="*/ 16567 w 21465"/>
              <a:gd name="connsiteY4" fmla="*/ 7315 h 21600"/>
              <a:gd name="connsiteX5" fmla="*/ 20962 w 21465"/>
              <a:gd name="connsiteY5" fmla="*/ 8137 h 21600"/>
              <a:gd name="connsiteX6" fmla="*/ 17472 w 21465"/>
              <a:gd name="connsiteY6" fmla="*/ 10475 h 21600"/>
              <a:gd name="connsiteX7" fmla="*/ 21465 w 21465"/>
              <a:gd name="connsiteY7" fmla="*/ 13290 h 21600"/>
              <a:gd name="connsiteX8" fmla="*/ 16702 w 21465"/>
              <a:gd name="connsiteY8" fmla="*/ 12942 h 21600"/>
              <a:gd name="connsiteX9" fmla="*/ 18010 w 21465"/>
              <a:gd name="connsiteY9" fmla="*/ 18095 h 21600"/>
              <a:gd name="connsiteX10" fmla="*/ 13885 w 21465"/>
              <a:gd name="connsiteY10" fmla="*/ 14457 h 21600"/>
              <a:gd name="connsiteX11" fmla="*/ 13112 w 21465"/>
              <a:gd name="connsiteY11" fmla="*/ 19737 h 21600"/>
              <a:gd name="connsiteX12" fmla="*/ 10397 w 21465"/>
              <a:gd name="connsiteY12" fmla="*/ 14935 h 21600"/>
              <a:gd name="connsiteX13" fmla="*/ 8350 w 21465"/>
              <a:gd name="connsiteY13" fmla="*/ 21600 h 21600"/>
              <a:gd name="connsiteX14" fmla="*/ 7580 w 21465"/>
              <a:gd name="connsiteY14" fmla="*/ 15627 h 21600"/>
              <a:gd name="connsiteX15" fmla="*/ 4627 w 21465"/>
              <a:gd name="connsiteY15" fmla="*/ 17617 h 21600"/>
              <a:gd name="connsiteX16" fmla="*/ 5532 w 21465"/>
              <a:gd name="connsiteY16" fmla="*/ 13937 h 21600"/>
              <a:gd name="connsiteX17" fmla="*/ 0 w 21465"/>
              <a:gd name="connsiteY17" fmla="*/ 14587 h 21600"/>
              <a:gd name="connsiteX18" fmla="*/ 3587 w 21465"/>
              <a:gd name="connsiteY18" fmla="*/ 11775 h 21600"/>
              <a:gd name="connsiteX19" fmla="*/ 1553 w 21465"/>
              <a:gd name="connsiteY19" fmla="*/ 9140 h 21600"/>
              <a:gd name="connsiteX20" fmla="*/ 4492 w 21465"/>
              <a:gd name="connsiteY20" fmla="*/ 7617 h 21600"/>
              <a:gd name="connsiteX21" fmla="*/ 235 w 21465"/>
              <a:gd name="connsiteY21" fmla="*/ 2295 h 21600"/>
              <a:gd name="connsiteX22" fmla="*/ 7177 w 21465"/>
              <a:gd name="connsiteY22" fmla="*/ 6320 h 21600"/>
              <a:gd name="connsiteX23" fmla="*/ 8217 w 21465"/>
              <a:gd name="connsiteY23" fmla="*/ 2295 h 21600"/>
              <a:gd name="connsiteX24" fmla="*/ 10665 w 21465"/>
              <a:gd name="connsiteY24" fmla="*/ 5800 h 21600"/>
              <a:gd name="connsiteX0" fmla="*/ 10665 w 21465"/>
              <a:gd name="connsiteY0" fmla="*/ 5800 h 21600"/>
              <a:gd name="connsiteX1" fmla="*/ 14387 w 21465"/>
              <a:gd name="connsiteY1" fmla="*/ 0 h 21600"/>
              <a:gd name="connsiteX2" fmla="*/ 14020 w 21465"/>
              <a:gd name="connsiteY2" fmla="*/ 5325 h 21600"/>
              <a:gd name="connsiteX3" fmla="*/ 18245 w 21465"/>
              <a:gd name="connsiteY3" fmla="*/ 4457 h 21600"/>
              <a:gd name="connsiteX4" fmla="*/ 16567 w 21465"/>
              <a:gd name="connsiteY4" fmla="*/ 7315 h 21600"/>
              <a:gd name="connsiteX5" fmla="*/ 20962 w 21465"/>
              <a:gd name="connsiteY5" fmla="*/ 8137 h 21600"/>
              <a:gd name="connsiteX6" fmla="*/ 17472 w 21465"/>
              <a:gd name="connsiteY6" fmla="*/ 10475 h 21600"/>
              <a:gd name="connsiteX7" fmla="*/ 21465 w 21465"/>
              <a:gd name="connsiteY7" fmla="*/ 13290 h 21600"/>
              <a:gd name="connsiteX8" fmla="*/ 16702 w 21465"/>
              <a:gd name="connsiteY8" fmla="*/ 12942 h 21600"/>
              <a:gd name="connsiteX9" fmla="*/ 18010 w 21465"/>
              <a:gd name="connsiteY9" fmla="*/ 18095 h 21600"/>
              <a:gd name="connsiteX10" fmla="*/ 13885 w 21465"/>
              <a:gd name="connsiteY10" fmla="*/ 14457 h 21600"/>
              <a:gd name="connsiteX11" fmla="*/ 13112 w 21465"/>
              <a:gd name="connsiteY11" fmla="*/ 19737 h 21600"/>
              <a:gd name="connsiteX12" fmla="*/ 10397 w 21465"/>
              <a:gd name="connsiteY12" fmla="*/ 14935 h 21600"/>
              <a:gd name="connsiteX13" fmla="*/ 8350 w 21465"/>
              <a:gd name="connsiteY13" fmla="*/ 21600 h 21600"/>
              <a:gd name="connsiteX14" fmla="*/ 7580 w 21465"/>
              <a:gd name="connsiteY14" fmla="*/ 15627 h 21600"/>
              <a:gd name="connsiteX15" fmla="*/ 4627 w 21465"/>
              <a:gd name="connsiteY15" fmla="*/ 17617 h 21600"/>
              <a:gd name="connsiteX16" fmla="*/ 5532 w 21465"/>
              <a:gd name="connsiteY16" fmla="*/ 13937 h 21600"/>
              <a:gd name="connsiteX17" fmla="*/ 0 w 21465"/>
              <a:gd name="connsiteY17" fmla="*/ 14587 h 21600"/>
              <a:gd name="connsiteX18" fmla="*/ 3587 w 21465"/>
              <a:gd name="connsiteY18" fmla="*/ 11775 h 21600"/>
              <a:gd name="connsiteX19" fmla="*/ 1553 w 21465"/>
              <a:gd name="connsiteY19" fmla="*/ 9140 h 21600"/>
              <a:gd name="connsiteX20" fmla="*/ 4492 w 21465"/>
              <a:gd name="connsiteY20" fmla="*/ 7617 h 21600"/>
              <a:gd name="connsiteX21" fmla="*/ 4071 w 21465"/>
              <a:gd name="connsiteY21" fmla="*/ 4750 h 21600"/>
              <a:gd name="connsiteX22" fmla="*/ 7177 w 21465"/>
              <a:gd name="connsiteY22" fmla="*/ 6320 h 21600"/>
              <a:gd name="connsiteX23" fmla="*/ 8217 w 21465"/>
              <a:gd name="connsiteY23" fmla="*/ 2295 h 21600"/>
              <a:gd name="connsiteX24" fmla="*/ 10665 w 21465"/>
              <a:gd name="connsiteY24" fmla="*/ 5800 h 21600"/>
              <a:gd name="connsiteX0" fmla="*/ 9112 w 19912"/>
              <a:gd name="connsiteY0" fmla="*/ 5800 h 21600"/>
              <a:gd name="connsiteX1" fmla="*/ 12834 w 19912"/>
              <a:gd name="connsiteY1" fmla="*/ 0 h 21600"/>
              <a:gd name="connsiteX2" fmla="*/ 12467 w 19912"/>
              <a:gd name="connsiteY2" fmla="*/ 5325 h 21600"/>
              <a:gd name="connsiteX3" fmla="*/ 16692 w 19912"/>
              <a:gd name="connsiteY3" fmla="*/ 4457 h 21600"/>
              <a:gd name="connsiteX4" fmla="*/ 15014 w 19912"/>
              <a:gd name="connsiteY4" fmla="*/ 7315 h 21600"/>
              <a:gd name="connsiteX5" fmla="*/ 19409 w 19912"/>
              <a:gd name="connsiteY5" fmla="*/ 8137 h 21600"/>
              <a:gd name="connsiteX6" fmla="*/ 15919 w 19912"/>
              <a:gd name="connsiteY6" fmla="*/ 10475 h 21600"/>
              <a:gd name="connsiteX7" fmla="*/ 19912 w 19912"/>
              <a:gd name="connsiteY7" fmla="*/ 13290 h 21600"/>
              <a:gd name="connsiteX8" fmla="*/ 15149 w 19912"/>
              <a:gd name="connsiteY8" fmla="*/ 12942 h 21600"/>
              <a:gd name="connsiteX9" fmla="*/ 16457 w 19912"/>
              <a:gd name="connsiteY9" fmla="*/ 18095 h 21600"/>
              <a:gd name="connsiteX10" fmla="*/ 12332 w 19912"/>
              <a:gd name="connsiteY10" fmla="*/ 14457 h 21600"/>
              <a:gd name="connsiteX11" fmla="*/ 11559 w 19912"/>
              <a:gd name="connsiteY11" fmla="*/ 19737 h 21600"/>
              <a:gd name="connsiteX12" fmla="*/ 8844 w 19912"/>
              <a:gd name="connsiteY12" fmla="*/ 14935 h 21600"/>
              <a:gd name="connsiteX13" fmla="*/ 6797 w 19912"/>
              <a:gd name="connsiteY13" fmla="*/ 21600 h 21600"/>
              <a:gd name="connsiteX14" fmla="*/ 6027 w 19912"/>
              <a:gd name="connsiteY14" fmla="*/ 15627 h 21600"/>
              <a:gd name="connsiteX15" fmla="*/ 3074 w 19912"/>
              <a:gd name="connsiteY15" fmla="*/ 17617 h 21600"/>
              <a:gd name="connsiteX16" fmla="*/ 3979 w 19912"/>
              <a:gd name="connsiteY16" fmla="*/ 13937 h 21600"/>
              <a:gd name="connsiteX17" fmla="*/ 1803 w 19912"/>
              <a:gd name="connsiteY17" fmla="*/ 14363 h 21600"/>
              <a:gd name="connsiteX18" fmla="*/ 2034 w 19912"/>
              <a:gd name="connsiteY18" fmla="*/ 11775 h 21600"/>
              <a:gd name="connsiteX19" fmla="*/ 0 w 19912"/>
              <a:gd name="connsiteY19" fmla="*/ 9140 h 21600"/>
              <a:gd name="connsiteX20" fmla="*/ 2939 w 19912"/>
              <a:gd name="connsiteY20" fmla="*/ 7617 h 21600"/>
              <a:gd name="connsiteX21" fmla="*/ 2518 w 19912"/>
              <a:gd name="connsiteY21" fmla="*/ 4750 h 21600"/>
              <a:gd name="connsiteX22" fmla="*/ 5624 w 19912"/>
              <a:gd name="connsiteY22" fmla="*/ 6320 h 21600"/>
              <a:gd name="connsiteX23" fmla="*/ 6664 w 19912"/>
              <a:gd name="connsiteY23" fmla="*/ 2295 h 21600"/>
              <a:gd name="connsiteX24" fmla="*/ 9112 w 19912"/>
              <a:gd name="connsiteY24" fmla="*/ 5800 h 21600"/>
              <a:gd name="connsiteX0" fmla="*/ 9112 w 19912"/>
              <a:gd name="connsiteY0" fmla="*/ 5800 h 21600"/>
              <a:gd name="connsiteX1" fmla="*/ 12834 w 19912"/>
              <a:gd name="connsiteY1" fmla="*/ 0 h 21600"/>
              <a:gd name="connsiteX2" fmla="*/ 12467 w 19912"/>
              <a:gd name="connsiteY2" fmla="*/ 5325 h 21600"/>
              <a:gd name="connsiteX3" fmla="*/ 16692 w 19912"/>
              <a:gd name="connsiteY3" fmla="*/ 4457 h 21600"/>
              <a:gd name="connsiteX4" fmla="*/ 15014 w 19912"/>
              <a:gd name="connsiteY4" fmla="*/ 7315 h 21600"/>
              <a:gd name="connsiteX5" fmla="*/ 19409 w 19912"/>
              <a:gd name="connsiteY5" fmla="*/ 8137 h 21600"/>
              <a:gd name="connsiteX6" fmla="*/ 15919 w 19912"/>
              <a:gd name="connsiteY6" fmla="*/ 10475 h 21600"/>
              <a:gd name="connsiteX7" fmla="*/ 19912 w 19912"/>
              <a:gd name="connsiteY7" fmla="*/ 13290 h 21600"/>
              <a:gd name="connsiteX8" fmla="*/ 15149 w 19912"/>
              <a:gd name="connsiteY8" fmla="*/ 12942 h 21600"/>
              <a:gd name="connsiteX9" fmla="*/ 16457 w 19912"/>
              <a:gd name="connsiteY9" fmla="*/ 18095 h 21600"/>
              <a:gd name="connsiteX10" fmla="*/ 12332 w 19912"/>
              <a:gd name="connsiteY10" fmla="*/ 14457 h 21600"/>
              <a:gd name="connsiteX11" fmla="*/ 11559 w 19912"/>
              <a:gd name="connsiteY11" fmla="*/ 19737 h 21600"/>
              <a:gd name="connsiteX12" fmla="*/ 8844 w 19912"/>
              <a:gd name="connsiteY12" fmla="*/ 14935 h 21600"/>
              <a:gd name="connsiteX13" fmla="*/ 6797 w 19912"/>
              <a:gd name="connsiteY13" fmla="*/ 21600 h 21600"/>
              <a:gd name="connsiteX14" fmla="*/ 6027 w 19912"/>
              <a:gd name="connsiteY14" fmla="*/ 15627 h 21600"/>
              <a:gd name="connsiteX15" fmla="*/ 4205 w 19912"/>
              <a:gd name="connsiteY15" fmla="*/ 17804 h 21600"/>
              <a:gd name="connsiteX16" fmla="*/ 3979 w 19912"/>
              <a:gd name="connsiteY16" fmla="*/ 13937 h 21600"/>
              <a:gd name="connsiteX17" fmla="*/ 1803 w 19912"/>
              <a:gd name="connsiteY17" fmla="*/ 14363 h 21600"/>
              <a:gd name="connsiteX18" fmla="*/ 2034 w 19912"/>
              <a:gd name="connsiteY18" fmla="*/ 11775 h 21600"/>
              <a:gd name="connsiteX19" fmla="*/ 0 w 19912"/>
              <a:gd name="connsiteY19" fmla="*/ 9140 h 21600"/>
              <a:gd name="connsiteX20" fmla="*/ 2939 w 19912"/>
              <a:gd name="connsiteY20" fmla="*/ 7617 h 21600"/>
              <a:gd name="connsiteX21" fmla="*/ 2518 w 19912"/>
              <a:gd name="connsiteY21" fmla="*/ 4750 h 21600"/>
              <a:gd name="connsiteX22" fmla="*/ 5624 w 19912"/>
              <a:gd name="connsiteY22" fmla="*/ 6320 h 21600"/>
              <a:gd name="connsiteX23" fmla="*/ 6664 w 19912"/>
              <a:gd name="connsiteY23" fmla="*/ 2295 h 21600"/>
              <a:gd name="connsiteX24" fmla="*/ 9112 w 19912"/>
              <a:gd name="connsiteY24" fmla="*/ 5800 h 21600"/>
              <a:gd name="connsiteX0" fmla="*/ 9175 w 19975"/>
              <a:gd name="connsiteY0" fmla="*/ 5800 h 21600"/>
              <a:gd name="connsiteX1" fmla="*/ 12897 w 19975"/>
              <a:gd name="connsiteY1" fmla="*/ 0 h 21600"/>
              <a:gd name="connsiteX2" fmla="*/ 12530 w 19975"/>
              <a:gd name="connsiteY2" fmla="*/ 5325 h 21600"/>
              <a:gd name="connsiteX3" fmla="*/ 16755 w 19975"/>
              <a:gd name="connsiteY3" fmla="*/ 4457 h 21600"/>
              <a:gd name="connsiteX4" fmla="*/ 15077 w 19975"/>
              <a:gd name="connsiteY4" fmla="*/ 7315 h 21600"/>
              <a:gd name="connsiteX5" fmla="*/ 19472 w 19975"/>
              <a:gd name="connsiteY5" fmla="*/ 8137 h 21600"/>
              <a:gd name="connsiteX6" fmla="*/ 15982 w 19975"/>
              <a:gd name="connsiteY6" fmla="*/ 10475 h 21600"/>
              <a:gd name="connsiteX7" fmla="*/ 19975 w 19975"/>
              <a:gd name="connsiteY7" fmla="*/ 13290 h 21600"/>
              <a:gd name="connsiteX8" fmla="*/ 15212 w 19975"/>
              <a:gd name="connsiteY8" fmla="*/ 12942 h 21600"/>
              <a:gd name="connsiteX9" fmla="*/ 16520 w 19975"/>
              <a:gd name="connsiteY9" fmla="*/ 18095 h 21600"/>
              <a:gd name="connsiteX10" fmla="*/ 12395 w 19975"/>
              <a:gd name="connsiteY10" fmla="*/ 14457 h 21600"/>
              <a:gd name="connsiteX11" fmla="*/ 11622 w 19975"/>
              <a:gd name="connsiteY11" fmla="*/ 19737 h 21600"/>
              <a:gd name="connsiteX12" fmla="*/ 8907 w 19975"/>
              <a:gd name="connsiteY12" fmla="*/ 14935 h 21600"/>
              <a:gd name="connsiteX13" fmla="*/ 6860 w 19975"/>
              <a:gd name="connsiteY13" fmla="*/ 21600 h 21600"/>
              <a:gd name="connsiteX14" fmla="*/ 6090 w 19975"/>
              <a:gd name="connsiteY14" fmla="*/ 15627 h 21600"/>
              <a:gd name="connsiteX15" fmla="*/ 4268 w 19975"/>
              <a:gd name="connsiteY15" fmla="*/ 17804 h 21600"/>
              <a:gd name="connsiteX16" fmla="*/ 4042 w 19975"/>
              <a:gd name="connsiteY16" fmla="*/ 13937 h 21600"/>
              <a:gd name="connsiteX17" fmla="*/ 0 w 19975"/>
              <a:gd name="connsiteY17" fmla="*/ 15390 h 21600"/>
              <a:gd name="connsiteX18" fmla="*/ 2097 w 19975"/>
              <a:gd name="connsiteY18" fmla="*/ 11775 h 21600"/>
              <a:gd name="connsiteX19" fmla="*/ 63 w 19975"/>
              <a:gd name="connsiteY19" fmla="*/ 9140 h 21600"/>
              <a:gd name="connsiteX20" fmla="*/ 3002 w 19975"/>
              <a:gd name="connsiteY20" fmla="*/ 7617 h 21600"/>
              <a:gd name="connsiteX21" fmla="*/ 2581 w 19975"/>
              <a:gd name="connsiteY21" fmla="*/ 4750 h 21600"/>
              <a:gd name="connsiteX22" fmla="*/ 5687 w 19975"/>
              <a:gd name="connsiteY22" fmla="*/ 6320 h 21600"/>
              <a:gd name="connsiteX23" fmla="*/ 6727 w 19975"/>
              <a:gd name="connsiteY23" fmla="*/ 2295 h 21600"/>
              <a:gd name="connsiteX24" fmla="*/ 9175 w 19975"/>
              <a:gd name="connsiteY24" fmla="*/ 5800 h 21600"/>
              <a:gd name="connsiteX0" fmla="*/ 9175 w 19975"/>
              <a:gd name="connsiteY0" fmla="*/ 5800 h 21600"/>
              <a:gd name="connsiteX1" fmla="*/ 12897 w 19975"/>
              <a:gd name="connsiteY1" fmla="*/ 0 h 21600"/>
              <a:gd name="connsiteX2" fmla="*/ 12530 w 19975"/>
              <a:gd name="connsiteY2" fmla="*/ 5325 h 21600"/>
              <a:gd name="connsiteX3" fmla="*/ 16755 w 19975"/>
              <a:gd name="connsiteY3" fmla="*/ 4457 h 21600"/>
              <a:gd name="connsiteX4" fmla="*/ 15077 w 19975"/>
              <a:gd name="connsiteY4" fmla="*/ 7315 h 21600"/>
              <a:gd name="connsiteX5" fmla="*/ 19472 w 19975"/>
              <a:gd name="connsiteY5" fmla="*/ 8137 h 21600"/>
              <a:gd name="connsiteX6" fmla="*/ 15982 w 19975"/>
              <a:gd name="connsiteY6" fmla="*/ 10475 h 21600"/>
              <a:gd name="connsiteX7" fmla="*/ 19975 w 19975"/>
              <a:gd name="connsiteY7" fmla="*/ 13290 h 21600"/>
              <a:gd name="connsiteX8" fmla="*/ 15212 w 19975"/>
              <a:gd name="connsiteY8" fmla="*/ 12942 h 21600"/>
              <a:gd name="connsiteX9" fmla="*/ 16520 w 19975"/>
              <a:gd name="connsiteY9" fmla="*/ 18095 h 21600"/>
              <a:gd name="connsiteX10" fmla="*/ 12395 w 19975"/>
              <a:gd name="connsiteY10" fmla="*/ 14457 h 21600"/>
              <a:gd name="connsiteX11" fmla="*/ 11622 w 19975"/>
              <a:gd name="connsiteY11" fmla="*/ 19737 h 21600"/>
              <a:gd name="connsiteX12" fmla="*/ 8907 w 19975"/>
              <a:gd name="connsiteY12" fmla="*/ 14935 h 21600"/>
              <a:gd name="connsiteX13" fmla="*/ 6860 w 19975"/>
              <a:gd name="connsiteY13" fmla="*/ 21600 h 21600"/>
              <a:gd name="connsiteX14" fmla="*/ 6090 w 19975"/>
              <a:gd name="connsiteY14" fmla="*/ 15627 h 21600"/>
              <a:gd name="connsiteX15" fmla="*/ 3869 w 19975"/>
              <a:gd name="connsiteY15" fmla="*/ 16501 h 21600"/>
              <a:gd name="connsiteX16" fmla="*/ 4042 w 19975"/>
              <a:gd name="connsiteY16" fmla="*/ 13937 h 21600"/>
              <a:gd name="connsiteX17" fmla="*/ 0 w 19975"/>
              <a:gd name="connsiteY17" fmla="*/ 15390 h 21600"/>
              <a:gd name="connsiteX18" fmla="*/ 2097 w 19975"/>
              <a:gd name="connsiteY18" fmla="*/ 11775 h 21600"/>
              <a:gd name="connsiteX19" fmla="*/ 63 w 19975"/>
              <a:gd name="connsiteY19" fmla="*/ 9140 h 21600"/>
              <a:gd name="connsiteX20" fmla="*/ 3002 w 19975"/>
              <a:gd name="connsiteY20" fmla="*/ 7617 h 21600"/>
              <a:gd name="connsiteX21" fmla="*/ 2581 w 19975"/>
              <a:gd name="connsiteY21" fmla="*/ 4750 h 21600"/>
              <a:gd name="connsiteX22" fmla="*/ 5687 w 19975"/>
              <a:gd name="connsiteY22" fmla="*/ 6320 h 21600"/>
              <a:gd name="connsiteX23" fmla="*/ 6727 w 19975"/>
              <a:gd name="connsiteY23" fmla="*/ 2295 h 21600"/>
              <a:gd name="connsiteX24" fmla="*/ 9175 w 19975"/>
              <a:gd name="connsiteY24" fmla="*/ 5800 h 21600"/>
              <a:gd name="connsiteX0" fmla="*/ 9286 w 20086"/>
              <a:gd name="connsiteY0" fmla="*/ 5800 h 21600"/>
              <a:gd name="connsiteX1" fmla="*/ 13008 w 20086"/>
              <a:gd name="connsiteY1" fmla="*/ 0 h 21600"/>
              <a:gd name="connsiteX2" fmla="*/ 12641 w 20086"/>
              <a:gd name="connsiteY2" fmla="*/ 5325 h 21600"/>
              <a:gd name="connsiteX3" fmla="*/ 16866 w 20086"/>
              <a:gd name="connsiteY3" fmla="*/ 4457 h 21600"/>
              <a:gd name="connsiteX4" fmla="*/ 15188 w 20086"/>
              <a:gd name="connsiteY4" fmla="*/ 7315 h 21600"/>
              <a:gd name="connsiteX5" fmla="*/ 19583 w 20086"/>
              <a:gd name="connsiteY5" fmla="*/ 8137 h 21600"/>
              <a:gd name="connsiteX6" fmla="*/ 16093 w 20086"/>
              <a:gd name="connsiteY6" fmla="*/ 10475 h 21600"/>
              <a:gd name="connsiteX7" fmla="*/ 20086 w 20086"/>
              <a:gd name="connsiteY7" fmla="*/ 13290 h 21600"/>
              <a:gd name="connsiteX8" fmla="*/ 15323 w 20086"/>
              <a:gd name="connsiteY8" fmla="*/ 12942 h 21600"/>
              <a:gd name="connsiteX9" fmla="*/ 16631 w 20086"/>
              <a:gd name="connsiteY9" fmla="*/ 18095 h 21600"/>
              <a:gd name="connsiteX10" fmla="*/ 12506 w 20086"/>
              <a:gd name="connsiteY10" fmla="*/ 14457 h 21600"/>
              <a:gd name="connsiteX11" fmla="*/ 11733 w 20086"/>
              <a:gd name="connsiteY11" fmla="*/ 19737 h 21600"/>
              <a:gd name="connsiteX12" fmla="*/ 9018 w 20086"/>
              <a:gd name="connsiteY12" fmla="*/ 14935 h 21600"/>
              <a:gd name="connsiteX13" fmla="*/ 6971 w 20086"/>
              <a:gd name="connsiteY13" fmla="*/ 21600 h 21600"/>
              <a:gd name="connsiteX14" fmla="*/ 6201 w 20086"/>
              <a:gd name="connsiteY14" fmla="*/ 15627 h 21600"/>
              <a:gd name="connsiteX15" fmla="*/ 3980 w 20086"/>
              <a:gd name="connsiteY15" fmla="*/ 16501 h 21600"/>
              <a:gd name="connsiteX16" fmla="*/ 4153 w 20086"/>
              <a:gd name="connsiteY16" fmla="*/ 13937 h 21600"/>
              <a:gd name="connsiteX17" fmla="*/ 111 w 20086"/>
              <a:gd name="connsiteY17" fmla="*/ 15390 h 21600"/>
              <a:gd name="connsiteX18" fmla="*/ 2208 w 20086"/>
              <a:gd name="connsiteY18" fmla="*/ 11775 h 21600"/>
              <a:gd name="connsiteX19" fmla="*/ 0 w 20086"/>
              <a:gd name="connsiteY19" fmla="*/ 10594 h 21600"/>
              <a:gd name="connsiteX20" fmla="*/ 3113 w 20086"/>
              <a:gd name="connsiteY20" fmla="*/ 7617 h 21600"/>
              <a:gd name="connsiteX21" fmla="*/ 2692 w 20086"/>
              <a:gd name="connsiteY21" fmla="*/ 4750 h 21600"/>
              <a:gd name="connsiteX22" fmla="*/ 5798 w 20086"/>
              <a:gd name="connsiteY22" fmla="*/ 6320 h 21600"/>
              <a:gd name="connsiteX23" fmla="*/ 6838 w 20086"/>
              <a:gd name="connsiteY23" fmla="*/ 2295 h 21600"/>
              <a:gd name="connsiteX24" fmla="*/ 9286 w 20086"/>
              <a:gd name="connsiteY24" fmla="*/ 5800 h 21600"/>
              <a:gd name="connsiteX0" fmla="*/ 9298 w 20098"/>
              <a:gd name="connsiteY0" fmla="*/ 5800 h 21600"/>
              <a:gd name="connsiteX1" fmla="*/ 13020 w 20098"/>
              <a:gd name="connsiteY1" fmla="*/ 0 h 21600"/>
              <a:gd name="connsiteX2" fmla="*/ 12653 w 20098"/>
              <a:gd name="connsiteY2" fmla="*/ 5325 h 21600"/>
              <a:gd name="connsiteX3" fmla="*/ 16878 w 20098"/>
              <a:gd name="connsiteY3" fmla="*/ 4457 h 21600"/>
              <a:gd name="connsiteX4" fmla="*/ 15200 w 20098"/>
              <a:gd name="connsiteY4" fmla="*/ 7315 h 21600"/>
              <a:gd name="connsiteX5" fmla="*/ 19595 w 20098"/>
              <a:gd name="connsiteY5" fmla="*/ 8137 h 21600"/>
              <a:gd name="connsiteX6" fmla="*/ 16105 w 20098"/>
              <a:gd name="connsiteY6" fmla="*/ 10475 h 21600"/>
              <a:gd name="connsiteX7" fmla="*/ 20098 w 20098"/>
              <a:gd name="connsiteY7" fmla="*/ 13290 h 21600"/>
              <a:gd name="connsiteX8" fmla="*/ 15335 w 20098"/>
              <a:gd name="connsiteY8" fmla="*/ 12942 h 21600"/>
              <a:gd name="connsiteX9" fmla="*/ 16643 w 20098"/>
              <a:gd name="connsiteY9" fmla="*/ 18095 h 21600"/>
              <a:gd name="connsiteX10" fmla="*/ 12518 w 20098"/>
              <a:gd name="connsiteY10" fmla="*/ 14457 h 21600"/>
              <a:gd name="connsiteX11" fmla="*/ 11745 w 20098"/>
              <a:gd name="connsiteY11" fmla="*/ 19737 h 21600"/>
              <a:gd name="connsiteX12" fmla="*/ 9030 w 20098"/>
              <a:gd name="connsiteY12" fmla="*/ 14935 h 21600"/>
              <a:gd name="connsiteX13" fmla="*/ 6983 w 20098"/>
              <a:gd name="connsiteY13" fmla="*/ 21600 h 21600"/>
              <a:gd name="connsiteX14" fmla="*/ 6213 w 20098"/>
              <a:gd name="connsiteY14" fmla="*/ 15627 h 21600"/>
              <a:gd name="connsiteX15" fmla="*/ 3992 w 20098"/>
              <a:gd name="connsiteY15" fmla="*/ 16501 h 21600"/>
              <a:gd name="connsiteX16" fmla="*/ 4165 w 20098"/>
              <a:gd name="connsiteY16" fmla="*/ 13937 h 21600"/>
              <a:gd name="connsiteX17" fmla="*/ 123 w 20098"/>
              <a:gd name="connsiteY17" fmla="*/ 15390 h 21600"/>
              <a:gd name="connsiteX18" fmla="*/ 2220 w 20098"/>
              <a:gd name="connsiteY18" fmla="*/ 11775 h 21600"/>
              <a:gd name="connsiteX19" fmla="*/ 0 w 20098"/>
              <a:gd name="connsiteY19" fmla="*/ 9028 h 21600"/>
              <a:gd name="connsiteX20" fmla="*/ 3125 w 20098"/>
              <a:gd name="connsiteY20" fmla="*/ 7617 h 21600"/>
              <a:gd name="connsiteX21" fmla="*/ 2704 w 20098"/>
              <a:gd name="connsiteY21" fmla="*/ 4750 h 21600"/>
              <a:gd name="connsiteX22" fmla="*/ 5810 w 20098"/>
              <a:gd name="connsiteY22" fmla="*/ 6320 h 21600"/>
              <a:gd name="connsiteX23" fmla="*/ 6850 w 20098"/>
              <a:gd name="connsiteY23" fmla="*/ 2295 h 21600"/>
              <a:gd name="connsiteX24" fmla="*/ 9298 w 20098"/>
              <a:gd name="connsiteY24" fmla="*/ 5800 h 21600"/>
              <a:gd name="connsiteX0" fmla="*/ 9298 w 20098"/>
              <a:gd name="connsiteY0" fmla="*/ 3898 h 19698"/>
              <a:gd name="connsiteX1" fmla="*/ 12326 w 20098"/>
              <a:gd name="connsiteY1" fmla="*/ 0 h 19698"/>
              <a:gd name="connsiteX2" fmla="*/ 12653 w 20098"/>
              <a:gd name="connsiteY2" fmla="*/ 3423 h 19698"/>
              <a:gd name="connsiteX3" fmla="*/ 16878 w 20098"/>
              <a:gd name="connsiteY3" fmla="*/ 2555 h 19698"/>
              <a:gd name="connsiteX4" fmla="*/ 15200 w 20098"/>
              <a:gd name="connsiteY4" fmla="*/ 5413 h 19698"/>
              <a:gd name="connsiteX5" fmla="*/ 19595 w 20098"/>
              <a:gd name="connsiteY5" fmla="*/ 6235 h 19698"/>
              <a:gd name="connsiteX6" fmla="*/ 16105 w 20098"/>
              <a:gd name="connsiteY6" fmla="*/ 8573 h 19698"/>
              <a:gd name="connsiteX7" fmla="*/ 20098 w 20098"/>
              <a:gd name="connsiteY7" fmla="*/ 11388 h 19698"/>
              <a:gd name="connsiteX8" fmla="*/ 15335 w 20098"/>
              <a:gd name="connsiteY8" fmla="*/ 11040 h 19698"/>
              <a:gd name="connsiteX9" fmla="*/ 16643 w 20098"/>
              <a:gd name="connsiteY9" fmla="*/ 16193 h 19698"/>
              <a:gd name="connsiteX10" fmla="*/ 12518 w 20098"/>
              <a:gd name="connsiteY10" fmla="*/ 12555 h 19698"/>
              <a:gd name="connsiteX11" fmla="*/ 11745 w 20098"/>
              <a:gd name="connsiteY11" fmla="*/ 17835 h 19698"/>
              <a:gd name="connsiteX12" fmla="*/ 9030 w 20098"/>
              <a:gd name="connsiteY12" fmla="*/ 13033 h 19698"/>
              <a:gd name="connsiteX13" fmla="*/ 6983 w 20098"/>
              <a:gd name="connsiteY13" fmla="*/ 19698 h 19698"/>
              <a:gd name="connsiteX14" fmla="*/ 6213 w 20098"/>
              <a:gd name="connsiteY14" fmla="*/ 13725 h 19698"/>
              <a:gd name="connsiteX15" fmla="*/ 3992 w 20098"/>
              <a:gd name="connsiteY15" fmla="*/ 14599 h 19698"/>
              <a:gd name="connsiteX16" fmla="*/ 4165 w 20098"/>
              <a:gd name="connsiteY16" fmla="*/ 12035 h 19698"/>
              <a:gd name="connsiteX17" fmla="*/ 123 w 20098"/>
              <a:gd name="connsiteY17" fmla="*/ 13488 h 19698"/>
              <a:gd name="connsiteX18" fmla="*/ 2220 w 20098"/>
              <a:gd name="connsiteY18" fmla="*/ 9873 h 19698"/>
              <a:gd name="connsiteX19" fmla="*/ 0 w 20098"/>
              <a:gd name="connsiteY19" fmla="*/ 7126 h 19698"/>
              <a:gd name="connsiteX20" fmla="*/ 3125 w 20098"/>
              <a:gd name="connsiteY20" fmla="*/ 5715 h 19698"/>
              <a:gd name="connsiteX21" fmla="*/ 2704 w 20098"/>
              <a:gd name="connsiteY21" fmla="*/ 2848 h 19698"/>
              <a:gd name="connsiteX22" fmla="*/ 5810 w 20098"/>
              <a:gd name="connsiteY22" fmla="*/ 4418 h 19698"/>
              <a:gd name="connsiteX23" fmla="*/ 6850 w 20098"/>
              <a:gd name="connsiteY23" fmla="*/ 393 h 19698"/>
              <a:gd name="connsiteX24" fmla="*/ 9298 w 20098"/>
              <a:gd name="connsiteY24" fmla="*/ 3898 h 19698"/>
              <a:gd name="connsiteX0" fmla="*/ 9298 w 20098"/>
              <a:gd name="connsiteY0" fmla="*/ 3898 h 18239"/>
              <a:gd name="connsiteX1" fmla="*/ 12326 w 20098"/>
              <a:gd name="connsiteY1" fmla="*/ 0 h 18239"/>
              <a:gd name="connsiteX2" fmla="*/ 12653 w 20098"/>
              <a:gd name="connsiteY2" fmla="*/ 3423 h 18239"/>
              <a:gd name="connsiteX3" fmla="*/ 16878 w 20098"/>
              <a:gd name="connsiteY3" fmla="*/ 2555 h 18239"/>
              <a:gd name="connsiteX4" fmla="*/ 15200 w 20098"/>
              <a:gd name="connsiteY4" fmla="*/ 5413 h 18239"/>
              <a:gd name="connsiteX5" fmla="*/ 19595 w 20098"/>
              <a:gd name="connsiteY5" fmla="*/ 6235 h 18239"/>
              <a:gd name="connsiteX6" fmla="*/ 16105 w 20098"/>
              <a:gd name="connsiteY6" fmla="*/ 8573 h 18239"/>
              <a:gd name="connsiteX7" fmla="*/ 20098 w 20098"/>
              <a:gd name="connsiteY7" fmla="*/ 11388 h 18239"/>
              <a:gd name="connsiteX8" fmla="*/ 15335 w 20098"/>
              <a:gd name="connsiteY8" fmla="*/ 11040 h 18239"/>
              <a:gd name="connsiteX9" fmla="*/ 16643 w 20098"/>
              <a:gd name="connsiteY9" fmla="*/ 16193 h 18239"/>
              <a:gd name="connsiteX10" fmla="*/ 12518 w 20098"/>
              <a:gd name="connsiteY10" fmla="*/ 12555 h 18239"/>
              <a:gd name="connsiteX11" fmla="*/ 11745 w 20098"/>
              <a:gd name="connsiteY11" fmla="*/ 17835 h 18239"/>
              <a:gd name="connsiteX12" fmla="*/ 9030 w 20098"/>
              <a:gd name="connsiteY12" fmla="*/ 13033 h 18239"/>
              <a:gd name="connsiteX13" fmla="*/ 7094 w 20098"/>
              <a:gd name="connsiteY13" fmla="*/ 18239 h 18239"/>
              <a:gd name="connsiteX14" fmla="*/ 6213 w 20098"/>
              <a:gd name="connsiteY14" fmla="*/ 13725 h 18239"/>
              <a:gd name="connsiteX15" fmla="*/ 3992 w 20098"/>
              <a:gd name="connsiteY15" fmla="*/ 14599 h 18239"/>
              <a:gd name="connsiteX16" fmla="*/ 4165 w 20098"/>
              <a:gd name="connsiteY16" fmla="*/ 12035 h 18239"/>
              <a:gd name="connsiteX17" fmla="*/ 123 w 20098"/>
              <a:gd name="connsiteY17" fmla="*/ 13488 h 18239"/>
              <a:gd name="connsiteX18" fmla="*/ 2220 w 20098"/>
              <a:gd name="connsiteY18" fmla="*/ 9873 h 18239"/>
              <a:gd name="connsiteX19" fmla="*/ 0 w 20098"/>
              <a:gd name="connsiteY19" fmla="*/ 7126 h 18239"/>
              <a:gd name="connsiteX20" fmla="*/ 3125 w 20098"/>
              <a:gd name="connsiteY20" fmla="*/ 5715 h 18239"/>
              <a:gd name="connsiteX21" fmla="*/ 2704 w 20098"/>
              <a:gd name="connsiteY21" fmla="*/ 2848 h 18239"/>
              <a:gd name="connsiteX22" fmla="*/ 5810 w 20098"/>
              <a:gd name="connsiteY22" fmla="*/ 4418 h 18239"/>
              <a:gd name="connsiteX23" fmla="*/ 6850 w 20098"/>
              <a:gd name="connsiteY23" fmla="*/ 393 h 18239"/>
              <a:gd name="connsiteX24" fmla="*/ 9298 w 20098"/>
              <a:gd name="connsiteY24" fmla="*/ 3898 h 18239"/>
              <a:gd name="connsiteX0" fmla="*/ 9298 w 19595"/>
              <a:gd name="connsiteY0" fmla="*/ 3898 h 18239"/>
              <a:gd name="connsiteX1" fmla="*/ 12326 w 19595"/>
              <a:gd name="connsiteY1" fmla="*/ 0 h 18239"/>
              <a:gd name="connsiteX2" fmla="*/ 12653 w 19595"/>
              <a:gd name="connsiteY2" fmla="*/ 3423 h 18239"/>
              <a:gd name="connsiteX3" fmla="*/ 16878 w 19595"/>
              <a:gd name="connsiteY3" fmla="*/ 2555 h 18239"/>
              <a:gd name="connsiteX4" fmla="*/ 15200 w 19595"/>
              <a:gd name="connsiteY4" fmla="*/ 5413 h 18239"/>
              <a:gd name="connsiteX5" fmla="*/ 19595 w 19595"/>
              <a:gd name="connsiteY5" fmla="*/ 6235 h 18239"/>
              <a:gd name="connsiteX6" fmla="*/ 16105 w 19595"/>
              <a:gd name="connsiteY6" fmla="*/ 8573 h 18239"/>
              <a:gd name="connsiteX7" fmla="*/ 18277 w 19595"/>
              <a:gd name="connsiteY7" fmla="*/ 11049 h 18239"/>
              <a:gd name="connsiteX8" fmla="*/ 15335 w 19595"/>
              <a:gd name="connsiteY8" fmla="*/ 11040 h 18239"/>
              <a:gd name="connsiteX9" fmla="*/ 16643 w 19595"/>
              <a:gd name="connsiteY9" fmla="*/ 16193 h 18239"/>
              <a:gd name="connsiteX10" fmla="*/ 12518 w 19595"/>
              <a:gd name="connsiteY10" fmla="*/ 12555 h 18239"/>
              <a:gd name="connsiteX11" fmla="*/ 11745 w 19595"/>
              <a:gd name="connsiteY11" fmla="*/ 17835 h 18239"/>
              <a:gd name="connsiteX12" fmla="*/ 9030 w 19595"/>
              <a:gd name="connsiteY12" fmla="*/ 13033 h 18239"/>
              <a:gd name="connsiteX13" fmla="*/ 7094 w 19595"/>
              <a:gd name="connsiteY13" fmla="*/ 18239 h 18239"/>
              <a:gd name="connsiteX14" fmla="*/ 6213 w 19595"/>
              <a:gd name="connsiteY14" fmla="*/ 13725 h 18239"/>
              <a:gd name="connsiteX15" fmla="*/ 3992 w 19595"/>
              <a:gd name="connsiteY15" fmla="*/ 14599 h 18239"/>
              <a:gd name="connsiteX16" fmla="*/ 4165 w 19595"/>
              <a:gd name="connsiteY16" fmla="*/ 12035 h 18239"/>
              <a:gd name="connsiteX17" fmla="*/ 123 w 19595"/>
              <a:gd name="connsiteY17" fmla="*/ 13488 h 18239"/>
              <a:gd name="connsiteX18" fmla="*/ 2220 w 19595"/>
              <a:gd name="connsiteY18" fmla="*/ 9873 h 18239"/>
              <a:gd name="connsiteX19" fmla="*/ 0 w 19595"/>
              <a:gd name="connsiteY19" fmla="*/ 7126 h 18239"/>
              <a:gd name="connsiteX20" fmla="*/ 3125 w 19595"/>
              <a:gd name="connsiteY20" fmla="*/ 5715 h 18239"/>
              <a:gd name="connsiteX21" fmla="*/ 2704 w 19595"/>
              <a:gd name="connsiteY21" fmla="*/ 2848 h 18239"/>
              <a:gd name="connsiteX22" fmla="*/ 5810 w 19595"/>
              <a:gd name="connsiteY22" fmla="*/ 4418 h 18239"/>
              <a:gd name="connsiteX23" fmla="*/ 6850 w 19595"/>
              <a:gd name="connsiteY23" fmla="*/ 393 h 18239"/>
              <a:gd name="connsiteX24" fmla="*/ 9298 w 1959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6878 w 18445"/>
              <a:gd name="connsiteY3" fmla="*/ 2555 h 18239"/>
              <a:gd name="connsiteX4" fmla="*/ 15200 w 18445"/>
              <a:gd name="connsiteY4" fmla="*/ 5413 h 18239"/>
              <a:gd name="connsiteX5" fmla="*/ 18445 w 18445"/>
              <a:gd name="connsiteY5" fmla="*/ 6633 h 18239"/>
              <a:gd name="connsiteX6" fmla="*/ 16105 w 18445"/>
              <a:gd name="connsiteY6" fmla="*/ 8573 h 18239"/>
              <a:gd name="connsiteX7" fmla="*/ 18277 w 18445"/>
              <a:gd name="connsiteY7" fmla="*/ 11049 h 18239"/>
              <a:gd name="connsiteX8" fmla="*/ 15335 w 18445"/>
              <a:gd name="connsiteY8" fmla="*/ 11040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5200 w 18445"/>
              <a:gd name="connsiteY4" fmla="*/ 5413 h 18239"/>
              <a:gd name="connsiteX5" fmla="*/ 18445 w 18445"/>
              <a:gd name="connsiteY5" fmla="*/ 6633 h 18239"/>
              <a:gd name="connsiteX6" fmla="*/ 16105 w 18445"/>
              <a:gd name="connsiteY6" fmla="*/ 8573 h 18239"/>
              <a:gd name="connsiteX7" fmla="*/ 18277 w 18445"/>
              <a:gd name="connsiteY7" fmla="*/ 11049 h 18239"/>
              <a:gd name="connsiteX8" fmla="*/ 15335 w 18445"/>
              <a:gd name="connsiteY8" fmla="*/ 11040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6105 w 18445"/>
              <a:gd name="connsiteY6" fmla="*/ 8573 h 18239"/>
              <a:gd name="connsiteX7" fmla="*/ 18277 w 18445"/>
              <a:gd name="connsiteY7" fmla="*/ 11049 h 18239"/>
              <a:gd name="connsiteX8" fmla="*/ 15335 w 18445"/>
              <a:gd name="connsiteY8" fmla="*/ 11040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4076 w 18445"/>
              <a:gd name="connsiteY6" fmla="*/ 8804 h 18239"/>
              <a:gd name="connsiteX7" fmla="*/ 18277 w 18445"/>
              <a:gd name="connsiteY7" fmla="*/ 11049 h 18239"/>
              <a:gd name="connsiteX8" fmla="*/ 15335 w 18445"/>
              <a:gd name="connsiteY8" fmla="*/ 11040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4076 w 18445"/>
              <a:gd name="connsiteY6" fmla="*/ 8804 h 18239"/>
              <a:gd name="connsiteX7" fmla="*/ 18277 w 18445"/>
              <a:gd name="connsiteY7" fmla="*/ 11049 h 18239"/>
              <a:gd name="connsiteX8" fmla="*/ 13823 w 18445"/>
              <a:gd name="connsiteY8" fmla="*/ 10921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4076 w 18445"/>
              <a:gd name="connsiteY6" fmla="*/ 8804 h 18239"/>
              <a:gd name="connsiteX7" fmla="*/ 18277 w 18445"/>
              <a:gd name="connsiteY7" fmla="*/ 11049 h 18239"/>
              <a:gd name="connsiteX8" fmla="*/ 13823 w 18445"/>
              <a:gd name="connsiteY8" fmla="*/ 10921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4542 w 18445"/>
              <a:gd name="connsiteY20" fmla="*/ 680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4076 w 18445"/>
              <a:gd name="connsiteY6" fmla="*/ 8804 h 18239"/>
              <a:gd name="connsiteX7" fmla="*/ 18277 w 18445"/>
              <a:gd name="connsiteY7" fmla="*/ 11049 h 18239"/>
              <a:gd name="connsiteX8" fmla="*/ 13823 w 18445"/>
              <a:gd name="connsiteY8" fmla="*/ 10921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3997 w 18445"/>
              <a:gd name="connsiteY18" fmla="*/ 9622 h 18239"/>
              <a:gd name="connsiteX19" fmla="*/ 0 w 18445"/>
              <a:gd name="connsiteY19" fmla="*/ 7126 h 18239"/>
              <a:gd name="connsiteX20" fmla="*/ 4542 w 18445"/>
              <a:gd name="connsiteY20" fmla="*/ 680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5" h="18239">
                <a:moveTo>
                  <a:pt x="9298" y="3898"/>
                </a:moveTo>
                <a:lnTo>
                  <a:pt x="12326" y="0"/>
                </a:lnTo>
                <a:cubicBezTo>
                  <a:pt x="12204" y="1775"/>
                  <a:pt x="12775" y="1648"/>
                  <a:pt x="12653" y="3423"/>
                </a:cubicBezTo>
                <a:lnTo>
                  <a:pt x="15781" y="3251"/>
                </a:lnTo>
                <a:lnTo>
                  <a:pt x="13722" y="6177"/>
                </a:lnTo>
                <a:lnTo>
                  <a:pt x="18445" y="6633"/>
                </a:lnTo>
                <a:lnTo>
                  <a:pt x="14076" y="8804"/>
                </a:lnTo>
                <a:lnTo>
                  <a:pt x="18277" y="11049"/>
                </a:lnTo>
                <a:lnTo>
                  <a:pt x="13823" y="10921"/>
                </a:lnTo>
                <a:lnTo>
                  <a:pt x="16643" y="16193"/>
                </a:lnTo>
                <a:lnTo>
                  <a:pt x="12518" y="12555"/>
                </a:lnTo>
                <a:lnTo>
                  <a:pt x="11745" y="17835"/>
                </a:lnTo>
                <a:lnTo>
                  <a:pt x="9030" y="13033"/>
                </a:lnTo>
                <a:lnTo>
                  <a:pt x="7094" y="18239"/>
                </a:lnTo>
                <a:cubicBezTo>
                  <a:pt x="6837" y="16248"/>
                  <a:pt x="6470" y="15716"/>
                  <a:pt x="6213" y="13725"/>
                </a:cubicBezTo>
                <a:lnTo>
                  <a:pt x="3992" y="14599"/>
                </a:lnTo>
                <a:cubicBezTo>
                  <a:pt x="3917" y="13310"/>
                  <a:pt x="4240" y="13324"/>
                  <a:pt x="4165" y="12035"/>
                </a:cubicBezTo>
                <a:lnTo>
                  <a:pt x="123" y="13488"/>
                </a:lnTo>
                <a:lnTo>
                  <a:pt x="3997" y="9622"/>
                </a:lnTo>
                <a:lnTo>
                  <a:pt x="0" y="7126"/>
                </a:lnTo>
                <a:lnTo>
                  <a:pt x="4542" y="6805"/>
                </a:lnTo>
                <a:cubicBezTo>
                  <a:pt x="4402" y="5849"/>
                  <a:pt x="2844" y="3804"/>
                  <a:pt x="2704" y="2848"/>
                </a:cubicBezTo>
                <a:lnTo>
                  <a:pt x="5810" y="4418"/>
                </a:lnTo>
                <a:lnTo>
                  <a:pt x="6850" y="393"/>
                </a:lnTo>
                <a:lnTo>
                  <a:pt x="9298" y="3898"/>
                </a:lnTo>
                <a:close/>
              </a:path>
            </a:pathLst>
          </a:custGeom>
          <a:ln>
            <a:solidFill>
              <a:schemeClr val="tx2">
                <a:lumMod val="60000"/>
                <a:lumOff val="40000"/>
              </a:schemeClr>
            </a:solidFill>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914400" fontAlgn="auto">
              <a:spcBef>
                <a:spcPts val="0"/>
              </a:spcBef>
              <a:spcAft>
                <a:spcPts val="0"/>
              </a:spcAft>
              <a:buClrTx/>
              <a:buSzTx/>
              <a:buFontTx/>
              <a:buNone/>
            </a:pPr>
            <a:r>
              <a:rPr lang="zh-TW" altLang="en-US" sz="2000" b="1" dirty="0">
                <a:ln w="11430">
                  <a:noFill/>
                </a:ln>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兩者間相差</a:t>
            </a:r>
            <a:endParaRPr lang="en-US" altLang="zh-TW" sz="2000" b="1" dirty="0">
              <a:ln w="11430">
                <a:noFill/>
              </a:ln>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a:p>
            <a:pPr algn="ctr" defTabSz="914400" fontAlgn="auto">
              <a:spcBef>
                <a:spcPts val="0"/>
              </a:spcBef>
              <a:spcAft>
                <a:spcPts val="0"/>
              </a:spcAft>
              <a:buClrTx/>
              <a:buSzTx/>
              <a:buFontTx/>
              <a:buNone/>
            </a:pPr>
            <a:r>
              <a:rPr lang="en-US" altLang="zh-TW" sz="4000" b="1" dirty="0" smtClean="0">
                <a:ln w="11430">
                  <a:noFill/>
                </a:ln>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90</a:t>
            </a:r>
            <a:r>
              <a:rPr lang="zh-TW" altLang="en-US" b="1" dirty="0" smtClean="0">
                <a:ln w="11430">
                  <a:noFill/>
                </a:ln>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 </a:t>
            </a:r>
            <a:r>
              <a:rPr lang="zh-TW" altLang="en-US" b="1" dirty="0">
                <a:ln w="11430">
                  <a:noFill/>
                </a:ln>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萬元</a:t>
            </a:r>
          </a:p>
          <a:p>
            <a:pPr algn="ctr" defTabSz="914400" fontAlgn="auto">
              <a:spcBef>
                <a:spcPts val="0"/>
              </a:spcBef>
              <a:spcAft>
                <a:spcPts val="0"/>
              </a:spcAft>
              <a:buClrTx/>
              <a:buSzTx/>
              <a:buFontTx/>
              <a:buNone/>
            </a:pPr>
            <a:endParaRPr lang="zh-TW" altLang="en-US" dirty="0">
              <a:solidFill>
                <a:prstClr val="black"/>
              </a:solidFill>
            </a:endParaRPr>
          </a:p>
        </p:txBody>
      </p:sp>
    </p:spTree>
    <p:extLst>
      <p:ext uri="{BB962C8B-B14F-4D97-AF65-F5344CB8AC3E}">
        <p14:creationId xmlns:p14="http://schemas.microsoft.com/office/powerpoint/2010/main" val="166659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a:grpSpLocks/>
          </p:cNvGrpSpPr>
          <p:nvPr/>
        </p:nvGrpSpPr>
        <p:grpSpPr bwMode="auto">
          <a:xfrm>
            <a:off x="158682" y="220887"/>
            <a:ext cx="5493438" cy="1276299"/>
            <a:chOff x="1162" y="3793"/>
            <a:chExt cx="2404" cy="395"/>
          </a:xfrm>
        </p:grpSpPr>
        <p:sp>
          <p:nvSpPr>
            <p:cNvPr id="1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ea typeface="標楷體" pitchFamily="65" charset="-120"/>
              </a:endParaRPr>
            </a:p>
          </p:txBody>
        </p:sp>
      </p:grpSp>
      <p:sp>
        <p:nvSpPr>
          <p:cNvPr id="3" name="內容版面配置區 2"/>
          <p:cNvSpPr>
            <a:spLocks noGrp="1"/>
          </p:cNvSpPr>
          <p:nvPr>
            <p:ph idx="1"/>
          </p:nvPr>
        </p:nvSpPr>
        <p:spPr>
          <a:xfrm>
            <a:off x="745620" y="247637"/>
            <a:ext cx="4536504" cy="1108720"/>
          </a:xfrm>
        </p:spPr>
        <p:txBody>
          <a:bodyPr>
            <a:normAutofit fontScale="92500"/>
          </a:bodyPr>
          <a:lstStyle/>
          <a:p>
            <a:pPr marL="0" indent="0">
              <a:buNone/>
            </a:pPr>
            <a:r>
              <a:rPr lang="zh-TW" altLang="en-US" b="1" dirty="0" smtClean="0">
                <a:solidFill>
                  <a:srgbClr val="FF0000"/>
                </a:solidFill>
                <a:latin typeface="微軟正黑體" panose="020B0604030504040204" pitchFamily="34" charset="-120"/>
                <a:ea typeface="微軟正黑體" panose="020B0604030504040204" pitchFamily="34" charset="-120"/>
              </a:rPr>
              <a:t>房地</a:t>
            </a:r>
            <a:r>
              <a:rPr lang="zh-TW" altLang="en-US" b="1" dirty="0">
                <a:solidFill>
                  <a:srgbClr val="FF0000"/>
                </a:solidFill>
                <a:latin typeface="微軟正黑體" panose="020B0604030504040204" pitchFamily="34" charset="-120"/>
                <a:ea typeface="微軟正黑體" panose="020B0604030504040204" pitchFamily="34" charset="-120"/>
              </a:rPr>
              <a:t>合一</a:t>
            </a:r>
            <a:r>
              <a:rPr lang="zh-TW" altLang="en-US" b="1" dirty="0" smtClean="0">
                <a:solidFill>
                  <a:srgbClr val="FF0000"/>
                </a:solidFill>
                <a:latin typeface="微軟正黑體" panose="020B0604030504040204" pitchFamily="34" charset="-120"/>
                <a:ea typeface="微軟正黑體" panose="020B0604030504040204" pitchFamily="34" charset="-120"/>
              </a:rPr>
              <a:t>所得稅</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0" indent="0">
              <a:buNone/>
            </a:pPr>
            <a:r>
              <a:rPr lang="zh-TW" altLang="en-US" b="1" dirty="0" smtClean="0">
                <a:solidFill>
                  <a:srgbClr val="FF0000"/>
                </a:solidFill>
                <a:latin typeface="微軟正黑體" panose="020B0604030504040204" pitchFamily="34" charset="-120"/>
                <a:ea typeface="微軟正黑體" panose="020B0604030504040204" pitchFamily="34" charset="-120"/>
              </a:rPr>
              <a:t>自</a:t>
            </a:r>
            <a:r>
              <a:rPr lang="zh-TW" altLang="en-US" b="1" dirty="0">
                <a:solidFill>
                  <a:srgbClr val="FF0000"/>
                </a:solidFill>
                <a:latin typeface="微軟正黑體" panose="020B0604030504040204" pitchFamily="34" charset="-120"/>
                <a:ea typeface="微軟正黑體" panose="020B0604030504040204" pitchFamily="34" charset="-120"/>
              </a:rPr>
              <a:t>住房地</a:t>
            </a:r>
            <a:r>
              <a:rPr lang="zh-TW" altLang="en-US" b="1" dirty="0" smtClean="0">
                <a:solidFill>
                  <a:srgbClr val="FF0000"/>
                </a:solidFill>
                <a:latin typeface="微軟正黑體" panose="020B0604030504040204" pitchFamily="34" charset="-120"/>
                <a:ea typeface="微軟正黑體" panose="020B0604030504040204" pitchFamily="34" charset="-120"/>
              </a:rPr>
              <a:t>稅率   </a:t>
            </a:r>
            <a:r>
              <a:rPr lang="zh-TW" altLang="en-US" sz="2800" b="1" dirty="0" smtClean="0">
                <a:solidFill>
                  <a:srgbClr val="FF0000"/>
                </a:solidFill>
                <a:latin typeface="微軟正黑體" panose="020B0604030504040204" pitchFamily="34" charset="-120"/>
                <a:ea typeface="微軟正黑體" panose="020B0604030504040204" pitchFamily="34" charset="-120"/>
              </a:rPr>
              <a:t>計算案例</a:t>
            </a:r>
            <a:r>
              <a:rPr lang="en-US" altLang="zh-TW" sz="2800" b="1" dirty="0" smtClean="0">
                <a:solidFill>
                  <a:srgbClr val="FF0000"/>
                </a:solidFill>
                <a:latin typeface="微軟正黑體" panose="020B0604030504040204" pitchFamily="34" charset="-120"/>
                <a:ea typeface="微軟正黑體" panose="020B0604030504040204" pitchFamily="34" charset="-120"/>
              </a:rPr>
              <a:t>(5)</a:t>
            </a:r>
            <a:endParaRPr lang="zh-TW" altLang="en-US" b="1" dirty="0">
              <a:solidFill>
                <a:srgbClr val="FF0000"/>
              </a:solidFill>
              <a:latin typeface="微軟正黑體" panose="020B0604030504040204" pitchFamily="34" charset="-120"/>
              <a:ea typeface="微軟正黑體" panose="020B0604030504040204" pitchFamily="34" charset="-120"/>
            </a:endParaRPr>
          </a:p>
          <a:p>
            <a:pPr marL="0" indent="0">
              <a:buNone/>
            </a:pPr>
            <a:endParaRPr lang="zh-TW" altLang="en-US" b="1" dirty="0">
              <a:latin typeface="微軟正黑體" panose="020B0604030504040204" pitchFamily="34" charset="-120"/>
              <a:ea typeface="微軟正黑體" panose="020B0604030504040204" pitchFamily="34" charset="-120"/>
            </a:endParaRPr>
          </a:p>
        </p:txBody>
      </p:sp>
      <p:sp>
        <p:nvSpPr>
          <p:cNvPr id="6"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prstClr val="white"/>
                </a:solidFill>
                <a:effectLst/>
                <a:uLnTx/>
                <a:uFillTx/>
                <a:latin typeface="Arial" pitchFamily="34" charset="0"/>
                <a:ea typeface="新細明體" panose="02020500000000000000" pitchFamily="18" charset="-120"/>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31</a:t>
            </a:fld>
            <a:endParaRPr kumimoji="0" lang="zh-TW" altLang="en-US" sz="1050" b="0" i="0" u="none" strike="noStrike" kern="120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
        <p:nvSpPr>
          <p:cNvPr id="7" name="圓角矩形 6"/>
          <p:cNvSpPr/>
          <p:nvPr/>
        </p:nvSpPr>
        <p:spPr>
          <a:xfrm>
            <a:off x="227454" y="1700807"/>
            <a:ext cx="7680860" cy="45365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       </a:t>
            </a:r>
            <a:r>
              <a:rPr kumimoji="0" lang="zh-TW" altLang="en-US" sz="22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林</a:t>
            </a:r>
            <a:r>
              <a:rPr kumimoji="0" lang="zh-TW" altLang="en-US" sz="2200" b="1"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先生</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105</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年</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3</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月首</a:t>
            </a:r>
            <a:r>
              <a:rPr kumimoji="0" lang="zh-TW" altLang="en-US" sz="2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次</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購入</a:t>
            </a:r>
            <a:r>
              <a:rPr kumimoji="0" lang="en-US" altLang="zh-TW" sz="22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A</a:t>
            </a:r>
            <a:r>
              <a:rPr kumimoji="0" lang="zh-TW" altLang="en-US" sz="22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屋</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並做自住使用，</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110</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年與</a:t>
            </a:r>
            <a:r>
              <a:rPr kumimoji="0" lang="zh-TW" altLang="en-US" sz="2200" b="1"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曾小姐</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結婚；</a:t>
            </a:r>
            <a:r>
              <a:rPr kumimoji="0" lang="zh-TW" altLang="en-US" sz="2200" b="1"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曾小姐</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名下亦有 </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106</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年 </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1</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月購入</a:t>
            </a:r>
            <a:r>
              <a:rPr kumimoji="0" lang="en-US" altLang="zh-TW" sz="22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B</a:t>
            </a:r>
            <a:r>
              <a:rPr kumimoji="0" lang="zh-TW" altLang="en-US" sz="22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屋</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en-US" altLang="zh-TW" sz="2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1" i="0"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2200" b="1"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林先生</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於</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111</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年</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8</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月賣掉</a:t>
            </a:r>
            <a:r>
              <a:rPr kumimoji="0" lang="en-US" altLang="zh-TW" sz="22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A</a:t>
            </a:r>
            <a:r>
              <a:rPr kumimoji="0" lang="zh-TW" altLang="en-US" sz="22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屋</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200" b="1"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曾小姐</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於</a:t>
            </a:r>
            <a:r>
              <a:rPr kumimoji="0" lang="zh-TW" altLang="en-US" sz="2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112</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年 </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5</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月賣掉</a:t>
            </a:r>
            <a:r>
              <a:rPr kumimoji="0" lang="en-US" altLang="zh-TW" sz="22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B</a:t>
            </a:r>
            <a:r>
              <a:rPr kumimoji="0" lang="zh-TW" altLang="en-US" sz="22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屋</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若</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B </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兩屋均符合自住房地之規定，出售時可否皆適用自住房地租稅優惠？</a:t>
            </a:r>
            <a:endPar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endPar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endParaRPr kumimoji="0" lang="en-US" altLang="zh-TW" sz="2200" b="0"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9" name="橢圓形圖說文字 8"/>
          <p:cNvSpPr/>
          <p:nvPr/>
        </p:nvSpPr>
        <p:spPr>
          <a:xfrm rot="488089">
            <a:off x="5722065" y="107343"/>
            <a:ext cx="3329029" cy="1811407"/>
          </a:xfrm>
          <a:prstGeom prst="wedgeEllipseCallout">
            <a:avLst>
              <a:gd name="adj1" fmla="val -18022"/>
              <a:gd name="adj2" fmla="val 5608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rPr>
              <a:t>※</a:t>
            </a:r>
            <a:r>
              <a:rPr kumimoji="0" lang="zh-TW" altLang="en-US" sz="16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rPr>
              <a:t> 注意：若因結婚、離婚、原未成年子女已成年等原因致家庭組成成員變動，</a:t>
            </a:r>
            <a:r>
              <a:rPr kumimoji="0" lang="zh-TW" altLang="en-US" sz="1600" b="1" i="0" u="sng"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應</a:t>
            </a:r>
            <a:r>
              <a:rPr kumimoji="0" lang="zh-TW" altLang="en-US" sz="1600" b="1" i="0" u="sng"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以</a:t>
            </a:r>
            <a:r>
              <a:rPr kumimoji="0" lang="zh-TW" altLang="en-US" sz="1600" b="1" i="0" u="sng"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交易房屋、土地時戶</a:t>
            </a:r>
            <a:r>
              <a:rPr kumimoji="0" lang="zh-TW" altLang="en-US" sz="1600" b="1" i="0" u="sng"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籍</a:t>
            </a:r>
            <a:r>
              <a:rPr kumimoji="0" lang="zh-TW" altLang="en-US" sz="1600" b="1" i="0" u="sng"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檔上之關係認定</a:t>
            </a:r>
            <a:r>
              <a:rPr kumimoji="0" lang="zh-TW" altLang="en-US" sz="18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rPr>
              <a:t>。</a:t>
            </a:r>
            <a:endParaRPr kumimoji="0" lang="zh-TW" altLang="en-US" sz="18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725413" y="4127787"/>
            <a:ext cx="679055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sng"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林先生</a:t>
            </a:r>
            <a:r>
              <a:rPr kumimoji="0" lang="zh-TW" altLang="en-US"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於</a:t>
            </a:r>
            <a:r>
              <a:rPr kumimoji="0" lang="en-US" altLang="zh-TW"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111</a:t>
            </a:r>
            <a:r>
              <a:rPr kumimoji="0" lang="zh-TW" altLang="en-US"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年</a:t>
            </a:r>
            <a:r>
              <a:rPr kumimoji="0" lang="en-US" altLang="zh-TW"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8</a:t>
            </a:r>
            <a:r>
              <a:rPr kumimoji="0" lang="zh-TW" altLang="en-US"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月賣掉</a:t>
            </a:r>
            <a:r>
              <a:rPr kumimoji="0" lang="en-US" altLang="zh-TW"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A</a:t>
            </a:r>
            <a:r>
              <a:rPr kumimoji="0" lang="zh-TW" altLang="en-US"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屋</a:t>
            </a:r>
            <a:r>
              <a:rPr kumimoji="0" lang="zh-TW" altLang="en-US" sz="2000" b="0" i="0" u="none" strike="noStrike" kern="1200" cap="none" spc="0" normalizeH="0" baseline="0" noProof="0" dirty="0" smtClean="0">
                <a:ln>
                  <a:noFill/>
                </a:ln>
                <a:solidFill>
                  <a:srgbClr val="3513FF"/>
                </a:solidFill>
                <a:effectLst/>
                <a:uLnTx/>
                <a:uFillTx/>
                <a:latin typeface="微軟正黑體" panose="020B0604030504040204" pitchFamily="34" charset="-120"/>
                <a:ea typeface="微軟正黑體" panose="020B0604030504040204" pitchFamily="34" charset="-120"/>
              </a:rPr>
              <a:t>時，可適用</a:t>
            </a:r>
            <a:r>
              <a:rPr kumimoji="0" lang="zh-TW" altLang="en-US"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自</a:t>
            </a:r>
            <a:r>
              <a:rPr kumimoji="0" lang="zh-TW" altLang="en-US" sz="2000" b="0" i="0" u="none" strike="noStrike" kern="1200" cap="none" spc="0" normalizeH="0" baseline="0" noProof="0" dirty="0" smtClean="0">
                <a:ln>
                  <a:noFill/>
                </a:ln>
                <a:solidFill>
                  <a:srgbClr val="3513FF"/>
                </a:solidFill>
                <a:effectLst/>
                <a:uLnTx/>
                <a:uFillTx/>
                <a:latin typeface="微軟正黑體" panose="020B0604030504040204" pitchFamily="34" charset="-120"/>
                <a:ea typeface="微軟正黑體" panose="020B0604030504040204" pitchFamily="34" charset="-120"/>
              </a:rPr>
              <a:t>住房地租稅優惠。</a:t>
            </a:r>
            <a:endParaRPr kumimoji="0" lang="en-US" altLang="zh-TW"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745620" y="4869160"/>
            <a:ext cx="6750144"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Times New Roman" pitchFamily="18" charset="0"/>
              <a:buNone/>
              <a:tabLst/>
              <a:defRPr/>
            </a:pPr>
            <a:r>
              <a:rPr kumimoji="0" lang="zh-TW" altLang="en-US" sz="2000" b="0" i="0" u="sng"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曾小姐</a:t>
            </a:r>
            <a:r>
              <a:rPr kumimoji="0" lang="zh-TW" altLang="en-US"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於 </a:t>
            </a:r>
            <a:r>
              <a:rPr kumimoji="0" lang="en-US" altLang="zh-TW"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112</a:t>
            </a:r>
            <a:r>
              <a:rPr kumimoji="0" lang="zh-TW" altLang="en-US"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年 </a:t>
            </a:r>
            <a:r>
              <a:rPr kumimoji="0" lang="en-US" altLang="zh-TW"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5</a:t>
            </a:r>
            <a:r>
              <a:rPr kumimoji="0" lang="zh-TW" altLang="en-US"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月賣掉</a:t>
            </a:r>
            <a:r>
              <a:rPr kumimoji="0" lang="en-US" altLang="zh-TW"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B</a:t>
            </a:r>
            <a:r>
              <a:rPr kumimoji="0" lang="zh-TW" altLang="en-US"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屋時</a:t>
            </a:r>
            <a:r>
              <a:rPr kumimoji="0" lang="en-US" altLang="zh-TW"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a:t>
            </a:r>
            <a:r>
              <a:rPr kumimoji="0" lang="zh-TW" altLang="en-US"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因配偶於六年內</a:t>
            </a:r>
            <a:r>
              <a:rPr kumimoji="0" lang="zh-TW" altLang="en-US" sz="2000" b="0" i="0" u="none" strike="noStrike" kern="1200" cap="none" spc="0" normalizeH="0" baseline="0" noProof="0" dirty="0" smtClean="0">
                <a:ln>
                  <a:noFill/>
                </a:ln>
                <a:solidFill>
                  <a:srgbClr val="3513FF"/>
                </a:solidFill>
                <a:effectLst/>
                <a:uLnTx/>
                <a:uFillTx/>
                <a:latin typeface="微軟正黑體" panose="020B0604030504040204" pitchFamily="34" charset="-120"/>
                <a:ea typeface="微軟正黑體" panose="020B0604030504040204" pitchFamily="34" charset="-120"/>
              </a:rPr>
              <a:t>已經適用過自住房地租稅</a:t>
            </a:r>
            <a:r>
              <a:rPr kumimoji="0" lang="zh-TW" altLang="en-US"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rPr>
              <a:t>優惠，故雖已持有六年，尚無法再適用自住住房地租稅</a:t>
            </a:r>
            <a:r>
              <a:rPr kumimoji="0" lang="zh-TW" altLang="en-US" sz="2000" b="0" i="0" u="none" strike="noStrike" kern="1200" cap="none" spc="0" normalizeH="0" baseline="0" noProof="0" dirty="0" smtClean="0">
                <a:ln>
                  <a:noFill/>
                </a:ln>
                <a:solidFill>
                  <a:srgbClr val="3513FF"/>
                </a:solidFill>
                <a:effectLst/>
                <a:uLnTx/>
                <a:uFillTx/>
                <a:latin typeface="微軟正黑體" panose="020B0604030504040204" pitchFamily="34" charset="-120"/>
                <a:ea typeface="微軟正黑體" panose="020B0604030504040204" pitchFamily="34" charset="-120"/>
              </a:rPr>
              <a:t>優惠。</a:t>
            </a:r>
            <a:endParaRPr kumimoji="0" lang="en-US" altLang="zh-TW" sz="2000" b="0" i="0" u="none" strike="noStrike" kern="120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endParaRPr>
          </a:p>
        </p:txBody>
      </p:sp>
      <p:sp>
        <p:nvSpPr>
          <p:cNvPr id="4" name="向右箭號 3"/>
          <p:cNvSpPr/>
          <p:nvPr/>
        </p:nvSpPr>
        <p:spPr>
          <a:xfrm>
            <a:off x="354942" y="4255834"/>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1" name="向右箭號 10"/>
          <p:cNvSpPr/>
          <p:nvPr/>
        </p:nvSpPr>
        <p:spPr>
          <a:xfrm>
            <a:off x="342521" y="5251741"/>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2" name="頁尾版面配置區 6"/>
          <p:cNvSpPr txBox="1">
            <a:spLocks/>
          </p:cNvSpPr>
          <p:nvPr/>
        </p:nvSpPr>
        <p:spPr>
          <a:xfrm>
            <a:off x="0" y="6453336"/>
            <a:ext cx="9144000" cy="260648"/>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a:t>
            </a:r>
            <a:endParaRPr kumimoji="0" lang="en-US" altLang="zh-TW" sz="1050" b="0"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050" b="0" i="0" u="none" strike="noStrike" kern="0" cap="none" spc="0" normalizeH="0" baseline="0" noProof="0" dirty="0">
              <a:ln>
                <a:noFill/>
              </a:ln>
              <a:solidFill>
                <a:srgbClr val="FFFFFF"/>
              </a:solidFill>
              <a:effectLst/>
              <a:uLnTx/>
              <a:uFillTx/>
            </a:endParaRPr>
          </a:p>
        </p:txBody>
      </p:sp>
      <p:sp>
        <p:nvSpPr>
          <p:cNvPr id="13"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31</a:t>
            </a:fld>
            <a:endParaRPr lang="zh-TW" altLang="en-US" sz="1050" dirty="0">
              <a:solidFill>
                <a:srgbClr val="FFFFFF"/>
              </a:solidFill>
            </a:endParaRPr>
          </a:p>
        </p:txBody>
      </p:sp>
    </p:spTree>
    <p:extLst>
      <p:ext uri="{BB962C8B-B14F-4D97-AF65-F5344CB8AC3E}">
        <p14:creationId xmlns:p14="http://schemas.microsoft.com/office/powerpoint/2010/main" val="2032928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放大鏡」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83967">
            <a:off x="147358" y="4269703"/>
            <a:ext cx="1159959" cy="144994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4"/>
          <p:cNvGrpSpPr>
            <a:grpSpLocks/>
          </p:cNvGrpSpPr>
          <p:nvPr/>
        </p:nvGrpSpPr>
        <p:grpSpPr bwMode="auto">
          <a:xfrm>
            <a:off x="-1" y="135831"/>
            <a:ext cx="9144001" cy="1695173"/>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3" name="AutoShape 16"/>
            <p:cNvSpPr>
              <a:spLocks noChangeArrowheads="1"/>
            </p:cNvSpPr>
            <p:nvPr/>
          </p:nvSpPr>
          <p:spPr bwMode="auto">
            <a:xfrm>
              <a:off x="1234" y="3816"/>
              <a:ext cx="2266"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ea typeface="標楷體" pitchFamily="65" charset="-120"/>
              </a:endParaRPr>
            </a:p>
          </p:txBody>
        </p:sp>
      </p:grpSp>
      <p:sp>
        <p:nvSpPr>
          <p:cNvPr id="4" name="內容版面配置區 2"/>
          <p:cNvSpPr txBox="1">
            <a:spLocks/>
          </p:cNvSpPr>
          <p:nvPr/>
        </p:nvSpPr>
        <p:spPr>
          <a:xfrm>
            <a:off x="623585" y="316059"/>
            <a:ext cx="7864417" cy="1334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auto">
              <a:spcAft>
                <a:spcPts val="0"/>
              </a:spcAft>
              <a:buClrTx/>
              <a:buSzTx/>
              <a:buNone/>
              <a:defRPr/>
            </a:pPr>
            <a:r>
              <a:rPr lang="zh-TW" altLang="en-US" sz="2600" b="1" dirty="0">
                <a:solidFill>
                  <a:srgbClr val="002060"/>
                </a:solidFill>
                <a:latin typeface="微軟正黑體" panose="020B0604030504040204" pitchFamily="34" charset="-120"/>
                <a:ea typeface="微軟正黑體" panose="020B0604030504040204" pitchFamily="34" charset="-120"/>
                <a:cs typeface="Arial" pitchFamily="34" charset="0"/>
              </a:rPr>
              <a:t>如何</a:t>
            </a:r>
            <a:r>
              <a:rPr lang="zh-TW" altLang="en-US" sz="2600" b="1" dirty="0">
                <a:solidFill>
                  <a:srgbClr val="FF3300"/>
                </a:solidFill>
                <a:latin typeface="微軟正黑體" panose="020B0604030504040204" pitchFamily="34" charset="-120"/>
                <a:ea typeface="微軟正黑體" panose="020B0604030504040204" pitchFamily="34" charset="-120"/>
                <a:cs typeface="Arial" pitchFamily="34" charset="0"/>
              </a:rPr>
              <a:t>認定</a:t>
            </a:r>
            <a:r>
              <a:rPr lang="zh-TW" altLang="en-US" sz="2600" b="1" dirty="0">
                <a:solidFill>
                  <a:srgbClr val="002060"/>
                </a:solidFill>
                <a:latin typeface="微軟正黑體" panose="020B0604030504040204" pitchFamily="34" charset="-120"/>
                <a:ea typeface="微軟正黑體" panose="020B0604030504040204" pitchFamily="34" charset="-120"/>
                <a:cs typeface="Arial" pitchFamily="34" charset="0"/>
              </a:rPr>
              <a:t>其交易前六年內有無適用自住</a:t>
            </a:r>
            <a:r>
              <a:rPr lang="zh-TW" altLang="en-US" sz="2600" b="1" dirty="0" smtClean="0">
                <a:solidFill>
                  <a:srgbClr val="002060"/>
                </a:solidFill>
                <a:latin typeface="微軟正黑體" panose="020B0604030504040204" pitchFamily="34" charset="-120"/>
                <a:ea typeface="微軟正黑體" panose="020B0604030504040204" pitchFamily="34" charset="-120"/>
                <a:cs typeface="Arial" pitchFamily="34" charset="0"/>
              </a:rPr>
              <a:t>優惠？</a:t>
            </a:r>
            <a:r>
              <a:rPr lang="zh-TW" altLang="en-US" sz="2600" b="1" dirty="0" smtClean="0">
                <a:solidFill>
                  <a:srgbClr val="002060"/>
                </a:solidFill>
                <a:latin typeface="微軟正黑體" panose="020B0604030504040204" pitchFamily="34" charset="-120"/>
                <a:ea typeface="微軟正黑體" panose="020B0604030504040204" pitchFamily="34" charset="-120"/>
              </a:rPr>
              <a:t>因結婚、離婚、原未成年子女已成年等原因</a:t>
            </a:r>
            <a:r>
              <a:rPr lang="zh-TW" altLang="en-US" sz="2600" b="1" dirty="0">
                <a:solidFill>
                  <a:srgbClr val="002060"/>
                </a:solidFill>
                <a:latin typeface="微軟正黑體" panose="020B0604030504040204" pitchFamily="34" charset="-120"/>
                <a:ea typeface="微軟正黑體" panose="020B0604030504040204" pitchFamily="34" charset="-120"/>
              </a:rPr>
              <a:t>致</a:t>
            </a:r>
            <a:r>
              <a:rPr lang="zh-TW" altLang="en-US" sz="2600" b="1" dirty="0" smtClean="0">
                <a:solidFill>
                  <a:srgbClr val="002060"/>
                </a:solidFill>
                <a:latin typeface="微軟正黑體" panose="020B0604030504040204" pitchFamily="34" charset="-120"/>
                <a:ea typeface="微軟正黑體" panose="020B0604030504040204" pitchFamily="34" charset="-120"/>
              </a:rPr>
              <a:t>家庭組成成員變動，</a:t>
            </a:r>
            <a:r>
              <a:rPr lang="zh-TW" altLang="en-US" sz="2600" b="1" dirty="0" smtClean="0">
                <a:solidFill>
                  <a:srgbClr val="FF3300"/>
                </a:solidFill>
                <a:latin typeface="微軟正黑體" panose="020B0604030504040204" pitchFamily="34" charset="-120"/>
                <a:ea typeface="微軟正黑體" panose="020B0604030504040204" pitchFamily="34" charset="-120"/>
              </a:rPr>
              <a:t>應</a:t>
            </a:r>
            <a:r>
              <a:rPr lang="zh-TW" altLang="en-US" sz="2600" b="1" dirty="0">
                <a:solidFill>
                  <a:srgbClr val="FF3300"/>
                </a:solidFill>
                <a:latin typeface="微軟正黑體" panose="020B0604030504040204" pitchFamily="34" charset="-120"/>
                <a:ea typeface="微軟正黑體" panose="020B0604030504040204" pitchFamily="34" charset="-120"/>
              </a:rPr>
              <a:t>以交易房屋、土地時戶籍檔上之</a:t>
            </a:r>
            <a:r>
              <a:rPr lang="zh-TW" altLang="en-US" sz="2600" b="1" dirty="0" smtClean="0">
                <a:solidFill>
                  <a:srgbClr val="FF3300"/>
                </a:solidFill>
                <a:latin typeface="微軟正黑體" panose="020B0604030504040204" pitchFamily="34" charset="-120"/>
                <a:ea typeface="微軟正黑體" panose="020B0604030504040204" pitchFamily="34" charset="-120"/>
              </a:rPr>
              <a:t>關係</a:t>
            </a:r>
            <a:endParaRPr kumimoji="0" lang="zh-TW" altLang="en-US" sz="2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1293035" y="4823090"/>
            <a:ext cx="7426229" cy="1446550"/>
          </a:xfrm>
          <a:prstGeom prst="rect">
            <a:avLst/>
          </a:prstGeom>
          <a:noFill/>
        </p:spPr>
        <p:txBody>
          <a:bodyPr wrap="square" rtlCol="0">
            <a:spAutoFit/>
          </a:bodyPr>
          <a:lstStyle/>
          <a:p>
            <a:pPr defTabSz="914400" fontAlgn="auto">
              <a:spcBef>
                <a:spcPts val="0"/>
              </a:spcBef>
              <a:spcAft>
                <a:spcPts val="0"/>
              </a:spcAft>
              <a:buClrTx/>
              <a:buSzTx/>
              <a:defRPr/>
            </a:pPr>
            <a:r>
              <a:rPr lang="zh-TW" altLang="en-US" sz="2200" u="sng" dirty="0" smtClean="0">
                <a:solidFill>
                  <a:srgbClr val="FF0000"/>
                </a:solidFill>
                <a:latin typeface="微軟正黑體" panose="020B0604030504040204" pitchFamily="34" charset="-120"/>
                <a:ea typeface="微軟正黑體" panose="020B0604030504040204" pitchFamily="34" charset="-120"/>
                <a:cs typeface="+mn-cs"/>
              </a:rPr>
              <a:t>甲君</a:t>
            </a:r>
            <a:r>
              <a:rPr lang="zh-TW" altLang="en-US" sz="2200" dirty="0" smtClean="0">
                <a:solidFill>
                  <a:srgbClr val="FF0000"/>
                </a:solidFill>
                <a:latin typeface="微軟正黑體" panose="020B0604030504040204" pitchFamily="34" charset="-120"/>
                <a:ea typeface="微軟正黑體" panose="020B0604030504040204" pitchFamily="34" charset="-120"/>
                <a:cs typeface="+mn-cs"/>
              </a:rPr>
              <a:t> 在</a:t>
            </a:r>
            <a:r>
              <a:rPr lang="en-US" altLang="zh-TW" sz="2200" dirty="0" smtClean="0">
                <a:solidFill>
                  <a:srgbClr val="FF0000"/>
                </a:solidFill>
                <a:latin typeface="微軟正黑體" panose="020B0604030504040204" pitchFamily="34" charset="-120"/>
                <a:ea typeface="微軟正黑體" panose="020B0604030504040204" pitchFamily="34" charset="-120"/>
                <a:cs typeface="+mn-cs"/>
              </a:rPr>
              <a:t>111</a:t>
            </a:r>
            <a:r>
              <a:rPr lang="zh-TW" altLang="en-US" sz="2200" dirty="0">
                <a:solidFill>
                  <a:srgbClr val="FF0000"/>
                </a:solidFill>
                <a:latin typeface="微軟正黑體" panose="020B0604030504040204" pitchFamily="34" charset="-120"/>
                <a:ea typeface="微軟正黑體" panose="020B0604030504040204" pitchFamily="34" charset="-120"/>
                <a:cs typeface="+mn-cs"/>
              </a:rPr>
              <a:t>年出售</a:t>
            </a:r>
            <a:r>
              <a:rPr lang="en-US" altLang="zh-TW" sz="2200" b="1" dirty="0">
                <a:solidFill>
                  <a:srgbClr val="FF0000"/>
                </a:solidFill>
                <a:latin typeface="微軟正黑體" panose="020B0604030504040204" pitchFamily="34" charset="-120"/>
                <a:ea typeface="微軟正黑體" panose="020B0604030504040204" pitchFamily="34" charset="-120"/>
                <a:cs typeface="+mn-cs"/>
              </a:rPr>
              <a:t>A</a:t>
            </a:r>
            <a:r>
              <a:rPr lang="zh-TW" altLang="en-US" sz="2200" b="1" dirty="0">
                <a:solidFill>
                  <a:srgbClr val="FF0000"/>
                </a:solidFill>
                <a:latin typeface="微軟正黑體" panose="020B0604030504040204" pitchFamily="34" charset="-120"/>
                <a:ea typeface="微軟正黑體" panose="020B0604030504040204" pitchFamily="34" charset="-120"/>
                <a:cs typeface="+mn-cs"/>
              </a:rPr>
              <a:t>屋</a:t>
            </a:r>
            <a:r>
              <a:rPr lang="zh-TW" altLang="en-US" sz="2200" dirty="0">
                <a:solidFill>
                  <a:srgbClr val="FF0000"/>
                </a:solidFill>
                <a:latin typeface="微軟正黑體" panose="020B0604030504040204" pitchFamily="34" charset="-120"/>
                <a:ea typeface="微軟正黑體" panose="020B0604030504040204" pitchFamily="34" charset="-120"/>
                <a:cs typeface="+mn-cs"/>
              </a:rPr>
              <a:t>可適用自住房地租稅優惠。</a:t>
            </a:r>
            <a:endParaRPr lang="en-US" altLang="zh-TW" sz="2200" dirty="0">
              <a:solidFill>
                <a:srgbClr val="FF0000"/>
              </a:solidFill>
              <a:latin typeface="微軟正黑體" panose="020B0604030504040204" pitchFamily="34" charset="-120"/>
              <a:ea typeface="微軟正黑體" panose="020B0604030504040204" pitchFamily="34" charset="-120"/>
              <a:cs typeface="+mn-cs"/>
            </a:endParaRPr>
          </a:p>
          <a:p>
            <a:pPr defTabSz="914400" fontAlgn="auto">
              <a:spcBef>
                <a:spcPts val="0"/>
              </a:spcBef>
              <a:spcAft>
                <a:spcPts val="0"/>
              </a:spcAft>
              <a:buClrTx/>
              <a:buSzTx/>
              <a:defRPr/>
            </a:pPr>
            <a:endParaRPr lang="en-US" altLang="zh-TW" sz="2200" u="sng" dirty="0" smtClean="0">
              <a:solidFill>
                <a:srgbClr val="FF0000"/>
              </a:solidFill>
              <a:latin typeface="微軟正黑體" panose="020B0604030504040204" pitchFamily="34" charset="-120"/>
              <a:ea typeface="微軟正黑體" panose="020B0604030504040204" pitchFamily="34" charset="-120"/>
              <a:cs typeface="+mn-cs"/>
            </a:endParaRPr>
          </a:p>
          <a:p>
            <a:pPr defTabSz="914400" fontAlgn="auto">
              <a:spcBef>
                <a:spcPts val="0"/>
              </a:spcBef>
              <a:spcAft>
                <a:spcPts val="0"/>
              </a:spcAft>
              <a:buClrTx/>
              <a:buSzTx/>
              <a:defRPr/>
            </a:pPr>
            <a:r>
              <a:rPr lang="zh-TW" altLang="en-US" sz="2200" u="sng" dirty="0" smtClean="0">
                <a:solidFill>
                  <a:srgbClr val="FF0000"/>
                </a:solidFill>
                <a:latin typeface="微軟正黑體" panose="020B0604030504040204" pitchFamily="34" charset="-120"/>
                <a:ea typeface="微軟正黑體" panose="020B0604030504040204" pitchFamily="34" charset="-120"/>
                <a:cs typeface="+mn-cs"/>
              </a:rPr>
              <a:t>乙君</a:t>
            </a:r>
            <a:r>
              <a:rPr lang="zh-TW" altLang="en-US" sz="2200" dirty="0" smtClean="0">
                <a:solidFill>
                  <a:srgbClr val="FF0000"/>
                </a:solidFill>
                <a:latin typeface="微軟正黑體" panose="020B0604030504040204" pitchFamily="34" charset="-120"/>
                <a:ea typeface="微軟正黑體" panose="020B0604030504040204" pitchFamily="34" charset="-120"/>
                <a:cs typeface="+mn-cs"/>
              </a:rPr>
              <a:t> 在</a:t>
            </a:r>
            <a:r>
              <a:rPr lang="en-US" altLang="zh-TW" sz="2200" dirty="0">
                <a:solidFill>
                  <a:srgbClr val="FF0000"/>
                </a:solidFill>
                <a:latin typeface="微軟正黑體" panose="020B0604030504040204" pitchFamily="34" charset="-120"/>
                <a:ea typeface="微軟正黑體" panose="020B0604030504040204" pitchFamily="34" charset="-120"/>
                <a:cs typeface="+mn-cs"/>
              </a:rPr>
              <a:t>113</a:t>
            </a:r>
            <a:r>
              <a:rPr lang="zh-TW" altLang="en-US" sz="2200" dirty="0">
                <a:solidFill>
                  <a:srgbClr val="FF0000"/>
                </a:solidFill>
                <a:latin typeface="微軟正黑體" panose="020B0604030504040204" pitchFamily="34" charset="-120"/>
                <a:ea typeface="微軟正黑體" panose="020B0604030504040204" pitchFamily="34" charset="-120"/>
                <a:cs typeface="+mn-cs"/>
              </a:rPr>
              <a:t>年出售</a:t>
            </a:r>
            <a:r>
              <a:rPr lang="en-US" altLang="zh-TW" sz="2200" b="1" dirty="0">
                <a:solidFill>
                  <a:srgbClr val="FF0000"/>
                </a:solidFill>
                <a:latin typeface="微軟正黑體" panose="020B0604030504040204" pitchFamily="34" charset="-120"/>
                <a:ea typeface="微軟正黑體" panose="020B0604030504040204" pitchFamily="34" charset="-120"/>
                <a:cs typeface="+mn-cs"/>
              </a:rPr>
              <a:t>B</a:t>
            </a:r>
            <a:r>
              <a:rPr lang="zh-TW" altLang="en-US" sz="2200" b="1" dirty="0">
                <a:solidFill>
                  <a:srgbClr val="FF0000"/>
                </a:solidFill>
                <a:latin typeface="微軟正黑體" panose="020B0604030504040204" pitchFamily="34" charset="-120"/>
                <a:ea typeface="微軟正黑體" panose="020B0604030504040204" pitchFamily="34" charset="-120"/>
                <a:cs typeface="+mn-cs"/>
              </a:rPr>
              <a:t>屋</a:t>
            </a:r>
            <a:r>
              <a:rPr lang="zh-TW" altLang="en-US" sz="2200" dirty="0">
                <a:solidFill>
                  <a:srgbClr val="FF0000"/>
                </a:solidFill>
                <a:latin typeface="微軟正黑體" panose="020B0604030504040204" pitchFamily="34" charset="-120"/>
                <a:ea typeface="微軟正黑體" panose="020B0604030504040204" pitchFamily="34" charset="-120"/>
                <a:cs typeface="+mn-cs"/>
              </a:rPr>
              <a:t>時，因戶籍檔上已無配偶，仍可主張適用自住房地租稅</a:t>
            </a:r>
            <a:r>
              <a:rPr lang="zh-TW" altLang="en-US" sz="2200" dirty="0" smtClean="0">
                <a:solidFill>
                  <a:srgbClr val="FF0000"/>
                </a:solidFill>
                <a:latin typeface="微軟正黑體" panose="020B0604030504040204" pitchFamily="34" charset="-120"/>
                <a:ea typeface="微軟正黑體" panose="020B0604030504040204" pitchFamily="34" charset="-120"/>
                <a:cs typeface="+mn-cs"/>
              </a:rPr>
              <a:t>優惠。</a:t>
            </a:r>
            <a:endParaRPr lang="zh-TW" altLang="en-US" sz="2200" dirty="0">
              <a:solidFill>
                <a:srgbClr val="FF0000"/>
              </a:solidFill>
              <a:latin typeface="微軟正黑體" panose="020B0604030504040204" pitchFamily="34" charset="-120"/>
              <a:ea typeface="微軟正黑體" panose="020B0604030504040204" pitchFamily="34" charset="-120"/>
              <a:cs typeface="+mn-cs"/>
            </a:endParaRPr>
          </a:p>
        </p:txBody>
      </p:sp>
      <p:sp>
        <p:nvSpPr>
          <p:cNvPr id="16"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prstClr val="white"/>
                </a:solidFill>
                <a:effectLst/>
                <a:uLnTx/>
                <a:uFillTx/>
                <a:latin typeface="Arial" pitchFamily="34" charset="0"/>
                <a:ea typeface="新細明體" panose="02020500000000000000" pitchFamily="18" charset="-120"/>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32</a:t>
            </a:fld>
            <a:endParaRPr kumimoji="0" lang="zh-TW" altLang="en-US" sz="1050" b="0" i="0" u="none" strike="noStrike" kern="120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
        <p:nvSpPr>
          <p:cNvPr id="9" name="頁尾版面配置區 6"/>
          <p:cNvSpPr txBox="1">
            <a:spLocks/>
          </p:cNvSpPr>
          <p:nvPr/>
        </p:nvSpPr>
        <p:spPr>
          <a:xfrm>
            <a:off x="0" y="6597352"/>
            <a:ext cx="9144000" cy="260648"/>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                                                                                                                                                            </a:t>
            </a:r>
            <a:endParaRPr kumimoji="0" lang="zh-TW" altLang="en-US" sz="1050" b="0" i="0" u="none" strike="noStrike" kern="0" cap="none" spc="0" normalizeH="0" baseline="0" noProof="0" dirty="0">
              <a:ln>
                <a:noFill/>
              </a:ln>
              <a:solidFill>
                <a:srgbClr val="FFFFFF"/>
              </a:solidFill>
              <a:effectLst/>
              <a:uLnTx/>
              <a:uFillTx/>
            </a:endParaRPr>
          </a:p>
        </p:txBody>
      </p:sp>
      <p:sp>
        <p:nvSpPr>
          <p:cNvPr id="10" name="投影片編號版面配置區 5"/>
          <p:cNvSpPr txBox="1">
            <a:spLocks/>
          </p:cNvSpPr>
          <p:nvPr/>
        </p:nvSpPr>
        <p:spPr>
          <a:xfrm>
            <a:off x="7420998" y="6585762"/>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32</a:t>
            </a:fld>
            <a:endParaRPr lang="zh-TW" altLang="en-US" sz="1050" dirty="0">
              <a:solidFill>
                <a:srgbClr val="FFFFFF"/>
              </a:solidFill>
            </a:endParaRPr>
          </a:p>
        </p:txBody>
      </p:sp>
      <p:sp>
        <p:nvSpPr>
          <p:cNvPr id="2" name="矩形 1"/>
          <p:cNvSpPr/>
          <p:nvPr/>
        </p:nvSpPr>
        <p:spPr>
          <a:xfrm>
            <a:off x="7236296" y="1196753"/>
            <a:ext cx="1251706" cy="461665"/>
          </a:xfrm>
          <a:prstGeom prst="rect">
            <a:avLst/>
          </a:prstGeom>
        </p:spPr>
        <p:txBody>
          <a:bodyPr wrap="square">
            <a:spAutoFit/>
          </a:bodyPr>
          <a:lstStyle/>
          <a:p>
            <a:pPr lvl="0" fontAlgn="auto">
              <a:spcAft>
                <a:spcPts val="0"/>
              </a:spcAft>
              <a:buClrTx/>
              <a:buSzTx/>
              <a:defRPr/>
            </a:pP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案例</a:t>
            </a:r>
            <a:r>
              <a:rPr lang="en-US" altLang="zh-TW" sz="2400" b="1" dirty="0">
                <a:solidFill>
                  <a:srgbClr val="FF0000"/>
                </a:solidFill>
                <a:latin typeface="微軟正黑體" panose="020B0604030504040204" pitchFamily="34" charset="-120"/>
                <a:ea typeface="微軟正黑體" panose="020B0604030504040204" pitchFamily="34" charset="-120"/>
              </a:rPr>
              <a:t>6)</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3" name="矩形 2"/>
          <p:cNvSpPr/>
          <p:nvPr/>
        </p:nvSpPr>
        <p:spPr>
          <a:xfrm>
            <a:off x="727338" y="2204864"/>
            <a:ext cx="7380313" cy="2123658"/>
          </a:xfrm>
          <a:prstGeom prst="rect">
            <a:avLst/>
          </a:prstGeom>
        </p:spPr>
        <p:txBody>
          <a:bodyPr wrap="square">
            <a:spAutoFit/>
          </a:bodyPr>
          <a:lstStyle/>
          <a:p>
            <a:pPr lvl="0" defTabSz="914400" fontAlgn="auto">
              <a:spcBef>
                <a:spcPts val="0"/>
              </a:spcBef>
              <a:spcAft>
                <a:spcPts val="0"/>
              </a:spcAft>
              <a:buClrTx/>
              <a:buSzTx/>
              <a:defRPr/>
            </a:pPr>
            <a:r>
              <a:rPr lang="zh-TW" altLang="en-US" sz="2200" dirty="0" smtClean="0">
                <a:solidFill>
                  <a:prstClr val="black"/>
                </a:solidFill>
                <a:latin typeface="微軟正黑體" panose="020B0604030504040204" pitchFamily="34" charset="-120"/>
                <a:ea typeface="微軟正黑體" panose="020B0604030504040204" pitchFamily="34" charset="-120"/>
                <a:cs typeface="+mn-cs"/>
              </a:rPr>
              <a:t>       </a:t>
            </a:r>
            <a:r>
              <a:rPr lang="zh-TW" altLang="en-US" sz="2200" u="sng" dirty="0" smtClean="0">
                <a:solidFill>
                  <a:prstClr val="black"/>
                </a:solidFill>
                <a:latin typeface="微軟正黑體" panose="020B0604030504040204" pitchFamily="34" charset="-120"/>
                <a:ea typeface="微軟正黑體" panose="020B0604030504040204" pitchFamily="34" charset="-120"/>
                <a:cs typeface="+mn-cs"/>
              </a:rPr>
              <a:t>甲</a:t>
            </a:r>
            <a:r>
              <a:rPr lang="zh-TW" altLang="en-US" sz="2200" dirty="0">
                <a:solidFill>
                  <a:prstClr val="black"/>
                </a:solidFill>
                <a:latin typeface="微軟正黑體" panose="020B0604030504040204" pitchFamily="34" charset="-120"/>
                <a:ea typeface="微軟正黑體" panose="020B0604030504040204" pitchFamily="34" charset="-120"/>
                <a:cs typeface="+mn-cs"/>
              </a:rPr>
              <a:t>與</a:t>
            </a:r>
            <a:r>
              <a:rPr lang="zh-TW" altLang="en-US" sz="2200" u="sng" dirty="0">
                <a:solidFill>
                  <a:prstClr val="black"/>
                </a:solidFill>
                <a:latin typeface="微軟正黑體" panose="020B0604030504040204" pitchFamily="34" charset="-120"/>
                <a:ea typeface="微軟正黑體" panose="020B0604030504040204" pitchFamily="34" charset="-120"/>
                <a:cs typeface="+mn-cs"/>
              </a:rPr>
              <a:t>乙</a:t>
            </a:r>
            <a:r>
              <a:rPr lang="zh-TW" altLang="en-US" sz="2200" dirty="0">
                <a:solidFill>
                  <a:prstClr val="black"/>
                </a:solidFill>
                <a:latin typeface="微軟正黑體" panose="020B0604030504040204" pitchFamily="34" charset="-120"/>
                <a:ea typeface="微軟正黑體" panose="020B0604030504040204" pitchFamily="34" charset="-120"/>
                <a:cs typeface="+mn-cs"/>
              </a:rPr>
              <a:t>為夫妻，</a:t>
            </a:r>
            <a:r>
              <a:rPr lang="zh-TW" altLang="en-US" sz="2200" u="sng" dirty="0">
                <a:solidFill>
                  <a:prstClr val="black"/>
                </a:solidFill>
                <a:latin typeface="微軟正黑體" panose="020B0604030504040204" pitchFamily="34" charset="-120"/>
                <a:ea typeface="微軟正黑體" panose="020B0604030504040204" pitchFamily="34" charset="-120"/>
                <a:cs typeface="+mn-cs"/>
              </a:rPr>
              <a:t>甲夫</a:t>
            </a:r>
            <a:r>
              <a:rPr lang="zh-TW" altLang="en-US" sz="2200" dirty="0">
                <a:solidFill>
                  <a:prstClr val="black"/>
                </a:solidFill>
                <a:latin typeface="微軟正黑體" panose="020B0604030504040204" pitchFamily="34" charset="-120"/>
                <a:ea typeface="微軟正黑體" panose="020B0604030504040204" pitchFamily="34" charset="-120"/>
                <a:cs typeface="+mn-cs"/>
              </a:rPr>
              <a:t>在</a:t>
            </a:r>
            <a:r>
              <a:rPr lang="en-US" altLang="zh-TW" sz="2200" dirty="0">
                <a:solidFill>
                  <a:prstClr val="black"/>
                </a:solidFill>
                <a:latin typeface="微軟正黑體" panose="020B0604030504040204" pitchFamily="34" charset="-120"/>
                <a:ea typeface="微軟正黑體" panose="020B0604030504040204" pitchFamily="34" charset="-120"/>
                <a:cs typeface="+mn-cs"/>
              </a:rPr>
              <a:t>105</a:t>
            </a:r>
            <a:r>
              <a:rPr lang="zh-TW" altLang="en-US" sz="2200" dirty="0">
                <a:solidFill>
                  <a:prstClr val="black"/>
                </a:solidFill>
                <a:latin typeface="微軟正黑體" panose="020B0604030504040204" pitchFamily="34" charset="-120"/>
                <a:ea typeface="微軟正黑體" panose="020B0604030504040204" pitchFamily="34" charset="-120"/>
                <a:cs typeface="+mn-cs"/>
              </a:rPr>
              <a:t>年購入</a:t>
            </a:r>
            <a:r>
              <a:rPr lang="en-US" altLang="zh-TW" sz="2200" b="1" dirty="0">
                <a:solidFill>
                  <a:prstClr val="black"/>
                </a:solidFill>
                <a:latin typeface="微軟正黑體" panose="020B0604030504040204" pitchFamily="34" charset="-120"/>
                <a:ea typeface="微軟正黑體" panose="020B0604030504040204" pitchFamily="34" charset="-120"/>
                <a:cs typeface="+mn-cs"/>
              </a:rPr>
              <a:t>A</a:t>
            </a:r>
            <a:r>
              <a:rPr lang="zh-TW" altLang="en-US" sz="2200" b="1" dirty="0">
                <a:solidFill>
                  <a:prstClr val="black"/>
                </a:solidFill>
                <a:latin typeface="微軟正黑體" panose="020B0604030504040204" pitchFamily="34" charset="-120"/>
                <a:ea typeface="微軟正黑體" panose="020B0604030504040204" pitchFamily="34" charset="-120"/>
                <a:cs typeface="+mn-cs"/>
              </a:rPr>
              <a:t>屋</a:t>
            </a:r>
            <a:r>
              <a:rPr lang="zh-TW" altLang="en-US" sz="2200" dirty="0">
                <a:solidFill>
                  <a:prstClr val="black"/>
                </a:solidFill>
                <a:latin typeface="微軟正黑體" panose="020B0604030504040204" pitchFamily="34" charset="-120"/>
                <a:ea typeface="微軟正黑體" panose="020B0604030504040204" pitchFamily="34" charset="-120"/>
                <a:cs typeface="+mn-cs"/>
              </a:rPr>
              <a:t>，</a:t>
            </a:r>
            <a:r>
              <a:rPr lang="zh-TW" altLang="en-US" sz="2200" u="sng" dirty="0">
                <a:solidFill>
                  <a:prstClr val="black"/>
                </a:solidFill>
                <a:latin typeface="微軟正黑體" panose="020B0604030504040204" pitchFamily="34" charset="-120"/>
                <a:ea typeface="微軟正黑體" panose="020B0604030504040204" pitchFamily="34" charset="-120"/>
                <a:cs typeface="+mn-cs"/>
              </a:rPr>
              <a:t>乙妻</a:t>
            </a:r>
            <a:r>
              <a:rPr lang="zh-TW" altLang="en-US" sz="2200" dirty="0">
                <a:solidFill>
                  <a:prstClr val="black"/>
                </a:solidFill>
                <a:latin typeface="微軟正黑體" panose="020B0604030504040204" pitchFamily="34" charset="-120"/>
                <a:ea typeface="微軟正黑體" panose="020B0604030504040204" pitchFamily="34" charset="-120"/>
                <a:cs typeface="+mn-cs"/>
              </a:rPr>
              <a:t>在</a:t>
            </a:r>
            <a:r>
              <a:rPr lang="en-US" altLang="zh-TW" sz="2200" dirty="0">
                <a:solidFill>
                  <a:prstClr val="black"/>
                </a:solidFill>
                <a:latin typeface="微軟正黑體" panose="020B0604030504040204" pitchFamily="34" charset="-120"/>
                <a:ea typeface="微軟正黑體" panose="020B0604030504040204" pitchFamily="34" charset="-120"/>
                <a:cs typeface="+mn-cs"/>
              </a:rPr>
              <a:t>106</a:t>
            </a:r>
            <a:r>
              <a:rPr lang="zh-TW" altLang="en-US" sz="2200" dirty="0">
                <a:solidFill>
                  <a:prstClr val="black"/>
                </a:solidFill>
                <a:latin typeface="微軟正黑體" panose="020B0604030504040204" pitchFamily="34" charset="-120"/>
                <a:ea typeface="微軟正黑體" panose="020B0604030504040204" pitchFamily="34" charset="-120"/>
                <a:cs typeface="+mn-cs"/>
              </a:rPr>
              <a:t>年購入</a:t>
            </a:r>
            <a:r>
              <a:rPr lang="en-US" altLang="zh-TW" sz="2200" b="1" dirty="0">
                <a:solidFill>
                  <a:prstClr val="black"/>
                </a:solidFill>
                <a:latin typeface="微軟正黑體" panose="020B0604030504040204" pitchFamily="34" charset="-120"/>
                <a:ea typeface="微軟正黑體" panose="020B0604030504040204" pitchFamily="34" charset="-120"/>
                <a:cs typeface="+mn-cs"/>
              </a:rPr>
              <a:t>B</a:t>
            </a:r>
            <a:r>
              <a:rPr lang="zh-TW" altLang="en-US" sz="2200" b="1" dirty="0">
                <a:solidFill>
                  <a:prstClr val="black"/>
                </a:solidFill>
                <a:latin typeface="微軟正黑體" panose="020B0604030504040204" pitchFamily="34" charset="-120"/>
                <a:ea typeface="微軟正黑體" panose="020B0604030504040204" pitchFamily="34" charset="-120"/>
                <a:cs typeface="+mn-cs"/>
              </a:rPr>
              <a:t>屋</a:t>
            </a:r>
            <a:r>
              <a:rPr lang="zh-TW" altLang="en-US" sz="2200" dirty="0">
                <a:solidFill>
                  <a:prstClr val="black"/>
                </a:solidFill>
                <a:latin typeface="微軟正黑體" panose="020B0604030504040204" pitchFamily="34" charset="-120"/>
                <a:ea typeface="微軟正黑體" panose="020B0604030504040204" pitchFamily="34" charset="-120"/>
                <a:cs typeface="+mn-cs"/>
              </a:rPr>
              <a:t>。</a:t>
            </a:r>
            <a:endParaRPr lang="en-US" altLang="zh-TW" sz="2200" dirty="0">
              <a:solidFill>
                <a:prstClr val="black"/>
              </a:solidFill>
              <a:latin typeface="微軟正黑體" panose="020B0604030504040204" pitchFamily="34" charset="-120"/>
              <a:ea typeface="微軟正黑體" panose="020B0604030504040204" pitchFamily="34" charset="-120"/>
              <a:cs typeface="+mn-cs"/>
            </a:endParaRPr>
          </a:p>
          <a:p>
            <a:pPr lvl="0" defTabSz="914400" fontAlgn="auto">
              <a:spcBef>
                <a:spcPts val="0"/>
              </a:spcBef>
              <a:spcAft>
                <a:spcPts val="0"/>
              </a:spcAft>
              <a:buClrTx/>
              <a:buSzTx/>
              <a:defRPr/>
            </a:pPr>
            <a:r>
              <a:rPr lang="zh-TW" altLang="en-US" sz="2200" b="1" dirty="0" smtClean="0">
                <a:solidFill>
                  <a:prstClr val="black"/>
                </a:solidFill>
                <a:latin typeface="微軟正黑體" panose="020B0604030504040204" pitchFamily="34" charset="-120"/>
                <a:ea typeface="微軟正黑體" panose="020B0604030504040204" pitchFamily="34" charset="-120"/>
                <a:cs typeface="+mn-cs"/>
              </a:rPr>
              <a:t>       而後</a:t>
            </a:r>
            <a:r>
              <a:rPr lang="zh-TW" altLang="en-US" sz="2200" b="1" u="sng" dirty="0">
                <a:solidFill>
                  <a:prstClr val="black"/>
                </a:solidFill>
                <a:latin typeface="微軟正黑體" panose="020B0604030504040204" pitchFamily="34" charset="-120"/>
                <a:ea typeface="微軟正黑體" panose="020B0604030504040204" pitchFamily="34" charset="-120"/>
                <a:cs typeface="+mn-cs"/>
              </a:rPr>
              <a:t>甲</a:t>
            </a:r>
            <a:r>
              <a:rPr lang="zh-TW" altLang="en-US" sz="2200" b="1" dirty="0">
                <a:solidFill>
                  <a:prstClr val="black"/>
                </a:solidFill>
                <a:latin typeface="微軟正黑體" panose="020B0604030504040204" pitchFamily="34" charset="-120"/>
                <a:ea typeface="微軟正黑體" panose="020B0604030504040204" pitchFamily="34" charset="-120"/>
                <a:cs typeface="+mn-cs"/>
              </a:rPr>
              <a:t>於</a:t>
            </a:r>
            <a:r>
              <a:rPr lang="en-US" altLang="zh-TW" sz="2200" b="1" dirty="0">
                <a:solidFill>
                  <a:prstClr val="black"/>
                </a:solidFill>
                <a:latin typeface="微軟正黑體" panose="020B0604030504040204" pitchFamily="34" charset="-120"/>
                <a:ea typeface="微軟正黑體" panose="020B0604030504040204" pitchFamily="34" charset="-120"/>
                <a:cs typeface="+mn-cs"/>
              </a:rPr>
              <a:t>111</a:t>
            </a:r>
            <a:r>
              <a:rPr lang="zh-TW" altLang="en-US" sz="2200" b="1" dirty="0">
                <a:solidFill>
                  <a:prstClr val="black"/>
                </a:solidFill>
                <a:latin typeface="微軟正黑體" panose="020B0604030504040204" pitchFamily="34" charset="-120"/>
                <a:ea typeface="微軟正黑體" panose="020B0604030504040204" pitchFamily="34" charset="-120"/>
                <a:cs typeface="+mn-cs"/>
              </a:rPr>
              <a:t>年出售</a:t>
            </a:r>
            <a:r>
              <a:rPr lang="en-US" altLang="zh-TW" sz="2200" b="1" dirty="0">
                <a:solidFill>
                  <a:prstClr val="black"/>
                </a:solidFill>
                <a:latin typeface="微軟正黑體" panose="020B0604030504040204" pitchFamily="34" charset="-120"/>
                <a:ea typeface="微軟正黑體" panose="020B0604030504040204" pitchFamily="34" charset="-120"/>
                <a:cs typeface="+mn-cs"/>
              </a:rPr>
              <a:t>A</a:t>
            </a:r>
            <a:r>
              <a:rPr lang="zh-TW" altLang="en-US" sz="2200" b="1" dirty="0">
                <a:solidFill>
                  <a:prstClr val="black"/>
                </a:solidFill>
                <a:latin typeface="微軟正黑體" panose="020B0604030504040204" pitchFamily="34" charset="-120"/>
                <a:ea typeface="微軟正黑體" panose="020B0604030504040204" pitchFamily="34" charset="-120"/>
                <a:cs typeface="+mn-cs"/>
              </a:rPr>
              <a:t>屋並符合自住要件規定；兩人於</a:t>
            </a:r>
            <a:r>
              <a:rPr lang="en-US" altLang="zh-TW" sz="2200" b="1" dirty="0">
                <a:solidFill>
                  <a:prstClr val="black"/>
                </a:solidFill>
                <a:latin typeface="微軟正黑體" panose="020B0604030504040204" pitchFamily="34" charset="-120"/>
                <a:ea typeface="微軟正黑體" panose="020B0604030504040204" pitchFamily="34" charset="-120"/>
                <a:cs typeface="+mn-cs"/>
              </a:rPr>
              <a:t>112</a:t>
            </a:r>
            <a:r>
              <a:rPr lang="zh-TW" altLang="en-US" sz="2200" b="1" dirty="0">
                <a:solidFill>
                  <a:prstClr val="black"/>
                </a:solidFill>
                <a:latin typeface="微軟正黑體" panose="020B0604030504040204" pitchFamily="34" charset="-120"/>
                <a:ea typeface="微軟正黑體" panose="020B0604030504040204" pitchFamily="34" charset="-120"/>
                <a:cs typeface="+mn-cs"/>
              </a:rPr>
              <a:t>年離婚，</a:t>
            </a:r>
            <a:r>
              <a:rPr lang="zh-TW" altLang="en-US" sz="2200" b="1" u="sng" dirty="0">
                <a:solidFill>
                  <a:prstClr val="black"/>
                </a:solidFill>
                <a:latin typeface="微軟正黑體" panose="020B0604030504040204" pitchFamily="34" charset="-120"/>
                <a:ea typeface="微軟正黑體" panose="020B0604030504040204" pitchFamily="34" charset="-120"/>
                <a:cs typeface="+mn-cs"/>
              </a:rPr>
              <a:t>乙</a:t>
            </a:r>
            <a:r>
              <a:rPr lang="zh-TW" altLang="en-US" sz="2200" b="1" dirty="0">
                <a:solidFill>
                  <a:prstClr val="black"/>
                </a:solidFill>
                <a:latin typeface="微軟正黑體" panose="020B0604030504040204" pitchFamily="34" charset="-120"/>
                <a:ea typeface="微軟正黑體" panose="020B0604030504040204" pitchFamily="34" charset="-120"/>
                <a:cs typeface="+mn-cs"/>
              </a:rPr>
              <a:t>在</a:t>
            </a:r>
            <a:r>
              <a:rPr lang="en-US" altLang="zh-TW" sz="2200" b="1" dirty="0">
                <a:solidFill>
                  <a:prstClr val="black"/>
                </a:solidFill>
                <a:latin typeface="微軟正黑體" panose="020B0604030504040204" pitchFamily="34" charset="-120"/>
                <a:ea typeface="微軟正黑體" panose="020B0604030504040204" pitchFamily="34" charset="-120"/>
                <a:cs typeface="+mn-cs"/>
              </a:rPr>
              <a:t>113</a:t>
            </a:r>
            <a:r>
              <a:rPr lang="zh-TW" altLang="en-US" sz="2200" b="1" dirty="0">
                <a:solidFill>
                  <a:prstClr val="black"/>
                </a:solidFill>
                <a:latin typeface="微軟正黑體" panose="020B0604030504040204" pitchFamily="34" charset="-120"/>
                <a:ea typeface="微軟正黑體" panose="020B0604030504040204" pitchFamily="34" charset="-120"/>
                <a:cs typeface="+mn-cs"/>
              </a:rPr>
              <a:t>年出售</a:t>
            </a:r>
            <a:r>
              <a:rPr lang="en-US" altLang="zh-TW" sz="2200" b="1" dirty="0">
                <a:solidFill>
                  <a:prstClr val="black"/>
                </a:solidFill>
                <a:latin typeface="微軟正黑體" panose="020B0604030504040204" pitchFamily="34" charset="-120"/>
                <a:ea typeface="微軟正黑體" panose="020B0604030504040204" pitchFamily="34" charset="-120"/>
                <a:cs typeface="+mn-cs"/>
              </a:rPr>
              <a:t>B</a:t>
            </a:r>
            <a:r>
              <a:rPr lang="zh-TW" altLang="en-US" sz="2200" b="1" dirty="0">
                <a:solidFill>
                  <a:prstClr val="black"/>
                </a:solidFill>
                <a:latin typeface="微軟正黑體" panose="020B0604030504040204" pitchFamily="34" charset="-120"/>
                <a:ea typeface="微軟正黑體" panose="020B0604030504040204" pitchFamily="34" charset="-120"/>
                <a:cs typeface="+mn-cs"/>
              </a:rPr>
              <a:t>屋並符合自住要件規定。</a:t>
            </a:r>
            <a:endParaRPr lang="en-US" altLang="zh-TW" sz="2200" b="1" dirty="0">
              <a:solidFill>
                <a:prstClr val="black"/>
              </a:solidFill>
              <a:latin typeface="微軟正黑體" panose="020B0604030504040204" pitchFamily="34" charset="-120"/>
              <a:ea typeface="微軟正黑體" panose="020B0604030504040204" pitchFamily="34" charset="-120"/>
              <a:cs typeface="+mn-cs"/>
            </a:endParaRPr>
          </a:p>
          <a:p>
            <a:pPr lvl="0" defTabSz="914400" fontAlgn="auto">
              <a:spcBef>
                <a:spcPts val="0"/>
              </a:spcBef>
              <a:spcAft>
                <a:spcPts val="0"/>
              </a:spcAft>
              <a:buClrTx/>
              <a:buSzTx/>
              <a:defRPr/>
            </a:pPr>
            <a:r>
              <a:rPr lang="zh-TW" altLang="en-US" sz="2200" dirty="0" smtClean="0">
                <a:solidFill>
                  <a:prstClr val="black"/>
                </a:solidFill>
                <a:latin typeface="微軟正黑體" panose="020B0604030504040204" pitchFamily="34" charset="-120"/>
                <a:ea typeface="微軟正黑體" panose="020B0604030504040204" pitchFamily="34" charset="-120"/>
                <a:cs typeface="+mn-cs"/>
              </a:rPr>
              <a:t>       若</a:t>
            </a:r>
            <a:r>
              <a:rPr lang="en-US" altLang="zh-TW" sz="2200" dirty="0">
                <a:solidFill>
                  <a:prstClr val="black"/>
                </a:solidFill>
                <a:latin typeface="微軟正黑體" panose="020B0604030504040204" pitchFamily="34" charset="-120"/>
                <a:ea typeface="微軟正黑體" panose="020B0604030504040204" pitchFamily="34" charset="-120"/>
                <a:cs typeface="+mn-cs"/>
              </a:rPr>
              <a:t>A</a:t>
            </a:r>
            <a:r>
              <a:rPr lang="zh-TW" altLang="en-US" sz="2200" dirty="0">
                <a:solidFill>
                  <a:prstClr val="black"/>
                </a:solidFill>
                <a:latin typeface="微軟正黑體" panose="020B0604030504040204" pitchFamily="34" charset="-120"/>
                <a:ea typeface="微軟正黑體" panose="020B0604030504040204" pitchFamily="34" charset="-120"/>
                <a:cs typeface="+mn-cs"/>
              </a:rPr>
              <a:t>、</a:t>
            </a:r>
            <a:r>
              <a:rPr lang="en-US" altLang="zh-TW" sz="2200" dirty="0">
                <a:solidFill>
                  <a:prstClr val="black"/>
                </a:solidFill>
                <a:latin typeface="微軟正黑體" panose="020B0604030504040204" pitchFamily="34" charset="-120"/>
                <a:ea typeface="微軟正黑體" panose="020B0604030504040204" pitchFamily="34" charset="-120"/>
                <a:cs typeface="+mn-cs"/>
              </a:rPr>
              <a:t>B</a:t>
            </a:r>
            <a:r>
              <a:rPr lang="zh-TW" altLang="en-US" sz="2200" dirty="0">
                <a:solidFill>
                  <a:prstClr val="black"/>
                </a:solidFill>
                <a:latin typeface="微軟正黑體" panose="020B0604030504040204" pitchFamily="34" charset="-120"/>
                <a:ea typeface="微軟正黑體" panose="020B0604030504040204" pitchFamily="34" charset="-120"/>
                <a:cs typeface="+mn-cs"/>
              </a:rPr>
              <a:t>二屋均符合自住房地之規定，出售時</a:t>
            </a:r>
            <a:r>
              <a:rPr lang="zh-TW" altLang="en-US" sz="2200" b="1" dirty="0">
                <a:solidFill>
                  <a:prstClr val="black"/>
                </a:solidFill>
                <a:latin typeface="微軟正黑體" panose="020B0604030504040204" pitchFamily="34" charset="-120"/>
                <a:ea typeface="微軟正黑體" panose="020B0604030504040204" pitchFamily="34" charset="-120"/>
                <a:cs typeface="+mn-cs"/>
              </a:rPr>
              <a:t>可否皆適用自住房地租稅優惠？</a:t>
            </a:r>
          </a:p>
        </p:txBody>
      </p:sp>
      <p:sp>
        <p:nvSpPr>
          <p:cNvPr id="5" name="圓角矩形 4"/>
          <p:cNvSpPr/>
          <p:nvPr/>
        </p:nvSpPr>
        <p:spPr>
          <a:xfrm>
            <a:off x="244663" y="2007962"/>
            <a:ext cx="8474601" cy="457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       </a:t>
            </a:r>
            <a:endParaRPr kumimoji="0" lang="zh-TW" altLang="en-US" sz="20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cxnSp>
        <p:nvCxnSpPr>
          <p:cNvPr id="14" name="直線接點 13"/>
          <p:cNvCxnSpPr/>
          <p:nvPr/>
        </p:nvCxnSpPr>
        <p:spPr>
          <a:xfrm>
            <a:off x="1293035" y="4509120"/>
            <a:ext cx="7194967"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11267" name="Picture 3" descr="C:\Users\Administrator.CLOUD\Desktop\下載.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53818" y1="46995" x2="53818" y2="46995"/>
                        <a14:foregroundMark x1="60727" y1="19672" x2="60727" y2="19672"/>
                        <a14:foregroundMark x1="59273" y1="15301" x2="59273" y2="15301"/>
                        <a14:foregroundMark x1="85091" y1="61749" x2="85091" y2="61749"/>
                        <a14:foregroundMark x1="85091" y1="66120" x2="85091" y2="66120"/>
                        <a14:foregroundMark x1="14545" y1="18579" x2="14545" y2="18579"/>
                        <a14:foregroundMark x1="12000" y1="16393" x2="12000" y2="16393"/>
                        <a14:foregroundMark x1="16727" y1="15847" x2="16727" y2="15847"/>
                        <a14:foregroundMark x1="13091" y1="14754" x2="13091" y2="14754"/>
                        <a14:foregroundMark x1="12364" y1="15847" x2="12364" y2="15847"/>
                        <a14:foregroundMark x1="11636" y1="16940" x2="11636" y2="16940"/>
                        <a14:foregroundMark x1="14545" y1="18033" x2="14545" y2="18033"/>
                        <a14:foregroundMark x1="12364" y1="16940" x2="12364" y2="16940"/>
                        <a14:foregroundMark x1="14545" y1="16940" x2="14545" y2="16940"/>
                        <a14:foregroundMark x1="15273" y1="16940" x2="15273" y2="16940"/>
                        <a14:foregroundMark x1="16727" y1="16940" x2="16727" y2="16940"/>
                      </a14:backgroundRemoval>
                    </a14:imgEffect>
                  </a14:imgLayer>
                </a14:imgProps>
              </a:ext>
              <a:ext uri="{28A0092B-C50C-407E-A947-70E740481C1C}">
                <a14:useLocalDpi xmlns:a14="http://schemas.microsoft.com/office/drawing/2010/main" val="0"/>
              </a:ext>
            </a:extLst>
          </a:blip>
          <a:srcRect/>
          <a:stretch>
            <a:fillRect/>
          </a:stretch>
        </p:blipFill>
        <p:spPr bwMode="auto">
          <a:xfrm rot="20142025">
            <a:off x="7686108" y="3719686"/>
            <a:ext cx="1213810" cy="80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190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4"/>
          <p:cNvGrpSpPr>
            <a:grpSpLocks/>
          </p:cNvGrpSpPr>
          <p:nvPr/>
        </p:nvGrpSpPr>
        <p:grpSpPr bwMode="auto">
          <a:xfrm>
            <a:off x="308080" y="116633"/>
            <a:ext cx="8224359" cy="1375454"/>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solidFill>
                  <a:prstClr val="white"/>
                </a:solidFill>
              </a:endParaRPr>
            </a:p>
          </p:txBody>
        </p:sp>
        <p:sp>
          <p:nvSpPr>
            <p:cNvPr id="13" name="AutoShape 16"/>
            <p:cNvSpPr>
              <a:spLocks noChangeArrowheads="1"/>
            </p:cNvSpPr>
            <p:nvPr/>
          </p:nvSpPr>
          <p:spPr bwMode="auto">
            <a:xfrm>
              <a:off x="1234" y="3816"/>
              <a:ext cx="2266"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solidFill>
                  <a:prstClr val="white"/>
                </a:solidFill>
                <a:ea typeface="標楷體" pitchFamily="65" charset="-120"/>
              </a:endParaRPr>
            </a:p>
          </p:txBody>
        </p:sp>
      </p:grpSp>
      <p:sp>
        <p:nvSpPr>
          <p:cNvPr id="4" name="內容版面配置區 2"/>
          <p:cNvSpPr txBox="1">
            <a:spLocks/>
          </p:cNvSpPr>
          <p:nvPr/>
        </p:nvSpPr>
        <p:spPr>
          <a:xfrm>
            <a:off x="830122" y="227036"/>
            <a:ext cx="7200800" cy="124039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defRPr/>
            </a:pPr>
            <a:r>
              <a:rPr lang="zh-TW" altLang="en-US" sz="3600" b="1" dirty="0" smtClean="0">
                <a:solidFill>
                  <a:prstClr val="black"/>
                </a:solidFill>
                <a:latin typeface="微軟正黑體" panose="020B0604030504040204" pitchFamily="34" charset="-120"/>
                <a:ea typeface="微軟正黑體" panose="020B0604030504040204" pitchFamily="34" charset="-120"/>
              </a:rPr>
              <a:t>分居夫妻，可否個別認定交易前</a:t>
            </a:r>
            <a:r>
              <a:rPr lang="en-US" altLang="zh-TW" sz="3600" b="1" dirty="0" smtClean="0">
                <a:solidFill>
                  <a:prstClr val="black"/>
                </a:solidFill>
                <a:latin typeface="微軟正黑體" panose="020B0604030504040204" pitchFamily="34" charset="-120"/>
                <a:ea typeface="微軟正黑體" panose="020B0604030504040204" pitchFamily="34" charset="-120"/>
              </a:rPr>
              <a:t>6</a:t>
            </a:r>
            <a:r>
              <a:rPr lang="zh-TW" altLang="en-US" sz="3600" b="1" dirty="0" smtClean="0">
                <a:solidFill>
                  <a:prstClr val="black"/>
                </a:solidFill>
                <a:latin typeface="微軟正黑體" panose="020B0604030504040204" pitchFamily="34" charset="-120"/>
                <a:ea typeface="微軟正黑體" panose="020B0604030504040204" pitchFamily="34" charset="-120"/>
              </a:rPr>
              <a:t>年內，是否曾適用自住房屋、土地租稅優惠？</a:t>
            </a:r>
            <a:endParaRPr lang="zh-TW" altLang="en-US" b="1" dirty="0" smtClean="0">
              <a:solidFill>
                <a:srgbClr val="FF0000"/>
              </a:solidFill>
              <a:latin typeface="微軟正黑體" panose="020B0604030504040204" pitchFamily="34" charset="-120"/>
              <a:ea typeface="微軟正黑體" panose="020B0604030504040204" pitchFamily="34" charset="-120"/>
            </a:endParaRPr>
          </a:p>
          <a:p>
            <a:pPr marL="0" indent="0" fontAlgn="auto">
              <a:spcAft>
                <a:spcPts val="0"/>
              </a:spcAft>
              <a:buClrTx/>
              <a:buSzTx/>
              <a:buFont typeface="Arial" panose="020B0604020202020204" pitchFamily="34" charset="0"/>
              <a:buNone/>
              <a:defRPr/>
            </a:pP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5" name="圓角矩形 4"/>
          <p:cNvSpPr/>
          <p:nvPr/>
        </p:nvSpPr>
        <p:spPr>
          <a:xfrm>
            <a:off x="308080" y="1882677"/>
            <a:ext cx="8568302" cy="4680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buClrTx/>
              <a:buSzTx/>
              <a:buFontTx/>
              <a:buNone/>
              <a:defRPr/>
            </a:pPr>
            <a:r>
              <a:rPr lang="zh-TW" altLang="en-US" sz="2000" b="1" dirty="0" smtClean="0">
                <a:solidFill>
                  <a:prstClr val="black"/>
                </a:solidFill>
              </a:rPr>
              <a:t>       </a:t>
            </a:r>
            <a:endParaRPr lang="zh-TW" altLang="en-US" sz="2000" dirty="0">
              <a:solidFill>
                <a:prstClr val="black"/>
              </a:solidFill>
            </a:endParaRPr>
          </a:p>
        </p:txBody>
      </p:sp>
      <p:sp>
        <p:nvSpPr>
          <p:cNvPr id="8" name="文字方塊 7"/>
          <p:cNvSpPr txBox="1"/>
          <p:nvPr/>
        </p:nvSpPr>
        <p:spPr>
          <a:xfrm>
            <a:off x="1127549" y="2063174"/>
            <a:ext cx="7254016" cy="923330"/>
          </a:xfrm>
          <a:prstGeom prst="rect">
            <a:avLst/>
          </a:prstGeom>
          <a:noFill/>
        </p:spPr>
        <p:txBody>
          <a:bodyPr wrap="square" rtlCol="0">
            <a:spAutoFit/>
          </a:bodyPr>
          <a:lstStyle/>
          <a:p>
            <a:pPr defTabSz="914400" fontAlgn="auto">
              <a:spcBef>
                <a:spcPts val="0"/>
              </a:spcBef>
              <a:spcAft>
                <a:spcPts val="0"/>
              </a:spcAft>
              <a:buClrTx/>
              <a:buSzTx/>
              <a:defRPr/>
            </a:pPr>
            <a:r>
              <a:rPr lang="zh-TW" altLang="en-US" dirty="0">
                <a:solidFill>
                  <a:srgbClr val="4F81BD"/>
                </a:solidFill>
                <a:latin typeface="微軟正黑體" panose="020B0604030504040204" pitchFamily="34" charset="-120"/>
                <a:ea typeface="微軟正黑體" panose="020B0604030504040204" pitchFamily="34" charset="-120"/>
              </a:rPr>
              <a:t>依據</a:t>
            </a:r>
            <a:r>
              <a:rPr lang="zh-TW" altLang="en-US" dirty="0" smtClean="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納稅義務人與配偶分居得各自辦理綜合所得稅結算申報及計算稅額之認定標準</a:t>
            </a:r>
            <a:r>
              <a:rPr lang="zh-TW" altLang="en-US" dirty="0" smtClean="0">
                <a:solidFill>
                  <a:srgbClr val="FF0000"/>
                </a:solidFill>
                <a:latin typeface="微軟正黑體" panose="020B0604030504040204" pitchFamily="34" charset="-120"/>
                <a:ea typeface="微軟正黑體" panose="020B0604030504040204" pitchFamily="34" charset="-120"/>
              </a:rPr>
              <a:t>」</a:t>
            </a:r>
            <a:r>
              <a:rPr lang="zh-TW" altLang="en-US" dirty="0" smtClean="0">
                <a:solidFill>
                  <a:srgbClr val="4F81BD"/>
                </a:solidFill>
                <a:latin typeface="微軟正黑體" panose="020B0604030504040204" pitchFamily="34" charset="-120"/>
                <a:ea typeface="微軟正黑體" panose="020B0604030504040204" pitchFamily="34" charset="-120"/>
              </a:rPr>
              <a:t>夫居分居如符合下列情形之一者，</a:t>
            </a:r>
            <a:r>
              <a:rPr lang="zh-TW" altLang="en-US" dirty="0">
                <a:solidFill>
                  <a:srgbClr val="4F81BD"/>
                </a:solidFill>
              </a:rPr>
              <a:t>得個別認定自住房屋、土地交易前</a:t>
            </a:r>
            <a:r>
              <a:rPr lang="en-US" altLang="zh-TW" dirty="0">
                <a:solidFill>
                  <a:srgbClr val="4F81BD"/>
                </a:solidFill>
              </a:rPr>
              <a:t>6</a:t>
            </a:r>
            <a:r>
              <a:rPr lang="zh-TW" altLang="en-US" dirty="0">
                <a:solidFill>
                  <a:srgbClr val="4F81BD"/>
                </a:solidFill>
              </a:rPr>
              <a:t>年未曾適用優惠規定之條件</a:t>
            </a:r>
            <a:r>
              <a:rPr lang="zh-TW" altLang="en-US" dirty="0" smtClean="0">
                <a:solidFill>
                  <a:srgbClr val="4F81BD"/>
                </a:solidFill>
              </a:rPr>
              <a:t>。</a:t>
            </a:r>
            <a:endParaRPr lang="en-US" altLang="zh-TW" dirty="0" smtClean="0">
              <a:solidFill>
                <a:srgbClr val="4F81BD"/>
              </a:solidFill>
              <a:latin typeface="微軟正黑體" panose="020B0604030504040204" pitchFamily="34" charset="-120"/>
              <a:ea typeface="微軟正黑體" panose="020B0604030504040204" pitchFamily="34" charset="-120"/>
            </a:endParaRPr>
          </a:p>
        </p:txBody>
      </p:sp>
      <p:sp>
        <p:nvSpPr>
          <p:cNvPr id="16" name="投影片編號版面配置區 5"/>
          <p:cNvSpPr txBox="1">
            <a:spLocks/>
          </p:cNvSpPr>
          <p:nvPr/>
        </p:nvSpPr>
        <p:spPr>
          <a:xfrm>
            <a:off x="7452320" y="6453336"/>
            <a:ext cx="480060" cy="237744"/>
          </a:xfrm>
          <a:prstGeom prst="rect">
            <a:avLst/>
          </a:prstGeom>
        </p:spPr>
        <p:txBody>
          <a:bodyPr/>
          <a:lstStyle/>
          <a:p>
            <a:pPr>
              <a:defRPr/>
            </a:pPr>
            <a:fld id="{CA8D9AD5-F248-4919-864A-CFD76CC027D6}" type="slidenum">
              <a:rPr lang="en-US" altLang="zh-TW" sz="1050" smtClean="0">
                <a:solidFill>
                  <a:prstClr val="white"/>
                </a:solidFill>
              </a:rPr>
              <a:pPr>
                <a:defRPr/>
              </a:pPr>
              <a:t>33</a:t>
            </a:fld>
            <a:endParaRPr lang="zh-TW" altLang="en-US" sz="1050" dirty="0">
              <a:solidFill>
                <a:prstClr val="white"/>
              </a:solidFill>
            </a:endParaRPr>
          </a:p>
        </p:txBody>
      </p:sp>
      <p:sp>
        <p:nvSpPr>
          <p:cNvPr id="9" name="頁尾版面配置區 6"/>
          <p:cNvSpPr txBox="1">
            <a:spLocks/>
          </p:cNvSpPr>
          <p:nvPr/>
        </p:nvSpPr>
        <p:spPr>
          <a:xfrm>
            <a:off x="0" y="6597352"/>
            <a:ext cx="9144000" cy="260648"/>
          </a:xfrm>
          <a:prstGeom prst="rect">
            <a:avLst/>
          </a:prstGeom>
          <a:solidFill>
            <a:srgbClr val="3333CC">
              <a:lumMod val="50000"/>
            </a:srgbClr>
          </a:solidFill>
        </p:spPr>
        <p:txBody>
          <a:bodyPr/>
          <a:lstStyle/>
          <a:p>
            <a:pPr defTabSz="914400" fontAlgn="auto">
              <a:spcBef>
                <a:spcPts val="0"/>
              </a:spcBef>
              <a:spcAft>
                <a:spcPts val="0"/>
              </a:spcAft>
              <a:buClrTx/>
              <a:buSzTx/>
              <a:buFontTx/>
              <a:buNone/>
              <a:defRPr/>
            </a:pPr>
            <a:r>
              <a:rPr lang="zh-TW" altLang="en-US" sz="1050" kern="0" dirty="0" smtClean="0">
                <a:solidFill>
                  <a:srgbClr val="FFFFFF"/>
                </a:solidFill>
              </a:rPr>
              <a:t>                                 林秀銘                                                                                                                                                            </a:t>
            </a:r>
            <a:endParaRPr lang="zh-TW" altLang="en-US" sz="1050" kern="0" dirty="0">
              <a:solidFill>
                <a:srgbClr val="FFFFFF"/>
              </a:solidFill>
            </a:endParaRPr>
          </a:p>
        </p:txBody>
      </p:sp>
      <p:sp>
        <p:nvSpPr>
          <p:cNvPr id="10" name="投影片編號版面配置區 5"/>
          <p:cNvSpPr txBox="1">
            <a:spLocks/>
          </p:cNvSpPr>
          <p:nvPr/>
        </p:nvSpPr>
        <p:spPr>
          <a:xfrm>
            <a:off x="7380312" y="6597352"/>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33</a:t>
            </a:fld>
            <a:endParaRPr lang="zh-TW" altLang="en-US" sz="1050" dirty="0">
              <a:solidFill>
                <a:srgbClr val="FFFFFF"/>
              </a:solidFill>
            </a:endParaRPr>
          </a:p>
        </p:txBody>
      </p:sp>
      <p:sp>
        <p:nvSpPr>
          <p:cNvPr id="2" name="矩形 1"/>
          <p:cNvSpPr/>
          <p:nvPr/>
        </p:nvSpPr>
        <p:spPr>
          <a:xfrm>
            <a:off x="2085343" y="3146664"/>
            <a:ext cx="6593650" cy="3139321"/>
          </a:xfrm>
          <a:prstGeom prst="rect">
            <a:avLst/>
          </a:prstGeom>
        </p:spPr>
        <p:txBody>
          <a:bodyPr wrap="square">
            <a:spAutoFit/>
          </a:bodyPr>
          <a:lstStyle/>
          <a:p>
            <a:pPr defTabSz="914400" fontAlgn="auto">
              <a:spcBef>
                <a:spcPts val="0"/>
              </a:spcBef>
              <a:spcAft>
                <a:spcPts val="0"/>
              </a:spcAft>
              <a:buClrTx/>
              <a:buSzTx/>
              <a:defRPr/>
            </a:pPr>
            <a:r>
              <a:rPr lang="en-US" altLang="zh-TW" b="1" dirty="0" smtClean="0">
                <a:solidFill>
                  <a:srgbClr val="FF0000"/>
                </a:solidFill>
                <a:latin typeface="微軟正黑體" panose="020B0604030504040204" pitchFamily="34" charset="-120"/>
                <a:ea typeface="微軟正黑體" panose="020B0604030504040204" pitchFamily="34" charset="-120"/>
              </a:rPr>
              <a:t>(1) </a:t>
            </a:r>
            <a:r>
              <a:rPr lang="zh-TW" altLang="en-US" b="1" dirty="0" smtClean="0">
                <a:solidFill>
                  <a:srgbClr val="FF0000"/>
                </a:solidFill>
                <a:latin typeface="微軟正黑體" panose="020B0604030504040204" pitchFamily="34" charset="-120"/>
                <a:ea typeface="微軟正黑體" panose="020B0604030504040204" pitchFamily="34" charset="-120"/>
              </a:rPr>
              <a:t>納稅</a:t>
            </a:r>
            <a:r>
              <a:rPr lang="zh-TW" altLang="en-US" b="1" dirty="0">
                <a:solidFill>
                  <a:srgbClr val="FF0000"/>
                </a:solidFill>
                <a:latin typeface="微軟正黑體" panose="020B0604030504040204" pitchFamily="34" charset="-120"/>
                <a:ea typeface="微軟正黑體" panose="020B0604030504040204" pitchFamily="34" charset="-120"/>
              </a:rPr>
              <a:t>義務人與配偶符合民法第</a:t>
            </a:r>
            <a:r>
              <a:rPr lang="en-US" altLang="zh-TW" b="1" dirty="0">
                <a:solidFill>
                  <a:srgbClr val="FF0000"/>
                </a:solidFill>
                <a:latin typeface="微軟正黑體" panose="020B0604030504040204" pitchFamily="34" charset="-120"/>
                <a:ea typeface="微軟正黑體" panose="020B0604030504040204" pitchFamily="34" charset="-120"/>
              </a:rPr>
              <a:t>1010</a:t>
            </a:r>
            <a:r>
              <a:rPr lang="zh-TW" altLang="en-US" b="1" dirty="0">
                <a:solidFill>
                  <a:srgbClr val="FF0000"/>
                </a:solidFill>
                <a:latin typeface="微軟正黑體" panose="020B0604030504040204" pitchFamily="34" charset="-120"/>
                <a:ea typeface="微軟正黑體" panose="020B0604030504040204" pitchFamily="34" charset="-120"/>
              </a:rPr>
              <a:t>條第</a:t>
            </a:r>
            <a:r>
              <a:rPr lang="en-US" altLang="zh-TW" b="1" dirty="0">
                <a:solidFill>
                  <a:srgbClr val="FF0000"/>
                </a:solidFill>
                <a:latin typeface="微軟正黑體" panose="020B0604030504040204" pitchFamily="34" charset="-120"/>
                <a:ea typeface="微軟正黑體" panose="020B0604030504040204" pitchFamily="34" charset="-120"/>
              </a:rPr>
              <a:t>2</a:t>
            </a:r>
            <a:r>
              <a:rPr lang="zh-TW" altLang="en-US" b="1" dirty="0">
                <a:solidFill>
                  <a:srgbClr val="FF0000"/>
                </a:solidFill>
                <a:latin typeface="微軟正黑體" panose="020B0604030504040204" pitchFamily="34" charset="-120"/>
                <a:ea typeface="微軟正黑體" panose="020B0604030504040204" pitchFamily="34" charset="-120"/>
              </a:rPr>
              <a:t>項難於維持共同生活，不同居已達</a:t>
            </a:r>
            <a:r>
              <a:rPr lang="en-US" altLang="zh-TW" b="1" dirty="0">
                <a:solidFill>
                  <a:srgbClr val="FF0000"/>
                </a:solidFill>
                <a:latin typeface="微軟正黑體" panose="020B0604030504040204" pitchFamily="34" charset="-120"/>
                <a:ea typeface="微軟正黑體" panose="020B0604030504040204" pitchFamily="34" charset="-120"/>
              </a:rPr>
              <a:t>6</a:t>
            </a:r>
            <a:r>
              <a:rPr lang="zh-TW" altLang="en-US" b="1" dirty="0">
                <a:solidFill>
                  <a:srgbClr val="FF0000"/>
                </a:solidFill>
                <a:latin typeface="微軟正黑體" panose="020B0604030504040204" pitchFamily="34" charset="-120"/>
                <a:ea typeface="微軟正黑體" panose="020B0604030504040204" pitchFamily="34" charset="-120"/>
              </a:rPr>
              <a:t>個月以上之規定，向法院聲請宣告改用分別財產制者。</a:t>
            </a:r>
            <a:r>
              <a:rPr lang="zh-TW" altLang="en-US" b="1" dirty="0">
                <a:solidFill>
                  <a:srgbClr val="FF0000"/>
                </a:solidFill>
              </a:rPr>
              <a:t/>
            </a:r>
            <a:br>
              <a:rPr lang="zh-TW" altLang="en-US" b="1" dirty="0">
                <a:solidFill>
                  <a:srgbClr val="FF0000"/>
                </a:solidFill>
              </a:rPr>
            </a:br>
            <a:r>
              <a:rPr lang="en-US" altLang="zh-TW" b="1" dirty="0" smtClean="0">
                <a:solidFill>
                  <a:srgbClr val="7030A0"/>
                </a:solidFill>
                <a:latin typeface="微軟正黑體" panose="020B0604030504040204" pitchFamily="34" charset="-120"/>
                <a:ea typeface="微軟正黑體" panose="020B0604030504040204" pitchFamily="34" charset="-120"/>
              </a:rPr>
              <a:t>(2) </a:t>
            </a:r>
            <a:r>
              <a:rPr lang="zh-TW" altLang="en-US" b="1" dirty="0" smtClean="0">
                <a:solidFill>
                  <a:srgbClr val="7030A0"/>
                </a:solidFill>
                <a:latin typeface="微軟正黑體" panose="020B0604030504040204" pitchFamily="34" charset="-120"/>
                <a:ea typeface="微軟正黑體" panose="020B0604030504040204" pitchFamily="34" charset="-120"/>
              </a:rPr>
              <a:t>納稅</a:t>
            </a:r>
            <a:r>
              <a:rPr lang="zh-TW" altLang="en-US" b="1" dirty="0">
                <a:solidFill>
                  <a:srgbClr val="7030A0"/>
                </a:solidFill>
                <a:latin typeface="微軟正黑體" panose="020B0604030504040204" pitchFamily="34" charset="-120"/>
                <a:ea typeface="微軟正黑體" panose="020B0604030504040204" pitchFamily="34" charset="-120"/>
              </a:rPr>
              <a:t>義務人與配偶符合民法第</a:t>
            </a:r>
            <a:r>
              <a:rPr lang="en-US" altLang="zh-TW" b="1" dirty="0">
                <a:solidFill>
                  <a:srgbClr val="7030A0"/>
                </a:solidFill>
                <a:latin typeface="微軟正黑體" panose="020B0604030504040204" pitchFamily="34" charset="-120"/>
                <a:ea typeface="微軟正黑體" panose="020B0604030504040204" pitchFamily="34" charset="-120"/>
              </a:rPr>
              <a:t>1089</a:t>
            </a:r>
            <a:r>
              <a:rPr lang="zh-TW" altLang="en-US" b="1" dirty="0">
                <a:solidFill>
                  <a:srgbClr val="7030A0"/>
                </a:solidFill>
                <a:latin typeface="微軟正黑體" panose="020B0604030504040204" pitchFamily="34" charset="-120"/>
                <a:ea typeface="微軟正黑體" panose="020B0604030504040204" pitchFamily="34" charset="-120"/>
              </a:rPr>
              <a:t>條之</a:t>
            </a:r>
            <a:r>
              <a:rPr lang="en-US" altLang="zh-TW" b="1" dirty="0">
                <a:solidFill>
                  <a:srgbClr val="7030A0"/>
                </a:solidFill>
                <a:latin typeface="微軟正黑體" panose="020B0604030504040204" pitchFamily="34" charset="-120"/>
                <a:ea typeface="微軟正黑體" panose="020B0604030504040204" pitchFamily="34" charset="-120"/>
              </a:rPr>
              <a:t>1</a:t>
            </a:r>
            <a:r>
              <a:rPr lang="zh-TW" altLang="en-US" b="1" dirty="0">
                <a:solidFill>
                  <a:srgbClr val="7030A0"/>
                </a:solidFill>
                <a:latin typeface="微軟正黑體" panose="020B0604030504040204" pitchFamily="34" charset="-120"/>
                <a:ea typeface="微軟正黑體" panose="020B0604030504040204" pitchFamily="34" charset="-120"/>
              </a:rPr>
              <a:t>不繼續共同生活達</a:t>
            </a:r>
            <a:r>
              <a:rPr lang="en-US" altLang="zh-TW" b="1" dirty="0">
                <a:solidFill>
                  <a:srgbClr val="7030A0"/>
                </a:solidFill>
                <a:latin typeface="微軟正黑體" panose="020B0604030504040204" pitchFamily="34" charset="-120"/>
                <a:ea typeface="微軟正黑體" panose="020B0604030504040204" pitchFamily="34" charset="-120"/>
              </a:rPr>
              <a:t>6</a:t>
            </a:r>
            <a:r>
              <a:rPr lang="zh-TW" altLang="en-US" b="1" dirty="0">
                <a:solidFill>
                  <a:srgbClr val="7030A0"/>
                </a:solidFill>
                <a:latin typeface="微軟正黑體" panose="020B0604030504040204" pitchFamily="34" charset="-120"/>
                <a:ea typeface="微軟正黑體" panose="020B0604030504040204" pitchFamily="34" charset="-120"/>
              </a:rPr>
              <a:t>個月以上之規定，法院依夫妻之一方、主管機關、社會福利機構或其他利害關係人之請求或依職權酌定關於未成年子女權利義務之行使或負擔者</a:t>
            </a:r>
            <a:r>
              <a:rPr lang="zh-TW" altLang="en-US"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rPr>
              <a:t/>
            </a:r>
            <a:br>
              <a:rPr lang="zh-TW" altLang="en-US" b="1" dirty="0">
                <a:solidFill>
                  <a:srgbClr val="FF0000"/>
                </a:solidFill>
              </a:rPr>
            </a:br>
            <a:r>
              <a:rPr lang="en-US" altLang="zh-TW" b="1" dirty="0" smtClean="0">
                <a:solidFill>
                  <a:srgbClr val="FF0000"/>
                </a:solidFill>
                <a:latin typeface="微軟正黑體" panose="020B0604030504040204" pitchFamily="34" charset="-120"/>
                <a:ea typeface="微軟正黑體" panose="020B0604030504040204" pitchFamily="34" charset="-120"/>
              </a:rPr>
              <a:t>(3) </a:t>
            </a:r>
            <a:r>
              <a:rPr lang="zh-TW" altLang="en-US" b="1" dirty="0" smtClean="0">
                <a:solidFill>
                  <a:srgbClr val="FF0000"/>
                </a:solidFill>
                <a:latin typeface="微軟正黑體" panose="020B0604030504040204" pitchFamily="34" charset="-120"/>
                <a:ea typeface="微軟正黑體" panose="020B0604030504040204" pitchFamily="34" charset="-120"/>
              </a:rPr>
              <a:t>納稅</a:t>
            </a:r>
            <a:r>
              <a:rPr lang="zh-TW" altLang="en-US" b="1" dirty="0">
                <a:solidFill>
                  <a:srgbClr val="FF0000"/>
                </a:solidFill>
                <a:latin typeface="微軟正黑體" panose="020B0604030504040204" pitchFamily="34" charset="-120"/>
                <a:ea typeface="微軟正黑體" panose="020B0604030504040204" pitchFamily="34" charset="-120"/>
              </a:rPr>
              <a:t>義務人或配偶因受家庭暴力，依據家庭暴力防治法規定取得通常保護令者。</a:t>
            </a:r>
            <a:r>
              <a:rPr lang="zh-TW" altLang="en-US" b="1" dirty="0">
                <a:solidFill>
                  <a:srgbClr val="FF0000"/>
                </a:solidFill>
              </a:rPr>
              <a:t/>
            </a:r>
            <a:br>
              <a:rPr lang="zh-TW" altLang="en-US" b="1" dirty="0">
                <a:solidFill>
                  <a:srgbClr val="FF0000"/>
                </a:solidFill>
              </a:rPr>
            </a:br>
            <a:r>
              <a:rPr lang="en-US" altLang="zh-TW" b="1" dirty="0" smtClean="0">
                <a:solidFill>
                  <a:srgbClr val="7030A0"/>
                </a:solidFill>
                <a:latin typeface="微軟正黑體" panose="020B0604030504040204" pitchFamily="34" charset="-120"/>
                <a:ea typeface="微軟正黑體" panose="020B0604030504040204" pitchFamily="34" charset="-120"/>
              </a:rPr>
              <a:t>(4) </a:t>
            </a:r>
            <a:r>
              <a:rPr lang="zh-TW" altLang="en-US" b="1" dirty="0" smtClean="0">
                <a:solidFill>
                  <a:srgbClr val="7030A0"/>
                </a:solidFill>
                <a:latin typeface="微軟正黑體" panose="020B0604030504040204" pitchFamily="34" charset="-120"/>
                <a:ea typeface="微軟正黑體" panose="020B0604030504040204" pitchFamily="34" charset="-120"/>
              </a:rPr>
              <a:t>納稅</a:t>
            </a:r>
            <a:r>
              <a:rPr lang="zh-TW" altLang="en-US" b="1" dirty="0">
                <a:solidFill>
                  <a:srgbClr val="7030A0"/>
                </a:solidFill>
                <a:latin typeface="微軟正黑體" panose="020B0604030504040204" pitchFamily="34" charset="-120"/>
                <a:ea typeface="微軟正黑體" panose="020B0604030504040204" pitchFamily="34" charset="-120"/>
              </a:rPr>
              <a:t>義務人或配偶取得前款通常保護令前，已取得暫時或緊急保護令者。</a:t>
            </a:r>
            <a:endParaRPr lang="zh-TW" altLang="en-US" b="1" dirty="0">
              <a:solidFill>
                <a:srgbClr val="7030A0"/>
              </a:solidFill>
              <a:latin typeface="Calibri"/>
            </a:endParaRPr>
          </a:p>
        </p:txBody>
      </p:sp>
      <p:cxnSp>
        <p:nvCxnSpPr>
          <p:cNvPr id="14" name="直線接點 13"/>
          <p:cNvCxnSpPr/>
          <p:nvPr/>
        </p:nvCxnSpPr>
        <p:spPr>
          <a:xfrm>
            <a:off x="830122" y="3130520"/>
            <a:ext cx="7848871"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1026" name="Picture 2" descr="「OK」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00" y="3666960"/>
            <a:ext cx="1530943" cy="195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2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放大鏡」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83967">
            <a:off x="147357" y="3843527"/>
            <a:ext cx="1159959" cy="144994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4"/>
          <p:cNvGrpSpPr>
            <a:grpSpLocks/>
          </p:cNvGrpSpPr>
          <p:nvPr/>
        </p:nvGrpSpPr>
        <p:grpSpPr bwMode="auto">
          <a:xfrm>
            <a:off x="355099" y="297739"/>
            <a:ext cx="8474602" cy="1027309"/>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solidFill>
                  <a:prstClr val="white"/>
                </a:solidFill>
              </a:endParaRPr>
            </a:p>
          </p:txBody>
        </p:sp>
        <p:sp>
          <p:nvSpPr>
            <p:cNvPr id="13" name="AutoShape 16"/>
            <p:cNvSpPr>
              <a:spLocks noChangeArrowheads="1"/>
            </p:cNvSpPr>
            <p:nvPr/>
          </p:nvSpPr>
          <p:spPr bwMode="auto">
            <a:xfrm>
              <a:off x="1234" y="3816"/>
              <a:ext cx="2266"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solidFill>
                  <a:prstClr val="white"/>
                </a:solidFill>
                <a:ea typeface="標楷體" pitchFamily="65" charset="-120"/>
              </a:endParaRPr>
            </a:p>
          </p:txBody>
        </p:sp>
      </p:grpSp>
      <p:sp>
        <p:nvSpPr>
          <p:cNvPr id="4" name="內容版面配置區 2"/>
          <p:cNvSpPr txBox="1">
            <a:spLocks/>
          </p:cNvSpPr>
          <p:nvPr/>
        </p:nvSpPr>
        <p:spPr>
          <a:xfrm>
            <a:off x="727337" y="372977"/>
            <a:ext cx="7899488" cy="4505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defRPr/>
            </a:pPr>
            <a:r>
              <a:rPr lang="zh-TW" altLang="en-US" sz="2800" b="1" dirty="0" smtClean="0">
                <a:solidFill>
                  <a:srgbClr val="002060"/>
                </a:solidFill>
                <a:latin typeface="微軟正黑體" panose="020B0604030504040204" pitchFamily="34" charset="-120"/>
                <a:ea typeface="微軟正黑體" panose="020B0604030504040204" pitchFamily="34" charset="-120"/>
                <a:cs typeface="Arial" pitchFamily="34" charset="0"/>
              </a:rPr>
              <a:t>同時出售</a:t>
            </a:r>
            <a:r>
              <a:rPr lang="en-US" altLang="zh-TW" sz="2800" b="1" dirty="0" smtClean="0">
                <a:solidFill>
                  <a:srgbClr val="002060"/>
                </a:solidFill>
                <a:latin typeface="微軟正黑體" panose="020B0604030504040204" pitchFamily="34" charset="-120"/>
                <a:ea typeface="微軟正黑體" panose="020B0604030504040204" pitchFamily="34" charset="-120"/>
                <a:cs typeface="Arial" pitchFamily="34" charset="0"/>
              </a:rPr>
              <a:t>2</a:t>
            </a:r>
            <a:r>
              <a:rPr lang="zh-TW" altLang="en-US" sz="2800" b="1" dirty="0" smtClean="0">
                <a:solidFill>
                  <a:srgbClr val="002060"/>
                </a:solidFill>
                <a:latin typeface="微軟正黑體" panose="020B0604030504040204" pitchFamily="34" charset="-120"/>
                <a:ea typeface="微軟正黑體" panose="020B0604030504040204" pitchFamily="34" charset="-120"/>
                <a:cs typeface="Arial" pitchFamily="34" charset="0"/>
              </a:rPr>
              <a:t>戶以上或</a:t>
            </a:r>
            <a:r>
              <a:rPr lang="en-US" altLang="zh-TW" sz="2800" b="1" dirty="0" smtClean="0">
                <a:solidFill>
                  <a:srgbClr val="002060"/>
                </a:solidFill>
                <a:latin typeface="微軟正黑體" panose="020B0604030504040204" pitchFamily="34" charset="-120"/>
                <a:ea typeface="微軟正黑體" panose="020B0604030504040204" pitchFamily="34" charset="-120"/>
                <a:cs typeface="Arial" pitchFamily="34" charset="0"/>
              </a:rPr>
              <a:t>2</a:t>
            </a:r>
            <a:r>
              <a:rPr lang="zh-TW" altLang="en-US" sz="2800" b="1" dirty="0" smtClean="0">
                <a:solidFill>
                  <a:srgbClr val="002060"/>
                </a:solidFill>
                <a:latin typeface="微軟正黑體" panose="020B0604030504040204" pitchFamily="34" charset="-120"/>
                <a:ea typeface="微軟正黑體" panose="020B0604030504040204" pitchFamily="34" charset="-120"/>
                <a:cs typeface="Arial" pitchFamily="34" charset="0"/>
              </a:rPr>
              <a:t>互打通之自住房屋、土地，如何適用？</a:t>
            </a:r>
            <a:endParaRPr lang="en-US" altLang="zh-TW" sz="2800" b="1" dirty="0" smtClean="0">
              <a:solidFill>
                <a:srgbClr val="002060"/>
              </a:solidFill>
              <a:latin typeface="微軟正黑體" panose="020B0604030504040204" pitchFamily="34" charset="-120"/>
              <a:ea typeface="微軟正黑體" panose="020B0604030504040204" pitchFamily="34" charset="-120"/>
              <a:cs typeface="Arial" pitchFamily="34" charset="0"/>
            </a:endParaRPr>
          </a:p>
          <a:p>
            <a:pPr marL="0" indent="0" fontAlgn="auto">
              <a:spcAft>
                <a:spcPts val="0"/>
              </a:spcAft>
              <a:buClrTx/>
              <a:buSzTx/>
              <a:buFont typeface="Arial" panose="020B0604020202020204" pitchFamily="34" charset="0"/>
              <a:buNone/>
              <a:defRPr/>
            </a:pPr>
            <a:endParaRPr lang="zh-TW" altLang="en-US" sz="2400" b="1" dirty="0">
              <a:solidFill>
                <a:prstClr val="black"/>
              </a:solidFill>
              <a:latin typeface="微軟正黑體" panose="020B0604030504040204" pitchFamily="34" charset="-120"/>
              <a:ea typeface="微軟正黑體" panose="020B0604030504040204" pitchFamily="34" charset="-120"/>
            </a:endParaRPr>
          </a:p>
        </p:txBody>
      </p:sp>
      <p:sp>
        <p:nvSpPr>
          <p:cNvPr id="16" name="投影片編號版面配置區 5"/>
          <p:cNvSpPr txBox="1">
            <a:spLocks/>
          </p:cNvSpPr>
          <p:nvPr/>
        </p:nvSpPr>
        <p:spPr>
          <a:xfrm>
            <a:off x="7452320" y="6453336"/>
            <a:ext cx="480060" cy="237744"/>
          </a:xfrm>
          <a:prstGeom prst="rect">
            <a:avLst/>
          </a:prstGeom>
        </p:spPr>
        <p:txBody>
          <a:bodyPr/>
          <a:lstStyle/>
          <a:p>
            <a:pPr>
              <a:defRPr/>
            </a:pPr>
            <a:fld id="{CA8D9AD5-F248-4919-864A-CFD76CC027D6}" type="slidenum">
              <a:rPr lang="en-US" altLang="zh-TW" sz="1050" smtClean="0">
                <a:solidFill>
                  <a:prstClr val="white"/>
                </a:solidFill>
              </a:rPr>
              <a:pPr>
                <a:defRPr/>
              </a:pPr>
              <a:t>34</a:t>
            </a:fld>
            <a:endParaRPr lang="zh-TW" altLang="en-US" sz="1050" dirty="0">
              <a:solidFill>
                <a:prstClr val="white"/>
              </a:solidFill>
            </a:endParaRPr>
          </a:p>
        </p:txBody>
      </p:sp>
      <p:sp>
        <p:nvSpPr>
          <p:cNvPr id="9" name="頁尾版面配置區 6"/>
          <p:cNvSpPr txBox="1">
            <a:spLocks/>
          </p:cNvSpPr>
          <p:nvPr/>
        </p:nvSpPr>
        <p:spPr>
          <a:xfrm>
            <a:off x="0" y="6597352"/>
            <a:ext cx="9144000" cy="260648"/>
          </a:xfrm>
          <a:prstGeom prst="rect">
            <a:avLst/>
          </a:prstGeom>
          <a:solidFill>
            <a:srgbClr val="3333CC">
              <a:lumMod val="50000"/>
            </a:srgbClr>
          </a:solidFill>
        </p:spPr>
        <p:txBody>
          <a:bodyPr/>
          <a:lstStyle/>
          <a:p>
            <a:pPr defTabSz="914400" fontAlgn="auto">
              <a:spcBef>
                <a:spcPts val="0"/>
              </a:spcBef>
              <a:spcAft>
                <a:spcPts val="0"/>
              </a:spcAft>
              <a:buClrTx/>
              <a:buSzTx/>
              <a:buFontTx/>
              <a:buNone/>
              <a:defRPr/>
            </a:pPr>
            <a:r>
              <a:rPr lang="zh-TW" altLang="en-US" sz="1050" kern="0" dirty="0" smtClean="0">
                <a:solidFill>
                  <a:srgbClr val="FFFFFF"/>
                </a:solidFill>
              </a:rPr>
              <a:t>                                 林秀銘                                                                                                                                                            </a:t>
            </a:r>
            <a:endParaRPr lang="zh-TW" altLang="en-US" sz="1050" kern="0" dirty="0">
              <a:solidFill>
                <a:srgbClr val="FFFFFF"/>
              </a:solidFill>
            </a:endParaRPr>
          </a:p>
        </p:txBody>
      </p:sp>
      <p:sp>
        <p:nvSpPr>
          <p:cNvPr id="10" name="投影片編號版面配置區 5"/>
          <p:cNvSpPr txBox="1">
            <a:spLocks/>
          </p:cNvSpPr>
          <p:nvPr/>
        </p:nvSpPr>
        <p:spPr>
          <a:xfrm>
            <a:off x="7420998" y="6585762"/>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34</a:t>
            </a:fld>
            <a:endParaRPr lang="zh-TW" altLang="en-US" sz="1050" dirty="0">
              <a:solidFill>
                <a:srgbClr val="FFFFFF"/>
              </a:solidFill>
            </a:endParaRPr>
          </a:p>
        </p:txBody>
      </p:sp>
      <p:sp>
        <p:nvSpPr>
          <p:cNvPr id="2" name="矩形 1"/>
          <p:cNvSpPr/>
          <p:nvPr/>
        </p:nvSpPr>
        <p:spPr>
          <a:xfrm>
            <a:off x="2627784" y="772558"/>
            <a:ext cx="1554976" cy="461665"/>
          </a:xfrm>
          <a:prstGeom prst="rect">
            <a:avLst/>
          </a:prstGeom>
        </p:spPr>
        <p:txBody>
          <a:bodyPr wrap="square">
            <a:spAutoFit/>
          </a:bodyPr>
          <a:lstStyle/>
          <a:p>
            <a:pPr fontAlgn="auto">
              <a:spcAft>
                <a:spcPts val="0"/>
              </a:spcAft>
              <a:buClrTx/>
              <a:buSzTx/>
              <a:defRPr/>
            </a:pP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案例</a:t>
            </a:r>
            <a:r>
              <a:rPr lang="en-US" altLang="zh-TW" sz="2400" b="1" dirty="0">
                <a:solidFill>
                  <a:srgbClr val="FF0000"/>
                </a:solidFill>
                <a:latin typeface="微軟正黑體" panose="020B0604030504040204" pitchFamily="34" charset="-120"/>
                <a:ea typeface="微軟正黑體" panose="020B0604030504040204" pitchFamily="34" charset="-120"/>
              </a:rPr>
              <a:t>7</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3" name="矩形 2"/>
          <p:cNvSpPr/>
          <p:nvPr/>
        </p:nvSpPr>
        <p:spPr>
          <a:xfrm>
            <a:off x="1331640" y="1703537"/>
            <a:ext cx="7434008" cy="3847207"/>
          </a:xfrm>
          <a:prstGeom prst="rect">
            <a:avLst/>
          </a:prstGeom>
        </p:spPr>
        <p:txBody>
          <a:bodyPr wrap="square">
            <a:spAutoFit/>
          </a:bodyPr>
          <a:lstStyle/>
          <a:p>
            <a:pPr defTabSz="914400" fontAlgn="auto">
              <a:spcBef>
                <a:spcPts val="0"/>
              </a:spcBef>
              <a:spcAft>
                <a:spcPts val="0"/>
              </a:spcAft>
              <a:buClrTx/>
              <a:buSzTx/>
              <a:defRPr/>
            </a:pPr>
            <a:r>
              <a:rPr lang="zh-TW" altLang="en-US" sz="2800" dirty="0" smtClean="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個人出售</a:t>
            </a:r>
            <a:r>
              <a:rPr lang="hi-IN" altLang="zh-TW" sz="2800" b="1" dirty="0" smtClean="0">
                <a:solidFill>
                  <a:srgbClr val="002060"/>
                </a:solidFill>
                <a:latin typeface="微軟正黑體" panose="020B0604030504040204" pitchFamily="34" charset="-120"/>
                <a:ea typeface="微軟正黑體" panose="020B0604030504040204" pitchFamily="34" charset="-120"/>
                <a:cs typeface="Mangal" panose="02040503050203030202" pitchFamily="18" charset="0"/>
              </a:rPr>
              <a:t>以</a:t>
            </a:r>
            <a:r>
              <a:rPr lang="en-US" altLang="zh-TW" sz="2800" b="1" dirty="0">
                <a:solidFill>
                  <a:srgbClr val="002060"/>
                </a:solidFill>
                <a:latin typeface="微軟正黑體" panose="020B0604030504040204" pitchFamily="34" charset="-120"/>
                <a:ea typeface="微軟正黑體" panose="020B0604030504040204" pitchFamily="34" charset="-120"/>
              </a:rPr>
              <a:t>1</a:t>
            </a:r>
            <a:r>
              <a:rPr lang="hi-IN" altLang="zh-TW" sz="2800" b="1" dirty="0">
                <a:solidFill>
                  <a:srgbClr val="002060"/>
                </a:solidFill>
                <a:latin typeface="微軟正黑體" panose="020B0604030504040204" pitchFamily="34" charset="-120"/>
                <a:ea typeface="微軟正黑體" panose="020B0604030504040204" pitchFamily="34" charset="-120"/>
                <a:cs typeface="Mangal" panose="02040503050203030202" pitchFamily="18" charset="0"/>
              </a:rPr>
              <a:t>個交易標的</a:t>
            </a:r>
            <a:r>
              <a:rPr lang="en-US" altLang="zh-TW" sz="2800" b="1" dirty="0">
                <a:solidFill>
                  <a:srgbClr val="002060"/>
                </a:solidFill>
                <a:latin typeface="微軟正黑體" panose="020B0604030504040204" pitchFamily="34" charset="-120"/>
                <a:ea typeface="微軟正黑體" panose="020B0604030504040204" pitchFamily="34" charset="-120"/>
              </a:rPr>
              <a:t>(</a:t>
            </a:r>
            <a:r>
              <a:rPr lang="hi-IN" altLang="zh-TW" sz="2800" b="1" dirty="0">
                <a:solidFill>
                  <a:srgbClr val="002060"/>
                </a:solidFill>
                <a:latin typeface="微軟正黑體" panose="020B0604030504040204" pitchFamily="34" charset="-120"/>
                <a:ea typeface="微軟正黑體" panose="020B0604030504040204" pitchFamily="34" charset="-120"/>
                <a:cs typeface="Mangal" panose="02040503050203030202" pitchFamily="18" charset="0"/>
              </a:rPr>
              <a:t>即</a:t>
            </a:r>
            <a:r>
              <a:rPr lang="en-US" altLang="zh-TW" sz="2800" b="1" dirty="0">
                <a:solidFill>
                  <a:srgbClr val="002060"/>
                </a:solidFill>
                <a:latin typeface="微軟正黑體" panose="020B0604030504040204" pitchFamily="34" charset="-120"/>
                <a:ea typeface="微軟正黑體" panose="020B0604030504040204" pitchFamily="34" charset="-120"/>
              </a:rPr>
              <a:t>1</a:t>
            </a:r>
            <a:r>
              <a:rPr lang="hi-IN" altLang="zh-TW" sz="2800" b="1" dirty="0">
                <a:solidFill>
                  <a:srgbClr val="002060"/>
                </a:solidFill>
                <a:latin typeface="微軟正黑體" panose="020B0604030504040204" pitchFamily="34" charset="-120"/>
                <a:ea typeface="微軟正黑體" panose="020B0604030504040204" pitchFamily="34" charset="-120"/>
                <a:cs typeface="Mangal" panose="02040503050203030202" pitchFamily="18" charset="0"/>
              </a:rPr>
              <a:t>個門牌號碼</a:t>
            </a:r>
            <a:r>
              <a:rPr lang="en-US" altLang="zh-TW" sz="2800" b="1" dirty="0">
                <a:solidFill>
                  <a:srgbClr val="002060"/>
                </a:solidFill>
                <a:latin typeface="微軟正黑體" panose="020B0604030504040204" pitchFamily="34" charset="-120"/>
                <a:ea typeface="微軟正黑體" panose="020B0604030504040204" pitchFamily="34" charset="-120"/>
              </a:rPr>
              <a:t>)</a:t>
            </a:r>
            <a:r>
              <a:rPr lang="hi-IN" altLang="zh-TW" sz="2800" b="1" dirty="0">
                <a:solidFill>
                  <a:srgbClr val="002060"/>
                </a:solidFill>
                <a:latin typeface="微軟正黑體" panose="020B0604030504040204" pitchFamily="34" charset="-120"/>
                <a:ea typeface="微軟正黑體" panose="020B0604030504040204" pitchFamily="34" charset="-120"/>
                <a:cs typeface="Mangal" panose="02040503050203030202" pitchFamily="18" charset="0"/>
              </a:rPr>
              <a:t>為限</a:t>
            </a:r>
            <a:r>
              <a:rPr lang="hi-IN" altLang="zh-TW" sz="2800" b="1" dirty="0" smtClean="0">
                <a:solidFill>
                  <a:prstClr val="black"/>
                </a:solidFill>
                <a:latin typeface="微軟正黑體" panose="020B0604030504040204" pitchFamily="34" charset="-120"/>
                <a:ea typeface="微軟正黑體" panose="020B0604030504040204" pitchFamily="34" charset="-120"/>
                <a:cs typeface="Mangal" panose="02040503050203030202" pitchFamily="18" charset="0"/>
              </a:rPr>
              <a:t>，</a:t>
            </a:r>
            <a:r>
              <a:rPr lang="en-US" altLang="zh-TW" sz="2800" b="1" dirty="0" smtClean="0">
                <a:solidFill>
                  <a:srgbClr val="7030A0"/>
                </a:solidFill>
                <a:latin typeface="微軟正黑體" panose="020B0604030504040204" pitchFamily="34" charset="-120"/>
                <a:ea typeface="微軟正黑體" panose="020B0604030504040204" pitchFamily="34" charset="-120"/>
              </a:rPr>
              <a:t>(1)</a:t>
            </a:r>
            <a:r>
              <a:rPr lang="hi-IN" altLang="zh-TW" sz="2800" b="1" dirty="0" smtClean="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個人同時出售</a:t>
            </a:r>
            <a:r>
              <a:rPr lang="en-US" altLang="zh-TW" sz="2800" b="1" dirty="0">
                <a:solidFill>
                  <a:srgbClr val="7030A0"/>
                </a:solidFill>
                <a:latin typeface="微軟正黑體" panose="020B0604030504040204" pitchFamily="34" charset="-120"/>
                <a:ea typeface="微軟正黑體" panose="020B0604030504040204" pitchFamily="34" charset="-120"/>
              </a:rPr>
              <a:t>1</a:t>
            </a:r>
            <a:r>
              <a:rPr lang="hi-IN" altLang="zh-TW" sz="2800" b="1" dirty="0" smtClean="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戶自住</a:t>
            </a:r>
            <a:r>
              <a:rPr lang="zh-TW" altLang="en-US" sz="2800" b="1" dirty="0" smtClean="0">
                <a:solidFill>
                  <a:srgbClr val="7030A0"/>
                </a:solidFill>
                <a:latin typeface="微軟正黑體" panose="020B0604030504040204" pitchFamily="34" charset="-120"/>
                <a:ea typeface="微軟正黑體" panose="020B0604030504040204" pitchFamily="34" charset="-120"/>
              </a:rPr>
              <a:t>房地</a:t>
            </a:r>
            <a:r>
              <a:rPr lang="hi-IN" altLang="zh-TW" sz="2800" b="1" dirty="0" smtClean="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及停車位</a:t>
            </a:r>
            <a:r>
              <a:rPr lang="hi-IN" altLang="zh-TW" sz="2800" b="1" dirty="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，則該房地及停車位得一併適用課稅所得</a:t>
            </a:r>
            <a:r>
              <a:rPr lang="en-US" altLang="zh-TW" sz="2800" b="1" dirty="0">
                <a:solidFill>
                  <a:srgbClr val="7030A0"/>
                </a:solidFill>
                <a:latin typeface="微軟正黑體" panose="020B0604030504040204" pitchFamily="34" charset="-120"/>
                <a:ea typeface="微軟正黑體" panose="020B0604030504040204" pitchFamily="34" charset="-120"/>
              </a:rPr>
              <a:t>400</a:t>
            </a:r>
            <a:r>
              <a:rPr lang="hi-IN" altLang="zh-TW" sz="2800" b="1" dirty="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萬元以下免納所得稅</a:t>
            </a:r>
            <a:r>
              <a:rPr lang="hi-IN" altLang="zh-TW" sz="2800" b="1" dirty="0" smtClean="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a:t>
            </a:r>
            <a:endParaRPr lang="en-US" altLang="zh-TW" sz="2800" b="1" dirty="0" smtClean="0">
              <a:solidFill>
                <a:srgbClr val="7030A0"/>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defRPr/>
            </a:pPr>
            <a:endParaRPr lang="en-US" altLang="zh-TW" sz="3300" b="1" dirty="0">
              <a:solidFill>
                <a:prstClr val="black"/>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defRPr/>
            </a:pPr>
            <a:r>
              <a:rPr lang="en-US" altLang="zh-TW" sz="3300" b="1" dirty="0" smtClean="0">
                <a:solidFill>
                  <a:srgbClr val="FF0000"/>
                </a:solidFill>
                <a:latin typeface="微軟正黑體" panose="020B0604030504040204" pitchFamily="34" charset="-120"/>
                <a:ea typeface="微軟正黑體" panose="020B0604030504040204" pitchFamily="34" charset="-120"/>
              </a:rPr>
              <a:t>(2)</a:t>
            </a:r>
            <a:r>
              <a:rPr lang="zh-TW" altLang="en-US" sz="3300" b="1" dirty="0" smtClean="0">
                <a:solidFill>
                  <a:srgbClr val="FF0000"/>
                </a:solidFill>
                <a:latin typeface="微軟正黑體" panose="020B0604030504040204" pitchFamily="34" charset="-120"/>
                <a:ea typeface="微軟正黑體" panose="020B0604030504040204" pitchFamily="34" charset="-120"/>
              </a:rPr>
              <a:t>但</a:t>
            </a:r>
            <a:r>
              <a:rPr lang="hi-IN" altLang="zh-TW" sz="3300" b="1" dirty="0" smtClean="0">
                <a:solidFill>
                  <a:srgbClr val="FF0000"/>
                </a:solidFill>
                <a:latin typeface="微軟正黑體" panose="020B0604030504040204" pitchFamily="34" charset="-120"/>
                <a:ea typeface="微軟正黑體" panose="020B0604030504040204" pitchFamily="34" charset="-120"/>
                <a:cs typeface="Mangal" panose="02040503050203030202" pitchFamily="18" charset="0"/>
              </a:rPr>
              <a:t>同時出售</a:t>
            </a:r>
            <a:r>
              <a:rPr lang="en-US" altLang="zh-TW" sz="3300" b="1" dirty="0">
                <a:solidFill>
                  <a:srgbClr val="FF0000"/>
                </a:solidFill>
                <a:latin typeface="微軟正黑體" panose="020B0604030504040204" pitchFamily="34" charset="-120"/>
                <a:ea typeface="微軟正黑體" panose="020B0604030504040204" pitchFamily="34" charset="-120"/>
              </a:rPr>
              <a:t>2</a:t>
            </a:r>
            <a:r>
              <a:rPr lang="hi-IN" altLang="zh-TW" sz="3300" b="1" dirty="0">
                <a:solidFill>
                  <a:srgbClr val="FF0000"/>
                </a:solidFill>
                <a:latin typeface="微軟正黑體" panose="020B0604030504040204" pitchFamily="34" charset="-120"/>
                <a:ea typeface="微軟正黑體" panose="020B0604030504040204" pitchFamily="34" charset="-120"/>
                <a:cs typeface="Mangal" panose="02040503050203030202" pitchFamily="18" charset="0"/>
              </a:rPr>
              <a:t>戶以上或</a:t>
            </a:r>
            <a:r>
              <a:rPr lang="en-US" altLang="zh-TW" sz="3300" b="1" dirty="0">
                <a:solidFill>
                  <a:srgbClr val="FF0000"/>
                </a:solidFill>
                <a:latin typeface="微軟正黑體" panose="020B0604030504040204" pitchFamily="34" charset="-120"/>
                <a:ea typeface="微軟正黑體" panose="020B0604030504040204" pitchFamily="34" charset="-120"/>
              </a:rPr>
              <a:t>2</a:t>
            </a:r>
            <a:r>
              <a:rPr lang="hi-IN" altLang="zh-TW" sz="3300" b="1" dirty="0">
                <a:solidFill>
                  <a:srgbClr val="FF0000"/>
                </a:solidFill>
                <a:latin typeface="微軟正黑體" panose="020B0604030504040204" pitchFamily="34" charset="-120"/>
                <a:ea typeface="微軟正黑體" panose="020B0604030504040204" pitchFamily="34" charset="-120"/>
                <a:cs typeface="Mangal" panose="02040503050203030202" pitchFamily="18" charset="0"/>
              </a:rPr>
              <a:t>戶打通之自用住宅</a:t>
            </a:r>
            <a:r>
              <a:rPr lang="en-US" altLang="zh-TW" sz="3300" b="1" dirty="0">
                <a:solidFill>
                  <a:srgbClr val="FF0000"/>
                </a:solidFill>
                <a:latin typeface="微軟正黑體" panose="020B0604030504040204" pitchFamily="34" charset="-120"/>
                <a:ea typeface="微軟正黑體" panose="020B0604030504040204" pitchFamily="34" charset="-120"/>
              </a:rPr>
              <a:t>(2</a:t>
            </a:r>
            <a:r>
              <a:rPr lang="hi-IN" altLang="zh-TW" sz="3300" b="1" dirty="0">
                <a:solidFill>
                  <a:srgbClr val="FF0000"/>
                </a:solidFill>
                <a:latin typeface="微軟正黑體" panose="020B0604030504040204" pitchFamily="34" charset="-120"/>
                <a:ea typeface="微軟正黑體" panose="020B0604030504040204" pitchFamily="34" charset="-120"/>
                <a:cs typeface="Mangal" panose="02040503050203030202" pitchFamily="18" charset="0"/>
              </a:rPr>
              <a:t>個門牌號碼</a:t>
            </a:r>
            <a:r>
              <a:rPr lang="en-US" altLang="zh-TW" sz="3300" b="1" dirty="0">
                <a:solidFill>
                  <a:srgbClr val="FF0000"/>
                </a:solidFill>
                <a:latin typeface="微軟正黑體" panose="020B0604030504040204" pitchFamily="34" charset="-120"/>
                <a:ea typeface="微軟正黑體" panose="020B0604030504040204" pitchFamily="34" charset="-120"/>
              </a:rPr>
              <a:t>)</a:t>
            </a:r>
            <a:r>
              <a:rPr lang="hi-IN" altLang="zh-TW" sz="3300" b="1" dirty="0">
                <a:solidFill>
                  <a:srgbClr val="FF0000"/>
                </a:solidFill>
                <a:latin typeface="微軟正黑體" panose="020B0604030504040204" pitchFamily="34" charset="-120"/>
                <a:ea typeface="微軟正黑體" panose="020B0604030504040204" pitchFamily="34" charset="-120"/>
                <a:cs typeface="Mangal" panose="02040503050203030202" pitchFamily="18" charset="0"/>
              </a:rPr>
              <a:t>，則僅能以其中</a:t>
            </a:r>
            <a:r>
              <a:rPr lang="en-US" altLang="zh-TW" sz="3300" b="1" dirty="0">
                <a:solidFill>
                  <a:srgbClr val="FF0000"/>
                </a:solidFill>
                <a:latin typeface="微軟正黑體" panose="020B0604030504040204" pitchFamily="34" charset="-120"/>
                <a:ea typeface="微軟正黑體" panose="020B0604030504040204" pitchFamily="34" charset="-120"/>
              </a:rPr>
              <a:t>1</a:t>
            </a:r>
            <a:r>
              <a:rPr lang="hi-IN" altLang="zh-TW" sz="3300" b="1" dirty="0">
                <a:solidFill>
                  <a:srgbClr val="FF0000"/>
                </a:solidFill>
                <a:latin typeface="微軟正黑體" panose="020B0604030504040204" pitchFamily="34" charset="-120"/>
                <a:ea typeface="微軟正黑體" panose="020B0604030504040204" pitchFamily="34" charset="-120"/>
                <a:cs typeface="Mangal" panose="02040503050203030202" pitchFamily="18" charset="0"/>
              </a:rPr>
              <a:t>戶房地適用</a:t>
            </a:r>
            <a:r>
              <a:rPr lang="hi-IN" altLang="zh-TW" sz="2800" kern="50" dirty="0">
                <a:solidFill>
                  <a:srgbClr val="FF0000"/>
                </a:solidFill>
                <a:cs typeface="標楷體" panose="03000509000000000000" pitchFamily="65" charset="-120"/>
              </a:rPr>
              <a:t>。</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
        <p:nvSpPr>
          <p:cNvPr id="5" name="圓角矩形 4"/>
          <p:cNvSpPr/>
          <p:nvPr/>
        </p:nvSpPr>
        <p:spPr>
          <a:xfrm>
            <a:off x="607361" y="1499032"/>
            <a:ext cx="8201940" cy="43544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buClrTx/>
              <a:buSzTx/>
              <a:buFontTx/>
              <a:buNone/>
              <a:defRPr/>
            </a:pPr>
            <a:r>
              <a:rPr lang="zh-TW" altLang="en-US" sz="2000" b="1" dirty="0" smtClean="0">
                <a:solidFill>
                  <a:prstClr val="black"/>
                </a:solidFill>
              </a:rPr>
              <a:t>       </a:t>
            </a:r>
            <a:endParaRPr lang="zh-TW" altLang="en-US" sz="2000" dirty="0">
              <a:solidFill>
                <a:prstClr val="black"/>
              </a:solidFill>
            </a:endParaRPr>
          </a:p>
        </p:txBody>
      </p:sp>
    </p:spTree>
    <p:extLst>
      <p:ext uri="{BB962C8B-B14F-4D97-AF65-F5344CB8AC3E}">
        <p14:creationId xmlns:p14="http://schemas.microsoft.com/office/powerpoint/2010/main" val="2618973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3"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 </a:t>
            </a: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grpSp>
        <p:nvGrpSpPr>
          <p:cNvPr id="4" name="Group 14"/>
          <p:cNvGrpSpPr>
            <a:grpSpLocks/>
          </p:cNvGrpSpPr>
          <p:nvPr/>
        </p:nvGrpSpPr>
        <p:grpSpPr bwMode="auto">
          <a:xfrm>
            <a:off x="323528" y="908720"/>
            <a:ext cx="2376264" cy="504056"/>
            <a:chOff x="1162" y="3793"/>
            <a:chExt cx="2404" cy="395"/>
          </a:xfrm>
        </p:grpSpPr>
        <p:sp>
          <p:nvSpPr>
            <p:cNvPr id="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7" name="矩形 6"/>
          <p:cNvSpPr/>
          <p:nvPr/>
        </p:nvSpPr>
        <p:spPr>
          <a:xfrm>
            <a:off x="395537" y="908720"/>
            <a:ext cx="2664296" cy="400110"/>
          </a:xfrm>
          <a:prstGeom prst="rect">
            <a:avLst/>
          </a:prstGeom>
        </p:spPr>
        <p:txBody>
          <a:bodyPr wrap="square">
            <a:spAutoFit/>
          </a:bodyPr>
          <a:lstStyle/>
          <a:p>
            <a:r>
              <a:rPr lang="en-US" altLang="zh-TW" sz="2000" b="1" dirty="0" smtClean="0">
                <a:solidFill>
                  <a:schemeClr val="accent4"/>
                </a:solidFill>
                <a:latin typeface="微軟正黑體" panose="020B0604030504040204" pitchFamily="34" charset="-120"/>
                <a:ea typeface="微軟正黑體" panose="020B0604030504040204" pitchFamily="34" charset="-120"/>
              </a:rPr>
              <a:t>(</a:t>
            </a:r>
            <a:r>
              <a:rPr lang="zh-TW" altLang="en-US" sz="2000" b="1" dirty="0" smtClean="0">
                <a:solidFill>
                  <a:schemeClr val="accent4"/>
                </a:solidFill>
                <a:latin typeface="微軟正黑體" panose="020B0604030504040204" pitchFamily="34" charset="-120"/>
                <a:ea typeface="微軟正黑體" panose="020B0604030504040204" pitchFamily="34" charset="-120"/>
              </a:rPr>
              <a:t>七</a:t>
            </a:r>
            <a:r>
              <a:rPr lang="en-US" altLang="zh-TW" sz="2000" b="1" dirty="0" smtClean="0">
                <a:solidFill>
                  <a:schemeClr val="accent4"/>
                </a:solidFill>
                <a:latin typeface="微軟正黑體" panose="020B0604030504040204" pitchFamily="34" charset="-120"/>
                <a:ea typeface="微軟正黑體" panose="020B0604030504040204" pitchFamily="34" charset="-120"/>
              </a:rPr>
              <a:t>)</a:t>
            </a:r>
            <a:r>
              <a:rPr lang="zh-TW" altLang="en-US" sz="2000" b="1" dirty="0" smtClean="0">
                <a:solidFill>
                  <a:schemeClr val="accent4"/>
                </a:solidFill>
                <a:latin typeface="微軟正黑體" panose="020B0604030504040204" pitchFamily="34" charset="-120"/>
                <a:ea typeface="微軟正黑體" panose="020B0604030504040204" pitchFamily="34" charset="-120"/>
              </a:rPr>
              <a:t> 其</a:t>
            </a:r>
            <a:r>
              <a:rPr lang="zh-TW" altLang="zh-TW" sz="2000" b="1" dirty="0" smtClean="0">
                <a:solidFill>
                  <a:schemeClr val="accent4"/>
                </a:solidFill>
                <a:latin typeface="微軟正黑體" panose="020B0604030504040204" pitchFamily="34" charset="-120"/>
                <a:ea typeface="微軟正黑體" panose="020B0604030504040204" pitchFamily="34" charset="-120"/>
              </a:rPr>
              <a:t>他免納情形</a:t>
            </a:r>
            <a:endParaRPr lang="zh-TW" altLang="en-US" sz="2000" dirty="0">
              <a:solidFill>
                <a:schemeClr val="accent4"/>
              </a:solidFill>
              <a:latin typeface="微軟正黑體" panose="020B0604030504040204" pitchFamily="34" charset="-120"/>
              <a:ea typeface="微軟正黑體" panose="020B0604030504040204" pitchFamily="34" charset="-120"/>
            </a:endParaRPr>
          </a:p>
        </p:txBody>
      </p:sp>
      <p:sp>
        <p:nvSpPr>
          <p:cNvPr id="8" name="矩形 7"/>
          <p:cNvSpPr/>
          <p:nvPr/>
        </p:nvSpPr>
        <p:spPr>
          <a:xfrm>
            <a:off x="323528" y="1556792"/>
            <a:ext cx="4320480" cy="5109091"/>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3500000" scaled="1"/>
            <a:tileRect/>
          </a:gradFill>
          <a:ln>
            <a:noFill/>
          </a:ln>
        </p:spPr>
        <p:txBody>
          <a:bodyPr wrap="square">
            <a:spAutoFit/>
          </a:bodyPr>
          <a:lstStyle/>
          <a:p>
            <a:pPr lvl="0">
              <a:defRPr/>
            </a:pPr>
            <a:r>
              <a:rPr lang="en-US" altLang="zh-TW" sz="3200" b="1" dirty="0" smtClean="0">
                <a:solidFill>
                  <a:srgbClr val="FFFF00"/>
                </a:solidFill>
                <a:latin typeface="微軟正黑體" panose="020B0604030504040204" pitchFamily="34" charset="-120"/>
                <a:ea typeface="微軟正黑體" panose="020B0604030504040204" pitchFamily="34" charset="-120"/>
              </a:rPr>
              <a:t>(3)</a:t>
            </a:r>
            <a:r>
              <a:rPr lang="zh-TW" altLang="en-US" sz="3200" b="1" dirty="0" smtClean="0">
                <a:solidFill>
                  <a:srgbClr val="FFFF00"/>
                </a:solidFill>
                <a:latin typeface="微軟正黑體" panose="020B0604030504040204" pitchFamily="34" charset="-120"/>
                <a:ea typeface="微軟正黑體" panose="020B0604030504040204" pitchFamily="34" charset="-120"/>
              </a:rPr>
              <a:t>免納情形 </a:t>
            </a:r>
            <a:r>
              <a:rPr lang="en-US" altLang="zh-TW" sz="3200" b="1" dirty="0" smtClean="0">
                <a:solidFill>
                  <a:srgbClr val="FFFF00"/>
                </a:solidFill>
                <a:latin typeface="微軟正黑體" panose="020B0604030504040204" pitchFamily="34" charset="-120"/>
                <a:ea typeface="微軟正黑體" panose="020B0604030504040204" pitchFamily="34" charset="-120"/>
              </a:rPr>
              <a:t>(</a:t>
            </a:r>
            <a:r>
              <a:rPr lang="zh-TW" altLang="en-US" sz="3200" b="1" dirty="0" smtClean="0">
                <a:solidFill>
                  <a:srgbClr val="FFFF00"/>
                </a:solidFill>
                <a:latin typeface="微軟正黑體" panose="020B0604030504040204" pitchFamily="34" charset="-120"/>
                <a:ea typeface="微軟正黑體" panose="020B0604030504040204" pitchFamily="34" charset="-120"/>
              </a:rPr>
              <a:t>免申報</a:t>
            </a:r>
            <a:r>
              <a:rPr lang="en-US" altLang="zh-TW" sz="3200" b="1" dirty="0" smtClean="0">
                <a:solidFill>
                  <a:srgbClr val="FFFF00"/>
                </a:solidFill>
                <a:latin typeface="微軟正黑體" panose="020B0604030504040204" pitchFamily="34" charset="-120"/>
                <a:ea typeface="微軟正黑體" panose="020B0604030504040204" pitchFamily="34" charset="-120"/>
              </a:rPr>
              <a:t>)</a:t>
            </a:r>
          </a:p>
          <a:p>
            <a:pPr lvl="0">
              <a:defRPr/>
            </a:pPr>
            <a:r>
              <a:rPr kumimoji="1" lang="zh-TW" altLang="en-US"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                                               </a:t>
            </a:r>
            <a:r>
              <a:rPr kumimoji="1" lang="en-US" altLang="zh-TW" sz="2000" b="1" dirty="0" smtClean="0">
                <a:solidFill>
                  <a:srgbClr val="FFFFFF"/>
                </a:solidFill>
                <a:latin typeface="微軟正黑體" panose="020B0604030504040204" pitchFamily="34" charset="-120"/>
                <a:ea typeface="微軟正黑體" panose="020B0604030504040204" pitchFamily="34" charset="-120"/>
                <a:cs typeface="Times New Roman" pitchFamily="18" charset="0"/>
              </a:rPr>
              <a:t>(§4-5</a:t>
            </a:r>
            <a:r>
              <a:rPr kumimoji="1" lang="en-US" altLang="zh-TW" sz="2000" b="1" dirty="0">
                <a:solidFill>
                  <a:srgbClr val="FFFFFF"/>
                </a:solidFill>
                <a:latin typeface="微軟正黑體" panose="020B0604030504040204" pitchFamily="34" charset="-120"/>
                <a:ea typeface="微軟正黑體" panose="020B0604030504040204" pitchFamily="34" charset="-120"/>
                <a:cs typeface="Times New Roman" pitchFamily="18" charset="0"/>
              </a:rPr>
              <a:t>)</a:t>
            </a:r>
          </a:p>
          <a:p>
            <a:endParaRPr lang="en-US" altLang="zh-TW" sz="3200" b="1" dirty="0" smtClean="0">
              <a:solidFill>
                <a:srgbClr val="FFFF00"/>
              </a:solidFill>
              <a:latin typeface="微軟正黑體" panose="020B0604030504040204" pitchFamily="34" charset="-120"/>
              <a:ea typeface="微軟正黑體" panose="020B0604030504040204" pitchFamily="34" charset="-120"/>
            </a:endParaRPr>
          </a:p>
          <a:p>
            <a:endParaRPr lang="en-US" altLang="zh-TW" sz="3200" b="1" dirty="0" smtClean="0">
              <a:solidFill>
                <a:srgbClr val="FFFF00"/>
              </a:solidFill>
              <a:latin typeface="微軟正黑體" panose="020B0604030504040204" pitchFamily="34" charset="-120"/>
              <a:ea typeface="微軟正黑體" panose="020B0604030504040204" pitchFamily="34" charset="-120"/>
            </a:endParaRPr>
          </a:p>
          <a:p>
            <a:endParaRPr lang="en-US" altLang="zh-TW" sz="3200" b="1" dirty="0" smtClean="0">
              <a:solidFill>
                <a:srgbClr val="FFFF00"/>
              </a:solidFill>
              <a:latin typeface="微軟正黑體" panose="020B0604030504040204" pitchFamily="34" charset="-120"/>
              <a:ea typeface="微軟正黑體" panose="020B0604030504040204" pitchFamily="34" charset="-120"/>
            </a:endParaRPr>
          </a:p>
          <a:p>
            <a:endParaRPr lang="en-US" altLang="zh-TW" sz="3200" b="1" dirty="0" smtClean="0">
              <a:solidFill>
                <a:srgbClr val="FFFF00"/>
              </a:solidFill>
              <a:latin typeface="微軟正黑體" panose="020B0604030504040204" pitchFamily="34" charset="-120"/>
              <a:ea typeface="微軟正黑體" panose="020B0604030504040204" pitchFamily="34" charset="-120"/>
            </a:endParaRPr>
          </a:p>
          <a:p>
            <a:endParaRPr lang="en-US" altLang="zh-TW" sz="3200" b="1" dirty="0" smtClean="0">
              <a:solidFill>
                <a:srgbClr val="FFFF00"/>
              </a:solidFill>
              <a:latin typeface="微軟正黑體" panose="020B0604030504040204" pitchFamily="34" charset="-120"/>
              <a:ea typeface="微軟正黑體" panose="020B0604030504040204" pitchFamily="34" charset="-120"/>
            </a:endParaRPr>
          </a:p>
          <a:p>
            <a:endParaRPr lang="en-US" altLang="zh-TW" sz="3200" b="1" dirty="0" smtClean="0">
              <a:solidFill>
                <a:srgbClr val="FFFF00"/>
              </a:solidFill>
              <a:latin typeface="微軟正黑體" panose="020B0604030504040204" pitchFamily="34" charset="-120"/>
              <a:ea typeface="微軟正黑體" panose="020B0604030504040204" pitchFamily="34" charset="-120"/>
            </a:endParaRPr>
          </a:p>
          <a:p>
            <a:endParaRPr lang="en-US" altLang="zh-TW" sz="3200" b="1" dirty="0" smtClean="0">
              <a:solidFill>
                <a:srgbClr val="FFFF00"/>
              </a:solidFill>
              <a:latin typeface="微軟正黑體" panose="020B0604030504040204" pitchFamily="34" charset="-120"/>
              <a:ea typeface="微軟正黑體" panose="020B0604030504040204" pitchFamily="34" charset="-120"/>
            </a:endParaRPr>
          </a:p>
          <a:p>
            <a:endParaRPr lang="en-US" altLang="zh-TW" sz="3200" b="1" dirty="0" smtClean="0">
              <a:solidFill>
                <a:srgbClr val="FFFF00"/>
              </a:solidFill>
              <a:latin typeface="微軟正黑體" panose="020B0604030504040204" pitchFamily="34" charset="-120"/>
              <a:ea typeface="微軟正黑體" panose="020B0604030504040204" pitchFamily="34" charset="-120"/>
            </a:endParaRPr>
          </a:p>
          <a:p>
            <a:endParaRPr lang="en-US" altLang="zh-TW" b="1" dirty="0" smtClean="0">
              <a:latin typeface="微軟正黑體" panose="020B0604030504040204" pitchFamily="34" charset="-120"/>
              <a:ea typeface="微軟正黑體" panose="020B0604030504040204" pitchFamily="34" charset="-120"/>
            </a:endParaRPr>
          </a:p>
        </p:txBody>
      </p:sp>
      <p:graphicFrame>
        <p:nvGraphicFramePr>
          <p:cNvPr id="11" name="資料庫圖表 10"/>
          <p:cNvGraphicFramePr/>
          <p:nvPr>
            <p:extLst>
              <p:ext uri="{D42A27DB-BD31-4B8C-83A1-F6EECF244321}">
                <p14:modId xmlns:p14="http://schemas.microsoft.com/office/powerpoint/2010/main" val="4186370523"/>
              </p:ext>
            </p:extLst>
          </p:nvPr>
        </p:nvGraphicFramePr>
        <p:xfrm>
          <a:off x="-540568"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14"/>
          <p:cNvGrpSpPr>
            <a:grpSpLocks/>
          </p:cNvGrpSpPr>
          <p:nvPr/>
        </p:nvGrpSpPr>
        <p:grpSpPr bwMode="auto">
          <a:xfrm>
            <a:off x="4644008" y="836712"/>
            <a:ext cx="4384570" cy="504056"/>
            <a:chOff x="1162" y="3793"/>
            <a:chExt cx="2404" cy="395"/>
          </a:xfrm>
        </p:grpSpPr>
        <p:sp>
          <p:nvSpPr>
            <p:cNvPr id="13"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4"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5" name="矩形 14"/>
          <p:cNvSpPr/>
          <p:nvPr/>
        </p:nvSpPr>
        <p:spPr>
          <a:xfrm>
            <a:off x="5170947" y="836712"/>
            <a:ext cx="3857631" cy="400110"/>
          </a:xfrm>
          <a:prstGeom prst="rect">
            <a:avLst/>
          </a:prstGeom>
        </p:spPr>
        <p:txBody>
          <a:bodyPr wrap="square">
            <a:spAutoFit/>
          </a:bodyPr>
          <a:lstStyle/>
          <a:p>
            <a:r>
              <a:rPr lang="en-US" altLang="zh-TW" sz="2000" b="1" dirty="0" smtClean="0">
                <a:solidFill>
                  <a:schemeClr val="accent4"/>
                </a:solidFill>
                <a:latin typeface="微軟正黑體" panose="020B0604030504040204" pitchFamily="34" charset="-120"/>
                <a:ea typeface="微軟正黑體" panose="020B0604030504040204" pitchFamily="34" charset="-120"/>
              </a:rPr>
              <a:t>(</a:t>
            </a:r>
            <a:r>
              <a:rPr lang="zh-TW" altLang="en-US" sz="2000" b="1" dirty="0" smtClean="0">
                <a:solidFill>
                  <a:schemeClr val="accent4"/>
                </a:solidFill>
                <a:latin typeface="微軟正黑體" panose="020B0604030504040204" pitchFamily="34" charset="-120"/>
                <a:ea typeface="微軟正黑體" panose="020B0604030504040204" pitchFamily="34" charset="-120"/>
              </a:rPr>
              <a:t>八</a:t>
            </a:r>
            <a:r>
              <a:rPr lang="en-US" altLang="zh-TW" sz="2000" b="1" dirty="0" smtClean="0">
                <a:solidFill>
                  <a:schemeClr val="accent4"/>
                </a:solidFill>
                <a:latin typeface="微軟正黑體" panose="020B0604030504040204" pitchFamily="34" charset="-120"/>
                <a:ea typeface="微軟正黑體" panose="020B0604030504040204" pitchFamily="34" charset="-120"/>
              </a:rPr>
              <a:t>)</a:t>
            </a:r>
            <a:r>
              <a:rPr lang="zh-TW" altLang="en-US" sz="2000" b="1" dirty="0" smtClean="0">
                <a:solidFill>
                  <a:schemeClr val="accent4"/>
                </a:solidFill>
                <a:latin typeface="微軟正黑體" panose="020B0604030504040204" pitchFamily="34" charset="-120"/>
                <a:ea typeface="微軟正黑體" panose="020B0604030504040204" pitchFamily="34" charset="-120"/>
              </a:rPr>
              <a:t> 自住房屋、土地重購退抵稅</a:t>
            </a:r>
            <a:endParaRPr lang="zh-TW" altLang="en-US" sz="2000" dirty="0">
              <a:solidFill>
                <a:schemeClr val="accent4"/>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4856073" y="1417692"/>
            <a:ext cx="3960440" cy="5016758"/>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6200000" scaled="1"/>
            <a:tileRect/>
          </a:gradFill>
          <a:ln>
            <a:noFill/>
          </a:ln>
        </p:spPr>
        <p:txBody>
          <a:bodyPr wrap="square" rtlCol="0">
            <a:spAutoFit/>
          </a:bodyPr>
          <a:lstStyle/>
          <a:p>
            <a:pPr lvl="0"/>
            <a:r>
              <a:rPr lang="zh-TW" altLang="zh-TW" sz="2800" b="1" dirty="0" smtClean="0">
                <a:solidFill>
                  <a:schemeClr val="accent1">
                    <a:lumMod val="60000"/>
                    <a:lumOff val="40000"/>
                  </a:schemeClr>
                </a:solidFill>
                <a:latin typeface="微軟正黑體" panose="020B0604030504040204" pitchFamily="34" charset="-120"/>
                <a:ea typeface="微軟正黑體" panose="020B0604030504040204" pitchFamily="34" charset="-120"/>
              </a:rPr>
              <a:t>最具誠意及節稅規劃的法令</a:t>
            </a:r>
            <a:r>
              <a:rPr lang="en-US" altLang="zh-TW" sz="2800" b="1" dirty="0" smtClean="0">
                <a:solidFill>
                  <a:schemeClr val="accent1">
                    <a:lumMod val="60000"/>
                    <a:lumOff val="40000"/>
                  </a:schemeClr>
                </a:solidFill>
                <a:latin typeface="微軟正黑體" panose="020B0604030504040204" pitchFamily="34" charset="-120"/>
                <a:ea typeface="微軟正黑體" panose="020B0604030504040204" pitchFamily="34" charset="-120"/>
              </a:rPr>
              <a:t> </a:t>
            </a:r>
            <a:r>
              <a:rPr kumimoji="1" lang="en-US" altLang="zh-TW" sz="1600" dirty="0" smtClean="0">
                <a:latin typeface="Calibri" pitchFamily="34" charset="0"/>
                <a:ea typeface="新細明體" pitchFamily="18" charset="-120"/>
                <a:cs typeface="標楷體" pitchFamily="65" charset="-120"/>
              </a:rPr>
              <a:t>(</a:t>
            </a:r>
            <a:r>
              <a:rPr kumimoji="1" lang="zh-TW" altLang="en-US" sz="1600" dirty="0">
                <a:latin typeface="Calibri" pitchFamily="34" charset="0"/>
                <a:ea typeface="新細明體" pitchFamily="18" charset="-120"/>
                <a:cs typeface="標楷體" pitchFamily="65" charset="-120"/>
              </a:rPr>
              <a:t>前</a:t>
            </a:r>
            <a:r>
              <a:rPr kumimoji="1" lang="en-US" altLang="zh-TW" sz="1600" dirty="0">
                <a:latin typeface="Calibri" pitchFamily="34" charset="0"/>
                <a:ea typeface="新細明體" pitchFamily="18" charset="-120"/>
                <a:cs typeface="標楷體" pitchFamily="65" charset="-120"/>
              </a:rPr>
              <a:t>1</a:t>
            </a:r>
            <a:r>
              <a:rPr kumimoji="1" lang="zh-TW" altLang="en-US" sz="1600" dirty="0">
                <a:latin typeface="Calibri" pitchFamily="34" charset="0"/>
                <a:ea typeface="新細明體" pitchFamily="18" charset="-120"/>
                <a:cs typeface="標楷體" pitchFamily="65" charset="-120"/>
              </a:rPr>
              <a:t>年內並無出租或供營業使用</a:t>
            </a:r>
            <a:r>
              <a:rPr kumimoji="1" lang="en-US" altLang="zh-TW" sz="1600" dirty="0" smtClean="0">
                <a:latin typeface="Calibri" pitchFamily="34" charset="0"/>
                <a:ea typeface="新細明體" pitchFamily="18" charset="-120"/>
                <a:cs typeface="標楷體" pitchFamily="65" charset="-120"/>
              </a:rPr>
              <a:t>)</a:t>
            </a:r>
            <a:endParaRPr lang="en-US" altLang="zh-TW" sz="2800" b="1" dirty="0" smtClean="0">
              <a:latin typeface="微軟正黑體" panose="020B0604030504040204" pitchFamily="34" charset="-120"/>
              <a:ea typeface="微軟正黑體" panose="020B0604030504040204" pitchFamily="34" charset="-120"/>
            </a:endParaRPr>
          </a:p>
          <a:p>
            <a:r>
              <a:rPr lang="en-US" altLang="zh-TW" b="1" dirty="0" smtClean="0">
                <a:solidFill>
                  <a:srgbClr val="FFFF00"/>
                </a:solidFill>
                <a:latin typeface="微軟正黑體" panose="020B0604030504040204" pitchFamily="34" charset="-120"/>
                <a:ea typeface="微軟正黑體" panose="020B0604030504040204" pitchFamily="34" charset="-120"/>
              </a:rPr>
              <a:t>(1) </a:t>
            </a:r>
            <a:r>
              <a:rPr lang="zh-TW" altLang="zh-TW" b="1" dirty="0" smtClean="0">
                <a:solidFill>
                  <a:srgbClr val="FFFF00"/>
                </a:solidFill>
                <a:latin typeface="微軟正黑體" panose="020B0604030504040204" pitchFamily="34" charset="-120"/>
                <a:ea typeface="微軟正黑體" panose="020B0604030504040204" pitchFamily="34" charset="-120"/>
              </a:rPr>
              <a:t>二年內</a:t>
            </a:r>
            <a:r>
              <a:rPr lang="en-US" altLang="zh-TW" b="1" dirty="0" smtClean="0">
                <a:solidFill>
                  <a:srgbClr val="FFFF00"/>
                </a:solidFill>
                <a:latin typeface="微軟正黑體" panose="020B0604030504040204" pitchFamily="34" charset="-120"/>
                <a:ea typeface="微軟正黑體" panose="020B0604030504040204" pitchFamily="34" charset="-120"/>
              </a:rPr>
              <a:t>: </a:t>
            </a:r>
            <a:r>
              <a:rPr lang="zh-TW" altLang="en-US" b="1" dirty="0" smtClean="0">
                <a:solidFill>
                  <a:srgbClr val="FFFF00"/>
                </a:solidFill>
                <a:latin typeface="微軟正黑體" panose="020B0604030504040204" pitchFamily="34" charset="-120"/>
                <a:ea typeface="微軟正黑體" panose="020B0604030504040204" pitchFamily="34" charset="-120"/>
              </a:rPr>
              <a:t>無論先買後賣</a:t>
            </a:r>
            <a:r>
              <a:rPr lang="zh-TW" altLang="en-US" b="1" dirty="0" smtClean="0">
                <a:latin typeface="微軟正黑體" panose="020B0604030504040204" pitchFamily="34" charset="-120"/>
                <a:ea typeface="微軟正黑體" panose="020B0604030504040204" pitchFamily="34" charset="-120"/>
              </a:rPr>
              <a:t>或</a:t>
            </a:r>
            <a:r>
              <a:rPr lang="zh-TW" altLang="en-US" b="1" dirty="0" smtClean="0">
                <a:solidFill>
                  <a:srgbClr val="FFFF00"/>
                </a:solidFill>
                <a:latin typeface="微軟正黑體" panose="020B0604030504040204" pitchFamily="34" charset="-120"/>
                <a:ea typeface="微軟正黑體" panose="020B0604030504040204" pitchFamily="34" charset="-120"/>
              </a:rPr>
              <a:t>先賣後買</a:t>
            </a:r>
            <a:endParaRPr lang="en-US" altLang="zh-TW" b="1" dirty="0" smtClean="0">
              <a:solidFill>
                <a:srgbClr val="FFFF00"/>
              </a:solidFill>
              <a:latin typeface="微軟正黑體" panose="020B0604030504040204" pitchFamily="34" charset="-120"/>
              <a:ea typeface="微軟正黑體" panose="020B0604030504040204" pitchFamily="34" charset="-120"/>
            </a:endParaRPr>
          </a:p>
          <a:p>
            <a:r>
              <a:rPr lang="zh-TW" altLang="zh-TW"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價值低</a:t>
            </a:r>
            <a:r>
              <a:rPr lang="en-US" altLang="zh-TW"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換</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高</a:t>
            </a:r>
            <a:r>
              <a:rPr lang="en-US" altLang="zh-TW"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」可</a:t>
            </a:r>
            <a:r>
              <a:rPr lang="zh-TW" altLang="zh-TW" sz="2000" b="1" u="sng" dirty="0" smtClean="0">
                <a:latin typeface="微軟正黑體" panose="020B0604030504040204" pitchFamily="34" charset="-120"/>
                <a:ea typeface="微軟正黑體" panose="020B0604030504040204" pitchFamily="34" charset="-120"/>
              </a:rPr>
              <a:t>全額退稅</a:t>
            </a:r>
            <a:r>
              <a:rPr lang="zh-TW" altLang="zh-TW"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r>
              <a:rPr lang="zh-TW" altLang="zh-TW"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價值高</a:t>
            </a:r>
            <a:r>
              <a:rPr lang="en-US" altLang="zh-TW"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換</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低</a:t>
            </a:r>
            <a:r>
              <a:rPr lang="en-US" altLang="zh-TW"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」也可以</a:t>
            </a:r>
            <a:r>
              <a:rPr lang="zh-TW" altLang="zh-TW" b="1" u="sng" dirty="0" smtClean="0">
                <a:latin typeface="微軟正黑體" panose="020B0604030504040204" pitchFamily="34" charset="-120"/>
                <a:ea typeface="微軟正黑體" panose="020B0604030504040204" pitchFamily="34" charset="-120"/>
              </a:rPr>
              <a:t>比例退稅</a:t>
            </a:r>
            <a:r>
              <a:rPr lang="zh-TW" altLang="zh-TW"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pPr lvl="0">
              <a:defRPr/>
            </a:pPr>
            <a:r>
              <a:rPr lang="en-US" altLang="zh-TW" b="1" dirty="0" smtClean="0">
                <a:solidFill>
                  <a:srgbClr val="FFFF00"/>
                </a:solidFill>
                <a:latin typeface="微軟正黑體" panose="020B0604030504040204" pitchFamily="34" charset="-120"/>
                <a:ea typeface="微軟正黑體" panose="020B0604030504040204" pitchFamily="34" charset="-120"/>
              </a:rPr>
              <a:t>(2)</a:t>
            </a:r>
            <a:r>
              <a:rPr lang="zh-TW" altLang="zh-TW" b="1" dirty="0" smtClean="0">
                <a:solidFill>
                  <a:srgbClr val="FFFF00"/>
                </a:solidFill>
                <a:latin typeface="微軟正黑體" panose="020B0604030504040204" pitchFamily="34" charset="-120"/>
                <a:ea typeface="微軟正黑體" panose="020B0604030504040204" pitchFamily="34" charset="-120"/>
              </a:rPr>
              <a:t>新、舊制之重購退稅規定主要差異如下：</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altLang="zh-TW" b="1" dirty="0" smtClean="0">
                <a:solidFill>
                  <a:srgbClr val="FFFF00"/>
                </a:solidFill>
                <a:latin typeface="微軟正黑體" panose="020B0604030504040204" pitchFamily="34" charset="-120"/>
                <a:ea typeface="微軟正黑體" panose="020B0604030504040204" pitchFamily="34" charset="-120"/>
              </a:rPr>
              <a:t> </a:t>
            </a:r>
            <a:r>
              <a:rPr lang="en-US" altLang="zh-TW" b="1" dirty="0" smtClean="0">
                <a:solidFill>
                  <a:schemeClr val="accent1"/>
                </a:solidFill>
                <a:latin typeface="微軟正黑體" panose="020B0604030504040204" pitchFamily="34" charset="-120"/>
                <a:ea typeface="微軟正黑體" panose="020B0604030504040204" pitchFamily="34" charset="-120"/>
              </a:rPr>
              <a:t>◆</a:t>
            </a:r>
            <a:r>
              <a:rPr lang="zh-TW" altLang="zh-TW" b="1" dirty="0" smtClean="0">
                <a:solidFill>
                  <a:schemeClr val="accent1"/>
                </a:solidFill>
                <a:latin typeface="微軟正黑體" panose="020B0604030504040204" pitchFamily="34" charset="-120"/>
                <a:ea typeface="微軟正黑體" panose="020B0604030504040204" pitchFamily="34" charset="-120"/>
              </a:rPr>
              <a:t>舊制</a:t>
            </a:r>
            <a:r>
              <a:rPr lang="zh-TW" altLang="zh-TW" b="1" dirty="0" smtClean="0">
                <a:latin typeface="微軟正黑體" panose="020B0604030504040204" pitchFamily="34" charset="-120"/>
                <a:ea typeface="微軟正黑體" panose="020B0604030504040204" pitchFamily="34" charset="-120"/>
              </a:rPr>
              <a:t>：納稅義務人出售並重購自用住宅房屋者，其重購價額</a:t>
            </a:r>
            <a:r>
              <a:rPr lang="zh-TW" altLang="zh-TW" b="1" dirty="0">
                <a:solidFill>
                  <a:srgbClr val="FFFF00"/>
                </a:solidFill>
                <a:latin typeface="微軟正黑體" panose="020B0604030504040204" pitchFamily="34" charset="-120"/>
                <a:ea typeface="微軟正黑體" panose="020B0604030504040204" pitchFamily="34" charset="-120"/>
              </a:rPr>
              <a:t>超過</a:t>
            </a:r>
            <a:r>
              <a:rPr lang="zh-TW" altLang="zh-TW" b="1" dirty="0" smtClean="0">
                <a:latin typeface="微軟正黑體" panose="020B0604030504040204" pitchFamily="34" charset="-120"/>
                <a:ea typeface="微軟正黑體" panose="020B0604030504040204" pitchFamily="34" charset="-120"/>
              </a:rPr>
              <a:t>原出售價額者，其所繳納該財產交易所得部分之綜合所得稅額，得申請自其應納綜合所得稅額中</a:t>
            </a:r>
            <a:r>
              <a:rPr lang="zh-TW" altLang="zh-TW" b="1" dirty="0" smtClean="0">
                <a:solidFill>
                  <a:srgbClr val="FFFF00"/>
                </a:solidFill>
                <a:latin typeface="微軟正黑體" panose="020B0604030504040204" pitchFamily="34" charset="-120"/>
                <a:ea typeface="微軟正黑體" panose="020B0604030504040204" pitchFamily="34" charset="-120"/>
              </a:rPr>
              <a:t>扣抵或退還</a:t>
            </a:r>
            <a:r>
              <a:rPr lang="zh-TW" altLang="zh-TW"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altLang="zh-TW" b="1" dirty="0" smtClean="0">
                <a:solidFill>
                  <a:schemeClr val="accent1"/>
                </a:solidFill>
                <a:latin typeface="微軟正黑體" panose="020B0604030504040204" pitchFamily="34" charset="-120"/>
                <a:ea typeface="微軟正黑體" panose="020B0604030504040204" pitchFamily="34" charset="-120"/>
              </a:rPr>
              <a:t> ★</a:t>
            </a:r>
            <a:r>
              <a:rPr lang="zh-TW" altLang="zh-TW" b="1" dirty="0" smtClean="0">
                <a:solidFill>
                  <a:schemeClr val="accent1"/>
                </a:solidFill>
                <a:latin typeface="微軟正黑體" panose="020B0604030504040204" pitchFamily="34" charset="-120"/>
                <a:ea typeface="微軟正黑體" panose="020B0604030504040204" pitchFamily="34" charset="-120"/>
              </a:rPr>
              <a:t>新制</a:t>
            </a:r>
            <a:r>
              <a:rPr lang="zh-TW" altLang="zh-TW" b="1" dirty="0" smtClean="0">
                <a:latin typeface="微軟正黑體" panose="020B0604030504040204" pitchFamily="34" charset="-120"/>
                <a:ea typeface="微軟正黑體" panose="020B0604030504040204" pitchFamily="34" charset="-120"/>
              </a:rPr>
              <a:t>：個人出售並重購自住房屋、土地者，得申請</a:t>
            </a:r>
            <a:r>
              <a:rPr lang="zh-TW" altLang="zh-TW" b="1" dirty="0" smtClean="0">
                <a:solidFill>
                  <a:srgbClr val="FFFF00"/>
                </a:solidFill>
                <a:latin typeface="微軟正黑體" panose="020B0604030504040204" pitchFamily="34" charset="-120"/>
                <a:ea typeface="微軟正黑體" panose="020B0604030504040204" pitchFamily="34" charset="-120"/>
              </a:rPr>
              <a:t>按重購價額占出售價額之比例</a:t>
            </a:r>
            <a:r>
              <a:rPr lang="zh-TW" altLang="zh-TW" b="1" dirty="0" smtClean="0">
                <a:latin typeface="微軟正黑體" panose="020B0604030504040204" pitchFamily="34" charset="-120"/>
                <a:ea typeface="微軟正黑體" panose="020B0604030504040204" pitchFamily="34" charset="-120"/>
              </a:rPr>
              <a:t>，</a:t>
            </a:r>
            <a:r>
              <a:rPr lang="zh-TW" altLang="zh-TW" b="1" dirty="0" smtClean="0">
                <a:solidFill>
                  <a:srgbClr val="FFFF00"/>
                </a:solidFill>
                <a:latin typeface="微軟正黑體" panose="020B0604030504040204" pitchFamily="34" charset="-120"/>
                <a:ea typeface="微軟正黑體" panose="020B0604030504040204" pitchFamily="34" charset="-120"/>
              </a:rPr>
              <a:t>退還</a:t>
            </a:r>
            <a:r>
              <a:rPr lang="zh-TW" altLang="zh-TW" b="1" dirty="0" smtClean="0">
                <a:latin typeface="微軟正黑體" panose="020B0604030504040204" pitchFamily="34" charset="-120"/>
                <a:ea typeface="微軟正黑體" panose="020B0604030504040204" pitchFamily="34" charset="-120"/>
              </a:rPr>
              <a:t>其依所得稅法第</a:t>
            </a:r>
            <a:r>
              <a:rPr lang="en-US" altLang="zh-TW" b="1" dirty="0" smtClean="0">
                <a:latin typeface="微軟正黑體" panose="020B0604030504040204" pitchFamily="34" charset="-120"/>
                <a:ea typeface="微軟正黑體" panose="020B0604030504040204" pitchFamily="34" charset="-120"/>
              </a:rPr>
              <a:t>14</a:t>
            </a:r>
            <a:r>
              <a:rPr lang="zh-TW" altLang="zh-TW" b="1" dirty="0" smtClean="0">
                <a:latin typeface="微軟正黑體" panose="020B0604030504040204" pitchFamily="34" charset="-120"/>
                <a:ea typeface="微軟正黑體" panose="020B0604030504040204" pitchFamily="34" charset="-120"/>
              </a:rPr>
              <a:t>條之</a:t>
            </a:r>
            <a:r>
              <a:rPr lang="en-US" altLang="zh-TW" b="1" dirty="0" smtClean="0">
                <a:latin typeface="微軟正黑體" panose="020B0604030504040204" pitchFamily="34" charset="-120"/>
                <a:ea typeface="微軟正黑體" panose="020B0604030504040204" pitchFamily="34" charset="-120"/>
              </a:rPr>
              <a:t>5</a:t>
            </a:r>
            <a:r>
              <a:rPr lang="zh-TW" altLang="zh-TW" b="1" dirty="0" smtClean="0">
                <a:latin typeface="微軟正黑體" panose="020B0604030504040204" pitchFamily="34" charset="-120"/>
                <a:ea typeface="微軟正黑體" panose="020B0604030504040204" pitchFamily="34" charset="-120"/>
              </a:rPr>
              <a:t>規定繳納之稅額。</a:t>
            </a:r>
            <a:r>
              <a:rPr lang="en-US" altLang="zh-TW" b="1" dirty="0" smtClean="0">
                <a:latin typeface="微軟正黑體" panose="020B0604030504040204" pitchFamily="34" charset="-120"/>
                <a:ea typeface="微軟正黑體" panose="020B0604030504040204" pitchFamily="34" charset="-120"/>
              </a:rPr>
              <a:t>(§14-8)</a:t>
            </a:r>
            <a:endParaRPr lang="en-US" altLang="zh-TW" b="1" dirty="0">
              <a:latin typeface="微軟正黑體" panose="020B0604030504040204" pitchFamily="34" charset="-120"/>
              <a:ea typeface="微軟正黑體" panose="020B0604030504040204" pitchFamily="34" charset="-120"/>
            </a:endParaRPr>
          </a:p>
        </p:txBody>
      </p:sp>
      <p:sp>
        <p:nvSpPr>
          <p:cNvPr id="17"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8"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35</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bwMode="auto">
          <a:xfrm>
            <a:off x="0" y="713812"/>
            <a:ext cx="9144000" cy="6093296"/>
          </a:xfrm>
          <a:prstGeom prst="rect">
            <a:avLst/>
          </a:prstGeom>
          <a:gradFill flip="none" rotWithShape="1">
            <a:gsLst>
              <a:gs pos="0">
                <a:srgbClr val="6600FF">
                  <a:tint val="66000"/>
                  <a:satMod val="160000"/>
                </a:srgbClr>
              </a:gs>
              <a:gs pos="50000">
                <a:srgbClr val="6600FF">
                  <a:tint val="44500"/>
                  <a:satMod val="160000"/>
                </a:srgbClr>
              </a:gs>
              <a:gs pos="100000">
                <a:srgbClr val="6600FF">
                  <a:tint val="23500"/>
                  <a:satMod val="160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3" name="Group 14"/>
          <p:cNvGrpSpPr>
            <a:grpSpLocks/>
          </p:cNvGrpSpPr>
          <p:nvPr/>
        </p:nvGrpSpPr>
        <p:grpSpPr bwMode="auto">
          <a:xfrm>
            <a:off x="395536" y="775624"/>
            <a:ext cx="7632848" cy="432048"/>
            <a:chOff x="1162" y="3793"/>
            <a:chExt cx="2404" cy="395"/>
          </a:xfrm>
        </p:grpSpPr>
        <p:sp>
          <p:nvSpPr>
            <p:cNvPr id="13"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4"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5" name="矩形 14"/>
          <p:cNvSpPr/>
          <p:nvPr/>
        </p:nvSpPr>
        <p:spPr>
          <a:xfrm>
            <a:off x="643828" y="777491"/>
            <a:ext cx="7079750" cy="707886"/>
          </a:xfrm>
          <a:prstGeom prst="rect">
            <a:avLst/>
          </a:prstGeom>
        </p:spPr>
        <p:txBody>
          <a:bodyPr wrap="square">
            <a:spAutoFit/>
          </a:bodyPr>
          <a:lstStyle/>
          <a:p>
            <a:r>
              <a:rPr lang="zh-TW" altLang="en-US" sz="2000" b="1" dirty="0" smtClean="0">
                <a:solidFill>
                  <a:schemeClr val="accent4"/>
                </a:solidFill>
                <a:latin typeface="微軟正黑體" panose="020B0604030504040204" pitchFamily="34" charset="-120"/>
                <a:ea typeface="微軟正黑體" panose="020B0604030504040204" pitchFamily="34" charset="-120"/>
              </a:rPr>
              <a:t>      </a:t>
            </a:r>
            <a:r>
              <a:rPr lang="en-US" altLang="zh-TW" sz="2000" b="1" dirty="0" smtClean="0">
                <a:solidFill>
                  <a:schemeClr val="accent4"/>
                </a:solidFill>
                <a:latin typeface="微軟正黑體" panose="020B0604030504040204" pitchFamily="34" charset="-120"/>
                <a:ea typeface="微軟正黑體" panose="020B0604030504040204" pitchFamily="34" charset="-120"/>
              </a:rPr>
              <a:t>(</a:t>
            </a:r>
            <a:r>
              <a:rPr lang="zh-TW" altLang="en-US" sz="2000" b="1" dirty="0" smtClean="0">
                <a:solidFill>
                  <a:schemeClr val="accent4"/>
                </a:solidFill>
                <a:latin typeface="微軟正黑體" panose="020B0604030504040204" pitchFamily="34" charset="-120"/>
                <a:ea typeface="微軟正黑體" panose="020B0604030504040204" pitchFamily="34" charset="-120"/>
              </a:rPr>
              <a:t>八</a:t>
            </a:r>
            <a:r>
              <a:rPr lang="en-US" altLang="zh-TW" sz="2000" b="1" dirty="0" smtClean="0">
                <a:solidFill>
                  <a:schemeClr val="accent4"/>
                </a:solidFill>
                <a:latin typeface="微軟正黑體" panose="020B0604030504040204" pitchFamily="34" charset="-120"/>
                <a:ea typeface="微軟正黑體" panose="020B0604030504040204" pitchFamily="34" charset="-120"/>
              </a:rPr>
              <a:t>)</a:t>
            </a:r>
            <a:r>
              <a:rPr lang="zh-TW" altLang="zh-TW" sz="2000" b="1" dirty="0" smtClean="0">
                <a:solidFill>
                  <a:schemeClr val="accent4"/>
                </a:solidFill>
                <a:latin typeface="微軟正黑體" panose="020B0604030504040204" pitchFamily="34" charset="-120"/>
                <a:ea typeface="微軟正黑體" panose="020B0604030504040204" pitchFamily="34" charset="-120"/>
              </a:rPr>
              <a:t> </a:t>
            </a:r>
            <a:r>
              <a:rPr lang="zh-TW" altLang="en-US" sz="2000" b="1" dirty="0" smtClean="0">
                <a:solidFill>
                  <a:schemeClr val="accent4"/>
                </a:solidFill>
                <a:latin typeface="微軟正黑體" panose="020B0604030504040204" pitchFamily="34" charset="-120"/>
                <a:ea typeface="微軟正黑體" panose="020B0604030504040204" pitchFamily="34" charset="-120"/>
              </a:rPr>
              <a:t>自住房屋、土地重購退抵稅 </a:t>
            </a:r>
            <a:r>
              <a:rPr lang="en-US" altLang="zh-TW" sz="2000" b="1" dirty="0" smtClean="0">
                <a:solidFill>
                  <a:schemeClr val="accent4"/>
                </a:solidFill>
                <a:latin typeface="微軟正黑體" panose="020B0604030504040204" pitchFamily="34" charset="-120"/>
                <a:ea typeface="微軟正黑體" panose="020B0604030504040204" pitchFamily="34" charset="-120"/>
              </a:rPr>
              <a:t>(§14-8)</a:t>
            </a:r>
          </a:p>
          <a:p>
            <a:r>
              <a:rPr lang="zh-TW" altLang="en-US" sz="2000" b="1" dirty="0" smtClean="0">
                <a:solidFill>
                  <a:schemeClr val="accent4"/>
                </a:solidFill>
                <a:latin typeface="微軟正黑體" panose="020B0604030504040204" pitchFamily="34" charset="-120"/>
                <a:ea typeface="微軟正黑體" panose="020B0604030504040204" pitchFamily="34" charset="-120"/>
              </a:rPr>
              <a:t>  </a:t>
            </a:r>
            <a:endParaRPr lang="zh-TW" altLang="en-US" sz="2000" dirty="0">
              <a:solidFill>
                <a:schemeClr val="accent4"/>
              </a:solidFill>
              <a:latin typeface="微軟正黑體" panose="020B0604030504040204" pitchFamily="34" charset="-120"/>
              <a:ea typeface="微軟正黑體" panose="020B0604030504040204" pitchFamily="34" charset="-120"/>
            </a:endParaRPr>
          </a:p>
        </p:txBody>
      </p:sp>
      <p:sp>
        <p:nvSpPr>
          <p:cNvPr id="17" name="頁尾版面配置區 6"/>
          <p:cNvSpPr txBox="1">
            <a:spLocks/>
          </p:cNvSpPr>
          <p:nvPr/>
        </p:nvSpPr>
        <p:spPr>
          <a:xfrm>
            <a:off x="0" y="6597352"/>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8" name="投影片編號版面配置區 5"/>
          <p:cNvSpPr txBox="1">
            <a:spLocks/>
          </p:cNvSpPr>
          <p:nvPr/>
        </p:nvSpPr>
        <p:spPr>
          <a:xfrm>
            <a:off x="7380312" y="662025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36</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graphicFrame>
        <p:nvGraphicFramePr>
          <p:cNvPr id="19" name="資料庫圖表 18"/>
          <p:cNvGraphicFramePr/>
          <p:nvPr>
            <p:extLst>
              <p:ext uri="{D42A27DB-BD31-4B8C-83A1-F6EECF244321}">
                <p14:modId xmlns:p14="http://schemas.microsoft.com/office/powerpoint/2010/main" val="4120391665"/>
              </p:ext>
            </p:extLst>
          </p:nvPr>
        </p:nvGraphicFramePr>
        <p:xfrm>
          <a:off x="368240" y="1103099"/>
          <a:ext cx="8712968" cy="5517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2" name="直線單箭頭接點 21"/>
          <p:cNvCxnSpPr/>
          <p:nvPr/>
        </p:nvCxnSpPr>
        <p:spPr bwMode="auto">
          <a:xfrm>
            <a:off x="2699792" y="1412776"/>
            <a:ext cx="648072" cy="0"/>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25" name="直線單箭頭接點 24"/>
          <p:cNvCxnSpPr/>
          <p:nvPr/>
        </p:nvCxnSpPr>
        <p:spPr bwMode="auto">
          <a:xfrm>
            <a:off x="2699792" y="2780928"/>
            <a:ext cx="648072" cy="0"/>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sp>
        <p:nvSpPr>
          <p:cNvPr id="21"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 </a:t>
            </a: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sp>
        <p:nvSpPr>
          <p:cNvPr id="4" name="矩形 3"/>
          <p:cNvSpPr/>
          <p:nvPr/>
        </p:nvSpPr>
        <p:spPr>
          <a:xfrm>
            <a:off x="4042047" y="3228945"/>
            <a:ext cx="1059906" cy="400110"/>
          </a:xfrm>
          <a:prstGeom prst="rect">
            <a:avLst/>
          </a:prstGeom>
        </p:spPr>
        <p:txBody>
          <a:bodyPr wrap="none">
            <a:spAutoFit/>
          </a:bodyPr>
          <a:lstStyle/>
          <a:p>
            <a:pPr lvl="0">
              <a:defRPr/>
            </a:pPr>
            <a:r>
              <a:rPr kumimoji="1" lang="en-US" altLang="zh-TW" sz="2000" b="1" dirty="0">
                <a:solidFill>
                  <a:srgbClr val="FFFFFF"/>
                </a:solidFill>
                <a:latin typeface="微軟正黑體" panose="020B0604030504040204" pitchFamily="34" charset="-120"/>
                <a:ea typeface="微軟正黑體" panose="020B0604030504040204" pitchFamily="34" charset="-120"/>
                <a:cs typeface="Times New Roman" pitchFamily="18" charset="0"/>
              </a:rPr>
              <a:t>(§14-5)</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bwMode="auto">
          <a:xfrm>
            <a:off x="-14494" y="643002"/>
            <a:ext cx="9144000" cy="6275192"/>
          </a:xfrm>
          <a:prstGeom prst="rect">
            <a:avLst/>
          </a:prstGeom>
          <a:gradFill flip="none" rotWithShape="1">
            <a:gsLst>
              <a:gs pos="0">
                <a:srgbClr val="6600FF">
                  <a:tint val="66000"/>
                  <a:satMod val="160000"/>
                </a:srgbClr>
              </a:gs>
              <a:gs pos="50000">
                <a:srgbClr val="6600FF">
                  <a:tint val="44500"/>
                  <a:satMod val="160000"/>
                </a:srgbClr>
              </a:gs>
              <a:gs pos="100000">
                <a:srgbClr val="6600FF">
                  <a:tint val="23500"/>
                  <a:satMod val="160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indent="-419100">
              <a:spcBef>
                <a:spcPts val="600"/>
              </a:spcBef>
              <a:spcAft>
                <a:spcPts val="360"/>
              </a:spcAft>
            </a:pPr>
            <a:endParaRPr lang="zh-TW" altLang="en-US" sz="2200" b="1" kern="0" dirty="0">
              <a:solidFill>
                <a:srgbClr val="FF0000"/>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zh-TW" sz="2200" b="1" kern="0" dirty="0" smtClean="0">
              <a:solidFill>
                <a:srgbClr val="2D2DB9"/>
              </a:solidFill>
              <a:latin typeface="微軟正黑體" panose="020B0604030504040204" pitchFamily="34" charset="-120"/>
              <a:ea typeface="微軟正黑體" panose="020B0604030504040204" pitchFamily="34" charset="-120"/>
            </a:endParaRPr>
          </a:p>
          <a:p>
            <a:pPr marL="361950" indent="-103505">
              <a:spcAft>
                <a:spcPts val="0"/>
              </a:spcAft>
            </a:pPr>
            <a:endParaRPr lang="en-US" altLang="zh-TW" dirty="0" smtClean="0">
              <a:latin typeface="微軟正黑體" panose="020B0604030504040204" pitchFamily="34" charset="-120"/>
              <a:ea typeface="微軟正黑體" panose="020B0604030504040204" pitchFamily="34" charset="-120"/>
            </a:endParaRPr>
          </a:p>
          <a:p>
            <a:pPr marL="361950" indent="-103505">
              <a:spcAft>
                <a:spcPts val="0"/>
              </a:spcAft>
            </a:pPr>
            <a:endParaRPr lang="en-US" altLang="zh-TW" sz="2800" dirty="0" smtClean="0">
              <a:latin typeface="微軟正黑體" panose="020B0604030504040204" pitchFamily="34" charset="-120"/>
              <a:ea typeface="微軟正黑體" panose="020B0604030504040204" pitchFamily="34" charset="-120"/>
            </a:endParaRPr>
          </a:p>
          <a:p>
            <a:pPr marL="361950" indent="-103505">
              <a:spcAft>
                <a:spcPts val="0"/>
              </a:spcAft>
            </a:pPr>
            <a:r>
              <a:rPr lang="zh-TW" altLang="en-US" sz="800" dirty="0" smtClean="0">
                <a:latin typeface="微軟正黑體" panose="020B0604030504040204" pitchFamily="34" charset="-120"/>
                <a:ea typeface="微軟正黑體" panose="020B0604030504040204" pitchFamily="34" charset="-120"/>
              </a:rPr>
              <a:t>  </a:t>
            </a:r>
            <a:endParaRPr lang="en-US" altLang="zh-TW" sz="800" dirty="0">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pPr>
            <a:r>
              <a:rPr lang="zh-TW" altLang="en-US" sz="2800" b="1" kern="0" dirty="0" smtClean="0">
                <a:solidFill>
                  <a:srgbClr val="000000"/>
                </a:solidFill>
                <a:latin typeface="微軟正黑體" panose="020B0604030504040204" pitchFamily="34" charset="-120"/>
                <a:ea typeface="微軟正黑體" panose="020B0604030504040204" pitchFamily="34" charset="-120"/>
              </a:rPr>
              <a:t>      </a:t>
            </a:r>
            <a:endParaRPr lang="zh-TW" altLang="zh-TW" sz="2800" b="1" kern="0" dirty="0">
              <a:solidFill>
                <a:srgbClr val="000000"/>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pPr>
            <a:endParaRPr lang="zh-TW" altLang="zh-TW" sz="2800" b="1" kern="0" dirty="0">
              <a:solidFill>
                <a:srgbClr val="000000"/>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pPr>
            <a:r>
              <a:rPr lang="zh-TW" altLang="en-US" sz="2800" b="1" kern="0" dirty="0" smtClean="0">
                <a:solidFill>
                  <a:srgbClr val="000000"/>
                </a:solidFill>
                <a:latin typeface="微軟正黑體" panose="020B0604030504040204" pitchFamily="34" charset="-120"/>
                <a:ea typeface="微軟正黑體" panose="020B0604030504040204" pitchFamily="34" charset="-120"/>
              </a:rPr>
              <a:t>       </a:t>
            </a:r>
            <a:endParaRPr lang="zh-TW" altLang="zh-TW" sz="2800" b="1" kern="0" dirty="0">
              <a:solidFill>
                <a:srgbClr val="000000"/>
              </a:solidFill>
              <a:latin typeface="微軟正黑體" panose="020B0604030504040204" pitchFamily="34" charset="-120"/>
              <a:ea typeface="微軟正黑體" panose="020B0604030504040204" pitchFamily="34" charset="-120"/>
            </a:endParaRPr>
          </a:p>
        </p:txBody>
      </p:sp>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dirty="0" smtClean="0">
              <a:solidFill>
                <a:srgbClr val="FFFFFF"/>
              </a:solidFill>
              <a:latin typeface="Arial" charset="0"/>
              <a:cs typeface="Arial" charset="0"/>
            </a:endParaRPr>
          </a:p>
        </p:txBody>
      </p:sp>
      <p:grpSp>
        <p:nvGrpSpPr>
          <p:cNvPr id="3" name="Group 14"/>
          <p:cNvGrpSpPr>
            <a:grpSpLocks/>
          </p:cNvGrpSpPr>
          <p:nvPr/>
        </p:nvGrpSpPr>
        <p:grpSpPr bwMode="auto">
          <a:xfrm>
            <a:off x="604454" y="914088"/>
            <a:ext cx="5112568" cy="535994"/>
            <a:chOff x="1162" y="3793"/>
            <a:chExt cx="2404" cy="395"/>
          </a:xfrm>
        </p:grpSpPr>
        <p:sp>
          <p:nvSpPr>
            <p:cNvPr id="13"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solidFill>
                  <a:srgbClr val="FFFFFF"/>
                </a:solidFill>
              </a:endParaRPr>
            </a:p>
          </p:txBody>
        </p:sp>
        <p:sp>
          <p:nvSpPr>
            <p:cNvPr id="14"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solidFill>
                  <a:srgbClr val="FFFFFF"/>
                </a:solidFill>
                <a:ea typeface="標楷體" pitchFamily="65" charset="-120"/>
              </a:endParaRPr>
            </a:p>
          </p:txBody>
        </p:sp>
      </p:grpSp>
      <p:sp>
        <p:nvSpPr>
          <p:cNvPr id="15" name="矩形 14"/>
          <p:cNvSpPr/>
          <p:nvPr/>
        </p:nvSpPr>
        <p:spPr>
          <a:xfrm>
            <a:off x="1115616" y="908720"/>
            <a:ext cx="4397243" cy="461665"/>
          </a:xfrm>
          <a:prstGeom prst="rect">
            <a:avLst/>
          </a:prstGeom>
        </p:spPr>
        <p:txBody>
          <a:bodyPr wrap="square">
            <a:spAutoFit/>
          </a:bodyPr>
          <a:lstStyle/>
          <a:p>
            <a:r>
              <a:rPr lang="en-US" altLang="zh-TW" sz="2400" b="1" dirty="0" smtClean="0">
                <a:solidFill>
                  <a:srgbClr val="000000"/>
                </a:solidFill>
                <a:latin typeface="微軟正黑體" panose="020B0604030504040204" pitchFamily="34" charset="-120"/>
                <a:ea typeface="微軟正黑體" panose="020B0604030504040204" pitchFamily="34" charset="-120"/>
              </a:rPr>
              <a:t>(</a:t>
            </a:r>
            <a:r>
              <a:rPr lang="zh-TW" altLang="en-US" sz="2400" b="1" dirty="0" smtClean="0">
                <a:solidFill>
                  <a:srgbClr val="000000"/>
                </a:solidFill>
                <a:latin typeface="微軟正黑體" panose="020B0604030504040204" pitchFamily="34" charset="-120"/>
                <a:ea typeface="微軟正黑體" panose="020B0604030504040204" pitchFamily="34" charset="-120"/>
              </a:rPr>
              <a:t>八</a:t>
            </a:r>
            <a:r>
              <a:rPr lang="en-US" altLang="zh-TW" sz="2400" b="1" dirty="0" smtClean="0">
                <a:solidFill>
                  <a:srgbClr val="000000"/>
                </a:solidFill>
                <a:latin typeface="微軟正黑體" panose="020B0604030504040204" pitchFamily="34" charset="-120"/>
                <a:ea typeface="微軟正黑體" panose="020B0604030504040204" pitchFamily="34" charset="-120"/>
              </a:rPr>
              <a:t>)</a:t>
            </a:r>
            <a:r>
              <a:rPr lang="zh-TW" altLang="zh-TW" sz="2400" b="1" dirty="0" smtClean="0">
                <a:solidFill>
                  <a:srgbClr val="000000"/>
                </a:solidFill>
                <a:latin typeface="微軟正黑體" panose="020B0604030504040204" pitchFamily="34" charset="-120"/>
                <a:ea typeface="微軟正黑體" panose="020B0604030504040204" pitchFamily="34" charset="-120"/>
              </a:rPr>
              <a:t> </a:t>
            </a:r>
            <a:r>
              <a:rPr lang="zh-TW" altLang="en-US" sz="2400" b="1" dirty="0" smtClean="0">
                <a:solidFill>
                  <a:srgbClr val="000000"/>
                </a:solidFill>
                <a:latin typeface="微軟正黑體" panose="020B0604030504040204" pitchFamily="34" charset="-120"/>
                <a:ea typeface="微軟正黑體" panose="020B0604030504040204" pitchFamily="34" charset="-120"/>
              </a:rPr>
              <a:t>自住房屋、土地重購退稅</a:t>
            </a:r>
            <a:endParaRPr lang="zh-TW" altLang="en-US" sz="2400" dirty="0">
              <a:solidFill>
                <a:srgbClr val="000000"/>
              </a:solidFill>
              <a:latin typeface="微軟正黑體" panose="020B0604030504040204" pitchFamily="34" charset="-120"/>
              <a:ea typeface="微軟正黑體" panose="020B0604030504040204" pitchFamily="34" charset="-120"/>
            </a:endParaRPr>
          </a:p>
        </p:txBody>
      </p:sp>
      <p:sp>
        <p:nvSpPr>
          <p:cNvPr id="17" name="頁尾版面配置區 6"/>
          <p:cNvSpPr txBox="1">
            <a:spLocks/>
          </p:cNvSpPr>
          <p:nvPr/>
        </p:nvSpPr>
        <p:spPr>
          <a:xfrm>
            <a:off x="0" y="6597352"/>
            <a:ext cx="9144000"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a:t>
            </a:r>
            <a:endParaRPr lang="en-US" altLang="zh-TW" sz="1050" dirty="0" smtClean="0">
              <a:solidFill>
                <a:srgbClr val="FFFFFF"/>
              </a:solidFill>
            </a:endParaRPr>
          </a:p>
          <a:p>
            <a:pPr>
              <a:defRPr/>
            </a:pPr>
            <a:endParaRPr lang="zh-TW" altLang="en-US" sz="1050" dirty="0">
              <a:solidFill>
                <a:srgbClr val="FFFFFF"/>
              </a:solidFill>
            </a:endParaRPr>
          </a:p>
        </p:txBody>
      </p:sp>
      <p:sp>
        <p:nvSpPr>
          <p:cNvPr id="18" name="投影片編號版面配置區 5"/>
          <p:cNvSpPr txBox="1">
            <a:spLocks/>
          </p:cNvSpPr>
          <p:nvPr/>
        </p:nvSpPr>
        <p:spPr>
          <a:xfrm>
            <a:off x="7380312" y="662025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37</a:t>
            </a:fld>
            <a:endParaRPr lang="zh-TW" altLang="en-US" sz="1050" dirty="0">
              <a:solidFill>
                <a:srgbClr val="FFFFFF"/>
              </a:solidFill>
            </a:endParaRPr>
          </a:p>
        </p:txBody>
      </p:sp>
      <p:sp>
        <p:nvSpPr>
          <p:cNvPr id="21"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 </a:t>
            </a: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altLang="en-US"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sp>
        <p:nvSpPr>
          <p:cNvPr id="16" name="文字方塊 15"/>
          <p:cNvSpPr txBox="1"/>
          <p:nvPr/>
        </p:nvSpPr>
        <p:spPr>
          <a:xfrm>
            <a:off x="611560" y="1717426"/>
            <a:ext cx="6612256" cy="52322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smtClean="0">
                <a:ln>
                  <a:noFill/>
                </a:ln>
                <a:solidFill>
                  <a:srgbClr val="3513FF"/>
                </a:solidFill>
                <a:effectLst/>
                <a:uLnTx/>
                <a:uFillTx/>
                <a:latin typeface="微軟正黑體" panose="020B0604030504040204" pitchFamily="34" charset="-120"/>
                <a:ea typeface="微軟正黑體" panose="020B0604030504040204" pitchFamily="34" charset="-120"/>
                <a:cs typeface="+mn-cs"/>
              </a:rPr>
              <a:t>退抵稅 額度之計算</a:t>
            </a:r>
            <a:r>
              <a:rPr kumimoji="0" lang="zh-TW" altLang="en-US" sz="2400" b="1" i="0" u="none" strike="noStrike" kern="0" cap="none" spc="0" normalizeH="0" baseline="0" noProof="0" dirty="0" smtClean="0">
                <a:ln>
                  <a:noFill/>
                </a:ln>
                <a:solidFill>
                  <a:srgbClr val="3513FF"/>
                </a:solidFill>
                <a:effectLst/>
                <a:uLnTx/>
                <a:uFillTx/>
                <a:latin typeface="微軟正黑體" panose="020B0604030504040204" pitchFamily="34" charset="-120"/>
                <a:ea typeface="微軟正黑體" panose="020B0604030504040204" pitchFamily="34" charset="-120"/>
                <a:cs typeface="+mn-cs"/>
              </a:rPr>
              <a:t>： </a:t>
            </a:r>
            <a:r>
              <a:rPr lang="zh-TW" altLang="en-US" sz="2400" b="1" kern="0" dirty="0" smtClean="0">
                <a:solidFill>
                  <a:srgbClr val="3513FF"/>
                </a:solidFill>
                <a:latin typeface="微軟正黑體" panose="020B0604030504040204" pitchFamily="34" charset="-120"/>
                <a:ea typeface="微軟正黑體" panose="020B0604030504040204" pitchFamily="34" charset="-120"/>
                <a:cs typeface="+mn-cs"/>
              </a:rPr>
              <a:t>  </a:t>
            </a:r>
            <a:r>
              <a:rPr kumimoji="0" lang="en-US" altLang="zh-TW" sz="2400" b="1" i="0" u="none" strike="noStrike" kern="0" cap="none" spc="0" normalizeH="0" baseline="0" noProof="0" dirty="0" smtClean="0">
                <a:ln>
                  <a:noFill/>
                </a:ln>
                <a:solidFill>
                  <a:srgbClr val="3513FF"/>
                </a:solidFill>
                <a:effectLst/>
                <a:uLnTx/>
                <a:uFillTx/>
                <a:latin typeface="微軟正黑體" panose="020B0604030504040204" pitchFamily="34" charset="-120"/>
                <a:ea typeface="微軟正黑體" panose="020B0604030504040204" pitchFamily="34" charset="-120"/>
                <a:cs typeface="+mn-cs"/>
              </a:rPr>
              <a:t>(</a:t>
            </a:r>
            <a:r>
              <a:rPr lang="zh-TW" altLang="zh-TW" sz="2400" b="1" kern="0" dirty="0">
                <a:solidFill>
                  <a:srgbClr val="3513FF"/>
                </a:solidFill>
                <a:latin typeface="微軟正黑體" panose="020B0604030504040204" pitchFamily="34" charset="-120"/>
                <a:ea typeface="微軟正黑體" panose="020B0604030504040204" pitchFamily="34" charset="-120"/>
                <a:cs typeface="+mn-cs"/>
              </a:rPr>
              <a:t>重購價額 </a:t>
            </a:r>
            <a:r>
              <a:rPr lang="en-US" altLang="zh-TW" sz="2400" b="1" kern="0" dirty="0" smtClean="0">
                <a:solidFill>
                  <a:srgbClr val="3513FF"/>
                </a:solidFill>
                <a:latin typeface="微軟正黑體" panose="020B0604030504040204" pitchFamily="34" charset="-120"/>
                <a:ea typeface="微軟正黑體" panose="020B0604030504040204" pitchFamily="34" charset="-120"/>
                <a:cs typeface="+mn-cs"/>
              </a:rPr>
              <a:t>/</a:t>
            </a:r>
            <a:r>
              <a:rPr lang="zh-TW" altLang="en-US" sz="2400" b="1" kern="0" dirty="0" smtClean="0">
                <a:solidFill>
                  <a:srgbClr val="3513FF"/>
                </a:solidFill>
                <a:latin typeface="微軟正黑體" panose="020B0604030504040204" pitchFamily="34" charset="-120"/>
                <a:ea typeface="微軟正黑體" panose="020B0604030504040204" pitchFamily="34" charset="-120"/>
                <a:cs typeface="+mn-cs"/>
              </a:rPr>
              <a:t> </a:t>
            </a:r>
            <a:r>
              <a:rPr lang="zh-TW" altLang="zh-TW" sz="2400" b="1" kern="0" dirty="0" smtClean="0">
                <a:solidFill>
                  <a:srgbClr val="3513FF"/>
                </a:solidFill>
                <a:latin typeface="微軟正黑體" panose="020B0604030504040204" pitchFamily="34" charset="-120"/>
                <a:ea typeface="微軟正黑體" panose="020B0604030504040204" pitchFamily="34" charset="-120"/>
                <a:cs typeface="+mn-cs"/>
              </a:rPr>
              <a:t>出</a:t>
            </a:r>
            <a:r>
              <a:rPr lang="zh-TW" altLang="zh-TW" sz="2400" b="1" kern="0" dirty="0">
                <a:solidFill>
                  <a:srgbClr val="3513FF"/>
                </a:solidFill>
                <a:latin typeface="微軟正黑體" panose="020B0604030504040204" pitchFamily="34" charset="-120"/>
                <a:ea typeface="微軟正黑體" panose="020B0604030504040204" pitchFamily="34" charset="-120"/>
                <a:cs typeface="+mn-cs"/>
              </a:rPr>
              <a:t>售價額</a:t>
            </a:r>
            <a:r>
              <a:rPr lang="en-US" altLang="zh-TW" sz="2400" b="1" kern="0" dirty="0" smtClean="0">
                <a:solidFill>
                  <a:srgbClr val="3513FF"/>
                </a:solidFill>
                <a:latin typeface="微軟正黑體" panose="020B0604030504040204" pitchFamily="34" charset="-120"/>
                <a:ea typeface="微軟正黑體" panose="020B0604030504040204" pitchFamily="34" charset="-120"/>
                <a:cs typeface="+mn-cs"/>
              </a:rPr>
              <a:t>)</a:t>
            </a:r>
            <a:r>
              <a:rPr lang="zh-TW" altLang="en-US" sz="2400" b="1" kern="0" dirty="0" smtClean="0">
                <a:solidFill>
                  <a:srgbClr val="3513FF"/>
                </a:solidFill>
                <a:latin typeface="微軟正黑體" panose="020B0604030504040204" pitchFamily="34" charset="-120"/>
                <a:ea typeface="微軟正黑體" panose="020B0604030504040204" pitchFamily="34" charset="-120"/>
                <a:cs typeface="+mn-cs"/>
              </a:rPr>
              <a:t> </a:t>
            </a:r>
            <a:endParaRPr lang="en-US" altLang="zh-TW" sz="2400" b="1" kern="0" dirty="0">
              <a:solidFill>
                <a:srgbClr val="3513FF"/>
              </a:solidFill>
              <a:latin typeface="微軟正黑體" panose="020B0604030504040204" pitchFamily="34" charset="-120"/>
              <a:ea typeface="微軟正黑體" panose="020B0604030504040204" pitchFamily="34" charset="-120"/>
              <a:cs typeface="+mn-cs"/>
            </a:endParaRPr>
          </a:p>
        </p:txBody>
      </p:sp>
      <p:grpSp>
        <p:nvGrpSpPr>
          <p:cNvPr id="12" name="群組 11"/>
          <p:cNvGrpSpPr/>
          <p:nvPr/>
        </p:nvGrpSpPr>
        <p:grpSpPr>
          <a:xfrm>
            <a:off x="601196" y="2348880"/>
            <a:ext cx="7992888" cy="1007331"/>
            <a:chOff x="0" y="4790494"/>
            <a:chExt cx="7920880" cy="708750"/>
          </a:xfrm>
        </p:grpSpPr>
        <p:sp>
          <p:nvSpPr>
            <p:cNvPr id="19" name="矩形 18"/>
            <p:cNvSpPr/>
            <p:nvPr/>
          </p:nvSpPr>
          <p:spPr>
            <a:xfrm>
              <a:off x="0" y="4790494"/>
              <a:ext cx="7920880" cy="70875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0" y="4790494"/>
              <a:ext cx="7920880" cy="708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14748" tIns="104140" rIns="614748" bIns="113792" numCol="1" spcCol="1270" anchor="t" anchorCtr="0">
              <a:noAutofit/>
            </a:bodyPr>
            <a:lstStyle/>
            <a:p>
              <a:pPr marL="0" lvl="1" indent="0" algn="l" defTabSz="711200" rtl="0">
                <a:lnSpc>
                  <a:spcPct val="90000"/>
                </a:lnSpc>
                <a:spcBef>
                  <a:spcPct val="0"/>
                </a:spcBef>
                <a:spcAft>
                  <a:spcPct val="15000"/>
                </a:spcAft>
              </a:pPr>
              <a:endParaRPr lang="zh-TW" altLang="en-US" sz="1600" kern="1200" dirty="0">
                <a:solidFill>
                  <a:srgbClr val="FF0000"/>
                </a:solidFill>
              </a:endParaRPr>
            </a:p>
          </p:txBody>
        </p:sp>
      </p:grpSp>
      <p:sp>
        <p:nvSpPr>
          <p:cNvPr id="4" name="矩形 3"/>
          <p:cNvSpPr/>
          <p:nvPr/>
        </p:nvSpPr>
        <p:spPr>
          <a:xfrm>
            <a:off x="611560" y="2375491"/>
            <a:ext cx="7560840" cy="954107"/>
          </a:xfrm>
          <a:prstGeom prst="rect">
            <a:avLst/>
          </a:prstGeom>
        </p:spPr>
        <p:txBody>
          <a:bodyPr wrap="square">
            <a:spAutoFit/>
          </a:bodyPr>
          <a:lstStyle/>
          <a:p>
            <a:pPr lvl="0" defTabSz="914400" fontAlgn="auto">
              <a:spcBef>
                <a:spcPts val="0"/>
              </a:spcBef>
              <a:spcAft>
                <a:spcPts val="0"/>
              </a:spcAft>
              <a:buClrTx/>
              <a:buSzTx/>
            </a:pPr>
            <a:r>
              <a:rPr lang="en-US" altLang="zh-TW" sz="2800" b="1" kern="0" dirty="0">
                <a:solidFill>
                  <a:srgbClr val="000000"/>
                </a:solidFill>
                <a:latin typeface="微軟正黑體" panose="020B0604030504040204" pitchFamily="34" charset="-120"/>
                <a:ea typeface="微軟正黑體" panose="020B0604030504040204" pitchFamily="34" charset="-120"/>
              </a:rPr>
              <a:t>(1) </a:t>
            </a:r>
            <a:r>
              <a:rPr lang="zh-TW" altLang="zh-TW" sz="2800" b="1" kern="0" dirty="0">
                <a:solidFill>
                  <a:srgbClr val="000000"/>
                </a:solidFill>
                <a:latin typeface="微軟正黑體" panose="020B0604030504040204" pitchFamily="34" charset="-120"/>
                <a:ea typeface="微軟正黑體" panose="020B0604030504040204" pitchFamily="34" charset="-120"/>
              </a:rPr>
              <a:t>重購價</a:t>
            </a:r>
            <a:r>
              <a:rPr lang="zh-TW" altLang="zh-TW" sz="2800" b="1" kern="0" dirty="0" smtClean="0">
                <a:solidFill>
                  <a:srgbClr val="000000"/>
                </a:solidFill>
                <a:latin typeface="微軟正黑體" panose="020B0604030504040204" pitchFamily="34" charset="-120"/>
                <a:ea typeface="微軟正黑體" panose="020B0604030504040204" pitchFamily="34" charset="-120"/>
              </a:rPr>
              <a:t>額</a:t>
            </a:r>
            <a:r>
              <a:rPr lang="en-US" altLang="zh-TW" sz="2800" b="1" kern="0" dirty="0" smtClean="0">
                <a:solidFill>
                  <a:srgbClr val="000000"/>
                </a:solidFill>
                <a:latin typeface="微軟正黑體" panose="020B0604030504040204" pitchFamily="34" charset="-120"/>
                <a:ea typeface="微軟正黑體" panose="020B0604030504040204" pitchFamily="34" charset="-120"/>
              </a:rPr>
              <a:t>/</a:t>
            </a:r>
            <a:r>
              <a:rPr lang="zh-TW" altLang="zh-TW" sz="2800" b="1" kern="0" dirty="0" smtClean="0">
                <a:solidFill>
                  <a:srgbClr val="000000"/>
                </a:solidFill>
                <a:latin typeface="微軟正黑體" panose="020B0604030504040204" pitchFamily="34" charset="-120"/>
                <a:ea typeface="微軟正黑體" panose="020B0604030504040204" pitchFamily="34" charset="-120"/>
              </a:rPr>
              <a:t>出</a:t>
            </a:r>
            <a:r>
              <a:rPr lang="zh-TW" altLang="zh-TW" sz="2800" b="1" kern="0" dirty="0">
                <a:solidFill>
                  <a:srgbClr val="000000"/>
                </a:solidFill>
                <a:latin typeface="微軟正黑體" panose="020B0604030504040204" pitchFamily="34" charset="-120"/>
                <a:ea typeface="微軟正黑體" panose="020B0604030504040204" pitchFamily="34" charset="-120"/>
              </a:rPr>
              <a:t>售價額 ＝ </a:t>
            </a:r>
            <a:r>
              <a:rPr lang="en-US" altLang="zh-TW" sz="2800" b="1" kern="0" dirty="0">
                <a:solidFill>
                  <a:srgbClr val="000000"/>
                </a:solidFill>
                <a:latin typeface="微軟正黑體" panose="020B0604030504040204" pitchFamily="34" charset="-120"/>
                <a:ea typeface="微軟正黑體" panose="020B0604030504040204" pitchFamily="34" charset="-120"/>
              </a:rPr>
              <a:t>A</a:t>
            </a:r>
            <a:r>
              <a:rPr lang="zh-TW" altLang="zh-TW" sz="2800" b="1" kern="0" dirty="0">
                <a:solidFill>
                  <a:srgbClr val="000000"/>
                </a:solidFill>
                <a:latin typeface="微軟正黑體" panose="020B0604030504040204" pitchFamily="34" charset="-120"/>
                <a:ea typeface="微軟正黑體" panose="020B0604030504040204" pitchFamily="34" charset="-120"/>
              </a:rPr>
              <a:t>，且</a:t>
            </a:r>
            <a:r>
              <a:rPr lang="en-US" altLang="zh-TW" sz="2800" b="1" kern="0" dirty="0">
                <a:solidFill>
                  <a:srgbClr val="000000"/>
                </a:solidFill>
                <a:latin typeface="微軟正黑體" panose="020B0604030504040204" pitchFamily="34" charset="-120"/>
                <a:ea typeface="微軟正黑體" panose="020B0604030504040204" pitchFamily="34" charset="-120"/>
              </a:rPr>
              <a:t>A ≥ 1</a:t>
            </a:r>
            <a:endParaRPr lang="zh-TW" altLang="zh-TW" sz="2800" b="1" kern="0" dirty="0">
              <a:solidFill>
                <a:srgbClr val="000000"/>
              </a:solidFill>
              <a:latin typeface="微軟正黑體" panose="020B0604030504040204" pitchFamily="34" charset="-120"/>
              <a:ea typeface="微軟正黑體" panose="020B0604030504040204" pitchFamily="34" charset="-120"/>
            </a:endParaRPr>
          </a:p>
          <a:p>
            <a:pPr lvl="0" defTabSz="914400" fontAlgn="auto">
              <a:spcBef>
                <a:spcPts val="0"/>
              </a:spcBef>
              <a:spcAft>
                <a:spcPts val="0"/>
              </a:spcAft>
              <a:buClrTx/>
              <a:buSzTx/>
            </a:pPr>
            <a:r>
              <a:rPr lang="zh-TW" altLang="en-US" sz="2800" b="1" kern="0" dirty="0">
                <a:solidFill>
                  <a:srgbClr val="000000"/>
                </a:solidFill>
                <a:latin typeface="微軟正黑體" panose="020B0604030504040204" pitchFamily="34" charset="-120"/>
                <a:ea typeface="微軟正黑體" panose="020B0604030504040204" pitchFamily="34" charset="-120"/>
              </a:rPr>
              <a:t>          </a:t>
            </a:r>
            <a:r>
              <a:rPr lang="zh-TW" altLang="zh-TW" sz="2800" b="1" kern="0" dirty="0">
                <a:solidFill>
                  <a:srgbClr val="000000"/>
                </a:solidFill>
                <a:latin typeface="微軟正黑體" panose="020B0604030504040204" pitchFamily="34" charset="-120"/>
                <a:ea typeface="微軟正黑體" panose="020B0604030504040204" pitchFamily="34" charset="-120"/>
              </a:rPr>
              <a:t>應退還稅額 ＝ 出售房地已</a:t>
            </a:r>
            <a:r>
              <a:rPr lang="zh-TW" altLang="zh-TW" sz="2800" b="1" kern="0" dirty="0" smtClean="0">
                <a:solidFill>
                  <a:srgbClr val="000000"/>
                </a:solidFill>
                <a:latin typeface="微軟正黑體" panose="020B0604030504040204" pitchFamily="34" charset="-120"/>
                <a:ea typeface="微軟正黑體" panose="020B0604030504040204" pitchFamily="34" charset="-120"/>
              </a:rPr>
              <a:t>繳納</a:t>
            </a:r>
            <a:r>
              <a:rPr lang="zh-TW" altLang="en-US" sz="2800" b="1" kern="0" dirty="0" smtClean="0">
                <a:solidFill>
                  <a:srgbClr val="000000"/>
                </a:solidFill>
                <a:latin typeface="微軟正黑體" panose="020B0604030504040204" pitchFamily="34" charset="-120"/>
                <a:ea typeface="微軟正黑體" panose="020B0604030504040204" pitchFamily="34" charset="-120"/>
              </a:rPr>
              <a:t>所得</a:t>
            </a:r>
            <a:r>
              <a:rPr lang="zh-TW" altLang="zh-TW" sz="2800" b="1" kern="0" dirty="0" smtClean="0">
                <a:solidFill>
                  <a:srgbClr val="000000"/>
                </a:solidFill>
                <a:latin typeface="微軟正黑體" panose="020B0604030504040204" pitchFamily="34" charset="-120"/>
                <a:ea typeface="微軟正黑體" panose="020B0604030504040204" pitchFamily="34" charset="-120"/>
              </a:rPr>
              <a:t>稅額</a:t>
            </a:r>
            <a:endParaRPr lang="en-US" altLang="zh-TW" sz="2800" b="1" kern="0" dirty="0">
              <a:solidFill>
                <a:srgbClr val="000000"/>
              </a:solidFill>
              <a:latin typeface="微軟正黑體" panose="020B0604030504040204" pitchFamily="34" charset="-120"/>
              <a:ea typeface="微軟正黑體" panose="020B0604030504040204" pitchFamily="34" charset="-120"/>
            </a:endParaRPr>
          </a:p>
        </p:txBody>
      </p:sp>
      <p:grpSp>
        <p:nvGrpSpPr>
          <p:cNvPr id="23" name="群組 22"/>
          <p:cNvGrpSpPr/>
          <p:nvPr/>
        </p:nvGrpSpPr>
        <p:grpSpPr>
          <a:xfrm>
            <a:off x="589200" y="4481824"/>
            <a:ext cx="8049800" cy="1007331"/>
            <a:chOff x="0" y="4790494"/>
            <a:chExt cx="7920880" cy="708750"/>
          </a:xfrm>
        </p:grpSpPr>
        <p:sp>
          <p:nvSpPr>
            <p:cNvPr id="24" name="矩形 23"/>
            <p:cNvSpPr/>
            <p:nvPr/>
          </p:nvSpPr>
          <p:spPr>
            <a:xfrm>
              <a:off x="0" y="4790494"/>
              <a:ext cx="7920880" cy="70875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矩形 24"/>
            <p:cNvSpPr/>
            <p:nvPr/>
          </p:nvSpPr>
          <p:spPr>
            <a:xfrm>
              <a:off x="0" y="4790494"/>
              <a:ext cx="7920880" cy="708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14748" tIns="104140" rIns="614748" bIns="113792" numCol="1" spcCol="1270" anchor="t" anchorCtr="0">
              <a:noAutofit/>
            </a:bodyPr>
            <a:lstStyle/>
            <a:p>
              <a:pPr marL="0" lvl="1" indent="0" algn="l" defTabSz="711200" rtl="0">
                <a:lnSpc>
                  <a:spcPct val="90000"/>
                </a:lnSpc>
                <a:spcBef>
                  <a:spcPct val="0"/>
                </a:spcBef>
                <a:spcAft>
                  <a:spcPct val="15000"/>
                </a:spcAft>
              </a:pPr>
              <a:endParaRPr lang="zh-TW" altLang="en-US" sz="1600" kern="1200" dirty="0">
                <a:solidFill>
                  <a:srgbClr val="FF0000"/>
                </a:solidFill>
              </a:endParaRPr>
            </a:p>
          </p:txBody>
        </p:sp>
      </p:grpSp>
      <p:sp>
        <p:nvSpPr>
          <p:cNvPr id="5" name="矩形 4"/>
          <p:cNvSpPr/>
          <p:nvPr/>
        </p:nvSpPr>
        <p:spPr>
          <a:xfrm>
            <a:off x="601196" y="4481824"/>
            <a:ext cx="8037804" cy="954107"/>
          </a:xfrm>
          <a:prstGeom prst="rect">
            <a:avLst/>
          </a:prstGeom>
        </p:spPr>
        <p:txBody>
          <a:bodyPr wrap="square">
            <a:spAutoFit/>
          </a:bodyPr>
          <a:lstStyle/>
          <a:p>
            <a:pPr lvl="0" defTabSz="914400" fontAlgn="auto">
              <a:spcBef>
                <a:spcPts val="0"/>
              </a:spcBef>
              <a:spcAft>
                <a:spcPts val="0"/>
              </a:spcAft>
              <a:buClrTx/>
              <a:buSzTx/>
            </a:pPr>
            <a:r>
              <a:rPr lang="zh-TW" altLang="en-US" sz="2800" b="1" kern="0" dirty="0">
                <a:solidFill>
                  <a:srgbClr val="000000"/>
                </a:solidFill>
                <a:latin typeface="微軟正黑體" panose="020B0604030504040204" pitchFamily="34" charset="-120"/>
                <a:ea typeface="微軟正黑體" panose="020B0604030504040204" pitchFamily="34" charset="-120"/>
              </a:rPr>
              <a:t> </a:t>
            </a:r>
            <a:r>
              <a:rPr lang="en-US" altLang="zh-TW" sz="2800" b="1" kern="0" dirty="0">
                <a:solidFill>
                  <a:srgbClr val="000000"/>
                </a:solidFill>
                <a:latin typeface="微軟正黑體" panose="020B0604030504040204" pitchFamily="34" charset="-120"/>
                <a:ea typeface="微軟正黑體" panose="020B0604030504040204" pitchFamily="34" charset="-120"/>
              </a:rPr>
              <a:t>(2)</a:t>
            </a:r>
            <a:r>
              <a:rPr lang="zh-TW" altLang="en-US" sz="2800" b="1" kern="0" dirty="0">
                <a:solidFill>
                  <a:srgbClr val="000000"/>
                </a:solidFill>
                <a:latin typeface="微軟正黑體" panose="020B0604030504040204" pitchFamily="34" charset="-120"/>
                <a:ea typeface="微軟正黑體" panose="020B0604030504040204" pitchFamily="34" charset="-120"/>
              </a:rPr>
              <a:t> </a:t>
            </a:r>
            <a:r>
              <a:rPr lang="zh-TW" altLang="zh-TW" sz="2800" b="1" kern="0" dirty="0">
                <a:solidFill>
                  <a:srgbClr val="000000"/>
                </a:solidFill>
                <a:latin typeface="微軟正黑體" panose="020B0604030504040204" pitchFamily="34" charset="-120"/>
                <a:ea typeface="微軟正黑體" panose="020B0604030504040204" pitchFamily="34" charset="-120"/>
              </a:rPr>
              <a:t>重購價</a:t>
            </a:r>
            <a:r>
              <a:rPr lang="zh-TW" altLang="zh-TW" sz="2800" b="1" kern="0" dirty="0" smtClean="0">
                <a:solidFill>
                  <a:srgbClr val="000000"/>
                </a:solidFill>
                <a:latin typeface="微軟正黑體" panose="020B0604030504040204" pitchFamily="34" charset="-120"/>
                <a:ea typeface="微軟正黑體" panose="020B0604030504040204" pitchFamily="34" charset="-120"/>
              </a:rPr>
              <a:t>額</a:t>
            </a:r>
            <a:r>
              <a:rPr lang="en-US" altLang="zh-TW" sz="2800" b="1" kern="0" dirty="0" smtClean="0">
                <a:solidFill>
                  <a:srgbClr val="000000"/>
                </a:solidFill>
                <a:latin typeface="微軟正黑體" panose="020B0604030504040204" pitchFamily="34" charset="-120"/>
                <a:ea typeface="微軟正黑體" panose="020B0604030504040204" pitchFamily="34" charset="-120"/>
              </a:rPr>
              <a:t>/</a:t>
            </a:r>
            <a:r>
              <a:rPr lang="zh-TW" altLang="zh-TW" sz="2800" b="1" kern="0" dirty="0" smtClean="0">
                <a:solidFill>
                  <a:srgbClr val="000000"/>
                </a:solidFill>
                <a:latin typeface="微軟正黑體" panose="020B0604030504040204" pitchFamily="34" charset="-120"/>
                <a:ea typeface="微軟正黑體" panose="020B0604030504040204" pitchFamily="34" charset="-120"/>
              </a:rPr>
              <a:t>出</a:t>
            </a:r>
            <a:r>
              <a:rPr lang="zh-TW" altLang="zh-TW" sz="2800" b="1" kern="0" dirty="0">
                <a:solidFill>
                  <a:srgbClr val="000000"/>
                </a:solidFill>
                <a:latin typeface="微軟正黑體" panose="020B0604030504040204" pitchFamily="34" charset="-120"/>
                <a:ea typeface="微軟正黑體" panose="020B0604030504040204" pitchFamily="34" charset="-120"/>
              </a:rPr>
              <a:t>售價額 ＝ </a:t>
            </a:r>
            <a:r>
              <a:rPr lang="en-US" altLang="zh-TW" sz="2800" b="1" kern="0" dirty="0">
                <a:solidFill>
                  <a:srgbClr val="000000"/>
                </a:solidFill>
                <a:latin typeface="微軟正黑體" panose="020B0604030504040204" pitchFamily="34" charset="-120"/>
                <a:ea typeface="微軟正黑體" panose="020B0604030504040204" pitchFamily="34" charset="-120"/>
              </a:rPr>
              <a:t>A</a:t>
            </a:r>
            <a:r>
              <a:rPr lang="zh-TW" altLang="zh-TW" sz="2800" b="1" kern="0" dirty="0">
                <a:solidFill>
                  <a:srgbClr val="000000"/>
                </a:solidFill>
                <a:latin typeface="微軟正黑體" panose="020B0604030504040204" pitchFamily="34" charset="-120"/>
                <a:ea typeface="微軟正黑體" panose="020B0604030504040204" pitchFamily="34" charset="-120"/>
              </a:rPr>
              <a:t>，且</a:t>
            </a:r>
            <a:r>
              <a:rPr lang="en-US" altLang="zh-TW" sz="2800" b="1" kern="0" dirty="0">
                <a:solidFill>
                  <a:srgbClr val="000000"/>
                </a:solidFill>
                <a:latin typeface="微軟正黑體" panose="020B0604030504040204" pitchFamily="34" charset="-120"/>
                <a:ea typeface="微軟正黑體" panose="020B0604030504040204" pitchFamily="34" charset="-120"/>
              </a:rPr>
              <a:t>A</a:t>
            </a:r>
            <a:r>
              <a:rPr lang="zh-TW" altLang="zh-TW" sz="2800" b="1" kern="0" dirty="0">
                <a:solidFill>
                  <a:srgbClr val="000000"/>
                </a:solidFill>
                <a:latin typeface="微軟正黑體" panose="020B0604030504040204" pitchFamily="34" charset="-120"/>
                <a:ea typeface="微軟正黑體" panose="020B0604030504040204" pitchFamily="34" charset="-120"/>
              </a:rPr>
              <a:t>＜</a:t>
            </a:r>
            <a:r>
              <a:rPr lang="en-US" altLang="zh-TW" sz="2800" b="1" kern="0" dirty="0">
                <a:solidFill>
                  <a:srgbClr val="000000"/>
                </a:solidFill>
                <a:latin typeface="微軟正黑體" panose="020B0604030504040204" pitchFamily="34" charset="-120"/>
                <a:ea typeface="微軟正黑體" panose="020B0604030504040204" pitchFamily="34" charset="-120"/>
              </a:rPr>
              <a:t>1</a:t>
            </a:r>
            <a:endParaRPr lang="zh-TW" altLang="zh-TW" sz="2800" b="1" kern="0" dirty="0">
              <a:solidFill>
                <a:srgbClr val="000000"/>
              </a:solidFill>
              <a:latin typeface="微軟正黑體" panose="020B0604030504040204" pitchFamily="34" charset="-120"/>
              <a:ea typeface="微軟正黑體" panose="020B0604030504040204" pitchFamily="34" charset="-120"/>
            </a:endParaRPr>
          </a:p>
          <a:p>
            <a:pPr lvl="0" defTabSz="914400" fontAlgn="auto">
              <a:spcBef>
                <a:spcPts val="0"/>
              </a:spcBef>
              <a:spcAft>
                <a:spcPts val="0"/>
              </a:spcAft>
              <a:buClrTx/>
              <a:buSzTx/>
            </a:pPr>
            <a:r>
              <a:rPr lang="zh-TW" altLang="en-US" sz="2800" b="1" kern="0" dirty="0" smtClean="0">
                <a:solidFill>
                  <a:srgbClr val="000000"/>
                </a:solidFill>
                <a:latin typeface="微軟正黑體" panose="020B0604030504040204" pitchFamily="34" charset="-120"/>
                <a:ea typeface="微軟正黑體" panose="020B0604030504040204" pitchFamily="34" charset="-120"/>
              </a:rPr>
              <a:t>         </a:t>
            </a:r>
            <a:r>
              <a:rPr lang="zh-TW" altLang="zh-TW" sz="2800" b="1" kern="0" dirty="0" smtClean="0">
                <a:solidFill>
                  <a:srgbClr val="000000"/>
                </a:solidFill>
                <a:latin typeface="微軟正黑體" panose="020B0604030504040204" pitchFamily="34" charset="-120"/>
                <a:ea typeface="微軟正黑體" panose="020B0604030504040204" pitchFamily="34" charset="-120"/>
              </a:rPr>
              <a:t>應退還稅額 ＝ 出售房地已繳納</a:t>
            </a:r>
            <a:r>
              <a:rPr lang="zh-TW" altLang="en-US" sz="2800" b="1" kern="0" dirty="0" smtClean="0">
                <a:solidFill>
                  <a:srgbClr val="000000"/>
                </a:solidFill>
                <a:latin typeface="微軟正黑體" panose="020B0604030504040204" pitchFamily="34" charset="-120"/>
                <a:ea typeface="微軟正黑體" panose="020B0604030504040204" pitchFamily="34" charset="-120"/>
              </a:rPr>
              <a:t>所得</a:t>
            </a:r>
            <a:r>
              <a:rPr lang="zh-TW" altLang="zh-TW" sz="2800" b="1" kern="0" dirty="0" smtClean="0">
                <a:solidFill>
                  <a:srgbClr val="000000"/>
                </a:solidFill>
                <a:latin typeface="微軟正黑體" panose="020B0604030504040204" pitchFamily="34" charset="-120"/>
                <a:ea typeface="微軟正黑體" panose="020B0604030504040204" pitchFamily="34" charset="-120"/>
              </a:rPr>
              <a:t>稅額 </a:t>
            </a:r>
            <a:r>
              <a:rPr lang="en-US" altLang="zh-TW" sz="2800" b="1" kern="0" dirty="0" smtClean="0">
                <a:solidFill>
                  <a:srgbClr val="000000"/>
                </a:solidFill>
                <a:latin typeface="微軟正黑體" panose="020B0604030504040204" pitchFamily="34" charset="-120"/>
                <a:ea typeface="微軟正黑體" panose="020B0604030504040204" pitchFamily="34" charset="-120"/>
              </a:rPr>
              <a:t>× A</a:t>
            </a:r>
            <a:endParaRPr lang="zh-TW" altLang="en-US" dirty="0">
              <a:latin typeface="微軟正黑體" panose="020B0604030504040204" pitchFamily="34" charset="-120"/>
              <a:ea typeface="微軟正黑體" panose="020B0604030504040204" pitchFamily="34" charset="-120"/>
            </a:endParaRPr>
          </a:p>
        </p:txBody>
      </p:sp>
      <p:sp>
        <p:nvSpPr>
          <p:cNvPr id="6" name="矩形 5"/>
          <p:cNvSpPr/>
          <p:nvPr/>
        </p:nvSpPr>
        <p:spPr>
          <a:xfrm>
            <a:off x="743130" y="5635605"/>
            <a:ext cx="7709019" cy="523220"/>
          </a:xfrm>
          <a:prstGeom prst="rect">
            <a:avLst/>
          </a:prstGeom>
        </p:spPr>
        <p:txBody>
          <a:bodyPr wrap="square">
            <a:spAutoFit/>
          </a:bodyPr>
          <a:lstStyle/>
          <a:p>
            <a:pPr lvl="0" defTabSz="914400" fontAlgn="auto">
              <a:spcBef>
                <a:spcPts val="0"/>
              </a:spcBef>
              <a:spcAft>
                <a:spcPts val="0"/>
              </a:spcAft>
              <a:buClrTx/>
              <a:buSzTx/>
            </a:pPr>
            <a:r>
              <a:rPr lang="zh-TW" altLang="en-US" sz="2800" b="1" kern="0" dirty="0" smtClean="0">
                <a:solidFill>
                  <a:srgbClr val="000000"/>
                </a:solidFill>
                <a:latin typeface="微軟正黑體" panose="020B0604030504040204" pitchFamily="34" charset="-120"/>
                <a:ea typeface="微軟正黑體" panose="020B0604030504040204" pitchFamily="34" charset="-120"/>
              </a:rPr>
              <a:t>       </a:t>
            </a:r>
            <a:r>
              <a:rPr lang="zh-TW" altLang="zh-TW" sz="2800" b="1" kern="0" dirty="0">
                <a:solidFill>
                  <a:srgbClr val="000000"/>
                </a:solidFill>
                <a:latin typeface="微軟正黑體" panose="020B0604030504040204" pitchFamily="34" charset="-120"/>
                <a:ea typeface="微軟正黑體" panose="020B0604030504040204" pitchFamily="34" charset="-120"/>
              </a:rPr>
              <a:t>重購價額</a:t>
            </a:r>
            <a:r>
              <a:rPr lang="zh-TW" altLang="zh-TW" sz="2800" b="1" kern="0" dirty="0">
                <a:solidFill>
                  <a:srgbClr val="FF0000"/>
                </a:solidFill>
                <a:latin typeface="微軟正黑體" panose="020B0604030504040204" pitchFamily="34" charset="-120"/>
                <a:ea typeface="微軟正黑體" panose="020B0604030504040204" pitchFamily="34" charset="-120"/>
              </a:rPr>
              <a:t>低於</a:t>
            </a:r>
            <a:r>
              <a:rPr lang="zh-TW" altLang="zh-TW" sz="2800" b="1" kern="0" dirty="0">
                <a:solidFill>
                  <a:srgbClr val="000000"/>
                </a:solidFill>
                <a:latin typeface="微軟正黑體" panose="020B0604030504040204" pitchFamily="34" charset="-120"/>
                <a:ea typeface="微軟正黑體" panose="020B0604030504040204" pitchFamily="34" charset="-120"/>
              </a:rPr>
              <a:t>出售價額者，也可以</a:t>
            </a:r>
            <a:r>
              <a:rPr lang="zh-TW" altLang="zh-TW" sz="2800" b="1" kern="0" dirty="0">
                <a:solidFill>
                  <a:srgbClr val="FF0000"/>
                </a:solidFill>
                <a:latin typeface="微軟正黑體" panose="020B0604030504040204" pitchFamily="34" charset="-120"/>
                <a:ea typeface="微軟正黑體" panose="020B0604030504040204" pitchFamily="34" charset="-120"/>
              </a:rPr>
              <a:t>比例退稅</a:t>
            </a:r>
            <a:endParaRPr lang="zh-TW" altLang="zh-TW" sz="2800" b="1" kern="0" dirty="0">
              <a:solidFill>
                <a:srgbClr val="000000"/>
              </a:solidFill>
              <a:latin typeface="微軟正黑體" panose="020B0604030504040204" pitchFamily="34" charset="-120"/>
              <a:ea typeface="微軟正黑體" panose="020B0604030504040204" pitchFamily="34" charset="-120"/>
            </a:endParaRPr>
          </a:p>
        </p:txBody>
      </p:sp>
      <p:sp>
        <p:nvSpPr>
          <p:cNvPr id="7" name="矩形 6"/>
          <p:cNvSpPr/>
          <p:nvPr/>
        </p:nvSpPr>
        <p:spPr>
          <a:xfrm>
            <a:off x="1374661" y="3458794"/>
            <a:ext cx="6365691" cy="523220"/>
          </a:xfrm>
          <a:prstGeom prst="rect">
            <a:avLst/>
          </a:prstGeom>
        </p:spPr>
        <p:txBody>
          <a:bodyPr wrap="square">
            <a:spAutoFit/>
          </a:bodyPr>
          <a:lstStyle/>
          <a:p>
            <a:pPr lvl="0" defTabSz="914400" fontAlgn="auto">
              <a:spcBef>
                <a:spcPts val="0"/>
              </a:spcBef>
              <a:spcAft>
                <a:spcPts val="0"/>
              </a:spcAft>
              <a:buClrTx/>
              <a:buSzTx/>
            </a:pPr>
            <a:r>
              <a:rPr lang="zh-TW" altLang="zh-TW" sz="2800" b="1" kern="0" dirty="0">
                <a:solidFill>
                  <a:srgbClr val="000000"/>
                </a:solidFill>
                <a:latin typeface="微軟正黑體" panose="020B0604030504040204" pitchFamily="34" charset="-120"/>
                <a:ea typeface="微軟正黑體" panose="020B0604030504040204" pitchFamily="34" charset="-120"/>
              </a:rPr>
              <a:t>重購價額</a:t>
            </a:r>
            <a:r>
              <a:rPr lang="zh-TW" altLang="zh-TW" sz="2800" b="1" kern="0" dirty="0">
                <a:solidFill>
                  <a:srgbClr val="FF0000"/>
                </a:solidFill>
                <a:latin typeface="微軟正黑體" panose="020B0604030504040204" pitchFamily="34" charset="-120"/>
                <a:ea typeface="微軟正黑體" panose="020B0604030504040204" pitchFamily="34" charset="-120"/>
              </a:rPr>
              <a:t>超過</a:t>
            </a:r>
            <a:r>
              <a:rPr lang="zh-TW" altLang="zh-TW" sz="2800" b="1" kern="0" dirty="0">
                <a:solidFill>
                  <a:srgbClr val="000000"/>
                </a:solidFill>
                <a:latin typeface="微軟正黑體" panose="020B0604030504040204" pitchFamily="34" charset="-120"/>
                <a:ea typeface="微軟正黑體" panose="020B0604030504040204" pitchFamily="34" charset="-120"/>
              </a:rPr>
              <a:t>出售價額者，可</a:t>
            </a:r>
            <a:r>
              <a:rPr lang="zh-TW" altLang="zh-TW" sz="2800" b="1" kern="0" dirty="0">
                <a:solidFill>
                  <a:srgbClr val="FF0000"/>
                </a:solidFill>
                <a:latin typeface="微軟正黑體" panose="020B0604030504040204" pitchFamily="34" charset="-120"/>
                <a:ea typeface="微軟正黑體" panose="020B0604030504040204" pitchFamily="34" charset="-120"/>
              </a:rPr>
              <a:t>全額退稅</a:t>
            </a:r>
            <a:endParaRPr lang="en-US" altLang="zh-TW" sz="2800" b="1" kern="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1033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4"/>
          <p:cNvGrpSpPr>
            <a:grpSpLocks/>
          </p:cNvGrpSpPr>
          <p:nvPr/>
        </p:nvGrpSpPr>
        <p:grpSpPr bwMode="auto">
          <a:xfrm>
            <a:off x="308080" y="270060"/>
            <a:ext cx="7692351" cy="854684"/>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5" name="AutoShape 16"/>
            <p:cNvSpPr>
              <a:spLocks noChangeArrowheads="1"/>
            </p:cNvSpPr>
            <p:nvPr/>
          </p:nvSpPr>
          <p:spPr bwMode="auto">
            <a:xfrm>
              <a:off x="1234" y="3816"/>
              <a:ext cx="2266"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ea typeface="標楷體" pitchFamily="65" charset="-120"/>
              </a:endParaRPr>
            </a:p>
          </p:txBody>
        </p:sp>
      </p:grpSp>
      <p:sp>
        <p:nvSpPr>
          <p:cNvPr id="4" name="內容版面配置區 2"/>
          <p:cNvSpPr txBox="1">
            <a:spLocks/>
          </p:cNvSpPr>
          <p:nvPr/>
        </p:nvSpPr>
        <p:spPr>
          <a:xfrm>
            <a:off x="749949" y="357660"/>
            <a:ext cx="6822558" cy="6916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zh-TW" altLang="en-US" sz="3600" b="1" dirty="0" smtClean="0">
                <a:latin typeface="微軟正黑體" panose="020B0604030504040204" pitchFamily="34" charset="-120"/>
                <a:ea typeface="微軟正黑體" panose="020B0604030504040204" pitchFamily="34" charset="-120"/>
              </a:rPr>
              <a:t>房地合一所得稅重購退稅    </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案例</a:t>
            </a:r>
            <a:r>
              <a:rPr lang="en-US" altLang="zh-TW" sz="2400" b="1" dirty="0" smtClean="0">
                <a:solidFill>
                  <a:srgbClr val="FF0000"/>
                </a:solidFill>
                <a:latin typeface="微軟正黑體" panose="020B0604030504040204" pitchFamily="34" charset="-120"/>
                <a:ea typeface="微軟正黑體" panose="020B0604030504040204" pitchFamily="34" charset="-120"/>
              </a:rPr>
              <a:t>8)</a:t>
            </a:r>
            <a:endParaRPr lang="zh-TW" altLang="en-US" sz="2400" b="1" dirty="0" smtClean="0">
              <a:solidFill>
                <a:srgbClr val="FF0000"/>
              </a:solidFill>
              <a:latin typeface="微軟正黑體" panose="020B0604030504040204" pitchFamily="34" charset="-120"/>
              <a:ea typeface="微軟正黑體" panose="020B0604030504040204" pitchFamily="34" charset="-120"/>
            </a:endParaRPr>
          </a:p>
        </p:txBody>
      </p:sp>
      <p:sp>
        <p:nvSpPr>
          <p:cNvPr id="5" name="圓角矩形 4"/>
          <p:cNvSpPr/>
          <p:nvPr/>
        </p:nvSpPr>
        <p:spPr>
          <a:xfrm>
            <a:off x="207792" y="1263253"/>
            <a:ext cx="8728416" cy="5231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buClrTx/>
              <a:buSzTx/>
              <a:buFontTx/>
              <a:buNone/>
            </a:pPr>
            <a:r>
              <a:rPr lang="zh-TW" altLang="en-US" sz="2000" b="1" dirty="0" smtClean="0">
                <a:solidFill>
                  <a:prstClr val="black"/>
                </a:solidFill>
              </a:rPr>
              <a:t>       </a:t>
            </a:r>
            <a:endParaRPr lang="zh-TW" altLang="en-US" sz="2000" dirty="0">
              <a:solidFill>
                <a:prstClr val="black"/>
              </a:solidFill>
            </a:endParaRPr>
          </a:p>
        </p:txBody>
      </p:sp>
      <p:sp>
        <p:nvSpPr>
          <p:cNvPr id="8" name="文字方塊 7"/>
          <p:cNvSpPr txBox="1"/>
          <p:nvPr/>
        </p:nvSpPr>
        <p:spPr>
          <a:xfrm>
            <a:off x="347986" y="1412776"/>
            <a:ext cx="8058076" cy="2800767"/>
          </a:xfrm>
          <a:prstGeom prst="rect">
            <a:avLst/>
          </a:prstGeom>
          <a:noFill/>
        </p:spPr>
        <p:txBody>
          <a:bodyPr wrap="square" rtlCol="0">
            <a:spAutoFit/>
          </a:bodyPr>
          <a:lstStyle/>
          <a:p>
            <a:pPr defTabSz="914400" fontAlgn="auto">
              <a:spcBef>
                <a:spcPts val="0"/>
              </a:spcBef>
              <a:spcAft>
                <a:spcPts val="0"/>
              </a:spcAft>
              <a:buClrTx/>
              <a:buSzTx/>
              <a:defRPr/>
            </a:pPr>
            <a:r>
              <a:rPr lang="zh-TW" altLang="en-US" sz="2200" dirty="0" smtClean="0">
                <a:solidFill>
                  <a:prstClr val="black"/>
                </a:solidFill>
                <a:latin typeface="微軟正黑體" panose="020B0604030504040204" pitchFamily="34" charset="-120"/>
                <a:ea typeface="微軟正黑體" panose="020B0604030504040204" pitchFamily="34" charset="-120"/>
              </a:rPr>
              <a:t>        </a:t>
            </a:r>
            <a:r>
              <a:rPr lang="zh-TW" altLang="en-US" sz="2200" u="sng" dirty="0" smtClean="0">
                <a:solidFill>
                  <a:prstClr val="black"/>
                </a:solidFill>
                <a:latin typeface="微軟正黑體" panose="020B0604030504040204" pitchFamily="34" charset="-120"/>
                <a:ea typeface="微軟正黑體" panose="020B0604030504040204" pitchFamily="34" charset="-120"/>
              </a:rPr>
              <a:t>黃</a:t>
            </a:r>
            <a:r>
              <a:rPr lang="zh-TW" altLang="en-US" sz="2200" u="sng" dirty="0">
                <a:solidFill>
                  <a:prstClr val="black"/>
                </a:solidFill>
                <a:latin typeface="微軟正黑體" panose="020B0604030504040204" pitchFamily="34" charset="-120"/>
                <a:ea typeface="微軟正黑體" panose="020B0604030504040204" pitchFamily="34" charset="-120"/>
              </a:rPr>
              <a:t>小姐</a:t>
            </a:r>
            <a:r>
              <a:rPr lang="zh-TW" altLang="en-US" sz="2200" dirty="0">
                <a:solidFill>
                  <a:prstClr val="black"/>
                </a:solidFill>
                <a:latin typeface="微軟正黑體" panose="020B0604030504040204" pitchFamily="34" charset="-120"/>
                <a:ea typeface="微軟正黑體" panose="020B0604030504040204" pitchFamily="34" charset="-120"/>
              </a:rPr>
              <a:t>位於新豐的房子</a:t>
            </a:r>
            <a:r>
              <a:rPr lang="zh-TW" altLang="en-US" sz="2200" dirty="0" smtClean="0">
                <a:solidFill>
                  <a:prstClr val="black"/>
                </a:solidFill>
                <a:latin typeface="微軟正黑體" panose="020B0604030504040204" pitchFamily="34" charset="-120"/>
                <a:ea typeface="微軟正黑體" panose="020B0604030504040204" pitchFamily="34" charset="-120"/>
              </a:rPr>
              <a:t>是在</a:t>
            </a:r>
            <a:r>
              <a:rPr lang="en-US" altLang="zh-TW" sz="2200" dirty="0" smtClean="0">
                <a:solidFill>
                  <a:prstClr val="black"/>
                </a:solidFill>
                <a:latin typeface="微軟正黑體" panose="020B0604030504040204" pitchFamily="34" charset="-120"/>
                <a:ea typeface="微軟正黑體" panose="020B0604030504040204" pitchFamily="34" charset="-120"/>
              </a:rPr>
              <a:t>104</a:t>
            </a:r>
            <a:r>
              <a:rPr lang="zh-TW" altLang="en-US" sz="2200" dirty="0">
                <a:solidFill>
                  <a:prstClr val="black"/>
                </a:solidFill>
                <a:latin typeface="微軟正黑體" panose="020B0604030504040204" pitchFamily="34" charset="-120"/>
                <a:ea typeface="微軟正黑體" panose="020B0604030504040204" pitchFamily="34" charset="-120"/>
              </a:rPr>
              <a:t>年</a:t>
            </a:r>
            <a:r>
              <a:rPr lang="en-US" altLang="zh-TW" sz="2200" dirty="0">
                <a:solidFill>
                  <a:prstClr val="black"/>
                </a:solidFill>
                <a:latin typeface="微軟正黑體" panose="020B0604030504040204" pitchFamily="34" charset="-120"/>
                <a:ea typeface="微軟正黑體" panose="020B0604030504040204" pitchFamily="34" charset="-120"/>
              </a:rPr>
              <a:t>5</a:t>
            </a:r>
            <a:r>
              <a:rPr lang="zh-TW" altLang="en-US" sz="2200" dirty="0">
                <a:solidFill>
                  <a:prstClr val="black"/>
                </a:solidFill>
                <a:latin typeface="微軟正黑體" panose="020B0604030504040204" pitchFamily="34" charset="-120"/>
                <a:ea typeface="微軟正黑體" panose="020B0604030504040204" pitchFamily="34" charset="-120"/>
              </a:rPr>
              <a:t>月購</a:t>
            </a:r>
            <a:r>
              <a:rPr lang="zh-TW" altLang="en-US" sz="2200" dirty="0" smtClean="0">
                <a:solidFill>
                  <a:prstClr val="black"/>
                </a:solidFill>
                <a:latin typeface="微軟正黑體" panose="020B0604030504040204" pitchFamily="34" charset="-120"/>
                <a:ea typeface="微軟正黑體" panose="020B0604030504040204" pitchFamily="34" charset="-120"/>
              </a:rPr>
              <a:t>入並供自住使用，於</a:t>
            </a:r>
            <a:r>
              <a:rPr lang="en-US" altLang="zh-TW" sz="2200" dirty="0">
                <a:solidFill>
                  <a:prstClr val="black"/>
                </a:solidFill>
                <a:latin typeface="微軟正黑體" panose="020B0604030504040204" pitchFamily="34" charset="-120"/>
                <a:ea typeface="微軟正黑體" panose="020B0604030504040204" pitchFamily="34" charset="-120"/>
              </a:rPr>
              <a:t>105</a:t>
            </a:r>
            <a:r>
              <a:rPr lang="zh-TW" altLang="en-US" sz="2200" dirty="0">
                <a:solidFill>
                  <a:prstClr val="black"/>
                </a:solidFill>
                <a:latin typeface="微軟正黑體" panose="020B0604030504040204" pitchFamily="34" charset="-120"/>
                <a:ea typeface="微軟正黑體" panose="020B0604030504040204" pitchFamily="34" charset="-120"/>
              </a:rPr>
              <a:t>年</a:t>
            </a:r>
            <a:r>
              <a:rPr lang="en-US" altLang="zh-TW" sz="2200" dirty="0">
                <a:solidFill>
                  <a:prstClr val="black"/>
                </a:solidFill>
                <a:latin typeface="微軟正黑體" panose="020B0604030504040204" pitchFamily="34" charset="-120"/>
                <a:ea typeface="微軟正黑體" panose="020B0604030504040204" pitchFamily="34" charset="-120"/>
              </a:rPr>
              <a:t>6</a:t>
            </a:r>
            <a:r>
              <a:rPr lang="zh-TW" altLang="en-US" sz="2200" dirty="0">
                <a:solidFill>
                  <a:prstClr val="black"/>
                </a:solidFill>
                <a:latin typeface="微軟正黑體" panose="020B0604030504040204" pitchFamily="34" charset="-120"/>
                <a:ea typeface="微軟正黑體" panose="020B0604030504040204" pitchFamily="34" charset="-120"/>
              </a:rPr>
              <a:t>月出售新豐</a:t>
            </a:r>
            <a:r>
              <a:rPr lang="en-US" altLang="zh-TW" sz="2200" dirty="0">
                <a:solidFill>
                  <a:prstClr val="black"/>
                </a:solidFill>
                <a:latin typeface="微軟正黑體" panose="020B0604030504040204" pitchFamily="34" charset="-120"/>
                <a:ea typeface="微軟正黑體" panose="020B0604030504040204" pitchFamily="34" charset="-120"/>
              </a:rPr>
              <a:t>A</a:t>
            </a:r>
            <a:r>
              <a:rPr lang="zh-TW" altLang="en-US" sz="2200" dirty="0">
                <a:solidFill>
                  <a:prstClr val="black"/>
                </a:solidFill>
                <a:latin typeface="微軟正黑體" panose="020B0604030504040204" pitchFamily="34" charset="-120"/>
                <a:ea typeface="微軟正黑體" panose="020B0604030504040204" pitchFamily="34" charset="-120"/>
              </a:rPr>
              <a:t>房地，出售價格為</a:t>
            </a:r>
            <a:r>
              <a:rPr lang="en-US" altLang="zh-TW" sz="2200" dirty="0">
                <a:solidFill>
                  <a:prstClr val="black"/>
                </a:solidFill>
                <a:latin typeface="微軟正黑體" panose="020B0604030504040204" pitchFamily="34" charset="-120"/>
                <a:ea typeface="微軟正黑體" panose="020B0604030504040204" pitchFamily="34" charset="-120"/>
              </a:rPr>
              <a:t>600</a:t>
            </a:r>
            <a:r>
              <a:rPr lang="zh-TW" altLang="en-US" sz="2200" dirty="0">
                <a:solidFill>
                  <a:prstClr val="black"/>
                </a:solidFill>
                <a:latin typeface="微軟正黑體" panose="020B0604030504040204" pitchFamily="34" charset="-120"/>
                <a:ea typeface="微軟正黑體" panose="020B0604030504040204" pitchFamily="34" charset="-120"/>
              </a:rPr>
              <a:t>萬元</a:t>
            </a:r>
            <a:endParaRPr lang="en-US" altLang="zh-TW" sz="2200" dirty="0">
              <a:solidFill>
                <a:prstClr val="black"/>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defRPr/>
            </a:pPr>
            <a:r>
              <a:rPr lang="zh-TW" altLang="en-US" sz="2200" dirty="0" smtClean="0">
                <a:solidFill>
                  <a:prstClr val="black"/>
                </a:solidFill>
                <a:latin typeface="微軟正黑體" panose="020B0604030504040204" pitchFamily="34" charset="-120"/>
                <a:ea typeface="微軟正黑體" panose="020B0604030504040204" pitchFamily="34" charset="-120"/>
              </a:rPr>
              <a:t>同</a:t>
            </a:r>
            <a:r>
              <a:rPr lang="zh-TW" altLang="en-US" sz="2200" dirty="0">
                <a:solidFill>
                  <a:prstClr val="black"/>
                </a:solidFill>
                <a:latin typeface="微軟正黑體" panose="020B0604030504040204" pitchFamily="34" charset="-120"/>
                <a:ea typeface="微軟正黑體" panose="020B0604030504040204" pitchFamily="34" charset="-120"/>
              </a:rPr>
              <a:t>時</a:t>
            </a:r>
            <a:r>
              <a:rPr lang="zh-TW" altLang="en-US" sz="2200" dirty="0" smtClean="0">
                <a:solidFill>
                  <a:prstClr val="black"/>
                </a:solidFill>
                <a:latin typeface="微軟正黑體" panose="020B0604030504040204" pitchFamily="34" charset="-120"/>
                <a:ea typeface="微軟正黑體" panose="020B0604030504040204" pitchFamily="34" charset="-120"/>
              </a:rPr>
              <a:t>購</a:t>
            </a:r>
            <a:r>
              <a:rPr lang="zh-TW" altLang="en-US" sz="2200" dirty="0">
                <a:solidFill>
                  <a:prstClr val="black"/>
                </a:solidFill>
                <a:latin typeface="微軟正黑體" panose="020B0604030504040204" pitchFamily="34" charset="-120"/>
                <a:ea typeface="微軟正黑體" panose="020B0604030504040204" pitchFamily="34" charset="-120"/>
              </a:rPr>
              <a:t>入竹北</a:t>
            </a:r>
            <a:r>
              <a:rPr lang="en-US" altLang="zh-TW" sz="2200" dirty="0">
                <a:solidFill>
                  <a:prstClr val="black"/>
                </a:solidFill>
                <a:latin typeface="微軟正黑體" panose="020B0604030504040204" pitchFamily="34" charset="-120"/>
                <a:ea typeface="微軟正黑體" panose="020B0604030504040204" pitchFamily="34" charset="-120"/>
              </a:rPr>
              <a:t>B</a:t>
            </a:r>
            <a:r>
              <a:rPr lang="zh-TW" altLang="en-US" sz="2200" dirty="0">
                <a:solidFill>
                  <a:prstClr val="black"/>
                </a:solidFill>
                <a:latin typeface="微軟正黑體" panose="020B0604030504040204" pitchFamily="34" charset="-120"/>
                <a:ea typeface="微軟正黑體" panose="020B0604030504040204" pitchFamily="34" charset="-120"/>
              </a:rPr>
              <a:t>房地供自住使用，購買價格為</a:t>
            </a:r>
            <a:r>
              <a:rPr lang="en-US" altLang="zh-TW" sz="2200" dirty="0">
                <a:solidFill>
                  <a:prstClr val="black"/>
                </a:solidFill>
                <a:latin typeface="微軟正黑體" panose="020B0604030504040204" pitchFamily="34" charset="-120"/>
                <a:ea typeface="微軟正黑體" panose="020B0604030504040204" pitchFamily="34" charset="-120"/>
              </a:rPr>
              <a:t>960</a:t>
            </a:r>
            <a:r>
              <a:rPr lang="zh-TW" altLang="en-US" sz="2200" dirty="0">
                <a:solidFill>
                  <a:prstClr val="black"/>
                </a:solidFill>
                <a:latin typeface="微軟正黑體" panose="020B0604030504040204" pitchFamily="34" charset="-120"/>
                <a:ea typeface="微軟正黑體" panose="020B0604030504040204" pitchFamily="34" charset="-120"/>
              </a:rPr>
              <a:t>萬元</a:t>
            </a:r>
            <a:r>
              <a:rPr lang="zh-TW" altLang="en-US" sz="2200" dirty="0" smtClean="0">
                <a:solidFill>
                  <a:prstClr val="black"/>
                </a:solidFill>
                <a:latin typeface="微軟正黑體" panose="020B0604030504040204" pitchFamily="34" charset="-120"/>
                <a:ea typeface="微軟正黑體" panose="020B0604030504040204" pitchFamily="34" charset="-120"/>
              </a:rPr>
              <a:t>。</a:t>
            </a:r>
            <a:endParaRPr lang="en-US" altLang="zh-TW" sz="2200" dirty="0" smtClean="0">
              <a:solidFill>
                <a:prstClr val="black"/>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defRPr/>
            </a:pPr>
            <a:r>
              <a:rPr lang="zh-TW" altLang="en-US" sz="2200" dirty="0" smtClean="0">
                <a:solidFill>
                  <a:prstClr val="black"/>
                </a:solidFill>
                <a:latin typeface="微軟正黑體" panose="020B0604030504040204" pitchFamily="34" charset="-120"/>
                <a:ea typeface="微軟正黑體" panose="020B0604030504040204" pitchFamily="34" charset="-120"/>
              </a:rPr>
              <a:t>        在</a:t>
            </a:r>
            <a:r>
              <a:rPr lang="zh-TW" altLang="en-US" sz="2200" dirty="0">
                <a:solidFill>
                  <a:prstClr val="black"/>
                </a:solidFill>
                <a:latin typeface="微軟正黑體" panose="020B0604030504040204" pitchFamily="34" charset="-120"/>
                <a:ea typeface="微軟正黑體" panose="020B0604030504040204" pitchFamily="34" charset="-120"/>
              </a:rPr>
              <a:t>新豐</a:t>
            </a:r>
            <a:r>
              <a:rPr lang="en-US" altLang="zh-TW" sz="2200" dirty="0">
                <a:solidFill>
                  <a:prstClr val="black"/>
                </a:solidFill>
                <a:latin typeface="微軟正黑體" panose="020B0604030504040204" pitchFamily="34" charset="-120"/>
                <a:ea typeface="微軟正黑體" panose="020B0604030504040204" pitchFamily="34" charset="-120"/>
              </a:rPr>
              <a:t>A</a:t>
            </a:r>
            <a:r>
              <a:rPr lang="zh-TW" altLang="en-US" sz="2200" dirty="0">
                <a:solidFill>
                  <a:prstClr val="black"/>
                </a:solidFill>
                <a:latin typeface="微軟正黑體" panose="020B0604030504040204" pitchFamily="34" charset="-120"/>
                <a:ea typeface="微軟正黑體" panose="020B0604030504040204" pitchFamily="34" charset="-120"/>
              </a:rPr>
              <a:t>房地完成所有權移轉登記日的次日</a:t>
            </a:r>
            <a:r>
              <a:rPr lang="en-US" altLang="zh-TW" sz="2200" dirty="0">
                <a:solidFill>
                  <a:prstClr val="black"/>
                </a:solidFill>
                <a:latin typeface="微軟正黑體" panose="020B0604030504040204" pitchFamily="34" charset="-120"/>
                <a:ea typeface="微軟正黑體" panose="020B0604030504040204" pitchFamily="34" charset="-120"/>
              </a:rPr>
              <a:t>30</a:t>
            </a:r>
            <a:r>
              <a:rPr lang="zh-TW" altLang="en-US" sz="2200" dirty="0">
                <a:solidFill>
                  <a:prstClr val="black"/>
                </a:solidFill>
                <a:latin typeface="微軟正黑體" panose="020B0604030504040204" pitchFamily="34" charset="-120"/>
                <a:ea typeface="微軟正黑體" panose="020B0604030504040204" pitchFamily="34" charset="-120"/>
              </a:rPr>
              <a:t>內填寫申報書，</a:t>
            </a:r>
            <a:r>
              <a:rPr lang="zh-TW" altLang="en-US" sz="2200" dirty="0" smtClean="0">
                <a:solidFill>
                  <a:prstClr val="black"/>
                </a:solidFill>
                <a:latin typeface="微軟正黑體" panose="020B0604030504040204" pitchFamily="34" charset="-120"/>
                <a:ea typeface="微軟正黑體" panose="020B0604030504040204" pitchFamily="34" charset="-120"/>
              </a:rPr>
              <a:t>繳納了房地</a:t>
            </a:r>
            <a:r>
              <a:rPr lang="zh-TW" altLang="en-US" sz="2200" dirty="0">
                <a:solidFill>
                  <a:prstClr val="black"/>
                </a:solidFill>
                <a:latin typeface="微軟正黑體" panose="020B0604030504040204" pitchFamily="34" charset="-120"/>
                <a:ea typeface="微軟正黑體" panose="020B0604030504040204" pitchFamily="34" charset="-120"/>
              </a:rPr>
              <a:t>交易所得稅額為</a:t>
            </a:r>
            <a:r>
              <a:rPr lang="en-US" altLang="zh-TW" sz="2200" dirty="0">
                <a:solidFill>
                  <a:prstClr val="black"/>
                </a:solidFill>
                <a:latin typeface="微軟正黑體" panose="020B0604030504040204" pitchFamily="34" charset="-120"/>
                <a:ea typeface="微軟正黑體" panose="020B0604030504040204" pitchFamily="34" charset="-120"/>
              </a:rPr>
              <a:t>30</a:t>
            </a:r>
            <a:r>
              <a:rPr lang="zh-TW" altLang="en-US" sz="2200" dirty="0">
                <a:solidFill>
                  <a:prstClr val="black"/>
                </a:solidFill>
                <a:latin typeface="微軟正黑體" panose="020B0604030504040204" pitchFamily="34" charset="-120"/>
                <a:ea typeface="微軟正黑體" panose="020B0604030504040204" pitchFamily="34" charset="-120"/>
              </a:rPr>
              <a:t>萬元，檢附繳納收據及相關文件一併向北區國稅局 竹北分局辦理申報。</a:t>
            </a:r>
            <a:br>
              <a:rPr lang="zh-TW" altLang="en-US" sz="2200" dirty="0">
                <a:solidFill>
                  <a:prstClr val="black"/>
                </a:solidFill>
                <a:latin typeface="微軟正黑體" panose="020B0604030504040204" pitchFamily="34" charset="-120"/>
                <a:ea typeface="微軟正黑體" panose="020B0604030504040204" pitchFamily="34" charset="-120"/>
              </a:rPr>
            </a:br>
            <a:r>
              <a:rPr lang="zh-TW" altLang="en-US" sz="2200" dirty="0" smtClean="0">
                <a:solidFill>
                  <a:prstClr val="black"/>
                </a:solidFill>
                <a:latin typeface="微軟正黑體" panose="020B0604030504040204" pitchFamily="34" charset="-120"/>
                <a:ea typeface="微軟正黑體" panose="020B0604030504040204" pitchFamily="34" charset="-120"/>
              </a:rPr>
              <a:t>        另於</a:t>
            </a:r>
            <a:r>
              <a:rPr lang="zh-TW" altLang="en-US" sz="2200" dirty="0">
                <a:solidFill>
                  <a:prstClr val="black"/>
                </a:solidFill>
                <a:latin typeface="微軟正黑體" panose="020B0604030504040204" pitchFamily="34" charset="-120"/>
                <a:ea typeface="微軟正黑體" panose="020B0604030504040204" pitchFamily="34" charset="-120"/>
              </a:rPr>
              <a:t>竹北</a:t>
            </a:r>
            <a:r>
              <a:rPr lang="en-US" altLang="zh-TW" sz="2200" dirty="0">
                <a:solidFill>
                  <a:prstClr val="black"/>
                </a:solidFill>
                <a:latin typeface="微軟正黑體" panose="020B0604030504040204" pitchFamily="34" charset="-120"/>
                <a:ea typeface="微軟正黑體" panose="020B0604030504040204" pitchFamily="34" charset="-120"/>
              </a:rPr>
              <a:t>B</a:t>
            </a:r>
            <a:r>
              <a:rPr lang="zh-TW" altLang="en-US" sz="2200" dirty="0">
                <a:solidFill>
                  <a:prstClr val="black"/>
                </a:solidFill>
                <a:latin typeface="微軟正黑體" panose="020B0604030504040204" pitchFamily="34" charset="-120"/>
                <a:ea typeface="微軟正黑體" panose="020B0604030504040204" pitchFamily="34" charset="-120"/>
              </a:rPr>
              <a:t>房地完成所有權移轉登記日後，辦竣戶籍登記並居住，檢附相關文件向北區國稅局 竹北分局申請重購退稅優惠</a:t>
            </a:r>
            <a:r>
              <a:rPr lang="zh-TW" altLang="en-US" sz="2200" dirty="0" smtClean="0">
                <a:solidFill>
                  <a:prstClr val="black"/>
                </a:solidFill>
                <a:latin typeface="微軟正黑體" panose="020B0604030504040204" pitchFamily="34" charset="-120"/>
                <a:ea typeface="微軟正黑體" panose="020B0604030504040204" pitchFamily="34" charset="-120"/>
              </a:rPr>
              <a:t>。</a:t>
            </a:r>
            <a:endParaRPr lang="zh-TW" altLang="en-US" sz="1600" dirty="0">
              <a:solidFill>
                <a:srgbClr val="1D2129"/>
              </a:solidFill>
              <a:latin typeface="Helvetica" panose="020B0604020202020204" pitchFamily="34" charset="0"/>
            </a:endParaRPr>
          </a:p>
        </p:txBody>
      </p:sp>
      <p:sp>
        <p:nvSpPr>
          <p:cNvPr id="9" name="矩形 8"/>
          <p:cNvSpPr/>
          <p:nvPr/>
        </p:nvSpPr>
        <p:spPr>
          <a:xfrm>
            <a:off x="522752" y="4594227"/>
            <a:ext cx="3238637" cy="4308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defTabSz="914400" fontAlgn="auto">
              <a:spcBef>
                <a:spcPts val="0"/>
              </a:spcBef>
              <a:spcAft>
                <a:spcPts val="0"/>
              </a:spcAft>
              <a:buClrTx/>
              <a:buSzTx/>
              <a:buFontTx/>
              <a:buNone/>
            </a:pPr>
            <a:r>
              <a:rPr lang="zh-TW" altLang="en-US" sz="2200" b="1" dirty="0">
                <a:solidFill>
                  <a:prstClr val="black"/>
                </a:solidFill>
              </a:rPr>
              <a:t>重購</a:t>
            </a:r>
            <a:r>
              <a:rPr lang="zh-TW" altLang="zh-TW" sz="2200" b="1" dirty="0">
                <a:solidFill>
                  <a:prstClr val="black"/>
                </a:solidFill>
              </a:rPr>
              <a:t>價</a:t>
            </a:r>
            <a:r>
              <a:rPr lang="zh-TW" altLang="en-US" sz="2200" b="1" dirty="0">
                <a:solidFill>
                  <a:prstClr val="black"/>
                </a:solidFill>
              </a:rPr>
              <a:t>額</a:t>
            </a:r>
            <a:r>
              <a:rPr lang="en-US" altLang="zh-TW" sz="2200" b="1" dirty="0">
                <a:solidFill>
                  <a:prstClr val="black"/>
                </a:solidFill>
              </a:rPr>
              <a:t> /</a:t>
            </a:r>
            <a:r>
              <a:rPr lang="zh-TW" altLang="en-US" sz="2200" b="1" dirty="0">
                <a:solidFill>
                  <a:prstClr val="black"/>
                </a:solidFill>
              </a:rPr>
              <a:t>出售價額 </a:t>
            </a:r>
            <a:r>
              <a:rPr lang="en-US" altLang="zh-TW" sz="2200" b="1" dirty="0">
                <a:solidFill>
                  <a:prstClr val="black"/>
                </a:solidFill>
              </a:rPr>
              <a:t>=</a:t>
            </a:r>
            <a:r>
              <a:rPr lang="zh-TW" altLang="en-US" sz="2200" b="1" dirty="0">
                <a:solidFill>
                  <a:prstClr val="black"/>
                </a:solidFill>
              </a:rPr>
              <a:t> </a:t>
            </a:r>
            <a:r>
              <a:rPr lang="en-US" altLang="zh-TW" sz="2200" b="1" dirty="0" smtClean="0">
                <a:solidFill>
                  <a:prstClr val="black"/>
                </a:solidFill>
              </a:rPr>
              <a:t>A</a:t>
            </a:r>
            <a:r>
              <a:rPr lang="zh-TW" altLang="en-US" sz="2200" b="1" dirty="0" smtClean="0">
                <a:solidFill>
                  <a:prstClr val="black"/>
                </a:solidFill>
              </a:rPr>
              <a:t> </a:t>
            </a:r>
            <a:endParaRPr lang="zh-TW" altLang="en-US" sz="2200" b="1" dirty="0">
              <a:solidFill>
                <a:prstClr val="black"/>
              </a:solidFill>
            </a:endParaRPr>
          </a:p>
        </p:txBody>
      </p:sp>
      <mc:AlternateContent xmlns:mc="http://schemas.openxmlformats.org/markup-compatibility/2006" xmlns:a14="http://schemas.microsoft.com/office/drawing/2010/main">
        <mc:Choice Requires="a14">
          <p:sp>
            <p:nvSpPr>
              <p:cNvPr id="13" name="文字方塊 12"/>
              <p:cNvSpPr txBox="1"/>
              <p:nvPr/>
            </p:nvSpPr>
            <p:spPr>
              <a:xfrm>
                <a:off x="522752" y="5146700"/>
                <a:ext cx="2304257" cy="836511"/>
              </a:xfrm>
              <a:prstGeom prst="rect">
                <a:avLst/>
              </a:prstGeom>
              <a:noFill/>
            </p:spPr>
            <p:txBody>
              <a:bodyPr wrap="square" rtlCol="0">
                <a:spAutoFit/>
              </a:bodyPr>
              <a:lstStyle/>
              <a:p>
                <a:pPr defTabSz="914400" fontAlgn="auto">
                  <a:spcBef>
                    <a:spcPts val="0"/>
                  </a:spcBef>
                  <a:spcAft>
                    <a:spcPts val="0"/>
                  </a:spcAft>
                  <a:buClrTx/>
                  <a:buSzTx/>
                  <a:buFontTx/>
                  <a:buNone/>
                </a:pPr>
                <a:r>
                  <a:rPr lang="en-US" altLang="zh-TW" sz="2600" dirty="0" smtClean="0">
                    <a:solidFill>
                      <a:prstClr val="black"/>
                    </a:solidFill>
                    <a:latin typeface="Calibri"/>
                    <a:cs typeface="+mn-cs"/>
                  </a:rPr>
                  <a:t>A</a:t>
                </a:r>
                <a:r>
                  <a:rPr lang="zh-TW" altLang="en-US" sz="2600" dirty="0" smtClean="0">
                    <a:solidFill>
                      <a:prstClr val="black"/>
                    </a:solidFill>
                    <a:latin typeface="Calibri"/>
                    <a:cs typeface="+mn-cs"/>
                  </a:rPr>
                  <a:t>  </a:t>
                </a:r>
                <a:r>
                  <a:rPr lang="en-US" altLang="zh-TW" sz="2600" dirty="0" smtClean="0">
                    <a:solidFill>
                      <a:prstClr val="black"/>
                    </a:solidFill>
                    <a:latin typeface="Calibri"/>
                    <a:cs typeface="+mn-cs"/>
                  </a:rPr>
                  <a:t>=</a:t>
                </a:r>
                <a:r>
                  <a:rPr lang="zh-TW" altLang="en-US" sz="2600" dirty="0" smtClean="0">
                    <a:solidFill>
                      <a:prstClr val="black"/>
                    </a:solidFill>
                    <a:latin typeface="Calibri"/>
                    <a:cs typeface="+mn-cs"/>
                  </a:rPr>
                  <a:t>  </a:t>
                </a:r>
                <a14:m>
                  <m:oMath xmlns:m="http://schemas.openxmlformats.org/officeDocument/2006/math">
                    <m:f>
                      <m:fPr>
                        <m:ctrlPr>
                          <a:rPr lang="zh-TW" altLang="zh-TW" sz="2600" i="1">
                            <a:solidFill>
                              <a:prstClr val="black"/>
                            </a:solidFill>
                            <a:latin typeface="Cambria Math" panose="02040503050406030204" pitchFamily="18" charset="0"/>
                            <a:cs typeface="+mn-cs"/>
                          </a:rPr>
                        </m:ctrlPr>
                      </m:fPr>
                      <m:num>
                        <m:r>
                          <a:rPr lang="en-US" altLang="zh-TW" sz="2600">
                            <a:solidFill>
                              <a:prstClr val="black"/>
                            </a:solidFill>
                            <a:latin typeface="Cambria Math" panose="02040503050406030204" pitchFamily="18" charset="0"/>
                            <a:cs typeface="+mn-cs"/>
                          </a:rPr>
                          <m:t>960</m:t>
                        </m:r>
                        <m:r>
                          <a:rPr lang="zh-TW" altLang="en-US" sz="2600">
                            <a:solidFill>
                              <a:prstClr val="black"/>
                            </a:solidFill>
                            <a:latin typeface="Cambria Math" panose="02040503050406030204" pitchFamily="18" charset="0"/>
                            <a:cs typeface="+mn-cs"/>
                          </a:rPr>
                          <m:t>萬</m:t>
                        </m:r>
                      </m:num>
                      <m:den>
                        <m:r>
                          <a:rPr lang="en-US" altLang="zh-TW" sz="2600">
                            <a:solidFill>
                              <a:prstClr val="black"/>
                            </a:solidFill>
                            <a:latin typeface="Cambria Math" panose="02040503050406030204" pitchFamily="18" charset="0"/>
                            <a:cs typeface="+mn-cs"/>
                          </a:rPr>
                          <m:t>600</m:t>
                        </m:r>
                        <m:r>
                          <a:rPr lang="zh-TW" altLang="en-US" sz="2600">
                            <a:solidFill>
                              <a:prstClr val="black"/>
                            </a:solidFill>
                            <a:latin typeface="Cambria Math" panose="02040503050406030204" pitchFamily="18" charset="0"/>
                            <a:cs typeface="+mn-cs"/>
                          </a:rPr>
                          <m:t>萬</m:t>
                        </m:r>
                      </m:den>
                    </m:f>
                    <m:r>
                      <a:rPr lang="zh-TW" altLang="en-US" sz="2600">
                        <a:solidFill>
                          <a:prstClr val="black"/>
                        </a:solidFill>
                        <a:latin typeface="Cambria Math" panose="02040503050406030204" pitchFamily="18" charset="0"/>
                        <a:cs typeface="+mn-cs"/>
                      </a:rPr>
                      <m:t> </m:t>
                    </m:r>
                    <m:r>
                      <m:rPr>
                        <m:nor/>
                      </m:rPr>
                      <a:rPr lang="en-US" altLang="zh-TW" sz="2600" dirty="0">
                        <a:solidFill>
                          <a:prstClr val="black"/>
                        </a:solidFill>
                        <a:latin typeface="Calibri"/>
                        <a:cs typeface="+mn-cs"/>
                      </a:rPr>
                      <m:t>&gt; </m:t>
                    </m:r>
                    <m:r>
                      <m:rPr>
                        <m:nor/>
                      </m:rPr>
                      <a:rPr lang="en-US" altLang="zh-TW" sz="2600" dirty="0">
                        <a:solidFill>
                          <a:prstClr val="black"/>
                        </a:solidFill>
                        <a:latin typeface="Calibri"/>
                        <a:cs typeface="+mn-cs"/>
                      </a:rPr>
                      <m:t>1</m:t>
                    </m:r>
                  </m:oMath>
                </a14:m>
                <a:endParaRPr lang="en-US" altLang="zh-TW" sz="2600" dirty="0">
                  <a:solidFill>
                    <a:prstClr val="black"/>
                  </a:solidFill>
                  <a:latin typeface="Calibri"/>
                  <a:cs typeface="+mn-cs"/>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522752" y="5146700"/>
                <a:ext cx="2304257" cy="836511"/>
              </a:xfrm>
              <a:prstGeom prst="rect">
                <a:avLst/>
              </a:prstGeom>
              <a:blipFill rotWithShape="1">
                <a:blip r:embed="rId2"/>
                <a:stretch>
                  <a:fillRect l="-476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3923928" y="5146700"/>
                <a:ext cx="4628195"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914400" fontAlgn="auto">
                  <a:spcBef>
                    <a:spcPts val="0"/>
                  </a:spcBef>
                  <a:spcAft>
                    <a:spcPts val="0"/>
                  </a:spcAft>
                  <a:buClrTx/>
                  <a:buSzTx/>
                  <a:buFontTx/>
                  <a:buNone/>
                </a:pPr>
                <a:r>
                  <a:rPr lang="en-US" altLang="zh-TW" sz="2800" dirty="0" smtClean="0">
                    <a:solidFill>
                      <a:srgbClr val="FF0000"/>
                    </a:solidFill>
                  </a:rPr>
                  <a:t>A</a:t>
                </a:r>
                <a:r>
                  <a:rPr lang="zh-TW" altLang="en-US" sz="2800" dirty="0">
                    <a:solidFill>
                      <a:srgbClr val="FF0000"/>
                    </a:solidFill>
                  </a:rPr>
                  <a:t> </a:t>
                </a:r>
                <a14:m>
                  <m:oMath xmlns:m="http://schemas.openxmlformats.org/officeDocument/2006/math">
                    <m:r>
                      <m:rPr>
                        <m:nor/>
                      </m:rPr>
                      <a:rPr lang="en-US" altLang="zh-TW" sz="2800" dirty="0">
                        <a:solidFill>
                          <a:srgbClr val="FF0000"/>
                        </a:solidFill>
                        <a:cs typeface="Arial" pitchFamily="34" charset="0"/>
                      </a:rPr>
                      <m:t>&gt;</m:t>
                    </m:r>
                  </m:oMath>
                </a14:m>
                <a:r>
                  <a:rPr lang="zh-TW" altLang="en-US" sz="2800" dirty="0" smtClean="0">
                    <a:solidFill>
                      <a:srgbClr val="FF0000"/>
                    </a:solidFill>
                  </a:rPr>
                  <a:t> </a:t>
                </a:r>
                <a:r>
                  <a:rPr lang="en-US" altLang="zh-TW" sz="2800" dirty="0" smtClean="0">
                    <a:solidFill>
                      <a:srgbClr val="FF0000"/>
                    </a:solidFill>
                  </a:rPr>
                  <a:t>1</a:t>
                </a:r>
                <a:r>
                  <a:rPr lang="zh-TW" altLang="en-US" sz="2800" dirty="0">
                    <a:solidFill>
                      <a:srgbClr val="FF0000"/>
                    </a:solidFill>
                    <a:latin typeface="Helvetica" panose="020B0604020202020204" pitchFamily="34" charset="0"/>
                    <a:cs typeface="Arial" pitchFamily="34" charset="0"/>
                  </a:rPr>
                  <a:t>應退還</a:t>
                </a:r>
                <a:r>
                  <a:rPr lang="zh-TW" altLang="en-US" sz="2800" dirty="0" smtClean="0">
                    <a:solidFill>
                      <a:srgbClr val="FF0000"/>
                    </a:solidFill>
                    <a:latin typeface="Helvetica" panose="020B0604020202020204" pitchFamily="34" charset="0"/>
                    <a:cs typeface="Arial" pitchFamily="34" charset="0"/>
                  </a:rPr>
                  <a:t>稅額</a:t>
                </a:r>
                <a:endParaRPr lang="en-US" altLang="zh-TW" sz="2800" dirty="0" smtClean="0">
                  <a:solidFill>
                    <a:srgbClr val="FF0000"/>
                  </a:solidFill>
                  <a:latin typeface="Helvetica" panose="020B0604020202020204" pitchFamily="34" charset="0"/>
                  <a:cs typeface="Arial" pitchFamily="34" charset="0"/>
                </a:endParaRPr>
              </a:p>
              <a:p>
                <a:pPr defTabSz="914400" fontAlgn="auto">
                  <a:spcBef>
                    <a:spcPts val="0"/>
                  </a:spcBef>
                  <a:spcAft>
                    <a:spcPts val="0"/>
                  </a:spcAft>
                  <a:buClrTx/>
                  <a:buSzTx/>
                  <a:buFontTx/>
                  <a:buNone/>
                </a:pPr>
                <a:r>
                  <a:rPr lang="en-US" altLang="zh-TW" sz="2800" dirty="0">
                    <a:solidFill>
                      <a:srgbClr val="FF0000"/>
                    </a:solidFill>
                    <a:latin typeface="Helvetica" panose="020B0604020202020204" pitchFamily="34" charset="0"/>
                    <a:cs typeface="Arial" pitchFamily="34" charset="0"/>
                  </a:rPr>
                  <a:t>=</a:t>
                </a:r>
                <a:r>
                  <a:rPr lang="zh-TW" altLang="en-US" sz="2800" dirty="0" smtClean="0">
                    <a:solidFill>
                      <a:srgbClr val="FF0000"/>
                    </a:solidFill>
                    <a:latin typeface="Helvetica" panose="020B0604020202020204" pitchFamily="34" charset="0"/>
                    <a:cs typeface="Arial" pitchFamily="34" charset="0"/>
                  </a:rPr>
                  <a:t>出售</a:t>
                </a:r>
                <a:r>
                  <a:rPr lang="zh-TW" altLang="en-US" sz="2800" dirty="0">
                    <a:solidFill>
                      <a:srgbClr val="FF0000"/>
                    </a:solidFill>
                    <a:latin typeface="Helvetica" panose="020B0604020202020204" pitchFamily="34" charset="0"/>
                    <a:cs typeface="Arial" pitchFamily="34" charset="0"/>
                  </a:rPr>
                  <a:t>房地已繳納</a:t>
                </a:r>
                <a:r>
                  <a:rPr lang="zh-TW" altLang="en-US" sz="2800" dirty="0" smtClean="0">
                    <a:solidFill>
                      <a:srgbClr val="FF0000"/>
                    </a:solidFill>
                    <a:latin typeface="Helvetica" panose="020B0604020202020204" pitchFamily="34" charset="0"/>
                    <a:cs typeface="Arial" pitchFamily="34" charset="0"/>
                  </a:rPr>
                  <a:t>稅</a:t>
                </a:r>
                <a:r>
                  <a:rPr lang="en-US" altLang="zh-TW" sz="3200" b="1" dirty="0" smtClean="0">
                    <a:solidFill>
                      <a:prstClr val="black"/>
                    </a:solidFill>
                    <a:latin typeface="微軟正黑體" panose="020B0604030504040204" pitchFamily="34" charset="-120"/>
                    <a:ea typeface="微軟正黑體" panose="020B0604030504040204" pitchFamily="34" charset="-120"/>
                    <a:cs typeface="Arial" pitchFamily="34" charset="0"/>
                  </a:rPr>
                  <a:t>30</a:t>
                </a:r>
                <a:r>
                  <a:rPr lang="zh-TW" altLang="en-US" sz="3200" b="1" dirty="0">
                    <a:solidFill>
                      <a:prstClr val="black"/>
                    </a:solidFill>
                    <a:latin typeface="微軟正黑體" panose="020B0604030504040204" pitchFamily="34" charset="-120"/>
                    <a:ea typeface="微軟正黑體" panose="020B0604030504040204" pitchFamily="34" charset="-120"/>
                    <a:cs typeface="Arial" pitchFamily="34" charset="0"/>
                  </a:rPr>
                  <a:t>萬元</a:t>
                </a:r>
                <a:endParaRPr lang="zh-TW" altLang="en-US" sz="4000" b="1" dirty="0">
                  <a:solidFill>
                    <a:srgbClr val="FF0000"/>
                  </a:solidFill>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3923928" y="5146700"/>
                <a:ext cx="4628195" cy="1015663"/>
              </a:xfrm>
              <a:prstGeom prst="rect">
                <a:avLst/>
              </a:prstGeom>
              <a:blipFill rotWithShape="1">
                <a:blip r:embed="rId3"/>
                <a:stretch>
                  <a:fillRect/>
                </a:stretch>
              </a:blipFill>
            </p:spPr>
            <p:txBody>
              <a:bodyPr/>
              <a:lstStyle/>
              <a:p>
                <a:r>
                  <a:rPr lang="zh-TW" altLang="en-US">
                    <a:noFill/>
                  </a:rPr>
                  <a:t> </a:t>
                </a:r>
              </a:p>
            </p:txBody>
          </p:sp>
        </mc:Fallback>
      </mc:AlternateContent>
      <p:sp>
        <p:nvSpPr>
          <p:cNvPr id="16" name="投影片編號版面配置區 5"/>
          <p:cNvSpPr txBox="1">
            <a:spLocks/>
          </p:cNvSpPr>
          <p:nvPr/>
        </p:nvSpPr>
        <p:spPr>
          <a:xfrm>
            <a:off x="7452320" y="6453336"/>
            <a:ext cx="480060" cy="237744"/>
          </a:xfrm>
          <a:prstGeom prst="rect">
            <a:avLst/>
          </a:prstGeom>
        </p:spPr>
        <p:txBody>
          <a:bodyPr/>
          <a:lstStyle/>
          <a:p>
            <a:pPr>
              <a:defRPr/>
            </a:pPr>
            <a:fld id="{CA8D9AD5-F248-4919-864A-CFD76CC027D6}" type="slidenum">
              <a:rPr lang="en-US" altLang="zh-TW" sz="1050" smtClean="0">
                <a:solidFill>
                  <a:prstClr val="white"/>
                </a:solidFill>
              </a:rPr>
              <a:pPr>
                <a:defRPr/>
              </a:pPr>
              <a:t>38</a:t>
            </a:fld>
            <a:endParaRPr lang="zh-TW" altLang="en-US" sz="1050" dirty="0">
              <a:solidFill>
                <a:prstClr val="white"/>
              </a:solidFill>
            </a:endParaRPr>
          </a:p>
        </p:txBody>
      </p:sp>
      <p:sp>
        <p:nvSpPr>
          <p:cNvPr id="17" name="頁尾版面配置區 6"/>
          <p:cNvSpPr txBox="1">
            <a:spLocks/>
          </p:cNvSpPr>
          <p:nvPr/>
        </p:nvSpPr>
        <p:spPr>
          <a:xfrm>
            <a:off x="0" y="6597352"/>
            <a:ext cx="9144000" cy="260648"/>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a:t>
            </a:r>
            <a:endParaRPr kumimoji="0" lang="en-US" altLang="zh-TW" sz="1050" b="0"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050" b="0" i="0" u="none" strike="noStrike" kern="0" cap="none" spc="0" normalizeH="0" baseline="0" noProof="0" dirty="0">
              <a:ln>
                <a:noFill/>
              </a:ln>
              <a:solidFill>
                <a:srgbClr val="FFFFFF"/>
              </a:solidFill>
              <a:effectLst/>
              <a:uLnTx/>
              <a:uFillTx/>
            </a:endParaRPr>
          </a:p>
        </p:txBody>
      </p:sp>
      <p:sp>
        <p:nvSpPr>
          <p:cNvPr id="10" name="向右箭號 9"/>
          <p:cNvSpPr/>
          <p:nvPr/>
        </p:nvSpPr>
        <p:spPr>
          <a:xfrm>
            <a:off x="3141741" y="5274162"/>
            <a:ext cx="465815" cy="435298"/>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auto">
              <a:spcBef>
                <a:spcPts val="0"/>
              </a:spcBef>
              <a:spcAft>
                <a:spcPts val="0"/>
              </a:spcAft>
              <a:buClrTx/>
              <a:buSzTx/>
              <a:buFontTx/>
              <a:buNone/>
            </a:pPr>
            <a:endParaRPr lang="zh-TW" altLang="en-US">
              <a:solidFill>
                <a:prstClr val="black"/>
              </a:solidFill>
            </a:endParaRPr>
          </a:p>
        </p:txBody>
      </p:sp>
      <p:sp>
        <p:nvSpPr>
          <p:cNvPr id="18" name="投影片編號版面配置區 5"/>
          <p:cNvSpPr txBox="1">
            <a:spLocks/>
          </p:cNvSpPr>
          <p:nvPr/>
        </p:nvSpPr>
        <p:spPr>
          <a:xfrm>
            <a:off x="7380312" y="6574231"/>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38</a:t>
            </a:fld>
            <a:endParaRPr lang="zh-TW" altLang="en-US" sz="1050" dirty="0">
              <a:solidFill>
                <a:srgbClr val="FFFFFF"/>
              </a:solidFill>
            </a:endParaRPr>
          </a:p>
        </p:txBody>
      </p:sp>
      <p:cxnSp>
        <p:nvCxnSpPr>
          <p:cNvPr id="19" name="直線接點 18"/>
          <p:cNvCxnSpPr/>
          <p:nvPr/>
        </p:nvCxnSpPr>
        <p:spPr>
          <a:xfrm>
            <a:off x="452588" y="4365104"/>
            <a:ext cx="7848871"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950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4"/>
          <p:cNvGrpSpPr>
            <a:grpSpLocks/>
          </p:cNvGrpSpPr>
          <p:nvPr/>
        </p:nvGrpSpPr>
        <p:grpSpPr bwMode="auto">
          <a:xfrm>
            <a:off x="308081" y="116633"/>
            <a:ext cx="5538866" cy="1375454"/>
            <a:chOff x="1162" y="3793"/>
            <a:chExt cx="2404" cy="395"/>
          </a:xfrm>
        </p:grpSpPr>
        <p:sp>
          <p:nvSpPr>
            <p:cNvPr id="23"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24" name="AutoShape 16"/>
            <p:cNvSpPr>
              <a:spLocks noChangeArrowheads="1"/>
            </p:cNvSpPr>
            <p:nvPr/>
          </p:nvSpPr>
          <p:spPr bwMode="auto">
            <a:xfrm>
              <a:off x="1234" y="3816"/>
              <a:ext cx="2266"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ea typeface="標楷體" pitchFamily="65" charset="-120"/>
              </a:endParaRPr>
            </a:p>
          </p:txBody>
        </p:sp>
      </p:grpSp>
      <p:sp>
        <p:nvSpPr>
          <p:cNvPr id="4" name="內容版面配置區 2"/>
          <p:cNvSpPr txBox="1">
            <a:spLocks/>
          </p:cNvSpPr>
          <p:nvPr/>
        </p:nvSpPr>
        <p:spPr>
          <a:xfrm>
            <a:off x="690388" y="303278"/>
            <a:ext cx="5004493" cy="11087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39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房地合一所得稅</a:t>
            </a:r>
            <a:endParaRPr kumimoji="0" lang="en-US" altLang="zh-TW" sz="39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39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重購退</a:t>
            </a:r>
            <a:r>
              <a:rPr kumimoji="0" lang="en-US" altLang="zh-TW" sz="39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39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抵</a:t>
            </a:r>
            <a:r>
              <a:rPr kumimoji="0" lang="en-US" altLang="zh-TW" sz="39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39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稅      </a:t>
            </a:r>
            <a:r>
              <a:rPr kumimoji="0" lang="en-US" altLang="zh-TW" sz="3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a:t>
            </a:r>
            <a:r>
              <a:rPr kumimoji="0" lang="zh-TW" altLang="en-US" sz="3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案例</a:t>
            </a:r>
            <a:r>
              <a:rPr lang="en-US" altLang="zh-TW" sz="3000" b="1" dirty="0">
                <a:solidFill>
                  <a:srgbClr val="FF0000"/>
                </a:solidFill>
                <a:latin typeface="微軟正黑體" panose="020B0604030504040204" pitchFamily="34" charset="-120"/>
                <a:ea typeface="微軟正黑體" panose="020B0604030504040204" pitchFamily="34" charset="-120"/>
              </a:rPr>
              <a:t>9</a:t>
            </a:r>
            <a:r>
              <a:rPr kumimoji="0" lang="en-US" altLang="zh-TW" sz="3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a:t>
            </a:r>
            <a:endParaRPr kumimoji="0" lang="zh-TW" altLang="en-US" sz="30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5" name="圓角矩形 4"/>
          <p:cNvSpPr/>
          <p:nvPr/>
        </p:nvSpPr>
        <p:spPr>
          <a:xfrm>
            <a:off x="227454" y="1628800"/>
            <a:ext cx="7680860" cy="4680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       </a:t>
            </a:r>
            <a:endParaRPr kumimoji="0" lang="zh-TW" altLang="en-US" sz="20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8" name="文字方塊 7"/>
          <p:cNvSpPr txBox="1"/>
          <p:nvPr/>
        </p:nvSpPr>
        <p:spPr>
          <a:xfrm>
            <a:off x="356962" y="1893505"/>
            <a:ext cx="6042621"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        </a:t>
            </a:r>
            <a:r>
              <a:rPr kumimoji="0" lang="zh-TW" altLang="en-US" sz="2200" b="0"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林先生</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於</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105</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年</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月</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2</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日購入</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A</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房地並設立戶籍居住使用，在</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108</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年</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6</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月時出售</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A</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房地，售價</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2000</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萬元，繳納所得稅</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60</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萬元；假</a:t>
            </a:r>
            <a:r>
              <a:rPr kumimoji="0" lang="zh-TW" altLang="en-US" sz="2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設</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於</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109</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年</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6</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月</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日以</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1500</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萬元新購入</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B</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房地，也辦竣戶籍登記自住使用，</a:t>
            </a:r>
            <a:r>
              <a:rPr kumimoji="0" lang="zh-TW" altLang="en-US" sz="2200" b="0"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林先生</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得知買賣自住房地可申請重購退稅，</a:t>
            </a:r>
            <a:r>
              <a:rPr kumimoji="0" lang="zh-TW" altLang="en-US" sz="2200" b="0"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林先生</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可退多少所得稅</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a:t>
            </a:r>
          </a:p>
        </p:txBody>
      </p:sp>
      <p:sp>
        <p:nvSpPr>
          <p:cNvPr id="9" name="矩形 8"/>
          <p:cNvSpPr/>
          <p:nvPr/>
        </p:nvSpPr>
        <p:spPr>
          <a:xfrm>
            <a:off x="465109" y="4261886"/>
            <a:ext cx="3240360" cy="4308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重購</a:t>
            </a:r>
            <a:r>
              <a:rPr kumimoji="0" lang="zh-TW" altLang="zh-TW"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價</a:t>
            </a:r>
            <a:r>
              <a:rPr kumimoji="0" lang="zh-TW" altLang="en-US"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額</a:t>
            </a:r>
            <a:r>
              <a:rPr kumimoji="0" lang="en-US" altLang="zh-TW"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zh-TW" altLang="en-US"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出售價額 </a:t>
            </a:r>
            <a:r>
              <a:rPr kumimoji="0" lang="en-US" altLang="zh-TW"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kumimoji="0" lang="zh-TW" altLang="en-US"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en-US" altLang="zh-TW" sz="22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A</a:t>
            </a:r>
            <a:r>
              <a:rPr kumimoji="0" lang="zh-TW" altLang="en-US" sz="22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 </a:t>
            </a:r>
            <a:endParaRPr kumimoji="0" lang="zh-TW" altLang="en-US"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 name="文字方塊 12"/>
              <p:cNvSpPr txBox="1"/>
              <p:nvPr/>
            </p:nvSpPr>
            <p:spPr>
              <a:xfrm>
                <a:off x="541275" y="5071391"/>
                <a:ext cx="3024336" cy="8365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6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Arial" pitchFamily="34" charset="0"/>
                  </a:rPr>
                  <a:t>A</a:t>
                </a:r>
                <a:r>
                  <a:rPr kumimoji="0" lang="zh-TW" altLang="en-US" sz="26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Arial" pitchFamily="34" charset="0"/>
                  </a:rPr>
                  <a:t>  </a:t>
                </a:r>
                <a:r>
                  <a:rPr kumimoji="0" lang="en-US" altLang="zh-TW" sz="26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Arial" pitchFamily="34" charset="0"/>
                  </a:rPr>
                  <a:t>=</a:t>
                </a:r>
                <a:r>
                  <a:rPr kumimoji="0" lang="zh-TW" altLang="en-US" sz="26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Arial" pitchFamily="34" charset="0"/>
                  </a:rPr>
                  <a:t>  </a:t>
                </a:r>
                <a14:m>
                  <m:oMath xmlns:m="http://schemas.openxmlformats.org/officeDocument/2006/math">
                    <m:f>
                      <m:fPr>
                        <m:ctrlPr>
                          <a:rPr kumimoji="0" lang="zh-TW" altLang="zh-TW" sz="26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600" b="0" i="1" u="none" strike="noStrike" kern="1200" cap="none" spc="0" normalizeH="0" baseline="0" noProof="0" smtClean="0">
                            <a:ln>
                              <a:noFill/>
                            </a:ln>
                            <a:solidFill>
                              <a:prstClr val="black"/>
                            </a:solidFill>
                            <a:effectLst/>
                            <a:uLnTx/>
                            <a:uFillTx/>
                            <a:latin typeface="Cambria Math"/>
                            <a:cs typeface="+mn-cs"/>
                          </a:rPr>
                          <m:t>1500</m:t>
                        </m:r>
                        <m:r>
                          <a:rPr kumimoji="0" lang="zh-TW" altLang="en-US" sz="2600" b="0" i="1" u="none" strike="noStrike" kern="1200" cap="none" spc="0" normalizeH="0" baseline="0" noProof="0" smtClean="0">
                            <a:ln>
                              <a:noFill/>
                            </a:ln>
                            <a:solidFill>
                              <a:prstClr val="black"/>
                            </a:solidFill>
                            <a:effectLst/>
                            <a:uLnTx/>
                            <a:uFillTx/>
                            <a:latin typeface="Cambria Math"/>
                            <a:cs typeface="+mn-cs"/>
                          </a:rPr>
                          <m:t>萬</m:t>
                        </m:r>
                      </m:num>
                      <m:den>
                        <m:r>
                          <a:rPr kumimoji="0" lang="en-US" altLang="zh-TW" sz="2600" b="0" i="1" u="none" strike="noStrike" kern="1200" cap="none" spc="0" normalizeH="0" baseline="0" noProof="0" smtClean="0">
                            <a:ln>
                              <a:noFill/>
                            </a:ln>
                            <a:solidFill>
                              <a:prstClr val="black"/>
                            </a:solidFill>
                            <a:effectLst/>
                            <a:uLnTx/>
                            <a:uFillTx/>
                            <a:latin typeface="Cambria Math"/>
                            <a:cs typeface="+mn-cs"/>
                          </a:rPr>
                          <m:t>2000</m:t>
                        </m:r>
                        <m:r>
                          <a:rPr kumimoji="0" lang="zh-TW" altLang="en-US" sz="2600" b="0" i="1" u="none" strike="noStrike" kern="1200" cap="none" spc="0" normalizeH="0" baseline="0" noProof="0" smtClean="0">
                            <a:ln>
                              <a:noFill/>
                            </a:ln>
                            <a:solidFill>
                              <a:prstClr val="black"/>
                            </a:solidFill>
                            <a:effectLst/>
                            <a:uLnTx/>
                            <a:uFillTx/>
                            <a:latin typeface="Cambria Math"/>
                            <a:cs typeface="+mn-cs"/>
                          </a:rPr>
                          <m:t>萬</m:t>
                        </m:r>
                      </m:den>
                    </m:f>
                    <m:r>
                      <a:rPr kumimoji="0" lang="zh-TW" altLang="en-US" sz="2600" b="0" i="1" u="none" strike="noStrike" kern="1200" cap="none" spc="0" normalizeH="0" baseline="0" noProof="0" smtClean="0">
                        <a:ln>
                          <a:noFill/>
                        </a:ln>
                        <a:solidFill>
                          <a:prstClr val="black"/>
                        </a:solidFill>
                        <a:effectLst/>
                        <a:uLnTx/>
                        <a:uFillTx/>
                        <a:latin typeface="Cambria Math"/>
                        <a:cs typeface="+mn-cs"/>
                      </a:rPr>
                      <m:t> </m:t>
                    </m:r>
                    <m:r>
                      <a:rPr kumimoji="0" lang="en-US" altLang="zh-TW" sz="2600" b="0" i="1" u="none" strike="noStrike" kern="1200" cap="none" spc="0" normalizeH="0" baseline="0" noProof="0" smtClean="0">
                        <a:ln>
                          <a:noFill/>
                        </a:ln>
                        <a:solidFill>
                          <a:prstClr val="black"/>
                        </a:solidFill>
                        <a:effectLst/>
                        <a:uLnTx/>
                        <a:uFillTx/>
                        <a:latin typeface="Cambria Math"/>
                        <a:cs typeface="+mn-cs"/>
                      </a:rPr>
                      <m:t>=</m:t>
                    </m:r>
                    <m:r>
                      <a:rPr kumimoji="0" lang="en-US" altLang="zh-TW" sz="2600" b="0" i="1" u="none" strike="noStrike" kern="1200" cap="none" spc="0" normalizeH="0" baseline="0" noProof="0" smtClean="0">
                        <a:ln>
                          <a:noFill/>
                        </a:ln>
                        <a:solidFill>
                          <a:prstClr val="black"/>
                        </a:solidFill>
                        <a:effectLst/>
                        <a:uLnTx/>
                        <a:uFillTx/>
                        <a:latin typeface="Cambria Math"/>
                        <a:cs typeface="+mn-cs"/>
                      </a:rPr>
                      <m:t>0</m:t>
                    </m:r>
                    <m:r>
                      <a:rPr kumimoji="0" lang="en-US" altLang="zh-TW" sz="2600" b="0" i="1" u="none" strike="noStrike" kern="1200" cap="none" spc="0" normalizeH="0" baseline="0" noProof="0" smtClean="0">
                        <a:ln>
                          <a:noFill/>
                        </a:ln>
                        <a:solidFill>
                          <a:prstClr val="black"/>
                        </a:solidFill>
                        <a:effectLst/>
                        <a:uLnTx/>
                        <a:uFillTx/>
                        <a:latin typeface="Cambria Math"/>
                        <a:cs typeface="+mn-cs"/>
                      </a:rPr>
                      <m:t>.</m:t>
                    </m:r>
                    <m:r>
                      <a:rPr kumimoji="0" lang="en-US" altLang="zh-TW" sz="2600" b="0" i="1" u="none" strike="noStrike" kern="1200" cap="none" spc="0" normalizeH="0" baseline="0" noProof="0" smtClean="0">
                        <a:ln>
                          <a:noFill/>
                        </a:ln>
                        <a:solidFill>
                          <a:prstClr val="black"/>
                        </a:solidFill>
                        <a:effectLst/>
                        <a:uLnTx/>
                        <a:uFillTx/>
                        <a:latin typeface="Cambria Math"/>
                        <a:cs typeface="+mn-cs"/>
                      </a:rPr>
                      <m:t>75</m:t>
                    </m:r>
                  </m:oMath>
                </a14:m>
                <a:endParaRPr kumimoji="0" lang="en-US" altLang="zh-TW" sz="2600" b="0"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541275" y="5071391"/>
                <a:ext cx="3024336" cy="836511"/>
              </a:xfrm>
              <a:prstGeom prst="rect">
                <a:avLst/>
              </a:prstGeom>
              <a:blipFill rotWithShape="0">
                <a:blip r:embed="rId2"/>
                <a:stretch>
                  <a:fillRect l="-36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4046776" y="4040490"/>
                <a:ext cx="3600341" cy="72083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a:t>
                </a:r>
                <a:r>
                  <a:rPr kumimoji="0" lang="zh-TW" altLang="en-US"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en-US" altLang="zh-TW"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&lt;</a:t>
                </a:r>
                <a:r>
                  <a:rPr kumimoji="0" lang="zh-TW" altLang="en-US"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en-US" altLang="zh-TW"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1</a:t>
                </a:r>
                <a:r>
                  <a:rPr kumimoji="0" lang="zh-TW" altLang="en-US"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en-US" altLang="zh-TW"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kumimoji="0" lang="zh-TW" altLang="en-US" sz="2200" b="0"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rPr>
                  <a:t>原所得稅額</a:t>
                </a:r>
                <a:r>
                  <a:rPr kumimoji="0" lang="zh-TW" altLang="zh-TW" sz="2200" b="0"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rPr>
                  <a:t>☓ </a:t>
                </a:r>
                <a14:m>
                  <m:oMath xmlns:m="http://schemas.openxmlformats.org/officeDocument/2006/math">
                    <m:f>
                      <m:fPr>
                        <m:ctrlPr>
                          <a:rPr kumimoji="0" lang="zh-TW" altLang="zh-TW" sz="2200" b="0"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r>
                          <a:rPr kumimoji="0" lang="zh-TW" altLang="zh-TW" sz="2200" b="0" i="0" u="none" strike="noStrike" kern="1200" cap="none" spc="0" normalizeH="0" baseline="0" noProof="0">
                            <a:ln>
                              <a:noFill/>
                            </a:ln>
                            <a:solidFill>
                              <a:srgbClr val="FF0000"/>
                            </a:solidFill>
                            <a:effectLst/>
                            <a:uLnTx/>
                            <a:uFillTx/>
                            <a:latin typeface="Cambria Math"/>
                            <a:cs typeface="+mn-cs"/>
                          </a:rPr>
                          <m:t>買</m:t>
                        </m:r>
                      </m:num>
                      <m:den>
                        <m:r>
                          <a:rPr kumimoji="0" lang="zh-TW" altLang="zh-TW" sz="2200" b="0" i="0" u="none" strike="noStrike" kern="1200" cap="none" spc="0" normalizeH="0" baseline="0" noProof="0">
                            <a:ln>
                              <a:noFill/>
                            </a:ln>
                            <a:solidFill>
                              <a:srgbClr val="FF0000"/>
                            </a:solidFill>
                            <a:effectLst/>
                            <a:uLnTx/>
                            <a:uFillTx/>
                            <a:latin typeface="Cambria Math"/>
                            <a:cs typeface="+mn-cs"/>
                          </a:rPr>
                          <m:t>賣</m:t>
                        </m:r>
                      </m:den>
                    </m:f>
                  </m:oMath>
                </a14:m>
                <a:endParaRPr kumimoji="0" lang="zh-TW" altLang="en-US"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4046776" y="4040490"/>
                <a:ext cx="3600341" cy="720838"/>
              </a:xfrm>
              <a:prstGeom prst="rect">
                <a:avLst/>
              </a:prstGeom>
              <a:blipFill rotWithShape="0">
                <a:blip r:embed="rId3"/>
                <a:stretch>
                  <a:fillRect/>
                </a:stretch>
              </a:blipFill>
            </p:spPr>
            <p:txBody>
              <a:bodyPr/>
              <a:lstStyle/>
              <a:p>
                <a:r>
                  <a:rPr lang="zh-TW" altLang="en-US">
                    <a:noFill/>
                  </a:rPr>
                  <a:t> </a:t>
                </a:r>
              </a:p>
            </p:txBody>
          </p:sp>
        </mc:Fallback>
      </mc:AlternateContent>
      <p:sp>
        <p:nvSpPr>
          <p:cNvPr id="16"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prstClr val="white"/>
                </a:solidFill>
                <a:effectLst/>
                <a:uLnTx/>
                <a:uFillTx/>
                <a:latin typeface="Arial" pitchFamily="34" charset="0"/>
                <a:ea typeface="新細明體" panose="02020500000000000000" pitchFamily="18" charset="-120"/>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39</a:t>
            </a:fld>
            <a:endParaRPr kumimoji="0" lang="zh-TW" altLang="en-US" sz="1050" b="0" i="0" u="none" strike="noStrike" kern="120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
        <p:nvSpPr>
          <p:cNvPr id="18" name="文字方塊 17"/>
          <p:cNvSpPr txBox="1"/>
          <p:nvPr/>
        </p:nvSpPr>
        <p:spPr>
          <a:xfrm>
            <a:off x="4067884" y="5089519"/>
            <a:ext cx="3672349"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Unicode MS"/>
              </a:rPr>
              <a:t>60</a:t>
            </a:r>
            <a:r>
              <a:rPr kumimoji="0" lang="zh-TW" altLang="en-US" sz="26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Arial" pitchFamily="34" charset="0"/>
              </a:rPr>
              <a:t>萬 </a:t>
            </a:r>
            <a:r>
              <a:rPr kumimoji="0" lang="zh-TW" altLang="en-US" sz="20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Unicode MS"/>
              </a:rPr>
              <a:t>☓ </a:t>
            </a:r>
            <a:r>
              <a:rPr kumimoji="0" lang="en-US" altLang="zh-TW" sz="26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Unicode MS"/>
              </a:rPr>
              <a:t>0.75</a:t>
            </a:r>
            <a:r>
              <a:rPr kumimoji="0" lang="zh-TW" altLang="en-US" sz="26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Unicode MS"/>
              </a:rPr>
              <a:t> </a:t>
            </a:r>
            <a:r>
              <a:rPr kumimoji="0" lang="en-US" altLang="zh-TW" sz="2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Unicode MS"/>
              </a:rPr>
              <a:t>=</a:t>
            </a:r>
            <a:r>
              <a:rPr kumimoji="0" lang="en-US" altLang="zh-TW" sz="3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Unicode MS"/>
              </a:rPr>
              <a:t>45</a:t>
            </a:r>
            <a:r>
              <a:rPr kumimoji="0" lang="zh-TW" altLang="en-US" sz="22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Unicode MS"/>
              </a:rPr>
              <a:t>萬</a:t>
            </a:r>
            <a:r>
              <a:rPr kumimoji="0" lang="en-US" altLang="zh-TW" sz="22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Unicode MS"/>
              </a:rPr>
              <a:t>(</a:t>
            </a:r>
            <a:r>
              <a:rPr kumimoji="0" lang="zh-TW" altLang="en-US" sz="22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Unicode MS"/>
              </a:rPr>
              <a:t>元</a:t>
            </a:r>
            <a:r>
              <a:rPr kumimoji="0" lang="en-US" altLang="zh-TW" sz="22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Unicode M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Arial" pitchFamily="34" charset="0"/>
            </a:endParaRPr>
          </a:p>
        </p:txBody>
      </p:sp>
      <p:sp>
        <p:nvSpPr>
          <p:cNvPr id="19" name="雲朵形圖說文字 18"/>
          <p:cNvSpPr/>
          <p:nvPr/>
        </p:nvSpPr>
        <p:spPr>
          <a:xfrm>
            <a:off x="6134979" y="230386"/>
            <a:ext cx="2901518" cy="2736304"/>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6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alibri"/>
              <a:ea typeface="新細明體" panose="02020500000000000000" pitchFamily="18" charset="-120"/>
              <a:cs typeface="+mn-cs"/>
            </a:endParaRPr>
          </a:p>
        </p:txBody>
      </p:sp>
      <p:sp>
        <p:nvSpPr>
          <p:cNvPr id="20" name="文字方塊 19"/>
          <p:cNvSpPr txBox="1"/>
          <p:nvPr/>
        </p:nvSpPr>
        <p:spPr>
          <a:xfrm>
            <a:off x="6325598" y="829096"/>
            <a:ext cx="2520280" cy="20005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微軟正黑體" panose="020B0604030504040204" pitchFamily="34" charset="-120"/>
                <a:ea typeface="微軟正黑體" panose="020B0604030504040204" pitchFamily="34" charset="-120"/>
                <a:cs typeface="Arial" pitchFamily="34" charset="0"/>
              </a:rPr>
              <a:t>自住房地</a:t>
            </a:r>
            <a:endParaRPr kumimoji="0" lang="en-US" altLang="zh-TW" sz="2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微軟正黑體" panose="020B0604030504040204" pitchFamily="34" charset="-120"/>
                <a:ea typeface="微軟正黑體" panose="020B0604030504040204" pitchFamily="34" charset="-120"/>
                <a:cs typeface="Arial" pitchFamily="34" charset="0"/>
              </a:rPr>
              <a:t>重購退稅</a:t>
            </a:r>
            <a:r>
              <a:rPr kumimoji="0" lang="zh-TW" altLang="en-US" sz="20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微軟正黑體" panose="020B0604030504040204" pitchFamily="34" charset="-120"/>
                <a:ea typeface="微軟正黑體" panose="020B0604030504040204" pitchFamily="34" charset="-120"/>
                <a:cs typeface="Arial" pitchFamily="34" charset="0"/>
              </a:rPr>
              <a:t>，</a:t>
            </a:r>
            <a:r>
              <a:rPr kumimoji="0" lang="zh-TW" altLang="en-US" sz="2000" b="1" i="0" u="sng"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微軟正黑體" panose="020B0604030504040204" pitchFamily="34" charset="-120"/>
                <a:ea typeface="微軟正黑體" panose="020B0604030504040204" pitchFamily="34" charset="-120"/>
                <a:cs typeface="Arial" pitchFamily="34" charset="0"/>
              </a:rPr>
              <a:t>林先生</a:t>
            </a:r>
            <a:r>
              <a:rPr kumimoji="0" lang="zh-TW" altLang="en-US" sz="20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微軟正黑體" panose="020B0604030504040204" pitchFamily="34" charset="-120"/>
                <a:ea typeface="微軟正黑體" panose="020B0604030504040204" pitchFamily="34" charset="-120"/>
                <a:cs typeface="Arial" pitchFamily="34" charset="0"/>
              </a:rPr>
              <a:t>得申請所得稅退稅</a:t>
            </a:r>
            <a:r>
              <a:rPr kumimoji="0" lang="zh-TW" altLang="en-US" sz="2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微軟正黑體" panose="020B0604030504040204" pitchFamily="34" charset="-120"/>
                <a:ea typeface="微軟正黑體" panose="020B0604030504040204" pitchFamily="34" charset="-120"/>
                <a:cs typeface="Arial" pitchFamily="34" charset="0"/>
              </a:rPr>
              <a:t>為</a:t>
            </a:r>
            <a:r>
              <a:rPr kumimoji="0" lang="en-US" altLang="zh-TW" sz="4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微軟正黑體" panose="020B0604030504040204" pitchFamily="34" charset="-120"/>
                <a:ea typeface="微軟正黑體" panose="020B0604030504040204" pitchFamily="34" charset="-120"/>
                <a:cs typeface="Arial" pitchFamily="34" charset="0"/>
              </a:rPr>
              <a:t>45</a:t>
            </a:r>
            <a:r>
              <a:rPr kumimoji="0" lang="zh-TW" altLang="en-US" sz="2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微軟正黑體" panose="020B0604030504040204" pitchFamily="34" charset="-120"/>
                <a:ea typeface="微軟正黑體" panose="020B0604030504040204" pitchFamily="34" charset="-120"/>
                <a:cs typeface="Arial" pitchFamily="34" charset="0"/>
              </a:rPr>
              <a:t>萬元</a:t>
            </a:r>
            <a:endParaRPr kumimoji="0" lang="en-US" altLang="zh-TW" sz="2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微軟正黑體" panose="020B0604030504040204" pitchFamily="34" charset="-120"/>
              <a:ea typeface="微軟正黑體" panose="020B0604030504040204" pitchFamily="34" charset="-12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endParaRPr>
          </a:p>
        </p:txBody>
      </p:sp>
      <p:sp>
        <p:nvSpPr>
          <p:cNvPr id="17" name="頁尾版面配置區 6"/>
          <p:cNvSpPr txBox="1">
            <a:spLocks/>
          </p:cNvSpPr>
          <p:nvPr/>
        </p:nvSpPr>
        <p:spPr>
          <a:xfrm>
            <a:off x="0" y="6597352"/>
            <a:ext cx="9144000" cy="260648"/>
          </a:xfrm>
          <a:prstGeom prst="rect">
            <a:avLst/>
          </a:prstGeom>
          <a:solidFill>
            <a:srgbClr val="3333CC">
              <a:lumMod val="5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latin typeface="Arial" pitchFamily="34" charset="0"/>
                <a:ea typeface="新細明體" panose="02020500000000000000" pitchFamily="18" charset="-120"/>
                <a:cs typeface="Arial" pitchFamily="34" charset="0"/>
              </a:rPr>
              <a:t>                                 林秀銘</a:t>
            </a:r>
            <a:endParaRPr kumimoji="0" lang="en-US" altLang="zh-TW" sz="1050" b="0" i="0" u="none" strike="noStrike" kern="0" cap="none" spc="0" normalizeH="0" baseline="0" noProof="0" dirty="0" smtClean="0">
              <a:ln>
                <a:noFill/>
              </a:ln>
              <a:solidFill>
                <a:srgbClr val="FFFFFF"/>
              </a:solidFill>
              <a:effectLst/>
              <a:uLnTx/>
              <a:uFillTx/>
              <a:latin typeface="Arial" pitchFamily="34" charset="0"/>
              <a:ea typeface="新細明體" panose="02020500000000000000" pitchFamily="18" charset="-12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050" b="0" i="0" u="none" strike="noStrike" kern="0" cap="none" spc="0" normalizeH="0" baseline="0" noProof="0" dirty="0">
              <a:ln>
                <a:noFill/>
              </a:ln>
              <a:solidFill>
                <a:srgbClr val="FFFFFF"/>
              </a:solidFill>
              <a:effectLst/>
              <a:uLnTx/>
              <a:uFillTx/>
              <a:latin typeface="Arial" pitchFamily="34" charset="0"/>
              <a:ea typeface="新細明體" panose="02020500000000000000" pitchFamily="18" charset="-120"/>
              <a:cs typeface="Arial" pitchFamily="34" charset="0"/>
            </a:endParaRPr>
          </a:p>
        </p:txBody>
      </p:sp>
      <p:sp>
        <p:nvSpPr>
          <p:cNvPr id="15" name="向右箭號 14"/>
          <p:cNvSpPr/>
          <p:nvPr/>
        </p:nvSpPr>
        <p:spPr>
          <a:xfrm>
            <a:off x="3705469" y="5301208"/>
            <a:ext cx="328924" cy="258385"/>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auto">
              <a:spcBef>
                <a:spcPts val="0"/>
              </a:spcBef>
              <a:spcAft>
                <a:spcPts val="0"/>
              </a:spcAft>
              <a:buClrTx/>
              <a:buSzTx/>
              <a:buFontTx/>
              <a:buNone/>
            </a:pPr>
            <a:endParaRPr lang="zh-TW" altLang="en-US">
              <a:solidFill>
                <a:prstClr val="black"/>
              </a:solidFill>
            </a:endParaRPr>
          </a:p>
        </p:txBody>
      </p:sp>
      <p:sp>
        <p:nvSpPr>
          <p:cNvPr id="21" name="投影片編號版面配置區 5"/>
          <p:cNvSpPr txBox="1">
            <a:spLocks/>
          </p:cNvSpPr>
          <p:nvPr/>
        </p:nvSpPr>
        <p:spPr>
          <a:xfrm>
            <a:off x="7380312" y="6574231"/>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39</a:t>
            </a:fld>
            <a:endParaRPr lang="zh-TW" altLang="en-US" sz="1050" dirty="0">
              <a:solidFill>
                <a:srgbClr val="FFFFFF"/>
              </a:solidFill>
            </a:endParaRPr>
          </a:p>
        </p:txBody>
      </p:sp>
    </p:spTree>
    <p:extLst>
      <p:ext uri="{BB962C8B-B14F-4D97-AF65-F5344CB8AC3E}">
        <p14:creationId xmlns:p14="http://schemas.microsoft.com/office/powerpoint/2010/main" val="297391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F8F143AA2052.jpg"/>
          <p:cNvPicPr>
            <a:picLocks noChangeAspect="1" noChangeArrowheads="1"/>
          </p:cNvPicPr>
          <p:nvPr/>
        </p:nvPicPr>
        <p:blipFill>
          <a:blip r:embed="rId3" cstate="print"/>
          <a:srcRect/>
          <a:stretch>
            <a:fillRect/>
          </a:stretch>
        </p:blipFill>
        <p:spPr bwMode="auto">
          <a:xfrm>
            <a:off x="0" y="1988840"/>
            <a:ext cx="5004049" cy="4464496"/>
          </a:xfrm>
          <a:prstGeom prst="rect">
            <a:avLst/>
          </a:prstGeom>
          <a:noFill/>
        </p:spPr>
      </p:pic>
      <p:sp>
        <p:nvSpPr>
          <p:cNvPr id="17" name="矩形 16"/>
          <p:cNvSpPr/>
          <p:nvPr/>
        </p:nvSpPr>
        <p:spPr bwMode="auto">
          <a:xfrm>
            <a:off x="0" y="1556792"/>
            <a:ext cx="9144000" cy="216024"/>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zh-TW" altLang="en-US" sz="1800" b="0" i="0" u="none" strike="noStrike" kern="1200" cap="none" spc="0" normalizeH="0" baseline="0" noProof="0" dirty="0" smtClean="0">
              <a:ln>
                <a:noFill/>
              </a:ln>
              <a:solidFill>
                <a:srgbClr val="FFFFFF"/>
              </a:solidFill>
              <a:effectLst/>
              <a:uLnTx/>
              <a:uFillTx/>
              <a:latin typeface="Arial" charset="0"/>
              <a:ea typeface="+mn-ea"/>
              <a:cs typeface="Arial" charset="0"/>
            </a:endParaRPr>
          </a:p>
        </p:txBody>
      </p:sp>
      <p:sp>
        <p:nvSpPr>
          <p:cNvPr id="6146" name="Text Box 1"/>
          <p:cNvSpPr txBox="1">
            <a:spLocks noChangeArrowheads="1"/>
          </p:cNvSpPr>
          <p:nvPr/>
        </p:nvSpPr>
        <p:spPr bwMode="auto">
          <a:xfrm>
            <a:off x="457200" y="274638"/>
            <a:ext cx="5194920" cy="706437"/>
          </a:xfrm>
          <a:prstGeom prst="rect">
            <a:avLst/>
          </a:prstGeom>
          <a:solidFill>
            <a:srgbClr val="FFFF66"/>
          </a:solidFill>
          <a:ln w="9525">
            <a:noFill/>
            <a:round/>
            <a:headEnd/>
            <a:tailEnd/>
          </a:ln>
        </p:spPr>
        <p:txBody>
          <a:bodyPr lIns="90000" tIns="46800" rIns="90000" bIns="46800"/>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zh-TW" altLang="en-US" sz="4000" b="1" i="0" u="sng" strike="noStrike" kern="1200" cap="none" spc="0" normalizeH="0" baseline="0" noProof="0" dirty="0">
                <a:ln>
                  <a:noFill/>
                </a:ln>
                <a:solidFill>
                  <a:srgbClr val="3333CC"/>
                </a:solidFill>
                <a:effectLst/>
                <a:uLnTx/>
                <a:uFillTx/>
                <a:latin typeface="微軟正黑體" pitchFamily="34" charset="-120"/>
                <a:ea typeface="微軟正黑體" pitchFamily="34" charset="-120"/>
                <a:cs typeface="Arial" pitchFamily="34" charset="0"/>
              </a:rPr>
              <a:t>貳、</a:t>
            </a:r>
            <a:r>
              <a:rPr kumimoji="0" lang="zh-TW" altLang="zh-TW" sz="4000" b="1" i="0" u="sng" strike="noStrike" kern="1200" cap="none" spc="0" normalizeH="0" baseline="0" noProof="0" dirty="0">
                <a:ln>
                  <a:noFill/>
                </a:ln>
                <a:solidFill>
                  <a:srgbClr val="3333CC"/>
                </a:solidFill>
                <a:effectLst/>
                <a:uLnTx/>
                <a:uFillTx/>
                <a:latin typeface="Arial" pitchFamily="34" charset="0"/>
                <a:ea typeface="新細明體" pitchFamily="18" charset="-120"/>
                <a:cs typeface="Arial" pitchFamily="34" charset="0"/>
              </a:rPr>
              <a:t>課程</a:t>
            </a:r>
            <a:r>
              <a:rPr kumimoji="0" lang="zh-TW" altLang="zh-TW" sz="4000" b="1" i="0" u="sng" strike="noStrike" kern="1200" cap="none" spc="0" normalizeH="0" baseline="0" noProof="0" dirty="0" smtClean="0">
                <a:ln>
                  <a:noFill/>
                </a:ln>
                <a:solidFill>
                  <a:srgbClr val="3333CC"/>
                </a:solidFill>
                <a:effectLst/>
                <a:uLnTx/>
                <a:uFillTx/>
                <a:latin typeface="Arial" pitchFamily="34" charset="0"/>
                <a:ea typeface="新細明體" pitchFamily="18" charset="-120"/>
                <a:cs typeface="Arial" pitchFamily="34" charset="0"/>
              </a:rPr>
              <a:t>大綱</a:t>
            </a:r>
            <a:r>
              <a:rPr kumimoji="0" lang="zh-TW" altLang="en-US" sz="4000" b="1" i="0" u="sng" strike="noStrike" kern="1200" cap="none" spc="0" normalizeH="0" baseline="0" noProof="0" dirty="0" smtClean="0">
                <a:ln>
                  <a:noFill/>
                </a:ln>
                <a:solidFill>
                  <a:srgbClr val="3333CC"/>
                </a:solidFill>
                <a:effectLst/>
                <a:uLnTx/>
                <a:uFillTx/>
                <a:latin typeface="Arial" pitchFamily="34" charset="0"/>
                <a:ea typeface="新細明體" pitchFamily="18" charset="-120"/>
                <a:cs typeface="Arial" pitchFamily="34" charset="0"/>
              </a:rPr>
              <a:t>說明 </a:t>
            </a:r>
            <a:endParaRPr kumimoji="0" lang="zh-TW" altLang="en-US" sz="4000" b="1" i="0" u="sng" strike="noStrike" kern="1200" cap="none" spc="0" normalizeH="0" baseline="0" noProof="0" dirty="0">
              <a:ln>
                <a:noFill/>
              </a:ln>
              <a:solidFill>
                <a:srgbClr val="3333CC"/>
              </a:solidFill>
              <a:effectLst/>
              <a:uLnTx/>
              <a:uFillTx/>
              <a:latin typeface="微軟正黑體" pitchFamily="34" charset="-120"/>
              <a:ea typeface="微軟正黑體" pitchFamily="34" charset="-120"/>
              <a:cs typeface="Arial" pitchFamily="34" charset="0"/>
            </a:endParaRPr>
          </a:p>
        </p:txBody>
      </p:sp>
      <p:sp>
        <p:nvSpPr>
          <p:cNvPr id="6147" name="Text Box 2"/>
          <p:cNvSpPr txBox="1">
            <a:spLocks noChangeArrowheads="1"/>
          </p:cNvSpPr>
          <p:nvPr/>
        </p:nvSpPr>
        <p:spPr bwMode="auto">
          <a:xfrm>
            <a:off x="3708400" y="1268413"/>
            <a:ext cx="4895850" cy="3168650"/>
          </a:xfrm>
          <a:prstGeom prst="rect">
            <a:avLst/>
          </a:prstGeom>
          <a:noFill/>
          <a:ln w="9525">
            <a:noFill/>
            <a:round/>
            <a:headEnd/>
            <a:tailEnd/>
          </a:ln>
        </p:spPr>
        <p:txBody>
          <a:bodyPr lIns="90000" tIns="46800" rIns="90000" bIns="46800"/>
          <a:lstStyle/>
          <a:p>
            <a:pPr marL="341313" marR="0" lvl="0" indent="-341313" algn="l" defTabSz="449263" rtl="0" eaLnBrk="1" fontAlgn="base" latinLnBrk="0" hangingPunct="1">
              <a:lnSpc>
                <a:spcPct val="100000"/>
              </a:lnSpc>
              <a:spcBef>
                <a:spcPts val="800"/>
              </a:spcBef>
              <a:spcAft>
                <a:spcPct val="0"/>
              </a:spcAft>
              <a:buClr>
                <a:srgbClr val="333399"/>
              </a:buClr>
              <a:buSzPct val="100000"/>
              <a:buFont typeface="微軟正黑體" pitchFamily="34" charset="-12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zh-TW" altLang="zh-TW" sz="3200" b="1" i="0" u="none" strike="noStrike" kern="1200" cap="none" spc="0" normalizeH="0" baseline="0" noProof="0" dirty="0">
              <a:ln>
                <a:noFill/>
              </a:ln>
              <a:solidFill>
                <a:srgbClr val="333399"/>
              </a:solidFill>
              <a:effectLst/>
              <a:uLnTx/>
              <a:uFillTx/>
              <a:latin typeface="微軟正黑體" pitchFamily="34" charset="-120"/>
              <a:ea typeface="微軟正黑體" pitchFamily="34" charset="-120"/>
              <a:cs typeface="Arial" pitchFamily="34" charset="0"/>
            </a:endParaRPr>
          </a:p>
        </p:txBody>
      </p:sp>
      <p:graphicFrame>
        <p:nvGraphicFramePr>
          <p:cNvPr id="6" name="資料庫圖表 5"/>
          <p:cNvGraphicFramePr/>
          <p:nvPr>
            <p:extLst>
              <p:ext uri="{D42A27DB-BD31-4B8C-83A1-F6EECF244321}">
                <p14:modId xmlns:p14="http://schemas.microsoft.com/office/powerpoint/2010/main" val="1639660837"/>
              </p:ext>
            </p:extLst>
          </p:nvPr>
        </p:nvGraphicFramePr>
        <p:xfrm>
          <a:off x="3635896" y="2060848"/>
          <a:ext cx="4968552"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文字方塊 6"/>
          <p:cNvSpPr txBox="1"/>
          <p:nvPr/>
        </p:nvSpPr>
        <p:spPr>
          <a:xfrm>
            <a:off x="4355976" y="2132856"/>
            <a:ext cx="864096" cy="1200329"/>
          </a:xfrm>
          <a:prstGeom prst="rect">
            <a:avLst/>
          </a:prstGeom>
          <a:noFill/>
          <a:ln>
            <a:no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en-US" altLang="zh-TW" sz="7200" b="0" i="0" u="none" strike="noStrike" kern="1200" cap="none" spc="0" normalizeH="0" baseline="0" noProof="0" dirty="0" smtClean="0">
                <a:ln>
                  <a:noFill/>
                </a:ln>
                <a:solidFill>
                  <a:srgbClr val="3333CC">
                    <a:lumMod val="75000"/>
                  </a:srgbClr>
                </a:solidFill>
                <a:effectLst/>
                <a:uLnTx/>
                <a:uFillTx/>
                <a:latin typeface="Goudy Stout" pitchFamily="18" charset="0"/>
                <a:ea typeface="+mn-ea"/>
                <a:cs typeface="Arial" pitchFamily="34" charset="0"/>
              </a:rPr>
              <a:t>1</a:t>
            </a:r>
            <a:endParaRPr kumimoji="0" lang="zh-TW" altLang="en-US" sz="7200" b="0" i="0" u="none" strike="noStrike" kern="1200" cap="none" spc="0" normalizeH="0" baseline="0" noProof="0" dirty="0">
              <a:ln>
                <a:noFill/>
              </a:ln>
              <a:solidFill>
                <a:srgbClr val="3333CC">
                  <a:lumMod val="75000"/>
                </a:srgbClr>
              </a:solidFill>
              <a:effectLst/>
              <a:uLnTx/>
              <a:uFillTx/>
              <a:latin typeface="Goudy Stout" pitchFamily="18" charset="0"/>
              <a:ea typeface="+mn-ea"/>
              <a:cs typeface="Arial" pitchFamily="34" charset="0"/>
            </a:endParaRPr>
          </a:p>
        </p:txBody>
      </p:sp>
      <p:sp>
        <p:nvSpPr>
          <p:cNvPr id="9" name="文字方塊 8"/>
          <p:cNvSpPr txBox="1"/>
          <p:nvPr/>
        </p:nvSpPr>
        <p:spPr>
          <a:xfrm>
            <a:off x="4283968" y="3729362"/>
            <a:ext cx="504056" cy="1200329"/>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en-US" altLang="zh-TW" sz="7200" b="0" i="0" u="none" strike="noStrike" kern="1200" cap="none" spc="0" normalizeH="0" baseline="0" noProof="0" dirty="0" smtClean="0">
                <a:ln>
                  <a:noFill/>
                </a:ln>
                <a:solidFill>
                  <a:srgbClr val="3333CC">
                    <a:lumMod val="75000"/>
                  </a:srgbClr>
                </a:solidFill>
                <a:effectLst/>
                <a:uLnTx/>
                <a:uFillTx/>
                <a:latin typeface="Goudy Stout" pitchFamily="18" charset="0"/>
                <a:ea typeface="+mn-ea"/>
                <a:cs typeface="Arial" pitchFamily="34" charset="0"/>
              </a:rPr>
              <a:t>2</a:t>
            </a:r>
            <a:endParaRPr kumimoji="0" lang="zh-TW" altLang="en-US" sz="7200" b="0" i="0" u="none" strike="noStrike" kern="1200" cap="none" spc="0" normalizeH="0" baseline="0" noProof="0" dirty="0">
              <a:ln>
                <a:noFill/>
              </a:ln>
              <a:solidFill>
                <a:srgbClr val="3333CC">
                  <a:lumMod val="75000"/>
                </a:srgbClr>
              </a:solidFill>
              <a:effectLst/>
              <a:uLnTx/>
              <a:uFillTx/>
              <a:latin typeface="Goudy Stout" pitchFamily="18" charset="0"/>
              <a:ea typeface="+mn-ea"/>
              <a:cs typeface="Arial" pitchFamily="34" charset="0"/>
            </a:endParaRPr>
          </a:p>
        </p:txBody>
      </p:sp>
      <p:sp>
        <p:nvSpPr>
          <p:cNvPr id="10" name="文字方塊 9"/>
          <p:cNvSpPr txBox="1"/>
          <p:nvPr/>
        </p:nvSpPr>
        <p:spPr>
          <a:xfrm>
            <a:off x="4355976" y="5157192"/>
            <a:ext cx="792088" cy="1200329"/>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en-US" altLang="zh-TW" sz="7200" b="0" i="0" u="none" strike="noStrike" kern="1200" cap="none" spc="0" normalizeH="0" baseline="0" noProof="0" dirty="0" smtClean="0">
                <a:ln>
                  <a:noFill/>
                </a:ln>
                <a:solidFill>
                  <a:srgbClr val="C00000"/>
                </a:solidFill>
                <a:effectLst/>
                <a:uLnTx/>
                <a:uFillTx/>
                <a:latin typeface="Goudy Stout" pitchFamily="18" charset="0"/>
                <a:ea typeface="+mn-ea"/>
                <a:cs typeface="Arial" pitchFamily="34" charset="0"/>
              </a:rPr>
              <a:t>3</a:t>
            </a:r>
            <a:endParaRPr kumimoji="0" lang="zh-TW" altLang="en-US" sz="7200" b="0" i="0" u="none" strike="noStrike" kern="1200" cap="none" spc="0" normalizeH="0" baseline="0" noProof="0" dirty="0">
              <a:ln>
                <a:noFill/>
              </a:ln>
              <a:solidFill>
                <a:srgbClr val="C00000"/>
              </a:solidFill>
              <a:effectLst/>
              <a:uLnTx/>
              <a:uFillTx/>
              <a:latin typeface="Goudy Stout" pitchFamily="18" charset="0"/>
              <a:ea typeface="+mn-ea"/>
              <a:cs typeface="Arial" pitchFamily="34" charset="0"/>
            </a:endParaRPr>
          </a:p>
        </p:txBody>
      </p:sp>
      <p:sp>
        <p:nvSpPr>
          <p:cNvPr id="12" name="文字方塊 11"/>
          <p:cNvSpPr txBox="1"/>
          <p:nvPr/>
        </p:nvSpPr>
        <p:spPr>
          <a:xfrm>
            <a:off x="3851920" y="1556792"/>
            <a:ext cx="792088" cy="954107"/>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pSp>
        <p:nvGrpSpPr>
          <p:cNvPr id="14" name="Group 4"/>
          <p:cNvGrpSpPr>
            <a:grpSpLocks/>
          </p:cNvGrpSpPr>
          <p:nvPr/>
        </p:nvGrpSpPr>
        <p:grpSpPr bwMode="auto">
          <a:xfrm>
            <a:off x="457932" y="1113043"/>
            <a:ext cx="8290532" cy="659772"/>
            <a:chOff x="2861" y="1896"/>
            <a:chExt cx="3450" cy="1015"/>
          </a:xfrm>
        </p:grpSpPr>
        <p:sp>
          <p:nvSpPr>
            <p:cNvPr id="15" name="AutoShape 5"/>
            <p:cNvSpPr>
              <a:spLocks noChangeArrowheads="1"/>
            </p:cNvSpPr>
            <p:nvPr/>
          </p:nvSpPr>
          <p:spPr bwMode="auto">
            <a:xfrm>
              <a:off x="2861" y="1896"/>
              <a:ext cx="3450" cy="1015"/>
            </a:xfrm>
            <a:prstGeom prst="roundRect">
              <a:avLst>
                <a:gd name="adj" fmla="val 50000"/>
              </a:avLst>
            </a:prstGeom>
            <a:solidFill>
              <a:srgbClr val="002060"/>
            </a:solidFill>
            <a:ln w="9525">
              <a:noFill/>
              <a:round/>
              <a:headEnd/>
              <a:tailEnd/>
            </a:ln>
            <a:scene3d>
              <a:camera prst="orthographicFront"/>
              <a:lightRig rig="threePt" dir="t"/>
            </a:scene3d>
            <a:sp3d>
              <a:bevelT/>
            </a:sp3d>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2000" b="0" i="0" u="none" strike="noStrike" kern="1200" cap="none" spc="0" normalizeH="0" baseline="0" noProof="0">
                <a:ln>
                  <a:noFill/>
                </a:ln>
                <a:solidFill>
                  <a:srgbClr val="FFFFFF"/>
                </a:solidFill>
                <a:effectLst/>
                <a:uLnTx/>
                <a:uFillTx/>
                <a:latin typeface="Arial" pitchFamily="34" charset="0"/>
                <a:ea typeface="新細明體" pitchFamily="18" charset="-120"/>
                <a:cs typeface="Arial" pitchFamily="34" charset="0"/>
              </a:endParaRPr>
            </a:p>
          </p:txBody>
        </p:sp>
        <p:sp>
          <p:nvSpPr>
            <p:cNvPr id="16" name="AutoShape 6"/>
            <p:cNvSpPr>
              <a:spLocks noChangeArrowheads="1"/>
            </p:cNvSpPr>
            <p:nvPr/>
          </p:nvSpPr>
          <p:spPr bwMode="auto">
            <a:xfrm>
              <a:off x="3066" y="1914"/>
              <a:ext cx="3046" cy="881"/>
            </a:xfrm>
            <a:prstGeom prst="roundRect">
              <a:avLst>
                <a:gd name="adj" fmla="val 50000"/>
              </a:avLst>
            </a:prstGeom>
            <a:solidFill>
              <a:srgbClr val="00B0F0"/>
            </a:solidFill>
            <a:ln w="9525">
              <a:noFill/>
              <a:round/>
              <a:headEnd/>
              <a:tailEnd/>
            </a:ln>
            <a:scene3d>
              <a:camera prst="orthographicFront"/>
              <a:lightRig rig="threePt" dir="t"/>
            </a:scene3d>
            <a:sp3d>
              <a:bevelT/>
            </a:sp3d>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2000" b="0" i="0" u="none" strike="noStrike" kern="1200" cap="none" spc="0" normalizeH="0" baseline="0" noProof="0">
                <a:ln>
                  <a:noFill/>
                </a:ln>
                <a:solidFill>
                  <a:srgbClr val="FFFFFF"/>
                </a:solidFill>
                <a:effectLst/>
                <a:uLnTx/>
                <a:uFillTx/>
                <a:latin typeface="Arial" pitchFamily="34" charset="0"/>
                <a:ea typeface="新細明體" pitchFamily="18" charset="-120"/>
                <a:cs typeface="Arial" pitchFamily="34" charset="0"/>
              </a:endParaRPr>
            </a:p>
          </p:txBody>
        </p:sp>
      </p:grpSp>
      <p:sp>
        <p:nvSpPr>
          <p:cNvPr id="11" name="文字方塊 10"/>
          <p:cNvSpPr txBox="1"/>
          <p:nvPr/>
        </p:nvSpPr>
        <p:spPr>
          <a:xfrm>
            <a:off x="1187624" y="1080571"/>
            <a:ext cx="6336704" cy="584775"/>
          </a:xfrm>
          <a:prstGeom prst="rect">
            <a:avLst/>
          </a:prstGeom>
          <a:noFill/>
        </p:spPr>
        <p:txBody>
          <a:bodyPr wrap="square" rtlCol="0">
            <a:sp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en-US" altLang="zh-TW" sz="3200" b="1" i="0" u="none" strike="noStrike" kern="1200" cap="none" spc="0" normalizeH="0" baseline="0" noProof="0" dirty="0" smtClean="0">
                <a:ln>
                  <a:noFill/>
                </a:ln>
                <a:solidFill>
                  <a:srgbClr val="FFFF00"/>
                </a:solidFill>
                <a:effectLst/>
                <a:uLnTx/>
                <a:uFillTx/>
                <a:latin typeface="微軟正黑體" pitchFamily="34" charset="-120"/>
                <a:ea typeface="微軟正黑體" pitchFamily="34" charset="-120"/>
                <a:cs typeface="Arial" pitchFamily="34" charset="0"/>
              </a:rPr>
              <a:t> </a:t>
            </a:r>
            <a:r>
              <a:rPr kumimoji="0" lang="zh-TW" altLang="en-US" sz="3200" b="1" i="0" u="none" strike="noStrike" kern="1200" cap="none" spc="0" normalizeH="0" baseline="0" noProof="0" dirty="0" smtClean="0">
                <a:ln>
                  <a:noFill/>
                </a:ln>
                <a:solidFill>
                  <a:srgbClr val="FFFF00"/>
                </a:solidFill>
                <a:effectLst/>
                <a:uLnTx/>
                <a:uFillTx/>
                <a:latin typeface="微軟正黑體" pitchFamily="34" charset="-120"/>
                <a:ea typeface="微軟正黑體" pitchFamily="34" charset="-120"/>
                <a:cs typeface="Arial" pitchFamily="34" charset="0"/>
              </a:rPr>
              <a:t>  打</a:t>
            </a:r>
            <a:r>
              <a:rPr kumimoji="0" lang="zh-TW" altLang="en-US" sz="3200" b="1" i="0" u="none" strike="noStrike" kern="1200" cap="none" spc="0" normalizeH="0" baseline="0" noProof="0" dirty="0">
                <a:ln>
                  <a:noFill/>
                </a:ln>
                <a:solidFill>
                  <a:srgbClr val="FFFF00"/>
                </a:solidFill>
                <a:effectLst/>
                <a:uLnTx/>
                <a:uFillTx/>
                <a:latin typeface="微軟正黑體" pitchFamily="34" charset="-120"/>
                <a:ea typeface="微軟正黑體" pitchFamily="34" charset="-120"/>
                <a:cs typeface="Arial" pitchFamily="34" charset="0"/>
              </a:rPr>
              <a:t>房</a:t>
            </a:r>
            <a:r>
              <a:rPr kumimoji="0" lang="zh-TW" altLang="en-US" sz="3200" b="1" i="0" u="none" strike="noStrike" kern="1200" cap="none" spc="0" normalizeH="0" baseline="0" noProof="0" dirty="0" smtClean="0">
                <a:ln>
                  <a:noFill/>
                </a:ln>
                <a:solidFill>
                  <a:srgbClr val="FFFF00"/>
                </a:solidFill>
                <a:effectLst/>
                <a:uLnTx/>
                <a:uFillTx/>
                <a:latin typeface="微軟正黑體" pitchFamily="34" charset="-120"/>
                <a:ea typeface="微軟正黑體" pitchFamily="34" charset="-120"/>
                <a:cs typeface="Arial" pitchFamily="34" charset="0"/>
              </a:rPr>
              <a:t>稅制之三</a:t>
            </a:r>
            <a:r>
              <a:rPr kumimoji="0" lang="zh-TW" altLang="en-US" sz="3200" b="1" i="0" u="none" strike="noStrike" kern="1200" cap="none" spc="0" normalizeH="0" baseline="0" noProof="0" dirty="0">
                <a:ln>
                  <a:noFill/>
                </a:ln>
                <a:solidFill>
                  <a:srgbClr val="FFFF00"/>
                </a:solidFill>
                <a:effectLst/>
                <a:uLnTx/>
                <a:uFillTx/>
                <a:latin typeface="微軟正黑體" pitchFamily="34" charset="-120"/>
                <a:ea typeface="微軟正黑體" pitchFamily="34" charset="-120"/>
                <a:cs typeface="Arial" pitchFamily="34" charset="0"/>
              </a:rPr>
              <a:t>箭</a:t>
            </a:r>
            <a:endParaRPr kumimoji="0" lang="zh-TW" altLang="en-US" sz="3200" b="1" i="0" u="none" strike="noStrike" kern="1200" cap="none" spc="0" normalizeH="0" baseline="0" noProof="0" dirty="0" smtClean="0">
              <a:ln>
                <a:noFill/>
              </a:ln>
              <a:solidFill>
                <a:srgbClr val="FFFF00"/>
              </a:solidFill>
              <a:effectLst/>
              <a:uLnTx/>
              <a:uFillTx/>
              <a:latin typeface="微軟正黑體" pitchFamily="34" charset="-120"/>
              <a:ea typeface="微軟正黑體" pitchFamily="34" charset="-120"/>
              <a:cs typeface="Arial" pitchFamily="34" charset="0"/>
            </a:endParaRPr>
          </a:p>
        </p:txBody>
      </p:sp>
      <p:sp>
        <p:nvSpPr>
          <p:cNvPr id="1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林秀銘</a:t>
            </a:r>
            <a:endParaRPr kumimoji="0" lang="en-US" altLang="zh-TW" sz="105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9"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rgbClr val="3333CC">
                    <a:lumMod val="60000"/>
                    <a:lumOff val="40000"/>
                  </a:srgb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4</a:t>
            </a:fld>
            <a:endParaRPr kumimoji="0" lang="zh-TW" altLang="en-US" sz="1050" b="0" i="0" u="none" strike="noStrike" kern="1200" cap="none" spc="0" normalizeH="0" baseline="0" noProof="0" dirty="0">
              <a:ln>
                <a:noFill/>
              </a:ln>
              <a:solidFill>
                <a:srgbClr val="3333CC">
                  <a:lumMod val="60000"/>
                  <a:lumOff val="40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475417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燈泡」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049" y="3639800"/>
            <a:ext cx="2247529" cy="244827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4"/>
          <p:cNvGrpSpPr>
            <a:grpSpLocks/>
          </p:cNvGrpSpPr>
          <p:nvPr/>
        </p:nvGrpSpPr>
        <p:grpSpPr bwMode="auto">
          <a:xfrm>
            <a:off x="308080" y="116633"/>
            <a:ext cx="8224359" cy="1375454"/>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3" name="AutoShape 16"/>
            <p:cNvSpPr>
              <a:spLocks noChangeArrowheads="1"/>
            </p:cNvSpPr>
            <p:nvPr/>
          </p:nvSpPr>
          <p:spPr bwMode="auto">
            <a:xfrm>
              <a:off x="1234" y="3816"/>
              <a:ext cx="2266"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ea typeface="標楷體" pitchFamily="65" charset="-120"/>
              </a:endParaRPr>
            </a:p>
          </p:txBody>
        </p:sp>
      </p:grpSp>
      <p:sp>
        <p:nvSpPr>
          <p:cNvPr id="4" name="內容版面配置區 2"/>
          <p:cNvSpPr txBox="1">
            <a:spLocks/>
          </p:cNvSpPr>
          <p:nvPr/>
        </p:nvSpPr>
        <p:spPr>
          <a:xfrm>
            <a:off x="830122" y="227036"/>
            <a:ext cx="7200800" cy="124039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3600" b="1" i="0" u="none" strike="noStrike" kern="1200" cap="none" spc="0" normalizeH="0" baseline="0" noProof="0" dirty="0" smtClean="0">
                <a:ln>
                  <a:noFill/>
                </a:ln>
                <a:effectLst/>
                <a:uLnTx/>
                <a:uFillTx/>
                <a:latin typeface="微軟正黑體" panose="020B0604030504040204" pitchFamily="34" charset="-120"/>
                <a:ea typeface="微軟正黑體" panose="020B0604030504040204" pitchFamily="34" charset="-120"/>
                <a:cs typeface="+mn-cs"/>
              </a:rPr>
              <a:t>先生出售「舊屋」後再以太太的名義</a:t>
            </a:r>
            <a:endParaRPr kumimoji="0" lang="en-US" altLang="zh-TW" sz="3600" b="1" i="0" u="none" strike="noStrike" kern="1200" cap="none" spc="0" normalizeH="0" baseline="0" noProof="0" dirty="0" smtClean="0">
              <a:ln>
                <a:noFill/>
              </a:ln>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3600" b="1" i="0" u="none" strike="noStrike" kern="1200" cap="none" spc="0" normalizeH="0" baseline="0" noProof="0" dirty="0" smtClean="0">
                <a:ln>
                  <a:noFill/>
                </a:ln>
                <a:effectLst/>
                <a:uLnTx/>
                <a:uFillTx/>
                <a:latin typeface="微軟正黑體" panose="020B0604030504040204" pitchFamily="34" charset="-120"/>
                <a:ea typeface="微軟正黑體" panose="020B0604030504040204" pitchFamily="34" charset="-120"/>
                <a:cs typeface="+mn-cs"/>
              </a:rPr>
              <a:t>重購入「新屋   」                   </a:t>
            </a:r>
            <a:r>
              <a:rPr kumimoji="0" lang="en-US" altLang="zh-TW"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案</a:t>
            </a:r>
            <a:r>
              <a:rPr kumimoji="0" lang="zh-TW" altLang="en-US"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例</a:t>
            </a:r>
            <a:r>
              <a:rPr lang="en-US" altLang="zh-TW" b="1" noProof="0" dirty="0" smtClean="0">
                <a:solidFill>
                  <a:srgbClr val="FF0000"/>
                </a:solidFill>
                <a:latin typeface="微軟正黑體" panose="020B0604030504040204" pitchFamily="34" charset="-120"/>
                <a:ea typeface="微軟正黑體" panose="020B0604030504040204" pitchFamily="34" charset="-120"/>
              </a:rPr>
              <a:t>10</a:t>
            </a:r>
            <a:r>
              <a:rPr kumimoji="0" lang="en-US" altLang="zh-TW"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a:t>
            </a:r>
            <a:endParaRPr kumimoji="0" lang="zh-TW" altLang="en-US"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5" name="圓角矩形 4"/>
          <p:cNvSpPr/>
          <p:nvPr/>
        </p:nvSpPr>
        <p:spPr>
          <a:xfrm>
            <a:off x="308080" y="1664804"/>
            <a:ext cx="8568302" cy="4680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       </a:t>
            </a:r>
            <a:endParaRPr kumimoji="0" lang="zh-TW" altLang="en-US" sz="20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8" name="文字方塊 7"/>
          <p:cNvSpPr txBox="1"/>
          <p:nvPr/>
        </p:nvSpPr>
        <p:spPr>
          <a:xfrm>
            <a:off x="678364" y="1772816"/>
            <a:ext cx="725401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      </a:t>
            </a:r>
            <a:r>
              <a:rPr kumimoji="0" lang="zh-TW" altLang="en-US" sz="2400" b="0"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 夫</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於</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105</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年</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3</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月購入</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A</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房地自住，</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在</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106</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年</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4</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月 出售</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A</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屋</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，繳納新制所得稅</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50</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萬元。</a:t>
            </a:r>
            <a:endPar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       其</a:t>
            </a:r>
            <a:r>
              <a:rPr kumimoji="0" lang="zh-TW" altLang="en-US" sz="2400" b="0"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妻</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復於</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107</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年</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3</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月購入</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B</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屋自住</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價值高於</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A</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屋</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，可否申請退回出售</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A</a:t>
            </a:r>
            <a:r>
              <a:rPr kumimoji="0" lang="zh-TW" altLang="en-US"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屋之稅款</a:t>
            </a:r>
            <a:r>
              <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endParaRPr>
          </a:p>
        </p:txBody>
      </p:sp>
      <p:sp>
        <p:nvSpPr>
          <p:cNvPr id="16"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prstClr val="white"/>
                </a:solidFill>
                <a:effectLst/>
                <a:uLnTx/>
                <a:uFillTx/>
                <a:latin typeface="Arial" pitchFamily="34" charset="0"/>
                <a:ea typeface="新細明體" panose="02020500000000000000" pitchFamily="18" charset="-120"/>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40</a:t>
            </a:fld>
            <a:endParaRPr kumimoji="0" lang="zh-TW" altLang="en-US" sz="1050" b="0" i="0" u="none" strike="noStrike" kern="120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
        <p:nvSpPr>
          <p:cNvPr id="9" name="頁尾版面配置區 6"/>
          <p:cNvSpPr txBox="1">
            <a:spLocks/>
          </p:cNvSpPr>
          <p:nvPr/>
        </p:nvSpPr>
        <p:spPr>
          <a:xfrm>
            <a:off x="0" y="6597352"/>
            <a:ext cx="9144000" cy="260648"/>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                                                                                                                                                            </a:t>
            </a:r>
            <a:endParaRPr kumimoji="0" lang="zh-TW" altLang="en-US" sz="1050" b="0" i="0" u="none" strike="noStrike" kern="0" cap="none" spc="0" normalizeH="0" baseline="0" noProof="0" dirty="0">
              <a:ln>
                <a:noFill/>
              </a:ln>
              <a:solidFill>
                <a:srgbClr val="FFFFFF"/>
              </a:solidFill>
              <a:effectLst/>
              <a:uLnTx/>
              <a:uFillTx/>
            </a:endParaRPr>
          </a:p>
        </p:txBody>
      </p:sp>
      <p:sp>
        <p:nvSpPr>
          <p:cNvPr id="10" name="投影片編號版面配置區 5"/>
          <p:cNvSpPr txBox="1">
            <a:spLocks/>
          </p:cNvSpPr>
          <p:nvPr/>
        </p:nvSpPr>
        <p:spPr>
          <a:xfrm>
            <a:off x="7380312" y="6597352"/>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40</a:t>
            </a:fld>
            <a:endParaRPr lang="zh-TW" altLang="en-US" sz="1050" dirty="0">
              <a:solidFill>
                <a:srgbClr val="FFFFFF"/>
              </a:solidFill>
            </a:endParaRPr>
          </a:p>
        </p:txBody>
      </p:sp>
      <p:sp>
        <p:nvSpPr>
          <p:cNvPr id="2" name="矩形 1"/>
          <p:cNvSpPr/>
          <p:nvPr/>
        </p:nvSpPr>
        <p:spPr>
          <a:xfrm>
            <a:off x="2051720" y="4149080"/>
            <a:ext cx="6662414" cy="1938992"/>
          </a:xfrm>
          <a:prstGeom prst="rect">
            <a:avLst/>
          </a:prstGeom>
        </p:spPr>
        <p:txBody>
          <a:bodyPr wrap="square">
            <a:spAutoFit/>
          </a:bodyPr>
          <a:lstStyle/>
          <a:p>
            <a:pPr lvl="0" defTabSz="914400" fontAlgn="auto">
              <a:spcBef>
                <a:spcPts val="0"/>
              </a:spcBef>
              <a:spcAft>
                <a:spcPts val="0"/>
              </a:spcAft>
              <a:buClrTx/>
              <a:buSzTx/>
              <a:defRPr/>
            </a:pPr>
            <a:r>
              <a:rPr lang="zh-TW" altLang="en-US" sz="2400" dirty="0" smtClean="0">
                <a:solidFill>
                  <a:srgbClr val="FF0000"/>
                </a:solidFill>
                <a:latin typeface="Calibri"/>
                <a:ea typeface="新細明體" panose="02020500000000000000" pitchFamily="18" charset="-120"/>
                <a:cs typeface="+mn-cs"/>
              </a:rPr>
              <a:t>        </a:t>
            </a:r>
            <a:r>
              <a:rPr lang="en-US" altLang="zh-TW" sz="2400" dirty="0" smtClean="0">
                <a:solidFill>
                  <a:srgbClr val="FF0000"/>
                </a:solidFill>
                <a:latin typeface="Calibri"/>
                <a:ea typeface="新細明體" panose="02020500000000000000" pitchFamily="18" charset="-120"/>
                <a:cs typeface="+mn-cs"/>
              </a:rPr>
              <a:t>107</a:t>
            </a:r>
            <a:r>
              <a:rPr lang="zh-TW" altLang="en-US" sz="2400" dirty="0">
                <a:solidFill>
                  <a:srgbClr val="FF0000"/>
                </a:solidFill>
                <a:latin typeface="Calibri"/>
                <a:ea typeface="新細明體" panose="02020500000000000000" pitchFamily="18" charset="-120"/>
                <a:cs typeface="+mn-cs"/>
              </a:rPr>
              <a:t>年</a:t>
            </a:r>
            <a:r>
              <a:rPr lang="en-US" altLang="zh-TW" sz="2400" dirty="0">
                <a:solidFill>
                  <a:srgbClr val="FF0000"/>
                </a:solidFill>
                <a:latin typeface="Calibri"/>
                <a:ea typeface="新細明體" panose="02020500000000000000" pitchFamily="18" charset="-120"/>
                <a:cs typeface="+mn-cs"/>
              </a:rPr>
              <a:t>3</a:t>
            </a:r>
            <a:r>
              <a:rPr lang="zh-TW" altLang="en-US" sz="2400" dirty="0">
                <a:solidFill>
                  <a:srgbClr val="FF0000"/>
                </a:solidFill>
                <a:latin typeface="Calibri"/>
                <a:ea typeface="新細明體" panose="02020500000000000000" pitchFamily="18" charset="-120"/>
                <a:cs typeface="+mn-cs"/>
              </a:rPr>
              <a:t>月以配偶名義購入</a:t>
            </a:r>
            <a:r>
              <a:rPr lang="en-US" altLang="zh-TW" sz="2400" dirty="0">
                <a:solidFill>
                  <a:srgbClr val="FF0000"/>
                </a:solidFill>
                <a:latin typeface="Calibri"/>
                <a:ea typeface="新細明體" panose="02020500000000000000" pitchFamily="18" charset="-120"/>
                <a:cs typeface="+mn-cs"/>
              </a:rPr>
              <a:t>B</a:t>
            </a:r>
            <a:r>
              <a:rPr lang="zh-TW" altLang="en-US" sz="2400" dirty="0">
                <a:solidFill>
                  <a:srgbClr val="FF0000"/>
                </a:solidFill>
                <a:latin typeface="Calibri"/>
                <a:ea typeface="新細明體" panose="02020500000000000000" pitchFamily="18" charset="-120"/>
                <a:cs typeface="+mn-cs"/>
              </a:rPr>
              <a:t>屋，</a:t>
            </a:r>
            <a:r>
              <a:rPr lang="zh-TW" altLang="en-US" sz="2400" b="1" dirty="0">
                <a:solidFill>
                  <a:srgbClr val="7030A0"/>
                </a:solidFill>
                <a:latin typeface="Calibri"/>
                <a:ea typeface="新細明體" panose="02020500000000000000" pitchFamily="18" charset="-120"/>
                <a:cs typeface="+mn-cs"/>
              </a:rPr>
              <a:t>亦可申請退回原出售繳納所得稅</a:t>
            </a:r>
            <a:r>
              <a:rPr lang="en-US" altLang="zh-TW" sz="2400" b="1" dirty="0">
                <a:solidFill>
                  <a:srgbClr val="7030A0"/>
                </a:solidFill>
                <a:latin typeface="Calibri"/>
                <a:ea typeface="新細明體" panose="02020500000000000000" pitchFamily="18" charset="-120"/>
                <a:cs typeface="+mn-cs"/>
              </a:rPr>
              <a:t>50</a:t>
            </a:r>
            <a:r>
              <a:rPr lang="zh-TW" altLang="en-US" sz="2400" b="1" dirty="0">
                <a:solidFill>
                  <a:srgbClr val="7030A0"/>
                </a:solidFill>
                <a:latin typeface="Calibri"/>
                <a:ea typeface="新細明體" panose="02020500000000000000" pitchFamily="18" charset="-120"/>
                <a:cs typeface="+mn-cs"/>
              </a:rPr>
              <a:t>萬元之稅款。</a:t>
            </a:r>
            <a:endParaRPr lang="en-US" altLang="zh-TW" sz="2400" b="1" dirty="0">
              <a:solidFill>
                <a:srgbClr val="7030A0"/>
              </a:solidFill>
              <a:latin typeface="Calibri"/>
              <a:ea typeface="新細明體" panose="02020500000000000000" pitchFamily="18" charset="-120"/>
              <a:cs typeface="+mn-cs"/>
            </a:endParaRPr>
          </a:p>
          <a:p>
            <a:pPr lvl="0">
              <a:defRPr/>
            </a:pPr>
            <a:r>
              <a:rPr lang="zh-TW" altLang="en-US" sz="2400" dirty="0" smtClean="0">
                <a:solidFill>
                  <a:srgbClr val="FF0000"/>
                </a:solidFill>
                <a:latin typeface="Calibri"/>
                <a:ea typeface="新細明體" panose="02020500000000000000" pitchFamily="18" charset="-120"/>
                <a:cs typeface="+mn-cs"/>
              </a:rPr>
              <a:t>         因</a:t>
            </a:r>
            <a:r>
              <a:rPr lang="zh-TW" altLang="en-US" sz="2400" dirty="0">
                <a:solidFill>
                  <a:srgbClr val="FF0000"/>
                </a:solidFill>
                <a:latin typeface="Calibri"/>
                <a:ea typeface="新細明體" panose="02020500000000000000" pitchFamily="18" charset="-120"/>
                <a:cs typeface="+mn-cs"/>
              </a:rPr>
              <a:t>其係屬出售</a:t>
            </a:r>
            <a:r>
              <a:rPr lang="en-US" altLang="zh-TW" sz="2400" dirty="0">
                <a:solidFill>
                  <a:srgbClr val="FF0000"/>
                </a:solidFill>
                <a:latin typeface="Calibri"/>
                <a:ea typeface="新細明體" panose="02020500000000000000" pitchFamily="18" charset="-120"/>
                <a:cs typeface="+mn-cs"/>
              </a:rPr>
              <a:t>A</a:t>
            </a:r>
            <a:r>
              <a:rPr lang="zh-TW" altLang="en-US" sz="2400" dirty="0">
                <a:solidFill>
                  <a:srgbClr val="FF0000"/>
                </a:solidFill>
                <a:latin typeface="Calibri"/>
                <a:ea typeface="新細明體" panose="02020500000000000000" pitchFamily="18" charset="-120"/>
                <a:cs typeface="+mn-cs"/>
              </a:rPr>
              <a:t>屋二年內重購自住</a:t>
            </a:r>
            <a:r>
              <a:rPr lang="zh-TW" altLang="zh-TW" sz="2400" dirty="0">
                <a:solidFill>
                  <a:srgbClr val="FF0000"/>
                </a:solidFill>
                <a:latin typeface="Calibri"/>
                <a:ea typeface="新細明體" panose="02020500000000000000" pitchFamily="18" charset="-120"/>
                <a:cs typeface="+mn-cs"/>
              </a:rPr>
              <a:t>。</a:t>
            </a:r>
            <a:r>
              <a:rPr lang="zh-TW" altLang="en-US" sz="2400" b="1" dirty="0">
                <a:solidFill>
                  <a:srgbClr val="7030A0"/>
                </a:solidFill>
                <a:latin typeface="Calibri"/>
                <a:ea typeface="新細明體" panose="02020500000000000000" pitchFamily="18" charset="-120"/>
                <a:cs typeface="+mn-cs"/>
              </a:rPr>
              <a:t>而以配偶之一方出售自住房屋、土地，而以配偶之他方名義重購者，亦得適用。</a:t>
            </a:r>
          </a:p>
        </p:txBody>
      </p:sp>
      <p:cxnSp>
        <p:nvCxnSpPr>
          <p:cNvPr id="14" name="直線接點 13"/>
          <p:cNvCxnSpPr/>
          <p:nvPr/>
        </p:nvCxnSpPr>
        <p:spPr>
          <a:xfrm>
            <a:off x="713109" y="3501008"/>
            <a:ext cx="7848871"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293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投影片編號版面配置區 5"/>
          <p:cNvSpPr txBox="1">
            <a:spLocks/>
          </p:cNvSpPr>
          <p:nvPr/>
        </p:nvSpPr>
        <p:spPr>
          <a:xfrm>
            <a:off x="7452320" y="6453336"/>
            <a:ext cx="480060" cy="237744"/>
          </a:xfrm>
          <a:prstGeom prst="rect">
            <a:avLst/>
          </a:prstGeom>
        </p:spPr>
        <p:txBody>
          <a:bodyPr/>
          <a:lstStyle/>
          <a:p>
            <a:pPr>
              <a:defRPr/>
            </a:pPr>
            <a:fld id="{CA8D9AD5-F248-4919-864A-CFD76CC027D6}" type="slidenum">
              <a:rPr lang="en-US" altLang="zh-TW" sz="1050" smtClean="0">
                <a:solidFill>
                  <a:prstClr val="white"/>
                </a:solidFill>
              </a:rPr>
              <a:pPr>
                <a:defRPr/>
              </a:pPr>
              <a:t>41</a:t>
            </a:fld>
            <a:endParaRPr lang="zh-TW" altLang="en-US" sz="1050" dirty="0">
              <a:solidFill>
                <a:prstClr val="white"/>
              </a:solidFill>
            </a:endParaRPr>
          </a:p>
        </p:txBody>
      </p:sp>
      <p:sp>
        <p:nvSpPr>
          <p:cNvPr id="9" name="頁尾版面配置區 6"/>
          <p:cNvSpPr txBox="1">
            <a:spLocks/>
          </p:cNvSpPr>
          <p:nvPr/>
        </p:nvSpPr>
        <p:spPr>
          <a:xfrm>
            <a:off x="0" y="6597352"/>
            <a:ext cx="9144000" cy="260648"/>
          </a:xfrm>
          <a:prstGeom prst="rect">
            <a:avLst/>
          </a:prstGeom>
          <a:solidFill>
            <a:srgbClr val="3333CC">
              <a:lumMod val="50000"/>
            </a:srgbClr>
          </a:solidFill>
        </p:spPr>
        <p:txBody>
          <a:bodyPr/>
          <a:lstStyle/>
          <a:p>
            <a:pPr defTabSz="914400" fontAlgn="auto">
              <a:spcBef>
                <a:spcPts val="0"/>
              </a:spcBef>
              <a:spcAft>
                <a:spcPts val="0"/>
              </a:spcAft>
              <a:buClrTx/>
              <a:buSzTx/>
              <a:buFontTx/>
              <a:buNone/>
              <a:defRPr/>
            </a:pPr>
            <a:r>
              <a:rPr lang="zh-TW" altLang="en-US" sz="1050" kern="0" dirty="0" smtClean="0">
                <a:solidFill>
                  <a:srgbClr val="FFFFFF"/>
                </a:solidFill>
              </a:rPr>
              <a:t>                                 林秀銘                                                                                                                                                            </a:t>
            </a:r>
            <a:endParaRPr lang="zh-TW" altLang="en-US" sz="1050" kern="0" dirty="0">
              <a:solidFill>
                <a:srgbClr val="FFFFFF"/>
              </a:solidFill>
            </a:endParaRPr>
          </a:p>
        </p:txBody>
      </p:sp>
      <p:sp>
        <p:nvSpPr>
          <p:cNvPr id="7" name="投影片編號版面配置區 5"/>
          <p:cNvSpPr txBox="1">
            <a:spLocks/>
          </p:cNvSpPr>
          <p:nvPr/>
        </p:nvSpPr>
        <p:spPr>
          <a:xfrm>
            <a:off x="7452320" y="6622937"/>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41</a:t>
            </a:fld>
            <a:endParaRPr lang="zh-TW" altLang="en-US" sz="1050" dirty="0">
              <a:solidFill>
                <a:srgbClr val="FFFFFF"/>
              </a:solidFill>
            </a:endParaRPr>
          </a:p>
        </p:txBody>
      </p:sp>
      <p:sp>
        <p:nvSpPr>
          <p:cNvPr id="13" name="矩形 12"/>
          <p:cNvSpPr/>
          <p:nvPr/>
        </p:nvSpPr>
        <p:spPr bwMode="auto">
          <a:xfrm>
            <a:off x="0" y="907719"/>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sp>
        <p:nvSpPr>
          <p:cNvPr id="4" name="內容版面配置區 2"/>
          <p:cNvSpPr txBox="1">
            <a:spLocks/>
          </p:cNvSpPr>
          <p:nvPr/>
        </p:nvSpPr>
        <p:spPr>
          <a:xfrm>
            <a:off x="503548" y="191707"/>
            <a:ext cx="7956884" cy="1004044"/>
          </a:xfrm>
          <a:prstGeom prst="rect">
            <a:avLst/>
          </a:prstGeom>
          <a:solidFill>
            <a:srgbClr val="FFFF00"/>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TW" altLang="en-US" b="1" dirty="0" smtClean="0">
                <a:solidFill>
                  <a:srgbClr val="FF3300"/>
                </a:solidFill>
                <a:latin typeface="微軟正黑體" panose="020B0604030504040204" pitchFamily="34" charset="-120"/>
                <a:ea typeface="微軟正黑體" panose="020B0604030504040204" pitchFamily="34" charset="-120"/>
              </a:rPr>
              <a:t>以自住房地為</a:t>
            </a:r>
            <a:r>
              <a:rPr lang="zh-TW" altLang="en-US" b="1" dirty="0">
                <a:solidFill>
                  <a:srgbClr val="FF3300"/>
                </a:solidFill>
                <a:latin typeface="微軟正黑體" panose="020B0604030504040204" pitchFamily="34" charset="-120"/>
                <a:ea typeface="微軟正黑體" panose="020B0604030504040204" pitchFamily="34" charset="-120"/>
              </a:rPr>
              <a:t>例</a:t>
            </a:r>
            <a:r>
              <a:rPr lang="zh-TW" altLang="en-US" b="1" dirty="0" smtClean="0">
                <a:solidFill>
                  <a:srgbClr val="FF3300"/>
                </a:solidFill>
                <a:latin typeface="微軟正黑體" panose="020B0604030504040204" pitchFamily="34" charset="-120"/>
                <a:ea typeface="微軟正黑體" panose="020B0604030504040204" pitchFamily="34" charset="-120"/>
              </a:rPr>
              <a:t>，</a:t>
            </a:r>
            <a:r>
              <a:rPr lang="en-US" altLang="zh-TW" b="1" dirty="0" smtClean="0">
                <a:solidFill>
                  <a:srgbClr val="FF3300"/>
                </a:solidFill>
                <a:latin typeface="微軟正黑體" panose="020B0604030504040204" pitchFamily="34" charset="-120"/>
                <a:ea typeface="微軟正黑體" panose="020B0604030504040204" pitchFamily="34" charset="-120"/>
              </a:rPr>
              <a:t>『</a:t>
            </a:r>
            <a:r>
              <a:rPr lang="zh-TW" altLang="en-US" b="1" dirty="0" smtClean="0">
                <a:solidFill>
                  <a:srgbClr val="FF3300"/>
                </a:solidFill>
                <a:latin typeface="微軟正黑體" panose="020B0604030504040204" pitchFamily="34" charset="-120"/>
                <a:ea typeface="微軟正黑體" panose="020B0604030504040204" pitchFamily="34" charset="-120"/>
              </a:rPr>
              <a:t>舊制</a:t>
            </a:r>
            <a:r>
              <a:rPr lang="en-US" altLang="zh-TW" b="1" dirty="0" smtClean="0">
                <a:solidFill>
                  <a:srgbClr val="FF3300"/>
                </a:solidFill>
                <a:latin typeface="微軟正黑體" panose="020B0604030504040204" pitchFamily="34" charset="-120"/>
                <a:ea typeface="微軟正黑體" panose="020B0604030504040204" pitchFamily="34" charset="-120"/>
              </a:rPr>
              <a:t>』</a:t>
            </a:r>
            <a:r>
              <a:rPr lang="zh-TW" altLang="en-US" b="1" dirty="0" smtClean="0">
                <a:solidFill>
                  <a:srgbClr val="FF3300"/>
                </a:solidFill>
                <a:latin typeface="微軟正黑體" panose="020B0604030504040204" pitchFamily="34" charset="-120"/>
                <a:ea typeface="微軟正黑體" panose="020B0604030504040204" pitchFamily="34" charset="-120"/>
              </a:rPr>
              <a:t>課稅與</a:t>
            </a:r>
            <a:r>
              <a:rPr lang="en-US" altLang="zh-TW" b="1" dirty="0" smtClean="0">
                <a:solidFill>
                  <a:srgbClr val="FF3300"/>
                </a:solidFill>
                <a:latin typeface="微軟正黑體" panose="020B0604030504040204" pitchFamily="34" charset="-120"/>
                <a:ea typeface="微軟正黑體" panose="020B0604030504040204" pitchFamily="34" charset="-120"/>
              </a:rPr>
              <a:t>『</a:t>
            </a:r>
            <a:r>
              <a:rPr lang="zh-TW" altLang="en-US" b="1" dirty="0" smtClean="0">
                <a:solidFill>
                  <a:srgbClr val="FF3300"/>
                </a:solidFill>
                <a:latin typeface="微軟正黑體" panose="020B0604030504040204" pitchFamily="34" charset="-120"/>
                <a:ea typeface="微軟正黑體" panose="020B0604030504040204" pitchFamily="34" charset="-120"/>
              </a:rPr>
              <a:t>新制</a:t>
            </a:r>
            <a:r>
              <a:rPr lang="en-US" altLang="zh-TW" b="1" dirty="0" smtClean="0">
                <a:solidFill>
                  <a:srgbClr val="FF3300"/>
                </a:solidFill>
                <a:latin typeface="微軟正黑體" panose="020B0604030504040204" pitchFamily="34" charset="-120"/>
                <a:ea typeface="微軟正黑體" panose="020B0604030504040204" pitchFamily="34" charset="-120"/>
              </a:rPr>
              <a:t>』</a:t>
            </a:r>
            <a:r>
              <a:rPr lang="zh-TW" altLang="en-US" b="1" dirty="0" smtClean="0">
                <a:solidFill>
                  <a:srgbClr val="FF3300"/>
                </a:solidFill>
                <a:latin typeface="微軟正黑體" panose="020B0604030504040204" pitchFamily="34" charset="-120"/>
                <a:ea typeface="微軟正黑體" panose="020B0604030504040204" pitchFamily="34" charset="-120"/>
              </a:rPr>
              <a:t>房地合一課稅兩</a:t>
            </a:r>
            <a:r>
              <a:rPr lang="zh-TW" altLang="en-US" b="1" dirty="0">
                <a:solidFill>
                  <a:srgbClr val="FF3300"/>
                </a:solidFill>
                <a:latin typeface="微軟正黑體" panose="020B0604030504040204" pitchFamily="34" charset="-120"/>
                <a:ea typeface="微軟正黑體" panose="020B0604030504040204" pitchFamily="34" charset="-120"/>
              </a:rPr>
              <a:t>者</a:t>
            </a:r>
            <a:r>
              <a:rPr lang="zh-TW" altLang="en-US" b="1" dirty="0" smtClean="0">
                <a:solidFill>
                  <a:srgbClr val="FF3300"/>
                </a:solidFill>
                <a:latin typeface="微軟正黑體" panose="020B0604030504040204" pitchFamily="34" charset="-120"/>
                <a:ea typeface="微軟正黑體" panose="020B0604030504040204" pitchFamily="34" charset="-120"/>
              </a:rPr>
              <a:t>差別，如下表</a:t>
            </a:r>
            <a:r>
              <a:rPr lang="en-US" altLang="zh-TW" b="1" dirty="0" smtClean="0">
                <a:solidFill>
                  <a:srgbClr val="FF3300"/>
                </a:solidFill>
                <a:latin typeface="微軟正黑體" panose="020B0604030504040204" pitchFamily="34" charset="-120"/>
                <a:ea typeface="微軟正黑體" panose="020B0604030504040204" pitchFamily="34" charset="-120"/>
              </a:rPr>
              <a:t>:</a:t>
            </a:r>
            <a:endParaRPr lang="zh-TW" altLang="en-US" b="1" dirty="0">
              <a:solidFill>
                <a:srgbClr val="FF3300"/>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470620701"/>
              </p:ext>
            </p:extLst>
          </p:nvPr>
        </p:nvGraphicFramePr>
        <p:xfrm>
          <a:off x="229944" y="1484784"/>
          <a:ext cx="8684111" cy="4680520"/>
        </p:xfrm>
        <a:graphic>
          <a:graphicData uri="http://schemas.openxmlformats.org/drawingml/2006/table">
            <a:tbl>
              <a:tblPr firstRow="1" bandRow="1">
                <a:tableStyleId>{5C22544A-7EE6-4342-B048-85BDC9FD1C3A}</a:tableStyleId>
              </a:tblPr>
              <a:tblGrid>
                <a:gridCol w="2119182"/>
                <a:gridCol w="3086970"/>
                <a:gridCol w="3477959"/>
              </a:tblGrid>
              <a:tr h="534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bg1"/>
                          </a:solidFill>
                          <a:latin typeface="微軟正黑體" panose="020B0604030504040204" pitchFamily="34" charset="-120"/>
                          <a:ea typeface="微軟正黑體" panose="020B0604030504040204" pitchFamily="34" charset="-120"/>
                        </a:rPr>
                        <a:t>課稅差別</a:t>
                      </a:r>
                      <a:endParaRPr lang="zh-TW" altLang="en-US" sz="2800" dirty="0" smtClean="0">
                        <a:solidFill>
                          <a:schemeClr val="bg1"/>
                        </a:solidFill>
                      </a:endParaRPr>
                    </a:p>
                  </a:txBody>
                  <a:tcPr anchor="ctr"/>
                </a:tc>
                <a:tc>
                  <a:txBody>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舊    制</a:t>
                      </a:r>
                      <a:endParaRPr lang="zh-TW" altLang="en-US" sz="2800" dirty="0">
                        <a:solidFill>
                          <a:schemeClr val="bg1"/>
                        </a:solidFill>
                      </a:endParaRPr>
                    </a:p>
                  </a:txBody>
                  <a:tcPr/>
                </a:tc>
                <a:tc>
                  <a:txBody>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新   制</a:t>
                      </a:r>
                      <a:endParaRPr lang="zh-TW" altLang="en-US" sz="2800" dirty="0">
                        <a:solidFill>
                          <a:schemeClr val="bg1"/>
                        </a:solidFill>
                      </a:endParaRPr>
                    </a:p>
                  </a:txBody>
                  <a:tcPr/>
                </a:tc>
              </a:tr>
              <a:tr h="1350754">
                <a:tc>
                  <a:txBody>
                    <a:bodyPr/>
                    <a:lstStyle/>
                    <a:p>
                      <a:r>
                        <a:rPr lang="zh-TW" altLang="en-US" sz="2200" b="1" dirty="0" smtClean="0">
                          <a:solidFill>
                            <a:schemeClr val="tx1"/>
                          </a:solidFill>
                          <a:latin typeface="微軟正黑體" panose="020B0604030504040204" pitchFamily="34" charset="-120"/>
                          <a:ea typeface="微軟正黑體" panose="020B0604030504040204" pitchFamily="34" charset="-120"/>
                        </a:rPr>
                        <a:t>房產利得</a:t>
                      </a:r>
                      <a:endParaRPr lang="zh-TW" altLang="en-US" sz="2200" dirty="0">
                        <a:solidFill>
                          <a:schemeClr val="tx1"/>
                        </a:solidFill>
                      </a:endParaRPr>
                    </a:p>
                  </a:txBody>
                  <a:tcPr anchor="ctr">
                    <a:solidFill>
                      <a:schemeClr val="accent6">
                        <a:lumMod val="40000"/>
                        <a:lumOff val="60000"/>
                      </a:schemeClr>
                    </a:solidFill>
                  </a:tcPr>
                </a:tc>
                <a:tc>
                  <a:txBody>
                    <a:bodyPr/>
                    <a:lstStyle/>
                    <a:p>
                      <a:r>
                        <a:rPr lang="zh-TW" altLang="en-US" sz="2000" b="0" dirty="0" smtClean="0">
                          <a:solidFill>
                            <a:schemeClr val="tx1"/>
                          </a:solidFill>
                          <a:latin typeface="微軟正黑體" panose="020B0604030504040204" pitchFamily="34" charset="-120"/>
                          <a:ea typeface="微軟正黑體" panose="020B0604030504040204" pitchFamily="34" charset="-120"/>
                        </a:rPr>
                        <a:t>就</a:t>
                      </a:r>
                      <a:r>
                        <a:rPr lang="zh-TW" altLang="en-US" sz="2000" b="1" dirty="0" smtClean="0">
                          <a:solidFill>
                            <a:srgbClr val="FF0000"/>
                          </a:solidFill>
                          <a:latin typeface="微軟正黑體" panose="020B0604030504040204" pitchFamily="34" charset="-120"/>
                          <a:ea typeface="微軟正黑體" panose="020B0604030504040204" pitchFamily="34" charset="-120"/>
                        </a:rPr>
                        <a:t>「房屋」部分</a:t>
                      </a:r>
                      <a:r>
                        <a:rPr lang="zh-TW" altLang="en-US" sz="2000" b="0" dirty="0" smtClean="0">
                          <a:solidFill>
                            <a:schemeClr val="tx1"/>
                          </a:solidFill>
                          <a:latin typeface="微軟正黑體" panose="020B0604030504040204" pitchFamily="34" charset="-120"/>
                          <a:ea typeface="微軟正黑體" panose="020B0604030504040204" pitchFamily="34" charset="-120"/>
                        </a:rPr>
                        <a:t>產生的交易所得課稅，且採</a:t>
                      </a:r>
                      <a:r>
                        <a:rPr lang="zh-TW" altLang="en-US" sz="2000" b="1" dirty="0" smtClean="0">
                          <a:solidFill>
                            <a:srgbClr val="FF0000"/>
                          </a:solidFill>
                          <a:latin typeface="微軟正黑體" panose="020B0604030504040204" pitchFamily="34" charset="-120"/>
                          <a:ea typeface="微軟正黑體" panose="020B0604030504040204" pitchFamily="34" charset="-120"/>
                        </a:rPr>
                        <a:t>結算申報</a:t>
                      </a:r>
                      <a:r>
                        <a:rPr lang="zh-TW" altLang="en-US" sz="2000" b="0" dirty="0" smtClean="0">
                          <a:solidFill>
                            <a:schemeClr val="tx1"/>
                          </a:solidFill>
                          <a:latin typeface="微軟正黑體" panose="020B0604030504040204" pitchFamily="34" charset="-120"/>
                          <a:ea typeface="微軟正黑體" panose="020B0604030504040204" pitchFamily="34" charset="-120"/>
                        </a:rPr>
                        <a:t>，適用</a:t>
                      </a:r>
                      <a:r>
                        <a:rPr lang="zh-TW" altLang="en-US" sz="2000" b="1" dirty="0" smtClean="0">
                          <a:solidFill>
                            <a:srgbClr val="FF0000"/>
                          </a:solidFill>
                          <a:latin typeface="微軟正黑體" panose="020B0604030504040204" pitchFamily="34" charset="-120"/>
                          <a:ea typeface="微軟正黑體" panose="020B0604030504040204" pitchFamily="34" charset="-120"/>
                        </a:rPr>
                        <a:t>稅率由</a:t>
                      </a:r>
                      <a:r>
                        <a:rPr lang="en-US" altLang="zh-TW" sz="2000" b="1" dirty="0" smtClean="0">
                          <a:solidFill>
                            <a:srgbClr val="FF0000"/>
                          </a:solidFill>
                          <a:latin typeface="微軟正黑體" panose="020B0604030504040204" pitchFamily="34" charset="-120"/>
                          <a:ea typeface="微軟正黑體" panose="020B0604030504040204" pitchFamily="34" charset="-120"/>
                        </a:rPr>
                        <a:t>5%</a:t>
                      </a:r>
                      <a:r>
                        <a:rPr lang="zh-TW" altLang="en-US" sz="2000" b="1" dirty="0" smtClean="0">
                          <a:solidFill>
                            <a:srgbClr val="FF0000"/>
                          </a:solidFill>
                          <a:latin typeface="微軟正黑體" panose="020B0604030504040204" pitchFamily="34" charset="-120"/>
                          <a:ea typeface="微軟正黑體" panose="020B0604030504040204" pitchFamily="34" charset="-120"/>
                        </a:rPr>
                        <a:t>到</a:t>
                      </a:r>
                      <a:r>
                        <a:rPr lang="en-US" altLang="zh-TW" sz="2000" b="1" dirty="0" smtClean="0">
                          <a:solidFill>
                            <a:srgbClr val="FF0000"/>
                          </a:solidFill>
                          <a:latin typeface="微軟正黑體" panose="020B0604030504040204" pitchFamily="34" charset="-120"/>
                          <a:ea typeface="微軟正黑體" panose="020B0604030504040204" pitchFamily="34" charset="-120"/>
                        </a:rPr>
                        <a:t>45%</a:t>
                      </a:r>
                      <a:r>
                        <a:rPr lang="zh-TW" altLang="en-US" sz="2000" b="0" dirty="0" smtClean="0">
                          <a:solidFill>
                            <a:schemeClr val="tx1"/>
                          </a:solidFill>
                          <a:latin typeface="微軟正黑體" panose="020B0604030504040204" pitchFamily="34" charset="-120"/>
                          <a:ea typeface="微軟正黑體" panose="020B0604030504040204" pitchFamily="34" charset="-120"/>
                        </a:rPr>
                        <a:t>不等</a:t>
                      </a:r>
                      <a:endParaRPr lang="zh-TW" altLang="en-US" sz="2000" b="0" dirty="0">
                        <a:solidFill>
                          <a:schemeClr val="tx1"/>
                        </a:solidFill>
                      </a:endParaRPr>
                    </a:p>
                  </a:txBody>
                  <a:tcPr anchor="ctr"/>
                </a:tc>
                <a:tc>
                  <a:txBody>
                    <a:bodyPr/>
                    <a:lstStyle/>
                    <a:p>
                      <a:r>
                        <a:rPr lang="zh-TW" altLang="en-US" sz="2000" b="0" dirty="0" smtClean="0">
                          <a:solidFill>
                            <a:schemeClr val="tx1"/>
                          </a:solidFill>
                          <a:latin typeface="微軟正黑體" panose="020B0604030504040204" pitchFamily="34" charset="-120"/>
                          <a:ea typeface="微軟正黑體" panose="020B0604030504040204" pitchFamily="34" charset="-120"/>
                        </a:rPr>
                        <a:t>將房屋及土地的</a:t>
                      </a:r>
                      <a:r>
                        <a:rPr lang="zh-TW" altLang="en-US" sz="2000" b="1" dirty="0" smtClean="0">
                          <a:solidFill>
                            <a:srgbClr val="FF0000"/>
                          </a:solidFill>
                          <a:latin typeface="微軟正黑體" panose="020B0604030504040204" pitchFamily="34" charset="-120"/>
                          <a:ea typeface="微軟正黑體" panose="020B0604030504040204" pitchFamily="34" charset="-120"/>
                        </a:rPr>
                        <a:t>利得合併計稅</a:t>
                      </a:r>
                      <a:r>
                        <a:rPr lang="zh-TW" altLang="en-US" sz="2000" b="0" dirty="0" smtClean="0">
                          <a:solidFill>
                            <a:schemeClr val="tx1"/>
                          </a:solidFill>
                          <a:latin typeface="微軟正黑體" panose="020B0604030504040204" pitchFamily="34" charset="-120"/>
                          <a:ea typeface="微軟正黑體" panose="020B0604030504040204" pitchFamily="34" charset="-120"/>
                        </a:rPr>
                        <a:t>， 自住房地擁有</a:t>
                      </a:r>
                      <a:r>
                        <a:rPr lang="en-US" altLang="zh-TW" sz="2000" b="1" dirty="0" smtClean="0">
                          <a:solidFill>
                            <a:srgbClr val="FF0000"/>
                          </a:solidFill>
                          <a:latin typeface="微軟正黑體" panose="020B0604030504040204" pitchFamily="34" charset="-120"/>
                          <a:ea typeface="微軟正黑體" panose="020B0604030504040204" pitchFamily="34" charset="-120"/>
                        </a:rPr>
                        <a:t>400 </a:t>
                      </a:r>
                      <a:r>
                        <a:rPr lang="zh-TW" altLang="en-US" sz="2000" b="1" dirty="0" smtClean="0">
                          <a:solidFill>
                            <a:srgbClr val="FF0000"/>
                          </a:solidFill>
                          <a:latin typeface="微軟正黑體" panose="020B0604030504040204" pitchFamily="34" charset="-120"/>
                          <a:ea typeface="微軟正黑體" panose="020B0604030504040204" pitchFamily="34" charset="-120"/>
                        </a:rPr>
                        <a:t>萬元免稅額</a:t>
                      </a:r>
                      <a:r>
                        <a:rPr lang="zh-TW" altLang="en-US" sz="2000" b="0" dirty="0" smtClean="0">
                          <a:solidFill>
                            <a:schemeClr val="tx1"/>
                          </a:solidFill>
                          <a:latin typeface="微軟正黑體" panose="020B0604030504040204" pitchFamily="34" charset="-120"/>
                          <a:ea typeface="微軟正黑體" panose="020B0604030504040204" pitchFamily="34" charset="-120"/>
                        </a:rPr>
                        <a:t>，</a:t>
                      </a:r>
                      <a:r>
                        <a:rPr lang="zh-TW" altLang="en-US" sz="2000" b="1" dirty="0" smtClean="0">
                          <a:solidFill>
                            <a:srgbClr val="FF0000"/>
                          </a:solidFill>
                          <a:latin typeface="微軟正黑體" panose="020B0604030504040204" pitchFamily="34" charset="-120"/>
                          <a:ea typeface="微軟正黑體" panose="020B0604030504040204" pitchFamily="34" charset="-120"/>
                        </a:rPr>
                        <a:t>稅率則是</a:t>
                      </a:r>
                      <a:r>
                        <a:rPr lang="en-US" altLang="zh-TW" sz="2000" b="1" dirty="0" smtClean="0">
                          <a:solidFill>
                            <a:srgbClr val="FF0000"/>
                          </a:solidFill>
                          <a:latin typeface="微軟正黑體" panose="020B0604030504040204" pitchFamily="34" charset="-120"/>
                          <a:ea typeface="微軟正黑體" panose="020B0604030504040204" pitchFamily="34" charset="-120"/>
                        </a:rPr>
                        <a:t>10%</a:t>
                      </a:r>
                      <a:endParaRPr lang="zh-TW" altLang="en-US" sz="2000" b="1" dirty="0">
                        <a:solidFill>
                          <a:srgbClr val="FF0000"/>
                        </a:solidFill>
                      </a:endParaRPr>
                    </a:p>
                  </a:txBody>
                  <a:tcPr anchor="ctr"/>
                </a:tc>
              </a:tr>
              <a:tr h="1664883">
                <a:tc>
                  <a:txBody>
                    <a:bodyPr/>
                    <a:lstStyle/>
                    <a:p>
                      <a:r>
                        <a:rPr lang="zh-TW" altLang="en-US" sz="2200" b="1" dirty="0" smtClean="0">
                          <a:solidFill>
                            <a:schemeClr val="tx1"/>
                          </a:solidFill>
                          <a:latin typeface="微軟正黑體" panose="020B0604030504040204" pitchFamily="34" charset="-120"/>
                          <a:ea typeface="微軟正黑體" panose="020B0604030504040204" pitchFamily="34" charset="-120"/>
                        </a:rPr>
                        <a:t>新、舊制都有換屋</a:t>
                      </a:r>
                      <a:r>
                        <a:rPr lang="zh-TW" altLang="en-US" sz="2200" b="1" dirty="0" smtClean="0">
                          <a:solidFill>
                            <a:srgbClr val="FF0000"/>
                          </a:solidFill>
                          <a:latin typeface="微軟正黑體" panose="020B0604030504040204" pitchFamily="34" charset="-120"/>
                          <a:ea typeface="微軟正黑體" panose="020B0604030504040204" pitchFamily="34" charset="-120"/>
                        </a:rPr>
                        <a:t>「重購退稅」</a:t>
                      </a:r>
                      <a:r>
                        <a:rPr lang="zh-TW" altLang="en-US" sz="2200" b="1" dirty="0" smtClean="0">
                          <a:solidFill>
                            <a:schemeClr val="tx1"/>
                          </a:solidFill>
                          <a:latin typeface="微軟正黑體" panose="020B0604030504040204" pitchFamily="34" charset="-120"/>
                          <a:ea typeface="微軟正黑體" panose="020B0604030504040204" pitchFamily="34" charset="-120"/>
                        </a:rPr>
                        <a:t>的機制</a:t>
                      </a:r>
                      <a:endParaRPr lang="zh-TW" altLang="en-US" sz="2200" dirty="0">
                        <a:solidFill>
                          <a:schemeClr val="tx1"/>
                        </a:solidFill>
                      </a:endParaRPr>
                    </a:p>
                  </a:txBody>
                  <a:tcPr anchor="c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dirty="0" smtClean="0">
                          <a:solidFill>
                            <a:schemeClr val="tx1"/>
                          </a:solidFill>
                          <a:latin typeface="微軟正黑體" panose="020B0604030504040204" pitchFamily="34" charset="-120"/>
                          <a:ea typeface="微軟正黑體" panose="020B0604030504040204" pitchFamily="34" charset="-120"/>
                        </a:rPr>
                        <a:t>對於</a:t>
                      </a:r>
                      <a:r>
                        <a:rPr lang="zh-TW" altLang="en-US" sz="2000" b="1" dirty="0" smtClean="0">
                          <a:solidFill>
                            <a:srgbClr val="FF0000"/>
                          </a:solidFill>
                          <a:latin typeface="微軟正黑體" panose="020B0604030504040204" pitchFamily="34" charset="-120"/>
                          <a:ea typeface="微軟正黑體" panose="020B0604030504040204" pitchFamily="34" charset="-120"/>
                        </a:rPr>
                        <a:t>「以高換低」</a:t>
                      </a:r>
                      <a:r>
                        <a:rPr lang="zh-TW" altLang="en-US" sz="2000" b="0" dirty="0" smtClean="0">
                          <a:solidFill>
                            <a:schemeClr val="tx1"/>
                          </a:solidFill>
                          <a:latin typeface="微軟正黑體" panose="020B0604030504040204" pitchFamily="34" charset="-120"/>
                          <a:ea typeface="微軟正黑體" panose="020B0604030504040204" pitchFamily="34" charset="-120"/>
                        </a:rPr>
                        <a:t>的重購換屋案件，</a:t>
                      </a:r>
                      <a:r>
                        <a:rPr lang="zh-TW" altLang="en-US" sz="2000" b="1" dirty="0" smtClean="0">
                          <a:solidFill>
                            <a:srgbClr val="FF0000"/>
                          </a:solidFill>
                          <a:latin typeface="微軟正黑體" panose="020B0604030504040204" pitchFamily="34" charset="-120"/>
                          <a:ea typeface="微軟正黑體" panose="020B0604030504040204" pitchFamily="34" charset="-120"/>
                        </a:rPr>
                        <a:t>並不提供退稅優惠</a:t>
                      </a:r>
                    </a:p>
                    <a:p>
                      <a:endParaRPr lang="zh-TW" altLang="en-US" sz="2000" b="0" dirty="0">
                        <a:solidFill>
                          <a:schemeClr val="tx1"/>
                        </a:solidFill>
                      </a:endParaRPr>
                    </a:p>
                  </a:txBody>
                  <a:tcPr anchor="ctr"/>
                </a:tc>
                <a:tc>
                  <a:txBody>
                    <a:bodyPr/>
                    <a:lstStyle/>
                    <a:p>
                      <a:r>
                        <a:rPr lang="zh-TW" altLang="en-US" sz="2000" b="0" dirty="0" smtClean="0">
                          <a:solidFill>
                            <a:schemeClr val="tx1"/>
                          </a:solidFill>
                          <a:latin typeface="微軟正黑體" panose="020B0604030504040204" pitchFamily="34" charset="-120"/>
                          <a:ea typeface="微軟正黑體" panose="020B0604030504040204" pitchFamily="34" charset="-120"/>
                        </a:rPr>
                        <a:t>退稅部分，新制較舊制寬鬆，增加</a:t>
                      </a:r>
                      <a:r>
                        <a:rPr lang="zh-TW" altLang="en-US" sz="2000" b="1" dirty="0" smtClean="0">
                          <a:solidFill>
                            <a:srgbClr val="FF0000"/>
                          </a:solidFill>
                          <a:latin typeface="微軟正黑體" panose="020B0604030504040204" pitchFamily="34" charset="-120"/>
                          <a:ea typeface="微軟正黑體" panose="020B0604030504040204" pitchFamily="34" charset="-120"/>
                        </a:rPr>
                        <a:t>「比例退稅」的優惠。</a:t>
                      </a:r>
                      <a:r>
                        <a:rPr lang="zh-TW" altLang="en-US" sz="2000" b="0" dirty="0" smtClean="0">
                          <a:solidFill>
                            <a:schemeClr val="tx1"/>
                          </a:solidFill>
                          <a:latin typeface="微軟正黑體" panose="020B0604030504040204" pitchFamily="34" charset="-120"/>
                          <a:ea typeface="微軟正黑體" panose="020B0604030504040204" pitchFamily="34" charset="-120"/>
                        </a:rPr>
                        <a:t>購入新屋價格若低於舊屋，仍可申請</a:t>
                      </a:r>
                      <a:r>
                        <a:rPr lang="zh-TW" altLang="en-US" sz="2000" b="1" dirty="0" smtClean="0">
                          <a:solidFill>
                            <a:srgbClr val="FF0000"/>
                          </a:solidFill>
                          <a:latin typeface="微軟正黑體" panose="020B0604030504040204" pitchFamily="34" charset="-120"/>
                          <a:ea typeface="微軟正黑體" panose="020B0604030504040204" pitchFamily="34" charset="-120"/>
                        </a:rPr>
                        <a:t>退回局部售屋利得稅</a:t>
                      </a:r>
                      <a:endParaRPr lang="zh-TW" altLang="en-US" sz="2000" b="1" dirty="0">
                        <a:solidFill>
                          <a:srgbClr val="FF0000"/>
                        </a:solidFill>
                      </a:endParaRPr>
                    </a:p>
                  </a:txBody>
                  <a:tcPr anchor="ctr"/>
                </a:tc>
              </a:tr>
              <a:tr h="1130864">
                <a:tc>
                  <a:txBody>
                    <a:bodyPr/>
                    <a:lstStyle/>
                    <a:p>
                      <a:r>
                        <a:rPr lang="zh-TW" altLang="en-US" sz="2200" b="1" dirty="0" smtClean="0">
                          <a:solidFill>
                            <a:schemeClr val="tx1"/>
                          </a:solidFill>
                          <a:latin typeface="微軟正黑體" panose="020B0604030504040204" pitchFamily="34" charset="-120"/>
                          <a:ea typeface="微軟正黑體" panose="020B0604030504040204" pitchFamily="34" charset="-120"/>
                        </a:rPr>
                        <a:t>對房產利得課稅規定的差異，</a:t>
                      </a:r>
                      <a:r>
                        <a:rPr lang="zh-TW" altLang="en-US" sz="2200" b="1" dirty="0" smtClean="0">
                          <a:solidFill>
                            <a:srgbClr val="FF0000"/>
                          </a:solidFill>
                          <a:latin typeface="微軟正黑體" panose="020B0604030504040204" pitchFamily="34" charset="-120"/>
                          <a:ea typeface="微軟正黑體" panose="020B0604030504040204" pitchFamily="34" charset="-120"/>
                        </a:rPr>
                        <a:t>稅負輕重</a:t>
                      </a:r>
                      <a:endParaRPr lang="zh-TW" altLang="en-US" sz="2200" dirty="0">
                        <a:solidFill>
                          <a:srgbClr val="FF0000"/>
                        </a:solidFill>
                      </a:endParaRPr>
                    </a:p>
                  </a:txBody>
                  <a:tcPr anchor="ctr">
                    <a:solidFill>
                      <a:schemeClr val="accent6">
                        <a:lumMod val="40000"/>
                        <a:lumOff val="60000"/>
                      </a:schemeClr>
                    </a:solidFill>
                  </a:tcPr>
                </a:tc>
                <a:tc>
                  <a:txBody>
                    <a:bodyPr/>
                    <a:lstStyle/>
                    <a:p>
                      <a:r>
                        <a:rPr lang="zh-TW" altLang="en-US" sz="2000" b="0" dirty="0" smtClean="0">
                          <a:solidFill>
                            <a:schemeClr val="tx1"/>
                          </a:solidFill>
                          <a:latin typeface="微軟正黑體" panose="020B0604030504040204" pitchFamily="34" charset="-120"/>
                          <a:ea typeface="微軟正黑體" panose="020B0604030504040204" pitchFamily="34" charset="-120"/>
                        </a:rPr>
                        <a:t>自住房地</a:t>
                      </a:r>
                      <a:r>
                        <a:rPr lang="zh-TW" altLang="en-US" sz="2000" b="1" dirty="0" smtClean="0">
                          <a:solidFill>
                            <a:srgbClr val="FF0000"/>
                          </a:solidFill>
                          <a:latin typeface="微軟正黑體" panose="020B0604030504040204" pitchFamily="34" charset="-120"/>
                          <a:ea typeface="微軟正黑體" panose="020B0604030504040204" pitchFamily="34" charset="-120"/>
                        </a:rPr>
                        <a:t>房屋部分獲利要繳稅</a:t>
                      </a:r>
                      <a:endParaRPr lang="zh-TW" altLang="en-US" sz="2000" b="1" dirty="0">
                        <a:solidFill>
                          <a:srgbClr val="FF0000"/>
                        </a:solidFill>
                      </a:endParaRPr>
                    </a:p>
                  </a:txBody>
                  <a:tcPr anchor="ctr"/>
                </a:tc>
                <a:tc>
                  <a:txBody>
                    <a:bodyPr/>
                    <a:lstStyle/>
                    <a:p>
                      <a:r>
                        <a:rPr lang="zh-TW" altLang="en-US" sz="2000" b="0" dirty="0" smtClean="0">
                          <a:solidFill>
                            <a:schemeClr val="tx1"/>
                          </a:solidFill>
                          <a:latin typeface="微軟正黑體" panose="020B0604030504040204" pitchFamily="34" charset="-120"/>
                          <a:ea typeface="微軟正黑體" panose="020B0604030504040204" pitchFamily="34" charset="-120"/>
                        </a:rPr>
                        <a:t>自住房地</a:t>
                      </a:r>
                      <a:r>
                        <a:rPr lang="zh-TW" altLang="en-US" sz="2000" b="1" dirty="0" smtClean="0">
                          <a:solidFill>
                            <a:srgbClr val="FF0000"/>
                          </a:solidFill>
                          <a:latin typeface="微軟正黑體" panose="020B0604030504040204" pitchFamily="34" charset="-120"/>
                          <a:ea typeface="微軟正黑體" panose="020B0604030504040204" pitchFamily="34" charset="-120"/>
                        </a:rPr>
                        <a:t>交易獲利只要低於</a:t>
                      </a:r>
                      <a:r>
                        <a:rPr lang="en-US" altLang="zh-TW" sz="2000" b="1" dirty="0" smtClean="0">
                          <a:solidFill>
                            <a:srgbClr val="FF0000"/>
                          </a:solidFill>
                          <a:latin typeface="微軟正黑體" panose="020B0604030504040204" pitchFamily="34" charset="-120"/>
                          <a:ea typeface="微軟正黑體" panose="020B0604030504040204" pitchFamily="34" charset="-120"/>
                        </a:rPr>
                        <a:t>400 </a:t>
                      </a:r>
                      <a:r>
                        <a:rPr lang="zh-TW" altLang="en-US" sz="2000" b="1" dirty="0" smtClean="0">
                          <a:solidFill>
                            <a:srgbClr val="FF0000"/>
                          </a:solidFill>
                          <a:latin typeface="微軟正黑體" panose="020B0604030504040204" pitchFamily="34" charset="-120"/>
                          <a:ea typeface="微軟正黑體" panose="020B0604030504040204" pitchFamily="34" charset="-120"/>
                        </a:rPr>
                        <a:t>萬元則全數免稅</a:t>
                      </a:r>
                      <a:endParaRPr lang="zh-TW" altLang="en-US" sz="2000" b="1" dirty="0">
                        <a:solidFill>
                          <a:srgbClr val="FF0000"/>
                        </a:solidFill>
                      </a:endParaRPr>
                    </a:p>
                  </a:txBody>
                  <a:tcPr anchor="ctr"/>
                </a:tc>
              </a:tr>
            </a:tbl>
          </a:graphicData>
        </a:graphic>
      </p:graphicFrame>
    </p:spTree>
    <p:extLst>
      <p:ext uri="{BB962C8B-B14F-4D97-AF65-F5344CB8AC3E}">
        <p14:creationId xmlns:p14="http://schemas.microsoft.com/office/powerpoint/2010/main" val="4121413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3" name="Group 14"/>
          <p:cNvGrpSpPr>
            <a:grpSpLocks/>
          </p:cNvGrpSpPr>
          <p:nvPr/>
        </p:nvGrpSpPr>
        <p:grpSpPr bwMode="auto">
          <a:xfrm>
            <a:off x="485546" y="989348"/>
            <a:ext cx="8028892" cy="504056"/>
            <a:chOff x="1162" y="3793"/>
            <a:chExt cx="2404" cy="395"/>
          </a:xfrm>
        </p:grpSpPr>
        <p:sp>
          <p:nvSpPr>
            <p:cNvPr id="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7" name="矩形 6"/>
          <p:cNvSpPr/>
          <p:nvPr/>
        </p:nvSpPr>
        <p:spPr>
          <a:xfrm>
            <a:off x="2483768" y="929006"/>
            <a:ext cx="3600400" cy="461665"/>
          </a:xfrm>
          <a:prstGeom prst="rect">
            <a:avLst/>
          </a:prstGeom>
        </p:spPr>
        <p:txBody>
          <a:bodyPr wrap="square">
            <a:spAutoFit/>
          </a:bodyPr>
          <a:lstStyle/>
          <a:p>
            <a:r>
              <a:rPr lang="zh-TW" altLang="en-US" sz="2400" b="1" dirty="0" smtClean="0">
                <a:solidFill>
                  <a:schemeClr val="accent4"/>
                </a:solidFill>
                <a:ea typeface="新細明體" pitchFamily="18" charset="-120"/>
              </a:rPr>
              <a:t>  </a:t>
            </a:r>
            <a:r>
              <a:rPr lang="en-US" altLang="zh-TW" sz="2400" b="1" dirty="0" smtClean="0">
                <a:solidFill>
                  <a:schemeClr val="accent4"/>
                </a:solidFill>
                <a:ea typeface="新細明體" pitchFamily="18" charset="-120"/>
              </a:rPr>
              <a:t>(</a:t>
            </a:r>
            <a:r>
              <a:rPr lang="zh-TW" altLang="en-US" sz="2400" b="1" dirty="0" smtClean="0">
                <a:solidFill>
                  <a:schemeClr val="accent4"/>
                </a:solidFill>
                <a:ea typeface="新細明體" pitchFamily="18" charset="-120"/>
              </a:rPr>
              <a:t>九</a:t>
            </a:r>
            <a:r>
              <a:rPr lang="en-US" altLang="zh-TW" sz="2400" b="1" dirty="0" smtClean="0">
                <a:solidFill>
                  <a:schemeClr val="accent4"/>
                </a:solidFill>
                <a:ea typeface="新細明體" pitchFamily="18" charset="-120"/>
              </a:rPr>
              <a:t>)</a:t>
            </a:r>
            <a:r>
              <a:rPr lang="zh-TW" altLang="en-US" sz="2400" b="1" dirty="0" smtClean="0">
                <a:solidFill>
                  <a:schemeClr val="accent4"/>
                </a:solidFill>
                <a:ea typeface="新細明體" pitchFamily="18" charset="-120"/>
              </a:rPr>
              <a:t> 防錯殺 </a:t>
            </a:r>
            <a:r>
              <a:rPr lang="en-US" altLang="zh-TW" sz="2400" b="1" dirty="0">
                <a:solidFill>
                  <a:srgbClr val="FF0000"/>
                </a:solidFill>
                <a:ea typeface="新細明體" pitchFamily="18" charset="-120"/>
              </a:rPr>
              <a:t>(</a:t>
            </a:r>
            <a:r>
              <a:rPr lang="zh-TW" altLang="en-US" sz="2400" b="1" dirty="0" smtClean="0">
                <a:solidFill>
                  <a:srgbClr val="FF0000"/>
                </a:solidFill>
                <a:ea typeface="新細明體" pitchFamily="18" charset="-120"/>
              </a:rPr>
              <a:t>特殊稅率</a:t>
            </a:r>
            <a:r>
              <a:rPr lang="en-US" altLang="zh-TW" sz="2400" b="1" dirty="0" smtClean="0">
                <a:solidFill>
                  <a:srgbClr val="FF0000"/>
                </a:solidFill>
                <a:ea typeface="新細明體" pitchFamily="18" charset="-120"/>
              </a:rPr>
              <a:t>)</a:t>
            </a:r>
            <a:r>
              <a:rPr lang="zh-TW" altLang="en-US" sz="2400" b="1" dirty="0" smtClean="0">
                <a:solidFill>
                  <a:srgbClr val="FF0000"/>
                </a:solidFill>
                <a:ea typeface="新細明體" pitchFamily="18" charset="-120"/>
              </a:rPr>
              <a:t> </a:t>
            </a:r>
            <a:endParaRPr lang="zh-TW" altLang="en-US" sz="2400" dirty="0">
              <a:solidFill>
                <a:srgbClr val="FF0000"/>
              </a:solidFill>
              <a:ea typeface="新細明體" pitchFamily="18" charset="-120"/>
            </a:endParaRPr>
          </a:p>
        </p:txBody>
      </p:sp>
      <p:sp>
        <p:nvSpPr>
          <p:cNvPr id="9" name="矩形 8"/>
          <p:cNvSpPr/>
          <p:nvPr/>
        </p:nvSpPr>
        <p:spPr>
          <a:xfrm>
            <a:off x="4572000" y="1539343"/>
            <a:ext cx="3888432" cy="4154984"/>
          </a:xfrm>
          <a:prstGeom prst="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16200000" scaled="1"/>
            <a:tileRect/>
          </a:gradFill>
          <a:ln>
            <a:noFill/>
          </a:ln>
        </p:spPr>
        <p:txBody>
          <a:bodyPr wrap="square">
            <a:spAutoFit/>
          </a:bodyPr>
          <a:lstStyle/>
          <a:p>
            <a:pPr>
              <a:buFont typeface="Times New Roman" pitchFamily="16" charset="0"/>
              <a:buNone/>
              <a:defRPr/>
            </a:pPr>
            <a:r>
              <a:rPr lang="en-US" altLang="zh-TW" sz="3200" b="1" dirty="0" smtClean="0">
                <a:solidFill>
                  <a:schemeClr val="tx1"/>
                </a:solidFill>
                <a:ea typeface="新細明體" pitchFamily="18" charset="-120"/>
              </a:rPr>
              <a:t>(2)</a:t>
            </a:r>
            <a:r>
              <a:rPr lang="zh-TW" altLang="en-US" sz="3200" b="1" dirty="0" smtClean="0">
                <a:solidFill>
                  <a:schemeClr val="tx1"/>
                </a:solidFill>
                <a:ea typeface="新細明體" pitchFamily="18" charset="-120"/>
              </a:rPr>
              <a:t>個人以</a:t>
            </a:r>
            <a:r>
              <a:rPr lang="zh-TW" altLang="zh-TW" sz="3200" b="1" dirty="0" smtClean="0">
                <a:solidFill>
                  <a:schemeClr val="tx1"/>
                </a:solidFill>
              </a:rPr>
              <a:t>自</a:t>
            </a:r>
            <a:r>
              <a:rPr lang="zh-TW" altLang="zh-TW" sz="3200" b="1" dirty="0">
                <a:solidFill>
                  <a:schemeClr val="tx1"/>
                </a:solidFill>
              </a:rPr>
              <a:t>有土地與營利事業</a:t>
            </a:r>
            <a:r>
              <a:rPr lang="zh-TW" altLang="en-US" sz="3200" b="1" dirty="0" smtClean="0">
                <a:solidFill>
                  <a:schemeClr val="tx1"/>
                </a:solidFill>
              </a:rPr>
              <a:t>合建分售</a:t>
            </a:r>
            <a:r>
              <a:rPr lang="zh-TW" altLang="en-US" sz="3200" b="1" dirty="0" smtClean="0">
                <a:solidFill>
                  <a:schemeClr val="tx1"/>
                </a:solidFill>
                <a:ea typeface="新細明體" pitchFamily="18" charset="-120"/>
              </a:rPr>
              <a:t>稅率為</a:t>
            </a:r>
            <a:r>
              <a:rPr lang="en-US" altLang="zh-TW" sz="3200" b="1" dirty="0" smtClean="0">
                <a:solidFill>
                  <a:schemeClr val="tx1"/>
                </a:solidFill>
                <a:ea typeface="新細明體" pitchFamily="18" charset="-120"/>
              </a:rPr>
              <a:t>20%</a:t>
            </a:r>
            <a:endParaRPr lang="en-US" altLang="zh-TW" sz="3200" b="1" dirty="0" smtClean="0">
              <a:solidFill>
                <a:schemeClr val="tx1"/>
              </a:solidFill>
            </a:endParaRPr>
          </a:p>
          <a:p>
            <a:pPr>
              <a:buFont typeface="Times New Roman" pitchFamily="16" charset="0"/>
              <a:buNone/>
              <a:defRPr/>
            </a:pPr>
            <a:r>
              <a:rPr lang="zh-TW" altLang="zh-TW" sz="2800" b="1" dirty="0" smtClean="0"/>
              <a:t>自有土地與營利事業合作興建房屋</a:t>
            </a:r>
            <a:r>
              <a:rPr lang="zh-TW" altLang="zh-TW" sz="2800" dirty="0" smtClean="0"/>
              <a:t>，自土地取得之日起算二年內完成並銷售該房屋、土地者，</a:t>
            </a:r>
            <a:r>
              <a:rPr lang="zh-TW" altLang="zh-TW" sz="2800" b="1" dirty="0" smtClean="0"/>
              <a:t>稅率為</a:t>
            </a:r>
            <a:r>
              <a:rPr lang="zh-TW" altLang="zh-TW" sz="2800" b="1" u="sng" dirty="0" smtClean="0"/>
              <a:t>百分之二十</a:t>
            </a:r>
            <a:r>
              <a:rPr lang="zh-TW" altLang="zh-TW" sz="2800" dirty="0" smtClean="0"/>
              <a:t>。</a:t>
            </a:r>
            <a:r>
              <a:rPr lang="en-US" altLang="zh-TW" sz="2800" dirty="0" smtClean="0"/>
              <a:t>(§14-4)</a:t>
            </a:r>
          </a:p>
        </p:txBody>
      </p:sp>
      <p:sp>
        <p:nvSpPr>
          <p:cNvPr id="10" name="矩形 19"/>
          <p:cNvSpPr>
            <a:spLocks noChangeArrowheads="1"/>
          </p:cNvSpPr>
          <p:nvPr/>
        </p:nvSpPr>
        <p:spPr bwMode="auto">
          <a:xfrm>
            <a:off x="539552" y="1539343"/>
            <a:ext cx="3744416" cy="4062651"/>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9525">
            <a:noFill/>
            <a:miter lim="800000"/>
            <a:headEnd/>
            <a:tailEnd/>
          </a:ln>
        </p:spPr>
        <p:txBody>
          <a:bodyPr wrap="square">
            <a:spAutoFit/>
          </a:bodyPr>
          <a:lstStyle/>
          <a:p>
            <a:r>
              <a:rPr lang="en-US" altLang="zh-TW" sz="3200" b="1" dirty="0" smtClean="0">
                <a:solidFill>
                  <a:srgbClr val="FFFF00"/>
                </a:solidFill>
                <a:ea typeface="新細明體" pitchFamily="18" charset="-120"/>
              </a:rPr>
              <a:t>(1)</a:t>
            </a:r>
            <a:r>
              <a:rPr lang="zh-TW" altLang="en-US" sz="3200" b="1" dirty="0" smtClean="0">
                <a:solidFill>
                  <a:srgbClr val="FFFF00"/>
                </a:solidFill>
                <a:ea typeface="新細明體" pitchFamily="18" charset="-120"/>
              </a:rPr>
              <a:t> 非自願性因素出售稅率為</a:t>
            </a:r>
            <a:r>
              <a:rPr lang="en-US" altLang="zh-TW" sz="3200" b="1" dirty="0" smtClean="0">
                <a:solidFill>
                  <a:srgbClr val="FFFF00"/>
                </a:solidFill>
                <a:ea typeface="新細明體" pitchFamily="18" charset="-120"/>
              </a:rPr>
              <a:t>20%</a:t>
            </a:r>
          </a:p>
          <a:p>
            <a:r>
              <a:rPr lang="zh-TW" altLang="zh-TW" sz="2800" b="1" dirty="0" smtClean="0"/>
              <a:t>調職、非自願離職或其他非自願性因素</a:t>
            </a:r>
            <a:r>
              <a:rPr lang="zh-TW" altLang="en-US" sz="2800" b="1" dirty="0" smtClean="0"/>
              <a:t>，</a:t>
            </a:r>
            <a:r>
              <a:rPr lang="zh-TW" altLang="zh-TW" sz="2800" dirty="0" smtClean="0"/>
              <a:t>交易持有期間在二年以下之房屋、土地者，</a:t>
            </a:r>
            <a:r>
              <a:rPr lang="zh-TW" altLang="zh-TW" sz="2800" b="1" dirty="0" smtClean="0"/>
              <a:t>稅率為</a:t>
            </a:r>
            <a:r>
              <a:rPr lang="zh-TW" altLang="zh-TW" sz="2800" b="1" u="sng" dirty="0" smtClean="0"/>
              <a:t>百分之二十</a:t>
            </a:r>
            <a:r>
              <a:rPr lang="zh-TW" altLang="zh-TW" sz="2800" b="1" dirty="0" smtClean="0"/>
              <a:t>。</a:t>
            </a:r>
            <a:endParaRPr lang="en-US" altLang="zh-TW" sz="2800" b="1" dirty="0" smtClean="0"/>
          </a:p>
          <a:p>
            <a:endParaRPr lang="en-US" altLang="zh-TW" b="1" dirty="0" smtClean="0">
              <a:solidFill>
                <a:srgbClr val="FF0000"/>
              </a:solidFill>
              <a:ea typeface="新細明體" pitchFamily="18" charset="-120"/>
            </a:endParaRPr>
          </a:p>
          <a:p>
            <a:endParaRPr lang="en-US" altLang="zh-TW" b="1" dirty="0" smtClean="0">
              <a:ea typeface="新細明體" pitchFamily="18" charset="-120"/>
            </a:endParaRPr>
          </a:p>
          <a:p>
            <a:endParaRPr lang="zh-TW" altLang="en-US" dirty="0">
              <a:solidFill>
                <a:srgbClr val="00B0F0"/>
              </a:solidFill>
              <a:ea typeface="新細明體" pitchFamily="18" charset="-120"/>
            </a:endParaRPr>
          </a:p>
        </p:txBody>
      </p:sp>
      <p:sp>
        <p:nvSpPr>
          <p:cNvPr id="1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8"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42</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
        <p:nvSpPr>
          <p:cNvPr id="14"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latin typeface="Arial" charset="0"/>
                <a:cs typeface="Arial" charset="0"/>
              </a:rPr>
              <a:t> </a:t>
            </a:r>
            <a:r>
              <a:rPr lang="zh-TW" altLang="zh-TW" sz="4000" b="1" dirty="0" smtClean="0">
                <a:ln>
                  <a:solidFill>
                    <a:srgbClr val="FF0000"/>
                  </a:solidFill>
                </a:ln>
                <a:solidFill>
                  <a:srgbClr val="FF3300"/>
                </a:solidFill>
                <a:latin typeface="Arial" charset="0"/>
                <a:cs typeface="Arial" charset="0"/>
              </a:rPr>
              <a:t>房地</a:t>
            </a:r>
            <a:r>
              <a:rPr lang="zh-TW" altLang="zh-TW" sz="4000" b="1" dirty="0">
                <a:ln>
                  <a:solidFill>
                    <a:srgbClr val="FF0000"/>
                  </a:solidFill>
                </a:ln>
                <a:solidFill>
                  <a:srgbClr val="FF3300"/>
                </a:solidFill>
                <a:latin typeface="Arial" charset="0"/>
                <a:cs typeface="Arial" charset="0"/>
              </a:rPr>
              <a:t>合一所得稅解析</a:t>
            </a:r>
            <a:endParaRPr lang="zh-TW" sz="4000" b="1" dirty="0">
              <a:ln>
                <a:solidFill>
                  <a:srgbClr val="FF0000"/>
                </a:solidFill>
              </a:ln>
              <a:solidFill>
                <a:srgbClr val="FF3300"/>
              </a:solidFill>
              <a:latin typeface="微軟正黑體" pitchFamily="32" charset="-120"/>
              <a:ea typeface="微軟正黑體" pitchFamily="32" charset="-120"/>
              <a:cs typeface="Arial" charset="0"/>
            </a:endParaRPr>
          </a:p>
        </p:txBody>
      </p:sp>
    </p:spTree>
    <p:extLst>
      <p:ext uri="{BB962C8B-B14F-4D97-AF65-F5344CB8AC3E}">
        <p14:creationId xmlns:p14="http://schemas.microsoft.com/office/powerpoint/2010/main" val="2558564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放大鏡」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83967">
            <a:off x="92305" y="1339431"/>
            <a:ext cx="938826" cy="11735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4"/>
          <p:cNvGrpSpPr>
            <a:grpSpLocks/>
          </p:cNvGrpSpPr>
          <p:nvPr/>
        </p:nvGrpSpPr>
        <p:grpSpPr bwMode="auto">
          <a:xfrm>
            <a:off x="355100" y="262095"/>
            <a:ext cx="8474602" cy="1027309"/>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solidFill>
                  <a:prstClr val="white"/>
                </a:solidFill>
              </a:endParaRPr>
            </a:p>
          </p:txBody>
        </p:sp>
        <p:sp>
          <p:nvSpPr>
            <p:cNvPr id="13" name="AutoShape 16"/>
            <p:cNvSpPr>
              <a:spLocks noChangeArrowheads="1"/>
            </p:cNvSpPr>
            <p:nvPr/>
          </p:nvSpPr>
          <p:spPr bwMode="auto">
            <a:xfrm>
              <a:off x="1234" y="3816"/>
              <a:ext cx="2266"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solidFill>
                  <a:prstClr val="white"/>
                </a:solidFill>
                <a:ea typeface="標楷體" pitchFamily="65" charset="-120"/>
              </a:endParaRPr>
            </a:p>
          </p:txBody>
        </p:sp>
      </p:grpSp>
      <p:sp>
        <p:nvSpPr>
          <p:cNvPr id="4" name="內容版面配置區 2"/>
          <p:cNvSpPr txBox="1">
            <a:spLocks/>
          </p:cNvSpPr>
          <p:nvPr/>
        </p:nvSpPr>
        <p:spPr>
          <a:xfrm>
            <a:off x="727337" y="372977"/>
            <a:ext cx="7899488" cy="9164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zh-TW" altLang="zh-TW" sz="2400" b="1" dirty="0">
                <a:solidFill>
                  <a:srgbClr val="FF0000"/>
                </a:solidFill>
                <a:latin typeface="微軟正黑體" panose="020B0604030504040204" pitchFamily="34" charset="-120"/>
                <a:ea typeface="微軟正黑體" panose="020B0604030504040204" pitchFamily="34" charset="-120"/>
                <a:cs typeface="Arial" pitchFamily="34" charset="0"/>
              </a:rPr>
              <a:t>非自願性售屋</a:t>
            </a:r>
            <a:r>
              <a:rPr lang="zh-TW" altLang="en-US" sz="2400" b="1" dirty="0">
                <a:solidFill>
                  <a:srgbClr val="FF0000"/>
                </a:solidFill>
                <a:latin typeface="微軟正黑體" panose="020B0604030504040204" pitchFamily="34" charset="-120"/>
                <a:ea typeface="微軟正黑體" panose="020B0604030504040204" pitchFamily="34" charset="-120"/>
                <a:cs typeface="Arial" pitchFamily="34" charset="0"/>
              </a:rPr>
              <a:t>而</a:t>
            </a:r>
            <a:r>
              <a:rPr lang="zh-TW" altLang="zh-TW" sz="2400" b="1" dirty="0">
                <a:solidFill>
                  <a:srgbClr val="FF0000"/>
                </a:solidFill>
                <a:latin typeface="微軟正黑體" panose="020B0604030504040204" pitchFamily="34" charset="-120"/>
                <a:ea typeface="微軟正黑體" panose="020B0604030504040204" pitchFamily="34" charset="-120"/>
                <a:cs typeface="Arial" pitchFamily="34" charset="0"/>
              </a:rPr>
              <a:t>必須出售持有未滿二年的房地產，不</a:t>
            </a:r>
            <a:r>
              <a:rPr lang="zh-TW" altLang="zh-TW" sz="2400" b="1" dirty="0" smtClean="0">
                <a:solidFill>
                  <a:srgbClr val="FF0000"/>
                </a:solidFill>
                <a:latin typeface="微軟正黑體" panose="020B0604030504040204" pitchFamily="34" charset="-120"/>
                <a:ea typeface="微軟正黑體" panose="020B0604030504040204" pitchFamily="34" charset="-120"/>
                <a:cs typeface="Arial" pitchFamily="34" charset="0"/>
              </a:rPr>
              <a:t>視為具有</a:t>
            </a:r>
            <a:r>
              <a:rPr lang="zh-TW" altLang="zh-TW" sz="2400" b="1" dirty="0">
                <a:solidFill>
                  <a:srgbClr val="FF0000"/>
                </a:solidFill>
                <a:latin typeface="微軟正黑體" panose="020B0604030504040204" pitchFamily="34" charset="-120"/>
                <a:ea typeface="微軟正黑體" panose="020B0604030504040204" pitchFamily="34" charset="-120"/>
                <a:cs typeface="Arial" pitchFamily="34" charset="0"/>
              </a:rPr>
              <a:t>炒房意圖的售屋</a:t>
            </a:r>
            <a:r>
              <a:rPr lang="zh-TW" altLang="zh-TW" sz="2400" b="1" dirty="0" smtClean="0">
                <a:solidFill>
                  <a:srgbClr val="FF0000"/>
                </a:solidFill>
                <a:latin typeface="微軟正黑體" panose="020B0604030504040204" pitchFamily="34" charset="-120"/>
                <a:ea typeface="微軟正黑體" panose="020B0604030504040204" pitchFamily="34" charset="-120"/>
                <a:cs typeface="Arial" pitchFamily="34" charset="0"/>
              </a:rPr>
              <a:t>行為</a:t>
            </a:r>
            <a:r>
              <a:rPr lang="zh-TW" altLang="en-US" sz="2400" b="1" dirty="0" smtClean="0">
                <a:solidFill>
                  <a:srgbClr val="FF0000"/>
                </a:solidFill>
                <a:latin typeface="微軟正黑體" panose="020B0604030504040204" pitchFamily="34" charset="-120"/>
                <a:ea typeface="微軟正黑體" panose="020B0604030504040204" pitchFamily="34" charset="-120"/>
                <a:cs typeface="Arial" pitchFamily="34" charset="0"/>
              </a:rPr>
              <a:t>，</a:t>
            </a:r>
            <a:r>
              <a:rPr lang="zh-TW" altLang="zh-TW" sz="2400" b="1" dirty="0" smtClean="0">
                <a:solidFill>
                  <a:srgbClr val="FF0000"/>
                </a:solidFill>
                <a:latin typeface="微軟正黑體" panose="020B0604030504040204" pitchFamily="34" charset="-120"/>
                <a:ea typeface="微軟正黑體" panose="020B0604030504040204" pitchFamily="34" charset="-120"/>
                <a:cs typeface="Arial" pitchFamily="34" charset="0"/>
              </a:rPr>
              <a:t>可</a:t>
            </a:r>
            <a:r>
              <a:rPr lang="zh-TW" altLang="zh-TW" sz="2400" b="1" dirty="0">
                <a:solidFill>
                  <a:srgbClr val="FF0000"/>
                </a:solidFill>
                <a:latin typeface="微軟正黑體" panose="020B0604030504040204" pitchFamily="34" charset="-120"/>
                <a:ea typeface="微軟正黑體" panose="020B0604030504040204" pitchFamily="34" charset="-120"/>
                <a:cs typeface="Arial" pitchFamily="34" charset="0"/>
              </a:rPr>
              <a:t>改按</a:t>
            </a:r>
            <a:r>
              <a:rPr lang="en-US" altLang="zh-TW" sz="2400" b="1" dirty="0">
                <a:solidFill>
                  <a:srgbClr val="FF0000"/>
                </a:solidFill>
                <a:latin typeface="微軟正黑體" panose="020B0604030504040204" pitchFamily="34" charset="-120"/>
                <a:ea typeface="微軟正黑體" panose="020B0604030504040204" pitchFamily="34" charset="-120"/>
                <a:cs typeface="Arial" pitchFamily="34" charset="0"/>
              </a:rPr>
              <a:t>20%</a:t>
            </a:r>
            <a:r>
              <a:rPr lang="zh-TW" altLang="zh-TW" sz="2400" b="1" dirty="0">
                <a:solidFill>
                  <a:srgbClr val="FF0000"/>
                </a:solidFill>
                <a:latin typeface="微軟正黑體" panose="020B0604030504040204" pitchFamily="34" charset="-120"/>
                <a:ea typeface="微軟正黑體" panose="020B0604030504040204" pitchFamily="34" charset="-120"/>
                <a:cs typeface="Arial" pitchFamily="34" charset="0"/>
              </a:rPr>
              <a:t>稅率繳稅</a:t>
            </a:r>
            <a:r>
              <a:rPr lang="zh-TW" altLang="zh-TW" sz="2400" spc="75" dirty="0">
                <a:solidFill>
                  <a:srgbClr val="FF0000"/>
                </a:solidFill>
                <a:latin typeface="新細明體" panose="02020500000000000000" pitchFamily="18" charset="-120"/>
                <a:cs typeface="Helvetica" panose="020B0604020202020204" pitchFamily="34" charset="0"/>
              </a:rPr>
              <a:t>。</a:t>
            </a:r>
            <a:endParaRPr lang="zh-TW" altLang="zh-TW" sz="2400" kern="100" dirty="0">
              <a:solidFill>
                <a:srgbClr val="FF0000"/>
              </a:solidFill>
              <a:latin typeface="新細明體" panose="02020500000000000000" pitchFamily="18" charset="-120"/>
              <a:cs typeface="Times New Roman" panose="02020603050405020304" pitchFamily="18" charset="0"/>
            </a:endParaRPr>
          </a:p>
          <a:p>
            <a:pPr marL="0" indent="0" fontAlgn="auto">
              <a:spcAft>
                <a:spcPts val="0"/>
              </a:spcAft>
              <a:buClrTx/>
              <a:buSzTx/>
              <a:buFont typeface="Arial" panose="020B0604020202020204" pitchFamily="34" charset="0"/>
              <a:buNone/>
              <a:defRPr/>
            </a:pPr>
            <a:endParaRPr lang="en-US" altLang="zh-TW" sz="2800" b="1" dirty="0" smtClean="0">
              <a:solidFill>
                <a:srgbClr val="002060"/>
              </a:solidFill>
              <a:latin typeface="微軟正黑體" panose="020B0604030504040204" pitchFamily="34" charset="-120"/>
              <a:ea typeface="微軟正黑體" panose="020B0604030504040204" pitchFamily="34" charset="-120"/>
              <a:cs typeface="Arial" pitchFamily="34" charset="0"/>
            </a:endParaRPr>
          </a:p>
          <a:p>
            <a:pPr marL="0" indent="0" fontAlgn="auto">
              <a:spcAft>
                <a:spcPts val="0"/>
              </a:spcAft>
              <a:buClrTx/>
              <a:buSzTx/>
              <a:buFont typeface="Arial" panose="020B0604020202020204" pitchFamily="34" charset="0"/>
              <a:buNone/>
              <a:defRPr/>
            </a:pPr>
            <a:endParaRPr lang="zh-TW" altLang="en-US" sz="2400" b="1" dirty="0">
              <a:solidFill>
                <a:prstClr val="black"/>
              </a:solidFill>
              <a:latin typeface="微軟正黑體" panose="020B0604030504040204" pitchFamily="34" charset="-120"/>
              <a:ea typeface="微軟正黑體" panose="020B0604030504040204" pitchFamily="34" charset="-120"/>
            </a:endParaRPr>
          </a:p>
        </p:txBody>
      </p:sp>
      <p:sp>
        <p:nvSpPr>
          <p:cNvPr id="16" name="投影片編號版面配置區 5"/>
          <p:cNvSpPr txBox="1">
            <a:spLocks/>
          </p:cNvSpPr>
          <p:nvPr/>
        </p:nvSpPr>
        <p:spPr>
          <a:xfrm>
            <a:off x="7452320" y="6453336"/>
            <a:ext cx="480060" cy="237744"/>
          </a:xfrm>
          <a:prstGeom prst="rect">
            <a:avLst/>
          </a:prstGeom>
        </p:spPr>
        <p:txBody>
          <a:bodyPr/>
          <a:lstStyle/>
          <a:p>
            <a:pPr>
              <a:defRPr/>
            </a:pPr>
            <a:fld id="{CA8D9AD5-F248-4919-864A-CFD76CC027D6}" type="slidenum">
              <a:rPr lang="en-US" altLang="zh-TW" sz="1050" smtClean="0">
                <a:solidFill>
                  <a:prstClr val="white"/>
                </a:solidFill>
              </a:rPr>
              <a:pPr>
                <a:defRPr/>
              </a:pPr>
              <a:t>43</a:t>
            </a:fld>
            <a:endParaRPr lang="zh-TW" altLang="en-US" sz="1050" dirty="0">
              <a:solidFill>
                <a:prstClr val="white"/>
              </a:solidFill>
            </a:endParaRPr>
          </a:p>
        </p:txBody>
      </p:sp>
      <p:sp>
        <p:nvSpPr>
          <p:cNvPr id="9" name="頁尾版面配置區 6"/>
          <p:cNvSpPr txBox="1">
            <a:spLocks/>
          </p:cNvSpPr>
          <p:nvPr/>
        </p:nvSpPr>
        <p:spPr>
          <a:xfrm>
            <a:off x="0" y="6597352"/>
            <a:ext cx="9144000" cy="260648"/>
          </a:xfrm>
          <a:prstGeom prst="rect">
            <a:avLst/>
          </a:prstGeom>
          <a:solidFill>
            <a:srgbClr val="3333CC">
              <a:lumMod val="50000"/>
            </a:srgbClr>
          </a:solidFill>
        </p:spPr>
        <p:txBody>
          <a:bodyPr/>
          <a:lstStyle/>
          <a:p>
            <a:pPr defTabSz="914400" fontAlgn="auto">
              <a:spcBef>
                <a:spcPts val="0"/>
              </a:spcBef>
              <a:spcAft>
                <a:spcPts val="0"/>
              </a:spcAft>
              <a:buClrTx/>
              <a:buSzTx/>
              <a:buFontTx/>
              <a:buNone/>
              <a:defRPr/>
            </a:pPr>
            <a:r>
              <a:rPr lang="zh-TW" altLang="en-US" sz="1050" kern="0" dirty="0" smtClean="0">
                <a:solidFill>
                  <a:srgbClr val="FFFFFF"/>
                </a:solidFill>
              </a:rPr>
              <a:t>                                 林秀銘                                                                                                                                                            </a:t>
            </a:r>
            <a:endParaRPr lang="zh-TW" altLang="en-US" sz="1050" kern="0" dirty="0">
              <a:solidFill>
                <a:srgbClr val="FFFFFF"/>
              </a:solidFill>
            </a:endParaRPr>
          </a:p>
        </p:txBody>
      </p:sp>
      <p:sp>
        <p:nvSpPr>
          <p:cNvPr id="10" name="投影片編號版面配置區 5"/>
          <p:cNvSpPr txBox="1">
            <a:spLocks/>
          </p:cNvSpPr>
          <p:nvPr/>
        </p:nvSpPr>
        <p:spPr>
          <a:xfrm>
            <a:off x="7420998" y="6585762"/>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43</a:t>
            </a:fld>
            <a:endParaRPr lang="zh-TW" altLang="en-US" sz="1050" dirty="0">
              <a:solidFill>
                <a:srgbClr val="FFFFFF"/>
              </a:solidFill>
            </a:endParaRPr>
          </a:p>
        </p:txBody>
      </p:sp>
      <p:sp>
        <p:nvSpPr>
          <p:cNvPr id="3" name="矩形 2"/>
          <p:cNvSpPr/>
          <p:nvPr/>
        </p:nvSpPr>
        <p:spPr>
          <a:xfrm>
            <a:off x="827584" y="1381850"/>
            <a:ext cx="7981717" cy="5262979"/>
          </a:xfrm>
          <a:prstGeom prst="rect">
            <a:avLst/>
          </a:prstGeom>
        </p:spPr>
        <p:txBody>
          <a:bodyPr wrap="square">
            <a:spAutoFit/>
          </a:bodyPr>
          <a:lstStyle/>
          <a:p>
            <a:pPr defTabSz="914400" fontAlgn="auto">
              <a:spcBef>
                <a:spcPts val="0"/>
              </a:spcBef>
              <a:spcAft>
                <a:spcPts val="0"/>
              </a:spcAft>
              <a:buClrTx/>
              <a:buSzTx/>
              <a:defRPr/>
            </a:pPr>
            <a:r>
              <a:rPr lang="zh-TW" altLang="en-US" sz="2800" dirty="0" smtClean="0">
                <a:solidFill>
                  <a:srgbClr val="002060"/>
                </a:solidFill>
                <a:latin typeface="微軟正黑體" panose="020B0604030504040204" pitchFamily="34" charset="-120"/>
                <a:ea typeface="微軟正黑體" panose="020B0604030504040204" pitchFamily="34" charset="-120"/>
              </a:rPr>
              <a:t> </a:t>
            </a:r>
            <a:r>
              <a:rPr lang="zh-TW" altLang="zh-TW" sz="2800" b="1" dirty="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一、</a:t>
            </a:r>
            <a:r>
              <a:rPr lang="zh-TW" altLang="zh-TW" sz="2200" b="1" dirty="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個人或其配偶在工作地點購買房屋、土地辦竣戶籍登記並居住，且無出租、供營業或執行業務使用，嗣因調職或有符合就業保險法第</a:t>
            </a:r>
            <a:r>
              <a:rPr lang="en-US" altLang="zh-TW" sz="2200" b="1" dirty="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11</a:t>
            </a:r>
            <a:r>
              <a:rPr lang="zh-TW" altLang="zh-TW" sz="2200" b="1" dirty="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條第</a:t>
            </a:r>
            <a:r>
              <a:rPr lang="en-US" altLang="zh-TW" sz="2200" b="1" dirty="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3</a:t>
            </a:r>
            <a:r>
              <a:rPr lang="zh-TW" altLang="zh-TW" sz="2200" b="1" dirty="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項規定之非自願離職情事，或符合職業災害勞工保護法第</a:t>
            </a:r>
            <a:r>
              <a:rPr lang="en-US" altLang="zh-TW" sz="2200" b="1" dirty="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24</a:t>
            </a:r>
            <a:r>
              <a:rPr lang="zh-TW" altLang="zh-TW" sz="2200" b="1" dirty="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條規定終止勞動契約，須離開原工作地而出售該房屋、土地者。</a:t>
            </a:r>
            <a:endParaRPr lang="en-US" altLang="zh-TW" sz="2200" b="1" dirty="0">
              <a:solidFill>
                <a:srgbClr val="7030A0"/>
              </a:solidFill>
              <a:latin typeface="微軟正黑體" panose="020B0604030504040204" pitchFamily="34" charset="-120"/>
              <a:ea typeface="微軟正黑體" panose="020B0604030504040204" pitchFamily="34" charset="-120"/>
              <a:cs typeface="Mangal" panose="02040503050203030202" pitchFamily="18" charset="0"/>
            </a:endParaRPr>
          </a:p>
          <a:p>
            <a:pPr defTabSz="914400" fontAlgn="auto">
              <a:spcBef>
                <a:spcPts val="0"/>
              </a:spcBef>
              <a:spcAft>
                <a:spcPts val="0"/>
              </a:spcAft>
              <a:buClrTx/>
              <a:buSzTx/>
              <a:defRPr/>
            </a:pPr>
            <a:r>
              <a:rPr lang="zh-TW" altLang="zh-TW" sz="2200" b="1" dirty="0">
                <a:solidFill>
                  <a:prstClr val="black"/>
                </a:solidFill>
                <a:latin typeface="微軟正黑體" panose="020B0604030504040204" pitchFamily="34" charset="-120"/>
                <a:ea typeface="微軟正黑體" panose="020B0604030504040204" pitchFamily="34" charset="-120"/>
                <a:cs typeface="Mangal" panose="02040503050203030202" pitchFamily="18" charset="0"/>
              </a:rPr>
              <a:t>二、個人依民法第</a:t>
            </a:r>
            <a:r>
              <a:rPr lang="en-US" altLang="zh-TW" sz="2200" b="1" dirty="0">
                <a:solidFill>
                  <a:prstClr val="black"/>
                </a:solidFill>
                <a:latin typeface="微軟正黑體" panose="020B0604030504040204" pitchFamily="34" charset="-120"/>
                <a:ea typeface="微軟正黑體" panose="020B0604030504040204" pitchFamily="34" charset="-120"/>
                <a:cs typeface="Mangal" panose="02040503050203030202" pitchFamily="18" charset="0"/>
              </a:rPr>
              <a:t>796</a:t>
            </a:r>
            <a:r>
              <a:rPr lang="zh-TW" altLang="zh-TW" sz="2200" b="1" dirty="0">
                <a:solidFill>
                  <a:prstClr val="black"/>
                </a:solidFill>
                <a:latin typeface="微軟正黑體" panose="020B0604030504040204" pitchFamily="34" charset="-120"/>
                <a:ea typeface="微軟正黑體" panose="020B0604030504040204" pitchFamily="34" charset="-120"/>
                <a:cs typeface="Mangal" panose="02040503050203030202" pitchFamily="18" charset="0"/>
              </a:rPr>
              <a:t>條第</a:t>
            </a:r>
            <a:r>
              <a:rPr lang="en-US" altLang="zh-TW" sz="2200" b="1" dirty="0">
                <a:solidFill>
                  <a:prstClr val="black"/>
                </a:solidFill>
                <a:latin typeface="微軟正黑體" panose="020B0604030504040204" pitchFamily="34" charset="-120"/>
                <a:ea typeface="微軟正黑體" panose="020B0604030504040204" pitchFamily="34" charset="-120"/>
                <a:cs typeface="Mangal" panose="02040503050203030202" pitchFamily="18" charset="0"/>
              </a:rPr>
              <a:t>2</a:t>
            </a:r>
            <a:r>
              <a:rPr lang="zh-TW" altLang="zh-TW" sz="2200" b="1" dirty="0">
                <a:solidFill>
                  <a:prstClr val="black"/>
                </a:solidFill>
                <a:latin typeface="微軟正黑體" panose="020B0604030504040204" pitchFamily="34" charset="-120"/>
                <a:ea typeface="微軟正黑體" panose="020B0604030504040204" pitchFamily="34" charset="-120"/>
                <a:cs typeface="Mangal" panose="02040503050203030202" pitchFamily="18" charset="0"/>
              </a:rPr>
              <a:t>項規定出售於取得土地前遭他人越界建築房屋部分的土地與房屋所有權人者。</a:t>
            </a:r>
          </a:p>
          <a:p>
            <a:pPr defTabSz="914400" fontAlgn="auto">
              <a:spcBef>
                <a:spcPts val="0"/>
              </a:spcBef>
              <a:spcAft>
                <a:spcPts val="0"/>
              </a:spcAft>
              <a:buClrTx/>
              <a:buSzTx/>
              <a:defRPr/>
            </a:pPr>
            <a:r>
              <a:rPr lang="zh-TW" altLang="zh-TW" sz="2200" b="1" dirty="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三、個人因無力清償債務（包括欠稅），將其持有的房屋、土地依法遭強制執行而移轉所有權者。</a:t>
            </a:r>
          </a:p>
          <a:p>
            <a:pPr defTabSz="914400" fontAlgn="auto">
              <a:spcBef>
                <a:spcPts val="0"/>
              </a:spcBef>
              <a:spcAft>
                <a:spcPts val="0"/>
              </a:spcAft>
              <a:buClrTx/>
              <a:buSzTx/>
              <a:defRPr/>
            </a:pPr>
            <a:r>
              <a:rPr lang="zh-TW" altLang="zh-TW" sz="2200" b="1" dirty="0">
                <a:solidFill>
                  <a:prstClr val="black"/>
                </a:solidFill>
                <a:latin typeface="微軟正黑體" panose="020B0604030504040204" pitchFamily="34" charset="-120"/>
                <a:ea typeface="微軟正黑體" panose="020B0604030504040204" pitchFamily="34" charset="-120"/>
                <a:cs typeface="Mangal" panose="02040503050203030202" pitchFamily="18" charset="0"/>
              </a:rPr>
              <a:t>四、個人因本人、配偶、本人或配偶的父母、未成年子女或無謀生能力的成年子女，罹患重大疾病或重大意外事故遭受傷害，須出售房屋、土地負擔醫藥費者。</a:t>
            </a:r>
          </a:p>
          <a:p>
            <a:pPr defTabSz="914400" fontAlgn="auto">
              <a:spcBef>
                <a:spcPts val="0"/>
              </a:spcBef>
              <a:spcAft>
                <a:spcPts val="0"/>
              </a:spcAft>
              <a:buClrTx/>
              <a:buSzTx/>
              <a:defRPr/>
            </a:pPr>
            <a:r>
              <a:rPr lang="zh-TW" altLang="zh-TW" sz="2200" b="1" dirty="0">
                <a:solidFill>
                  <a:srgbClr val="7030A0"/>
                </a:solidFill>
                <a:latin typeface="微軟正黑體" panose="020B0604030504040204" pitchFamily="34" charset="-120"/>
                <a:ea typeface="微軟正黑體" panose="020B0604030504040204" pitchFamily="34" charset="-120"/>
                <a:cs typeface="Mangal" panose="02040503050203030202" pitchFamily="18" charset="0"/>
              </a:rPr>
              <a:t>五、個人依據家庭暴力防治法規定取得通常保護令，為躲避相對人而出售自住房屋、土地者。</a:t>
            </a:r>
          </a:p>
          <a:p>
            <a:pPr defTabSz="914400" fontAlgn="auto">
              <a:spcBef>
                <a:spcPts val="0"/>
              </a:spcBef>
              <a:spcAft>
                <a:spcPts val="0"/>
              </a:spcAft>
              <a:buClrTx/>
              <a:buSzTx/>
              <a:defRPr/>
            </a:pPr>
            <a:endParaRPr lang="en-US" altLang="zh-TW" sz="2200" b="1" dirty="0" smtClean="0">
              <a:solidFill>
                <a:srgbClr val="7030A0"/>
              </a:solidFill>
              <a:latin typeface="微軟正黑體" panose="020B0604030504040204" pitchFamily="34" charset="-120"/>
              <a:ea typeface="微軟正黑體" panose="020B0604030504040204" pitchFamily="34" charset="-120"/>
            </a:endParaRPr>
          </a:p>
        </p:txBody>
      </p:sp>
      <p:sp>
        <p:nvSpPr>
          <p:cNvPr id="5" name="圓角矩形 4"/>
          <p:cNvSpPr/>
          <p:nvPr/>
        </p:nvSpPr>
        <p:spPr>
          <a:xfrm>
            <a:off x="355100" y="1384611"/>
            <a:ext cx="8681396" cy="50870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buClrTx/>
              <a:buSzTx/>
              <a:buFontTx/>
              <a:buNone/>
              <a:defRPr/>
            </a:pPr>
            <a:r>
              <a:rPr lang="zh-TW" altLang="en-US" sz="2000" b="1" dirty="0" smtClean="0">
                <a:solidFill>
                  <a:prstClr val="black"/>
                </a:solidFill>
              </a:rPr>
              <a:t>       </a:t>
            </a:r>
            <a:endParaRPr lang="zh-TW" altLang="en-US" sz="2000" dirty="0">
              <a:solidFill>
                <a:prstClr val="black"/>
              </a:solidFill>
            </a:endParaRPr>
          </a:p>
        </p:txBody>
      </p:sp>
    </p:spTree>
    <p:extLst>
      <p:ext uri="{BB962C8B-B14F-4D97-AF65-F5344CB8AC3E}">
        <p14:creationId xmlns:p14="http://schemas.microsoft.com/office/powerpoint/2010/main" val="2598372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放大鏡」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83967">
            <a:off x="274913" y="3259907"/>
            <a:ext cx="1159959" cy="144994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4"/>
          <p:cNvGrpSpPr>
            <a:grpSpLocks/>
          </p:cNvGrpSpPr>
          <p:nvPr/>
        </p:nvGrpSpPr>
        <p:grpSpPr bwMode="auto">
          <a:xfrm>
            <a:off x="107504" y="116633"/>
            <a:ext cx="8928992" cy="1244465"/>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3" name="AutoShape 16"/>
            <p:cNvSpPr>
              <a:spLocks noChangeArrowheads="1"/>
            </p:cNvSpPr>
            <p:nvPr/>
          </p:nvSpPr>
          <p:spPr bwMode="auto">
            <a:xfrm>
              <a:off x="1234" y="3816"/>
              <a:ext cx="2266"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ea typeface="標楷體" pitchFamily="65" charset="-120"/>
              </a:endParaRPr>
            </a:p>
          </p:txBody>
        </p:sp>
      </p:grpSp>
      <p:sp>
        <p:nvSpPr>
          <p:cNvPr id="4" name="內容版面配置區 2"/>
          <p:cNvSpPr txBox="1">
            <a:spLocks/>
          </p:cNvSpPr>
          <p:nvPr/>
        </p:nvSpPr>
        <p:spPr>
          <a:xfrm>
            <a:off x="536017" y="302338"/>
            <a:ext cx="8169883" cy="10040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defRPr/>
            </a:pPr>
            <a:r>
              <a:rPr lang="zh-TW" altLang="en-US" b="1" dirty="0" smtClean="0">
                <a:solidFill>
                  <a:srgbClr val="002060"/>
                </a:solidFill>
                <a:latin typeface="微軟正黑體" panose="020B0604030504040204" pitchFamily="34" charset="-120"/>
                <a:ea typeface="微軟正黑體" panose="020B0604030504040204" pitchFamily="34" charset="-120"/>
              </a:rPr>
              <a:t>財政部公告調職、</a:t>
            </a:r>
            <a:r>
              <a:rPr lang="zh-TW" altLang="en-US" b="1" dirty="0">
                <a:solidFill>
                  <a:srgbClr val="002060"/>
                </a:solidFill>
                <a:latin typeface="微軟正黑體" panose="020B0604030504040204" pitchFamily="34" charset="-120"/>
                <a:ea typeface="微軟正黑體" panose="020B0604030504040204" pitchFamily="34" charset="-120"/>
                <a:cs typeface="Arial" pitchFamily="34" charset="0"/>
              </a:rPr>
              <a:t>非</a:t>
            </a:r>
            <a:r>
              <a:rPr lang="zh-TW" altLang="en-US" b="1" dirty="0" smtClean="0">
                <a:solidFill>
                  <a:srgbClr val="002060"/>
                </a:solidFill>
                <a:latin typeface="微軟正黑體" panose="020B0604030504040204" pitchFamily="34" charset="-120"/>
                <a:ea typeface="微軟正黑體" panose="020B0604030504040204" pitchFamily="34" charset="-120"/>
                <a:cs typeface="Arial" pitchFamily="34" charset="0"/>
              </a:rPr>
              <a:t>自願離職及其</a:t>
            </a:r>
            <a:r>
              <a:rPr lang="zh-TW" altLang="en-US" b="1" dirty="0">
                <a:solidFill>
                  <a:srgbClr val="002060"/>
                </a:solidFill>
                <a:latin typeface="微軟正黑體" panose="020B0604030504040204" pitchFamily="34" charset="-120"/>
                <a:ea typeface="微軟正黑體" panose="020B0604030504040204" pitchFamily="34" charset="-120"/>
                <a:cs typeface="Arial" pitchFamily="34" charset="0"/>
              </a:rPr>
              <a:t>他</a:t>
            </a:r>
            <a:r>
              <a:rPr lang="zh-TW" altLang="en-US" b="1" u="sng" dirty="0" smtClean="0">
                <a:solidFill>
                  <a:srgbClr val="002060"/>
                </a:solidFill>
                <a:latin typeface="微軟正黑體" panose="020B0604030504040204" pitchFamily="34" charset="-120"/>
                <a:ea typeface="微軟正黑體" panose="020B0604030504040204" pitchFamily="34" charset="-120"/>
              </a:rPr>
              <a:t>非自願</a:t>
            </a:r>
            <a:r>
              <a:rPr lang="zh-TW" altLang="en-US" b="1" dirty="0" smtClean="0">
                <a:solidFill>
                  <a:srgbClr val="002060"/>
                </a:solidFill>
                <a:latin typeface="微軟正黑體" panose="020B0604030504040204" pitchFamily="34" charset="-120"/>
                <a:ea typeface="微軟正黑體" panose="020B0604030504040204" pitchFamily="34" charset="-120"/>
              </a:rPr>
              <a:t>因素，而持有期間在</a:t>
            </a:r>
            <a:r>
              <a:rPr lang="en-US" altLang="zh-TW" b="1" dirty="0" smtClean="0">
                <a:solidFill>
                  <a:srgbClr val="002060"/>
                </a:solidFill>
                <a:latin typeface="微軟正黑體" panose="020B0604030504040204" pitchFamily="34" charset="-120"/>
                <a:ea typeface="微軟正黑體" panose="020B0604030504040204" pitchFamily="34" charset="-120"/>
              </a:rPr>
              <a:t>2</a:t>
            </a:r>
            <a:r>
              <a:rPr lang="zh-TW" altLang="en-US" b="1" dirty="0" smtClean="0">
                <a:solidFill>
                  <a:srgbClr val="002060"/>
                </a:solidFill>
                <a:latin typeface="微軟正黑體" panose="020B0604030504040204" pitchFamily="34" charset="-120"/>
                <a:ea typeface="微軟正黑體" panose="020B0604030504040204" pitchFamily="34" charset="-120"/>
              </a:rPr>
              <a:t>年以下         </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案例</a:t>
            </a:r>
            <a:r>
              <a:rPr lang="en-US" altLang="zh-TW" sz="2800" b="1" dirty="0" smtClean="0">
                <a:solidFill>
                  <a:srgbClr val="FF0000"/>
                </a:solidFill>
                <a:latin typeface="微軟正黑體" panose="020B0604030504040204" pitchFamily="34" charset="-120"/>
                <a:ea typeface="微軟正黑體" panose="020B0604030504040204" pitchFamily="34" charset="-120"/>
              </a:rPr>
              <a:t>11)</a:t>
            </a:r>
            <a:endParaRPr lang="zh-TW" altLang="en-US" sz="2800" b="1" dirty="0" smtClean="0">
              <a:solidFill>
                <a:srgbClr val="FF0000"/>
              </a:solidFill>
              <a:latin typeface="微軟正黑體" panose="020B0604030504040204" pitchFamily="34" charset="-120"/>
              <a:ea typeface="微軟正黑體" panose="020B0604030504040204" pitchFamily="34" charset="-120"/>
            </a:endParaRPr>
          </a:p>
          <a:p>
            <a:pPr marL="0" indent="0" fontAlgn="auto">
              <a:spcAft>
                <a:spcPts val="0"/>
              </a:spcAft>
              <a:buClrTx/>
              <a:buSzTx/>
              <a:buFont typeface="Arial" panose="020B0604020202020204" pitchFamily="34" charset="0"/>
              <a:buNone/>
              <a:defRPr/>
            </a:pP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5" name="圓角矩形 4"/>
          <p:cNvSpPr/>
          <p:nvPr/>
        </p:nvSpPr>
        <p:spPr>
          <a:xfrm>
            <a:off x="251520" y="1480127"/>
            <a:ext cx="8454380" cy="47571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buClrTx/>
              <a:buSzTx/>
              <a:buFontTx/>
              <a:buNone/>
              <a:defRPr/>
            </a:pPr>
            <a:r>
              <a:rPr lang="zh-TW" altLang="en-US" sz="2000" b="1" dirty="0" smtClean="0">
                <a:solidFill>
                  <a:prstClr val="black"/>
                </a:solidFill>
              </a:rPr>
              <a:t>       </a:t>
            </a:r>
            <a:endParaRPr lang="zh-TW" altLang="en-US" sz="2000" dirty="0">
              <a:solidFill>
                <a:prstClr val="black"/>
              </a:solidFill>
            </a:endParaRPr>
          </a:p>
        </p:txBody>
      </p:sp>
      <p:sp>
        <p:nvSpPr>
          <p:cNvPr id="8" name="文字方塊 7"/>
          <p:cNvSpPr txBox="1"/>
          <p:nvPr/>
        </p:nvSpPr>
        <p:spPr>
          <a:xfrm>
            <a:off x="785553" y="1556792"/>
            <a:ext cx="7254016" cy="1815882"/>
          </a:xfrm>
          <a:prstGeom prst="rect">
            <a:avLst/>
          </a:prstGeom>
          <a:noFill/>
        </p:spPr>
        <p:txBody>
          <a:bodyPr wrap="square" rtlCol="0">
            <a:spAutoFit/>
          </a:bodyPr>
          <a:lstStyle/>
          <a:p>
            <a:pPr defTabSz="914400" fontAlgn="auto">
              <a:spcBef>
                <a:spcPts val="0"/>
              </a:spcBef>
              <a:spcAft>
                <a:spcPts val="0"/>
              </a:spcAft>
              <a:buClrTx/>
              <a:buSzTx/>
              <a:buFontTx/>
              <a:buNone/>
              <a:defRPr/>
            </a:pPr>
            <a:r>
              <a:rPr lang="zh-TW" altLang="en-US" sz="2800" dirty="0" smtClean="0">
                <a:solidFill>
                  <a:prstClr val="black"/>
                </a:solidFill>
                <a:latin typeface="微軟正黑體" panose="020B0604030504040204" pitchFamily="34" charset="-120"/>
                <a:ea typeface="微軟正黑體" panose="020B0604030504040204" pitchFamily="34" charset="-120"/>
              </a:rPr>
              <a:t>        </a:t>
            </a:r>
            <a:r>
              <a:rPr lang="zh-TW" altLang="en-US" sz="2800" u="sng" dirty="0" smtClean="0">
                <a:solidFill>
                  <a:prstClr val="black"/>
                </a:solidFill>
                <a:latin typeface="微軟正黑體" panose="020B0604030504040204" pitchFamily="34" charset="-120"/>
                <a:ea typeface="微軟正黑體" panose="020B0604030504040204" pitchFamily="34" charset="-120"/>
              </a:rPr>
              <a:t>某甲</a:t>
            </a:r>
            <a:r>
              <a:rPr lang="zh-TW" altLang="en-US" sz="2800" dirty="0" smtClean="0">
                <a:solidFill>
                  <a:prstClr val="black"/>
                </a:solidFill>
                <a:latin typeface="微軟正黑體" panose="020B0604030504040204" pitchFamily="34" charset="-120"/>
                <a:ea typeface="微軟正黑體" panose="020B0604030504040204" pitchFamily="34" charset="-120"/>
              </a:rPr>
              <a:t>原居住於台北，於</a:t>
            </a:r>
            <a:r>
              <a:rPr lang="en-US" altLang="zh-TW" sz="2800" u="sng" dirty="0" smtClean="0">
                <a:solidFill>
                  <a:prstClr val="black"/>
                </a:solidFill>
                <a:latin typeface="微軟正黑體" panose="020B0604030504040204" pitchFamily="34" charset="-120"/>
                <a:ea typeface="微軟正黑體" panose="020B0604030504040204" pitchFamily="34" charset="-120"/>
              </a:rPr>
              <a:t>105</a:t>
            </a:r>
            <a:r>
              <a:rPr lang="zh-TW" altLang="en-US" sz="2800" u="sng" dirty="0" smtClean="0">
                <a:solidFill>
                  <a:prstClr val="black"/>
                </a:solidFill>
                <a:latin typeface="微軟正黑體" panose="020B0604030504040204" pitchFamily="34" charset="-120"/>
                <a:ea typeface="微軟正黑體" panose="020B0604030504040204" pitchFamily="34" charset="-120"/>
              </a:rPr>
              <a:t>年</a:t>
            </a:r>
            <a:r>
              <a:rPr lang="en-US" altLang="zh-TW" sz="2800" u="sng" dirty="0" smtClean="0">
                <a:solidFill>
                  <a:prstClr val="black"/>
                </a:solidFill>
                <a:latin typeface="微軟正黑體" panose="020B0604030504040204" pitchFamily="34" charset="-120"/>
                <a:ea typeface="微軟正黑體" panose="020B0604030504040204" pitchFamily="34" charset="-120"/>
              </a:rPr>
              <a:t>1</a:t>
            </a:r>
            <a:r>
              <a:rPr lang="zh-TW" altLang="en-US" sz="2800" u="sng" dirty="0" smtClean="0">
                <a:solidFill>
                  <a:prstClr val="black"/>
                </a:solidFill>
                <a:latin typeface="微軟正黑體" panose="020B0604030504040204" pitchFamily="34" charset="-120"/>
                <a:ea typeface="微軟正黑體" panose="020B0604030504040204" pitchFamily="34" charset="-120"/>
              </a:rPr>
              <a:t>月</a:t>
            </a:r>
            <a:r>
              <a:rPr lang="zh-TW" altLang="en-US" sz="2800" dirty="0" smtClean="0">
                <a:solidFill>
                  <a:prstClr val="black"/>
                </a:solidFill>
                <a:latin typeface="微軟正黑體" panose="020B0604030504040204" pitchFamily="34" charset="-120"/>
                <a:ea typeface="微軟正黑體" panose="020B0604030504040204" pitchFamily="34" charset="-120"/>
              </a:rPr>
              <a:t>因工作在新竹縣，故購置竹北房地一戶，其後遭公司依勞基法規定資遣，</a:t>
            </a:r>
            <a:r>
              <a:rPr lang="zh-TW" altLang="en-US" sz="2800" dirty="0">
                <a:solidFill>
                  <a:prstClr val="black"/>
                </a:solidFill>
                <a:latin typeface="微軟正黑體" panose="020B0604030504040204" pitchFamily="34" charset="-120"/>
                <a:ea typeface="微軟正黑體" panose="020B0604030504040204" pitchFamily="34" charset="-120"/>
              </a:rPr>
              <a:t>並</a:t>
            </a:r>
            <a:r>
              <a:rPr lang="zh-TW" altLang="en-US" sz="2800" dirty="0" smtClean="0">
                <a:solidFill>
                  <a:prstClr val="black"/>
                </a:solidFill>
                <a:latin typeface="微軟正黑體" panose="020B0604030504040204" pitchFamily="34" charset="-120"/>
                <a:ea typeface="微軟正黑體" panose="020B0604030504040204" pitchFamily="34" charset="-120"/>
              </a:rPr>
              <a:t>於</a:t>
            </a:r>
            <a:r>
              <a:rPr lang="en-US" altLang="zh-TW" sz="2800" u="sng" dirty="0" smtClean="0">
                <a:solidFill>
                  <a:prstClr val="black"/>
                </a:solidFill>
                <a:latin typeface="微軟正黑體" panose="020B0604030504040204" pitchFamily="34" charset="-120"/>
                <a:ea typeface="微軟正黑體" panose="020B0604030504040204" pitchFamily="34" charset="-120"/>
              </a:rPr>
              <a:t>106</a:t>
            </a:r>
            <a:r>
              <a:rPr lang="zh-TW" altLang="en-US" sz="2800" u="sng" dirty="0" smtClean="0">
                <a:solidFill>
                  <a:prstClr val="black"/>
                </a:solidFill>
                <a:latin typeface="微軟正黑體" panose="020B0604030504040204" pitchFamily="34" charset="-120"/>
                <a:ea typeface="微軟正黑體" panose="020B0604030504040204" pitchFamily="34" charset="-120"/>
              </a:rPr>
              <a:t>年</a:t>
            </a:r>
            <a:r>
              <a:rPr lang="en-US" altLang="zh-TW" sz="2800" u="sng" dirty="0" smtClean="0">
                <a:solidFill>
                  <a:prstClr val="black"/>
                </a:solidFill>
                <a:latin typeface="微軟正黑體" panose="020B0604030504040204" pitchFamily="34" charset="-120"/>
                <a:ea typeface="微軟正黑體" panose="020B0604030504040204" pitchFamily="34" charset="-120"/>
              </a:rPr>
              <a:t>3 </a:t>
            </a:r>
            <a:r>
              <a:rPr lang="zh-TW" altLang="en-US" sz="2800" u="sng" dirty="0" smtClean="0">
                <a:solidFill>
                  <a:prstClr val="black"/>
                </a:solidFill>
                <a:latin typeface="微軟正黑體" panose="020B0604030504040204" pitchFamily="34" charset="-120"/>
                <a:ea typeface="微軟正黑體" panose="020B0604030504040204" pitchFamily="34" charset="-120"/>
              </a:rPr>
              <a:t>月</a:t>
            </a:r>
            <a:r>
              <a:rPr lang="zh-TW" altLang="en-US" sz="2800" dirty="0" smtClean="0">
                <a:solidFill>
                  <a:prstClr val="black"/>
                </a:solidFill>
                <a:latin typeface="微軟正黑體" panose="020B0604030504040204" pitchFamily="34" charset="-120"/>
                <a:ea typeface="微軟正黑體" panose="020B0604030504040204" pitchFamily="34" charset="-120"/>
              </a:rPr>
              <a:t>將竹北房地出售，其適用稅率為？</a:t>
            </a:r>
            <a:endParaRPr lang="en-US" altLang="zh-TW" sz="2400" dirty="0" smtClean="0">
              <a:solidFill>
                <a:prstClr val="black"/>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793747" y="5245158"/>
            <a:ext cx="7380312"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defRPr/>
            </a:pPr>
            <a:r>
              <a:rPr lang="en-US" altLang="zh-TW" sz="2200" b="1" dirty="0" smtClean="0">
                <a:solidFill>
                  <a:srgbClr val="990099"/>
                </a:solidFill>
                <a:latin typeface="微軟正黑體" panose="020B0604030504040204" pitchFamily="34" charset="-120"/>
                <a:ea typeface="微軟正黑體" panose="020B0604030504040204" pitchFamily="34" charset="-120"/>
              </a:rPr>
              <a:t>       (</a:t>
            </a:r>
            <a:r>
              <a:rPr lang="zh-TW" altLang="en-US" sz="2200" b="1" dirty="0" smtClean="0">
                <a:solidFill>
                  <a:srgbClr val="990099"/>
                </a:solidFill>
                <a:latin typeface="微軟正黑體" panose="020B0604030504040204" pitchFamily="34" charset="-120"/>
                <a:ea typeface="微軟正黑體" panose="020B0604030504040204" pitchFamily="34" charset="-120"/>
              </a:rPr>
              <a:t>遭公司依勞動基準法規定資遣，應取得公司出具資遣證明文件以北國稅局事後查核之</a:t>
            </a:r>
            <a:r>
              <a:rPr lang="zh-TW" altLang="en-US" sz="2200" b="1" dirty="0">
                <a:solidFill>
                  <a:srgbClr val="990099"/>
                </a:solidFill>
                <a:latin typeface="微軟正黑體" panose="020B0604030504040204" pitchFamily="34" charset="-120"/>
                <a:ea typeface="微軟正黑體" panose="020B0604030504040204" pitchFamily="34" charset="-120"/>
              </a:rPr>
              <a:t>需</a:t>
            </a:r>
            <a:r>
              <a:rPr lang="en-US" altLang="zh-TW" sz="2200" b="1" dirty="0" smtClean="0">
                <a:solidFill>
                  <a:srgbClr val="990099"/>
                </a:solidFill>
                <a:latin typeface="微軟正黑體" panose="020B0604030504040204" pitchFamily="34" charset="-120"/>
                <a:ea typeface="微軟正黑體" panose="020B0604030504040204" pitchFamily="34" charset="-120"/>
              </a:rPr>
              <a:t>)</a:t>
            </a:r>
            <a:endParaRPr lang="zh-TW" altLang="en-US" sz="2200" b="1" dirty="0">
              <a:solidFill>
                <a:srgbClr val="990099"/>
              </a:solidFill>
              <a:latin typeface="微軟正黑體" panose="020B0604030504040204" pitchFamily="34" charset="-120"/>
              <a:ea typeface="微軟正黑體" panose="020B0604030504040204" pitchFamily="34" charset="-120"/>
            </a:endParaRPr>
          </a:p>
        </p:txBody>
      </p:sp>
      <p:sp>
        <p:nvSpPr>
          <p:cNvPr id="16" name="投影片編號版面配置區 5"/>
          <p:cNvSpPr txBox="1">
            <a:spLocks/>
          </p:cNvSpPr>
          <p:nvPr/>
        </p:nvSpPr>
        <p:spPr>
          <a:xfrm>
            <a:off x="7452320" y="6453336"/>
            <a:ext cx="480060" cy="237744"/>
          </a:xfrm>
          <a:prstGeom prst="rect">
            <a:avLst/>
          </a:prstGeom>
        </p:spPr>
        <p:txBody>
          <a:bodyPr/>
          <a:lstStyle/>
          <a:p>
            <a:pPr>
              <a:defRPr/>
            </a:pPr>
            <a:endParaRPr lang="zh-TW" altLang="en-US" sz="1050" dirty="0">
              <a:solidFill>
                <a:prstClr val="white"/>
              </a:solidFill>
            </a:endParaRPr>
          </a:p>
        </p:txBody>
      </p:sp>
      <p:sp>
        <p:nvSpPr>
          <p:cNvPr id="9" name="頁尾版面配置區 6"/>
          <p:cNvSpPr txBox="1">
            <a:spLocks/>
          </p:cNvSpPr>
          <p:nvPr/>
        </p:nvSpPr>
        <p:spPr>
          <a:xfrm>
            <a:off x="0" y="6597352"/>
            <a:ext cx="9144000" cy="260648"/>
          </a:xfrm>
          <a:prstGeom prst="rect">
            <a:avLst/>
          </a:prstGeom>
          <a:solidFill>
            <a:srgbClr val="3333CC">
              <a:lumMod val="50000"/>
            </a:srgbClr>
          </a:solidFill>
        </p:spPr>
        <p:txBody>
          <a:bodyPr/>
          <a:lstStyle/>
          <a:p>
            <a:pPr defTabSz="914400" fontAlgn="auto">
              <a:spcBef>
                <a:spcPts val="0"/>
              </a:spcBef>
              <a:spcAft>
                <a:spcPts val="0"/>
              </a:spcAft>
              <a:buClrTx/>
              <a:buSzTx/>
              <a:buFontTx/>
              <a:buNone/>
              <a:defRPr/>
            </a:pPr>
            <a:r>
              <a:rPr lang="zh-TW" altLang="en-US" sz="1050" kern="0" dirty="0" smtClean="0">
                <a:solidFill>
                  <a:srgbClr val="FFFFFF"/>
                </a:solidFill>
              </a:rPr>
              <a:t>                                 林秀銘                                                                                                                                                            </a:t>
            </a:r>
            <a:endParaRPr lang="zh-TW" altLang="en-US" sz="1050" kern="0" dirty="0">
              <a:solidFill>
                <a:srgbClr val="FFFFFF"/>
              </a:solidFill>
            </a:endParaRPr>
          </a:p>
        </p:txBody>
      </p:sp>
      <p:sp>
        <p:nvSpPr>
          <p:cNvPr id="10" name="投影片編號版面配置區 5"/>
          <p:cNvSpPr txBox="1">
            <a:spLocks/>
          </p:cNvSpPr>
          <p:nvPr/>
        </p:nvSpPr>
        <p:spPr>
          <a:xfrm>
            <a:off x="7380312" y="6608804"/>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44</a:t>
            </a:fld>
            <a:endParaRPr lang="zh-TW" altLang="en-US" sz="1050" dirty="0">
              <a:solidFill>
                <a:srgbClr val="FFFFFF"/>
              </a:solidFill>
            </a:endParaRPr>
          </a:p>
        </p:txBody>
      </p:sp>
      <p:pic>
        <p:nvPicPr>
          <p:cNvPr id="1026" name="Picture 2" descr="C:\Users\Administrator.CLOUD\Desktop\light-47189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86572">
            <a:off x="988369" y="5291899"/>
            <a:ext cx="315747" cy="31706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289664" y="3891984"/>
            <a:ext cx="7636220" cy="430887"/>
          </a:xfrm>
          <a:prstGeom prst="rect">
            <a:avLst/>
          </a:prstGeom>
        </p:spPr>
        <p:txBody>
          <a:bodyPr wrap="square">
            <a:spAutoFit/>
          </a:bodyPr>
          <a:lstStyle/>
          <a:p>
            <a:pPr lvl="0"/>
            <a:r>
              <a:rPr lang="zh-TW" altLang="en-US" sz="2200" dirty="0">
                <a:solidFill>
                  <a:srgbClr val="FF0000"/>
                </a:solidFill>
                <a:latin typeface="微軟正黑體" panose="020B0604030504040204" pitchFamily="34" charset="-120"/>
                <a:ea typeface="微軟正黑體" panose="020B0604030504040204" pitchFamily="34" charset="-120"/>
                <a:cs typeface="+mn-cs"/>
              </a:rPr>
              <a:t>出售該竹北房地雖未滿二年，其適用稅率</a:t>
            </a:r>
            <a:r>
              <a:rPr lang="zh-TW" altLang="zh-TW" sz="2200" dirty="0">
                <a:solidFill>
                  <a:srgbClr val="FF0000"/>
                </a:solidFill>
                <a:latin typeface="微軟正黑體" panose="020B0604030504040204" pitchFamily="34" charset="-120"/>
                <a:ea typeface="微軟正黑體" panose="020B0604030504040204" pitchFamily="34" charset="-120"/>
                <a:cs typeface="+mn-cs"/>
              </a:rPr>
              <a:t>百分之二十。</a:t>
            </a:r>
            <a:endParaRPr lang="en-US" altLang="zh-TW" sz="2200" dirty="0">
              <a:solidFill>
                <a:srgbClr val="FF0000"/>
              </a:solidFill>
              <a:latin typeface="微軟正黑體" panose="020B0604030504040204" pitchFamily="34" charset="-120"/>
              <a:ea typeface="微軟正黑體" panose="020B0604030504040204" pitchFamily="34" charset="-120"/>
              <a:cs typeface="+mn-cs"/>
            </a:endParaRPr>
          </a:p>
        </p:txBody>
      </p:sp>
      <p:sp>
        <p:nvSpPr>
          <p:cNvPr id="3" name="矩形 2"/>
          <p:cNvSpPr/>
          <p:nvPr/>
        </p:nvSpPr>
        <p:spPr>
          <a:xfrm>
            <a:off x="1289664" y="4468755"/>
            <a:ext cx="6906233" cy="769441"/>
          </a:xfrm>
          <a:prstGeom prst="rect">
            <a:avLst/>
          </a:prstGeom>
        </p:spPr>
        <p:txBody>
          <a:bodyPr wrap="square">
            <a:spAutoFit/>
          </a:bodyPr>
          <a:lstStyle/>
          <a:p>
            <a:pPr lvl="0">
              <a:defRPr/>
            </a:pPr>
            <a:r>
              <a:rPr lang="zh-TW" altLang="en-US" sz="2200" dirty="0">
                <a:solidFill>
                  <a:srgbClr val="FF0000"/>
                </a:solidFill>
                <a:latin typeface="微軟正黑體" panose="020B0604030504040204" pitchFamily="34" charset="-120"/>
                <a:ea typeface="微軟正黑體" panose="020B0604030504040204" pitchFamily="34" charset="-120"/>
                <a:cs typeface="+mn-cs"/>
              </a:rPr>
              <a:t>因</a:t>
            </a:r>
            <a:r>
              <a:rPr lang="zh-TW" altLang="en-US" sz="2200" u="sng" dirty="0">
                <a:solidFill>
                  <a:srgbClr val="FF0000"/>
                </a:solidFill>
                <a:latin typeface="微軟正黑體" panose="020B0604030504040204" pitchFamily="34" charset="-120"/>
                <a:ea typeface="微軟正黑體" panose="020B0604030504040204" pitchFamily="34" charset="-120"/>
                <a:cs typeface="+mn-cs"/>
              </a:rPr>
              <a:t>甲君</a:t>
            </a:r>
            <a:r>
              <a:rPr lang="zh-TW" altLang="en-US" sz="2200" dirty="0">
                <a:solidFill>
                  <a:srgbClr val="FF0000"/>
                </a:solidFill>
                <a:latin typeface="微軟正黑體" panose="020B0604030504040204" pitchFamily="34" charset="-120"/>
                <a:ea typeface="微軟正黑體" panose="020B0604030504040204" pitchFamily="34" charset="-120"/>
                <a:cs typeface="+mn-cs"/>
              </a:rPr>
              <a:t>離職係符合財政部公告之「非自願」原因，為免傷及無辜，故減少其稅率。</a:t>
            </a:r>
            <a:endParaRPr lang="en-US" altLang="zh-TW" sz="2200" dirty="0">
              <a:solidFill>
                <a:srgbClr val="FF0000"/>
              </a:solidFill>
              <a:latin typeface="微軟正黑體" panose="020B0604030504040204" pitchFamily="34" charset="-120"/>
              <a:ea typeface="微軟正黑體" panose="020B0604030504040204" pitchFamily="34" charset="-120"/>
              <a:cs typeface="+mn-cs"/>
            </a:endParaRPr>
          </a:p>
        </p:txBody>
      </p:sp>
      <p:sp>
        <p:nvSpPr>
          <p:cNvPr id="6" name="AutoShape 4" descr="「finger」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6" descr="「finger」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 name="AutoShape 8" descr="「finger」的圖片搜尋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cxnSp>
        <p:nvCxnSpPr>
          <p:cNvPr id="22" name="直線接點 21"/>
          <p:cNvCxnSpPr/>
          <p:nvPr/>
        </p:nvCxnSpPr>
        <p:spPr>
          <a:xfrm>
            <a:off x="1403648" y="3501008"/>
            <a:ext cx="7076183"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624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圓角矩形 15"/>
          <p:cNvSpPr/>
          <p:nvPr/>
        </p:nvSpPr>
        <p:spPr bwMode="auto">
          <a:xfrm>
            <a:off x="267727" y="5877272"/>
            <a:ext cx="8507507" cy="582429"/>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kumimoji="1" lang="zh-TW" altLang="zh-TW" sz="2200" b="1" dirty="0">
                <a:solidFill>
                  <a:srgbClr val="2D2DB9"/>
                </a:solidFill>
                <a:latin typeface="微軟正黑體" panose="020B0604030504040204" pitchFamily="34" charset="-120"/>
                <a:ea typeface="微軟正黑體" panose="020B0604030504040204" pitchFamily="34" charset="-120"/>
                <a:cs typeface="Times New Roman" pitchFamily="18" charset="0"/>
              </a:rPr>
              <a:t>（三）個人依加值型及非加值型營業稅法相關規定應辦理</a:t>
            </a:r>
            <a:r>
              <a:rPr kumimoji="1" lang="zh-TW" altLang="zh-TW"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rPr>
              <a:t>營業登記。</a:t>
            </a:r>
            <a:endParaRPr kumimoji="1" lang="zh-TW" altLang="en-US" sz="2200" b="1" dirty="0">
              <a:solidFill>
                <a:srgbClr val="2D2DB9"/>
              </a:solidFill>
              <a:latin typeface="微軟正黑體" panose="020B0604030504040204" pitchFamily="34" charset="-120"/>
              <a:ea typeface="微軟正黑體" panose="020B0604030504040204" pitchFamily="34" charset="-120"/>
              <a:cs typeface="Times New Roman" pitchFamily="18" charset="0"/>
            </a:endParaRPr>
          </a:p>
        </p:txBody>
      </p:sp>
      <p:sp>
        <p:nvSpPr>
          <p:cNvPr id="12" name="矩形 11"/>
          <p:cNvSpPr/>
          <p:nvPr/>
        </p:nvSpPr>
        <p:spPr bwMode="auto">
          <a:xfrm>
            <a:off x="0" y="782051"/>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dirty="0" smtClean="0">
              <a:solidFill>
                <a:srgbClr val="FFFFFF"/>
              </a:solidFill>
              <a:latin typeface="Arial" charset="0"/>
              <a:cs typeface="Arial" charset="0"/>
            </a:endParaRPr>
          </a:p>
        </p:txBody>
      </p:sp>
      <p:sp>
        <p:nvSpPr>
          <p:cNvPr id="2" name="標題 1"/>
          <p:cNvSpPr>
            <a:spLocks noGrp="1"/>
          </p:cNvSpPr>
          <p:nvPr>
            <p:ph type="title"/>
          </p:nvPr>
        </p:nvSpPr>
        <p:spPr>
          <a:xfrm>
            <a:off x="516632" y="285370"/>
            <a:ext cx="8229600" cy="1143000"/>
          </a:xfrm>
        </p:spPr>
        <p:txBody>
          <a:bodyPr/>
          <a:lstStyle/>
          <a:p>
            <a:endParaRPr lang="zh-TW" altLang="en-US" dirty="0"/>
          </a:p>
        </p:txBody>
      </p:sp>
      <p:sp>
        <p:nvSpPr>
          <p:cNvPr id="3" name="Text Box 1"/>
          <p:cNvSpPr txBox="1">
            <a:spLocks noChangeArrowheads="1"/>
          </p:cNvSpPr>
          <p:nvPr/>
        </p:nvSpPr>
        <p:spPr bwMode="auto">
          <a:xfrm>
            <a:off x="827584" y="133979"/>
            <a:ext cx="7249505" cy="936104"/>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altLang="en-US"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sp>
        <p:nvSpPr>
          <p:cNvPr id="4" name="矩形 3"/>
          <p:cNvSpPr/>
          <p:nvPr/>
        </p:nvSpPr>
        <p:spPr>
          <a:xfrm>
            <a:off x="258524" y="2586846"/>
            <a:ext cx="8626952" cy="1990288"/>
          </a:xfrm>
          <a:prstGeom prst="rect">
            <a:avLst/>
          </a:prstGeom>
        </p:spPr>
        <p:txBody>
          <a:bodyPr wrap="square">
            <a:spAutoFit/>
          </a:bodyPr>
          <a:lstStyle/>
          <a:p>
            <a:pPr marL="207010">
              <a:spcBef>
                <a:spcPts val="240"/>
              </a:spcBef>
              <a:spcAft>
                <a:spcPts val="0"/>
              </a:spcAft>
            </a:pPr>
            <a:r>
              <a:rPr kumimoji="1"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1</a:t>
            </a: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1" dirty="0">
                <a:solidFill>
                  <a:srgbClr val="990000"/>
                </a:solidFill>
                <a:latin typeface="微軟正黑體" panose="020B0604030504040204" pitchFamily="34" charset="-120"/>
                <a:ea typeface="微軟正黑體" panose="020B0604030504040204" pitchFamily="34" charset="-120"/>
                <a:cs typeface="Times New Roman" pitchFamily="18" charset="0"/>
              </a:rPr>
              <a:t>個人</a:t>
            </a:r>
            <a:r>
              <a:rPr kumimoji="1" lang="zh-TW" altLang="zh-TW" sz="2000" b="1" dirty="0">
                <a:solidFill>
                  <a:srgbClr val="FF0000"/>
                </a:solidFill>
                <a:latin typeface="微軟正黑體" panose="020B0604030504040204" pitchFamily="34" charset="-120"/>
                <a:ea typeface="微軟正黑體" panose="020B0604030504040204" pitchFamily="34" charset="-120"/>
                <a:cs typeface="Times New Roman" pitchFamily="18" charset="0"/>
              </a:rPr>
              <a:t>與屬「中華民國稅務行業標準分類」營造業或不動產業之營利事業間，或個人與合建之營利事業間，係「營利事業所得稅不合常規移轉訂價查核準則」第四條第一項第二款</a:t>
            </a:r>
            <a:r>
              <a:rPr kumimoji="1" lang="zh-TW" altLang="zh-TW" sz="2000" b="1" dirty="0">
                <a:solidFill>
                  <a:srgbClr val="990000"/>
                </a:solidFill>
                <a:latin typeface="微軟正黑體" panose="020B0604030504040204" pitchFamily="34" charset="-120"/>
                <a:ea typeface="微軟正黑體" panose="020B0604030504040204" pitchFamily="34" charset="-120"/>
                <a:cs typeface="Times New Roman" pitchFamily="18" charset="0"/>
              </a:rPr>
              <a:t>所稱關係人</a:t>
            </a:r>
            <a:r>
              <a:rPr kumimoji="1" lang="zh-TW" altLang="zh-TW" sz="2000" b="1" dirty="0">
                <a:solidFill>
                  <a:srgbClr val="FF0000"/>
                </a:solidFill>
                <a:latin typeface="微軟正黑體" panose="020B0604030504040204" pitchFamily="34" charset="-120"/>
                <a:ea typeface="微軟正黑體" panose="020B0604030504040204" pitchFamily="34" charset="-120"/>
                <a:cs typeface="Times New Roman" pitchFamily="18" charset="0"/>
              </a:rPr>
              <a:t>。</a:t>
            </a:r>
          </a:p>
          <a:p>
            <a:pPr marL="207010">
              <a:spcBef>
                <a:spcPts val="240"/>
              </a:spcBef>
              <a:spcAft>
                <a:spcPts val="0"/>
              </a:spcAft>
            </a:pP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itchFamily="18" charset="0"/>
              </a:rPr>
              <a:t>2.</a:t>
            </a:r>
            <a:r>
              <a:rPr kumimoji="1" lang="zh-TW" altLang="zh-TW" sz="2000" b="1" dirty="0">
                <a:solidFill>
                  <a:srgbClr val="990000"/>
                </a:solidFill>
                <a:latin typeface="微軟正黑體" panose="020B0604030504040204" pitchFamily="34" charset="-120"/>
                <a:ea typeface="微軟正黑體" panose="020B0604030504040204" pitchFamily="34" charset="-120"/>
                <a:cs typeface="Times New Roman" pitchFamily="18" charset="0"/>
              </a:rPr>
              <a:t>個人五年內</a:t>
            </a:r>
            <a:r>
              <a:rPr kumimoji="1" lang="zh-TW" altLang="zh-TW" sz="2000" b="1" dirty="0">
                <a:solidFill>
                  <a:srgbClr val="FF0000"/>
                </a:solidFill>
                <a:latin typeface="微軟正黑體" panose="020B0604030504040204" pitchFamily="34" charset="-120"/>
                <a:ea typeface="微軟正黑體" panose="020B0604030504040204" pitchFamily="34" charset="-120"/>
                <a:cs typeface="Times New Roman" pitchFamily="18" charset="0"/>
              </a:rPr>
              <a:t>參與之興建房屋案件逾</a:t>
            </a:r>
            <a:r>
              <a:rPr kumimoji="1" lang="zh-TW" altLang="zh-TW" sz="2000" b="1" dirty="0">
                <a:solidFill>
                  <a:srgbClr val="990000"/>
                </a:solidFill>
                <a:latin typeface="微軟正黑體" panose="020B0604030504040204" pitchFamily="34" charset="-120"/>
                <a:ea typeface="微軟正黑體" panose="020B0604030504040204" pitchFamily="34" charset="-120"/>
                <a:cs typeface="Times New Roman" pitchFamily="18" charset="0"/>
              </a:rPr>
              <a:t>二案</a:t>
            </a:r>
            <a:r>
              <a:rPr kumimoji="1" lang="zh-TW" altLang="zh-TW" sz="2000" b="1" dirty="0">
                <a:solidFill>
                  <a:srgbClr val="FF0000"/>
                </a:solidFill>
                <a:latin typeface="微軟正黑體" panose="020B0604030504040204" pitchFamily="34" charset="-120"/>
                <a:ea typeface="微軟正黑體" panose="020B0604030504040204" pitchFamily="34" charset="-120"/>
                <a:cs typeface="Times New Roman" pitchFamily="18" charset="0"/>
              </a:rPr>
              <a:t>。</a:t>
            </a:r>
            <a:endPar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itchFamily="18" charset="0"/>
            </a:endParaRPr>
          </a:p>
          <a:p>
            <a:pPr marL="207010">
              <a:spcBef>
                <a:spcPts val="240"/>
              </a:spcBef>
              <a:spcAft>
                <a:spcPts val="0"/>
              </a:spcAft>
            </a:pP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itchFamily="18" charset="0"/>
              </a:rPr>
              <a:t>3.</a:t>
            </a:r>
            <a:r>
              <a:rPr kumimoji="1" lang="zh-TW" altLang="zh-TW" sz="2000" b="1" dirty="0">
                <a:solidFill>
                  <a:srgbClr val="990000"/>
                </a:solidFill>
                <a:latin typeface="微軟正黑體" panose="020B0604030504040204" pitchFamily="34" charset="-120"/>
                <a:ea typeface="微軟正黑體" panose="020B0604030504040204" pitchFamily="34" charset="-120"/>
                <a:cs typeface="Times New Roman" pitchFamily="18" charset="0"/>
              </a:rPr>
              <a:t>個人以持有期間在二年內之土地</a:t>
            </a:r>
            <a:r>
              <a:rPr kumimoji="1" lang="zh-TW" altLang="zh-TW" sz="2000" b="1" dirty="0">
                <a:solidFill>
                  <a:srgbClr val="FF0000"/>
                </a:solidFill>
                <a:latin typeface="微軟正黑體" panose="020B0604030504040204" pitchFamily="34" charset="-120"/>
                <a:ea typeface="微軟正黑體" panose="020B0604030504040204" pitchFamily="34" charset="-120"/>
                <a:cs typeface="Times New Roman" pitchFamily="18" charset="0"/>
              </a:rPr>
              <a:t>，與營利事業合建。但以繼承取得者，不在此限</a:t>
            </a:r>
            <a:r>
              <a:rPr kumimoji="1" lang="zh-TW"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a:t>
            </a:r>
            <a:endParaRPr kumimoji="1" lang="zh-TW" altLang="zh-TW" sz="2000" b="1" dirty="0">
              <a:solidFill>
                <a:srgbClr val="FF0000"/>
              </a:solidFill>
              <a:latin typeface="微軟正黑體" panose="020B0604030504040204" pitchFamily="34" charset="-120"/>
              <a:ea typeface="微軟正黑體" panose="020B0604030504040204" pitchFamily="34" charset="-120"/>
              <a:cs typeface="Times New Roman" pitchFamily="18" charset="0"/>
            </a:endParaRPr>
          </a:p>
        </p:txBody>
      </p:sp>
      <p:grpSp>
        <p:nvGrpSpPr>
          <p:cNvPr id="5" name="Group 14"/>
          <p:cNvGrpSpPr>
            <a:grpSpLocks/>
          </p:cNvGrpSpPr>
          <p:nvPr/>
        </p:nvGrpSpPr>
        <p:grpSpPr bwMode="auto">
          <a:xfrm>
            <a:off x="323528" y="1083006"/>
            <a:ext cx="7131315" cy="572175"/>
            <a:chOff x="1162" y="3793"/>
            <a:chExt cx="2404" cy="395"/>
          </a:xfrm>
        </p:grpSpPr>
        <p:sp>
          <p:nvSpPr>
            <p:cNvPr id="6"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solidFill>
                  <a:srgbClr val="FFFFFF"/>
                </a:solidFill>
              </a:endParaRPr>
            </a:p>
          </p:txBody>
        </p:sp>
        <p:sp>
          <p:nvSpPr>
            <p:cNvPr id="7"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solidFill>
                  <a:srgbClr val="FFFFFF"/>
                </a:solidFill>
                <a:ea typeface="標楷體" pitchFamily="65" charset="-120"/>
              </a:endParaRPr>
            </a:p>
          </p:txBody>
        </p:sp>
      </p:grpSp>
      <p:sp>
        <p:nvSpPr>
          <p:cNvPr id="9" name="矩形 8"/>
          <p:cNvSpPr/>
          <p:nvPr/>
        </p:nvSpPr>
        <p:spPr>
          <a:xfrm>
            <a:off x="783911" y="1138260"/>
            <a:ext cx="6529299" cy="461665"/>
          </a:xfrm>
          <a:prstGeom prst="rect">
            <a:avLst/>
          </a:prstGeom>
        </p:spPr>
        <p:txBody>
          <a:bodyPr wrap="square">
            <a:spAutoFit/>
          </a:bodyPr>
          <a:lstStyle/>
          <a:p>
            <a:pPr>
              <a:spcBef>
                <a:spcPts val="240"/>
              </a:spcBef>
              <a:spcAft>
                <a:spcPts val="0"/>
              </a:spcAft>
            </a:pPr>
            <a:r>
              <a:rPr lang="zh-TW" altLang="en-US" sz="2400" b="1" dirty="0" smtClean="0">
                <a:solidFill>
                  <a:srgbClr val="000000"/>
                </a:solidFill>
                <a:latin typeface="微軟正黑體" panose="020B0604030504040204" pitchFamily="34" charset="-120"/>
                <a:ea typeface="微軟正黑體" panose="020B0604030504040204" pitchFamily="34" charset="-120"/>
                <a:cs typeface="Arial" charset="0"/>
              </a:rPr>
              <a:t>  ★</a:t>
            </a:r>
            <a:r>
              <a:rPr lang="zh-TW" altLang="zh-TW" sz="2400" b="1" dirty="0" smtClean="0">
                <a:solidFill>
                  <a:srgbClr val="000000"/>
                </a:solidFill>
                <a:latin typeface="微軟正黑體" panose="020B0604030504040204" pitchFamily="34" charset="-120"/>
                <a:ea typeface="微軟正黑體" panose="020B0604030504040204" pitchFamily="34" charset="-120"/>
                <a:cs typeface="Arial" charset="0"/>
              </a:rPr>
              <a:t>個人</a:t>
            </a:r>
            <a:r>
              <a:rPr lang="zh-TW" altLang="zh-TW" sz="2400" b="1" dirty="0">
                <a:solidFill>
                  <a:srgbClr val="000000"/>
                </a:solidFill>
                <a:latin typeface="微軟正黑體" panose="020B0604030504040204" pitchFamily="34" charset="-120"/>
                <a:ea typeface="微軟正黑體" panose="020B0604030504040204" pitchFamily="34" charset="-120"/>
                <a:cs typeface="Arial" charset="0"/>
              </a:rPr>
              <a:t>符合下列情形之一者，即屬於營利事業</a:t>
            </a:r>
          </a:p>
        </p:txBody>
      </p:sp>
      <p:sp>
        <p:nvSpPr>
          <p:cNvPr id="10" name="頁尾版面配置區 6"/>
          <p:cNvSpPr txBox="1">
            <a:spLocks/>
          </p:cNvSpPr>
          <p:nvPr/>
        </p:nvSpPr>
        <p:spPr>
          <a:xfrm>
            <a:off x="5705" y="6504609"/>
            <a:ext cx="9144000"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a:t>
            </a:r>
            <a:endParaRPr lang="zh-TW" altLang="en-US" sz="1050" dirty="0">
              <a:solidFill>
                <a:srgbClr val="FFFFFF"/>
              </a:solidFill>
            </a:endParaRPr>
          </a:p>
        </p:txBody>
      </p:sp>
      <p:sp>
        <p:nvSpPr>
          <p:cNvPr id="11" name="投影片編號版面配置區 5"/>
          <p:cNvSpPr txBox="1">
            <a:spLocks/>
          </p:cNvSpPr>
          <p:nvPr/>
        </p:nvSpPr>
        <p:spPr>
          <a:xfrm>
            <a:off x="7414939" y="6539198"/>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45</a:t>
            </a:fld>
            <a:endParaRPr lang="zh-TW" altLang="en-US" sz="1050" dirty="0">
              <a:solidFill>
                <a:srgbClr val="FFFFFF"/>
              </a:solidFill>
            </a:endParaRPr>
          </a:p>
        </p:txBody>
      </p:sp>
      <p:sp>
        <p:nvSpPr>
          <p:cNvPr id="14" name="圓角矩形 13"/>
          <p:cNvSpPr/>
          <p:nvPr/>
        </p:nvSpPr>
        <p:spPr bwMode="auto">
          <a:xfrm>
            <a:off x="198582" y="1743472"/>
            <a:ext cx="8331278" cy="821432"/>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240"/>
              </a:spcBef>
              <a:spcAft>
                <a:spcPts val="0"/>
              </a:spcAft>
            </a:pPr>
            <a:r>
              <a:rPr kumimoji="1" lang="zh-TW" altLang="zh-TW"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200" b="1" dirty="0">
                <a:solidFill>
                  <a:srgbClr val="2D2DB9"/>
                </a:solidFill>
                <a:latin typeface="微軟正黑體" panose="020B0604030504040204" pitchFamily="34" charset="-120"/>
                <a:ea typeface="微軟正黑體" panose="020B0604030504040204" pitchFamily="34" charset="-120"/>
                <a:cs typeface="Times New Roman" pitchFamily="18" charset="0"/>
              </a:rPr>
              <a:t>一）個人以自有土地與營利事業合建分售或合建分成，同時</a:t>
            </a:r>
            <a:r>
              <a:rPr kumimoji="1" lang="zh-TW" altLang="zh-TW"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rPr>
              <a:t>符</a:t>
            </a:r>
            <a:endParaRPr kumimoji="1" lang="en-US" altLang="zh-TW"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endParaRPr>
          </a:p>
          <a:p>
            <a:pPr>
              <a:spcBef>
                <a:spcPts val="240"/>
              </a:spcBef>
              <a:spcAft>
                <a:spcPts val="0"/>
              </a:spcAft>
            </a:pPr>
            <a:r>
              <a:rPr kumimoji="1" lang="zh-TW" altLang="en-US" sz="2200" b="1" dirty="0">
                <a:solidFill>
                  <a:srgbClr val="2D2DB9"/>
                </a:solidFill>
                <a:latin typeface="微軟正黑體" panose="020B0604030504040204" pitchFamily="34" charset="-120"/>
                <a:ea typeface="微軟正黑體" panose="020B0604030504040204" pitchFamily="34" charset="-120"/>
                <a:cs typeface="Times New Roman" pitchFamily="18" charset="0"/>
              </a:rPr>
              <a:t> </a:t>
            </a:r>
            <a:r>
              <a:rPr kumimoji="1" lang="zh-TW" altLang="en-US"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rPr>
              <a:t>           </a:t>
            </a:r>
            <a:r>
              <a:rPr kumimoji="1" lang="zh-TW" altLang="zh-TW"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rPr>
              <a:t>合</a:t>
            </a:r>
            <a:r>
              <a:rPr kumimoji="1" lang="zh-TW" altLang="zh-TW" sz="2200" b="1" dirty="0">
                <a:solidFill>
                  <a:srgbClr val="2D2DB9"/>
                </a:solidFill>
                <a:latin typeface="微軟正黑體" panose="020B0604030504040204" pitchFamily="34" charset="-120"/>
                <a:ea typeface="微軟正黑體" panose="020B0604030504040204" pitchFamily="34" charset="-120"/>
                <a:cs typeface="Times New Roman" pitchFamily="18" charset="0"/>
              </a:rPr>
              <a:t>下列各款規定：</a:t>
            </a:r>
            <a:r>
              <a:rPr kumimoji="1" lang="zh-TW" altLang="zh-TW" sz="2200" b="1" dirty="0">
                <a:solidFill>
                  <a:srgbClr val="FF0000"/>
                </a:solidFill>
                <a:latin typeface="微軟正黑體" panose="020B0604030504040204" pitchFamily="34" charset="-120"/>
                <a:ea typeface="微軟正黑體" panose="020B0604030504040204" pitchFamily="34" charset="-120"/>
                <a:cs typeface="Times New Roman" pitchFamily="18" charset="0"/>
              </a:rPr>
              <a:t>（即同時符合二款、二案、二年）</a:t>
            </a:r>
          </a:p>
          <a:p>
            <a:pPr>
              <a:buFont typeface="Times New Roman" pitchFamily="16" charset="0"/>
              <a:buNone/>
            </a:pPr>
            <a:endParaRPr lang="zh-TW" altLang="en-US" dirty="0" smtClean="0">
              <a:solidFill>
                <a:srgbClr val="FFFFFF"/>
              </a:solidFill>
              <a:latin typeface="Arial" charset="0"/>
              <a:cs typeface="Arial" charset="0"/>
            </a:endParaRPr>
          </a:p>
        </p:txBody>
      </p:sp>
      <p:sp>
        <p:nvSpPr>
          <p:cNvPr id="15" name="圓角矩形 14"/>
          <p:cNvSpPr/>
          <p:nvPr/>
        </p:nvSpPr>
        <p:spPr bwMode="auto">
          <a:xfrm>
            <a:off x="258524" y="4512915"/>
            <a:ext cx="8507507" cy="1279371"/>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kumimoji="1" lang="zh-TW" altLang="zh-TW" sz="2200" b="1" dirty="0">
                <a:solidFill>
                  <a:srgbClr val="2D2DB9"/>
                </a:solidFill>
                <a:latin typeface="微軟正黑體" panose="020B0604030504040204" pitchFamily="34" charset="-120"/>
                <a:ea typeface="微軟正黑體" panose="020B0604030504040204" pitchFamily="34" charset="-120"/>
                <a:cs typeface="Times New Roman" pitchFamily="18" charset="0"/>
              </a:rPr>
              <a:t>（二）個人以自有土地自地自建或與營利事業合建，設有固定</a:t>
            </a:r>
            <a:r>
              <a:rPr kumimoji="1" lang="zh-TW" altLang="zh-TW"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rPr>
              <a:t>營業</a:t>
            </a:r>
            <a:endParaRPr kumimoji="1" lang="en-US" altLang="zh-TW"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endParaRPr>
          </a:p>
          <a:p>
            <a:r>
              <a:rPr kumimoji="1" lang="zh-TW" altLang="en-US" sz="2200" b="1" dirty="0">
                <a:solidFill>
                  <a:srgbClr val="2D2DB9"/>
                </a:solidFill>
                <a:latin typeface="微軟正黑體" panose="020B0604030504040204" pitchFamily="34" charset="-120"/>
                <a:ea typeface="微軟正黑體" panose="020B0604030504040204" pitchFamily="34" charset="-120"/>
                <a:cs typeface="Times New Roman" pitchFamily="18" charset="0"/>
              </a:rPr>
              <a:t> </a:t>
            </a:r>
            <a:r>
              <a:rPr kumimoji="1" lang="zh-TW" altLang="en-US"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rPr>
              <a:t>           </a:t>
            </a:r>
            <a:r>
              <a:rPr kumimoji="1" lang="zh-TW" altLang="zh-TW"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rPr>
              <a:t>場所（</a:t>
            </a:r>
            <a:r>
              <a:rPr kumimoji="1" lang="zh-TW" altLang="zh-TW" sz="2200" b="1" dirty="0">
                <a:solidFill>
                  <a:srgbClr val="2D2DB9"/>
                </a:solidFill>
                <a:latin typeface="微軟正黑體" panose="020B0604030504040204" pitchFamily="34" charset="-120"/>
                <a:ea typeface="微軟正黑體" panose="020B0604030504040204" pitchFamily="34" charset="-120"/>
                <a:cs typeface="Times New Roman" pitchFamily="18" charset="0"/>
              </a:rPr>
              <a:t>包含設置網站或加入拍賣網站等）、具備營業</a:t>
            </a:r>
            <a:r>
              <a:rPr kumimoji="1" lang="zh-TW" altLang="zh-TW"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rPr>
              <a:t>牌號</a:t>
            </a:r>
            <a:endParaRPr kumimoji="1" lang="en-US" altLang="zh-TW"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endParaRPr>
          </a:p>
          <a:p>
            <a:r>
              <a:rPr kumimoji="1" lang="zh-TW" altLang="en-US" sz="2200" b="1" dirty="0">
                <a:solidFill>
                  <a:srgbClr val="2D2DB9"/>
                </a:solidFill>
                <a:latin typeface="微軟正黑體" panose="020B0604030504040204" pitchFamily="34" charset="-120"/>
                <a:ea typeface="微軟正黑體" panose="020B0604030504040204" pitchFamily="34" charset="-120"/>
                <a:cs typeface="Times New Roman" pitchFamily="18" charset="0"/>
              </a:rPr>
              <a:t> </a:t>
            </a:r>
            <a:r>
              <a:rPr kumimoji="1" lang="zh-TW" altLang="en-US"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rPr>
              <a:t>         </a:t>
            </a:r>
            <a:r>
              <a:rPr kumimoji="1" lang="zh-TW" altLang="zh-TW"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200" b="1" dirty="0">
                <a:solidFill>
                  <a:srgbClr val="2D2DB9"/>
                </a:solidFill>
                <a:latin typeface="微軟正黑體" panose="020B0604030504040204" pitchFamily="34" charset="-120"/>
                <a:ea typeface="微軟正黑體" panose="020B0604030504040204" pitchFamily="34" charset="-120"/>
                <a:cs typeface="Times New Roman" pitchFamily="18" charset="0"/>
              </a:rPr>
              <a:t>不論是否</a:t>
            </a:r>
            <a:r>
              <a:rPr kumimoji="1" lang="zh-TW" altLang="zh-TW"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rPr>
              <a:t>已依法</a:t>
            </a:r>
            <a:r>
              <a:rPr kumimoji="1" lang="zh-TW" altLang="zh-TW" sz="2200" b="1" dirty="0">
                <a:solidFill>
                  <a:srgbClr val="2D2DB9"/>
                </a:solidFill>
                <a:latin typeface="微軟正黑體" panose="020B0604030504040204" pitchFamily="34" charset="-120"/>
                <a:ea typeface="微軟正黑體" panose="020B0604030504040204" pitchFamily="34" charset="-120"/>
                <a:cs typeface="Times New Roman" pitchFamily="18" charset="0"/>
              </a:rPr>
              <a:t>辦理登記）或僱用員工協助處理土地銷售</a:t>
            </a:r>
            <a:r>
              <a:rPr kumimoji="1" lang="zh-TW" altLang="zh-TW" sz="2200" b="1" dirty="0" smtClean="0">
                <a:solidFill>
                  <a:srgbClr val="2D2DB9"/>
                </a:solidFill>
                <a:latin typeface="微軟正黑體" panose="020B0604030504040204" pitchFamily="34" charset="-120"/>
                <a:ea typeface="微軟正黑體" panose="020B0604030504040204" pitchFamily="34" charset="-120"/>
                <a:cs typeface="Times New Roman" pitchFamily="18" charset="0"/>
              </a:rPr>
              <a:t>。</a:t>
            </a:r>
            <a:endParaRPr kumimoji="1" lang="zh-TW" altLang="zh-TW" sz="2200" b="1" dirty="0">
              <a:solidFill>
                <a:srgbClr val="2D2DB9"/>
              </a:solidFill>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2653992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4"/>
          <p:cNvGrpSpPr>
            <a:grpSpLocks/>
          </p:cNvGrpSpPr>
          <p:nvPr/>
        </p:nvGrpSpPr>
        <p:grpSpPr bwMode="auto">
          <a:xfrm>
            <a:off x="323528" y="1220139"/>
            <a:ext cx="6719664" cy="533982"/>
            <a:chOff x="1162" y="3793"/>
            <a:chExt cx="2404" cy="395"/>
          </a:xfrm>
        </p:grpSpPr>
        <p:sp>
          <p:nvSpPr>
            <p:cNvPr id="6"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solidFill>
                  <a:srgbClr val="FFFFFF"/>
                </a:solidFill>
              </a:endParaRPr>
            </a:p>
          </p:txBody>
        </p:sp>
        <p:sp>
          <p:nvSpPr>
            <p:cNvPr id="7"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solidFill>
                  <a:srgbClr val="FFFFFF"/>
                </a:solidFill>
                <a:ea typeface="標楷體" pitchFamily="65" charset="-120"/>
              </a:endParaRPr>
            </a:p>
          </p:txBody>
        </p:sp>
      </p:grpSp>
      <p:sp>
        <p:nvSpPr>
          <p:cNvPr id="9" name="矩形 8"/>
          <p:cNvSpPr/>
          <p:nvPr/>
        </p:nvSpPr>
        <p:spPr>
          <a:xfrm>
            <a:off x="981626" y="1256297"/>
            <a:ext cx="5688570" cy="461665"/>
          </a:xfrm>
          <a:prstGeom prst="rect">
            <a:avLst/>
          </a:prstGeom>
        </p:spPr>
        <p:txBody>
          <a:bodyPr wrap="square" anchor="ctr">
            <a:spAutoFit/>
          </a:bodyPr>
          <a:lstStyle/>
          <a:p>
            <a:pPr>
              <a:spcAft>
                <a:spcPts val="0"/>
              </a:spcAft>
            </a:pPr>
            <a:r>
              <a:rPr lang="zh-TW" altLang="en-US" sz="2400" b="1" dirty="0" smtClean="0">
                <a:solidFill>
                  <a:srgbClr val="000000"/>
                </a:solidFill>
                <a:latin typeface="微軟正黑體" panose="020B0604030504040204" pitchFamily="34" charset="-120"/>
                <a:ea typeface="微軟正黑體" panose="020B0604030504040204" pitchFamily="34" charset="-120"/>
                <a:cs typeface="Arial" charset="0"/>
              </a:rPr>
              <a:t>  ★</a:t>
            </a:r>
            <a:r>
              <a:rPr lang="zh-TW" altLang="zh-TW" sz="2400" b="1" dirty="0">
                <a:solidFill>
                  <a:srgbClr val="000000"/>
                </a:solidFill>
                <a:latin typeface="微軟正黑體" panose="020B0604030504040204" pitchFamily="34" charset="-120"/>
                <a:ea typeface="微軟正黑體" panose="020B0604030504040204" pitchFamily="34" charset="-120"/>
                <a:cs typeface="Arial" charset="0"/>
              </a:rPr>
              <a:t>房地合一後以個人或公司</a:t>
            </a:r>
            <a:r>
              <a:rPr lang="zh-TW" altLang="en-US" sz="2400" b="1" dirty="0">
                <a:solidFill>
                  <a:srgbClr val="000000"/>
                </a:solidFill>
                <a:latin typeface="微軟正黑體" panose="020B0604030504040204" pitchFamily="34" charset="-120"/>
                <a:ea typeface="微軟正黑體" panose="020B0604030504040204" pitchFamily="34" charset="-120"/>
                <a:cs typeface="Arial" charset="0"/>
              </a:rPr>
              <a:t> </a:t>
            </a:r>
            <a:r>
              <a:rPr lang="zh-TW" altLang="zh-TW" sz="2400" b="1" dirty="0">
                <a:solidFill>
                  <a:srgbClr val="000000"/>
                </a:solidFill>
                <a:latin typeface="微軟正黑體" panose="020B0604030504040204" pitchFamily="34" charset="-120"/>
                <a:ea typeface="微軟正黑體" panose="020B0604030504040204" pitchFamily="34" charset="-120"/>
                <a:cs typeface="Arial" charset="0"/>
              </a:rPr>
              <a:t>取得之</a:t>
            </a:r>
            <a:r>
              <a:rPr lang="zh-TW" altLang="zh-TW" sz="2400" b="1" dirty="0" smtClean="0">
                <a:solidFill>
                  <a:srgbClr val="000000"/>
                </a:solidFill>
                <a:latin typeface="微軟正黑體" panose="020B0604030504040204" pitchFamily="34" charset="-120"/>
                <a:ea typeface="微軟正黑體" panose="020B0604030504040204" pitchFamily="34" charset="-120"/>
                <a:cs typeface="Arial" charset="0"/>
              </a:rPr>
              <a:t>比較 </a:t>
            </a:r>
            <a:endParaRPr lang="zh-TW" altLang="zh-TW" sz="2400" b="1" dirty="0">
              <a:solidFill>
                <a:srgbClr val="000000"/>
              </a:solidFill>
              <a:latin typeface="微軟正黑體" panose="020B0604030504040204" pitchFamily="34" charset="-120"/>
              <a:ea typeface="微軟正黑體" panose="020B0604030504040204" pitchFamily="34" charset="-120"/>
              <a:cs typeface="Arial" charset="0"/>
            </a:endParaRPr>
          </a:p>
        </p:txBody>
      </p:sp>
      <p:sp>
        <p:nvSpPr>
          <p:cNvPr id="10" name="頁尾版面配置區 6"/>
          <p:cNvSpPr txBox="1">
            <a:spLocks/>
          </p:cNvSpPr>
          <p:nvPr/>
        </p:nvSpPr>
        <p:spPr>
          <a:xfrm>
            <a:off x="0" y="6606031"/>
            <a:ext cx="9144000"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a:t>
            </a:r>
            <a:endParaRPr lang="zh-TW" altLang="en-US" sz="1050" dirty="0">
              <a:solidFill>
                <a:srgbClr val="FFFFFF"/>
              </a:solidFill>
            </a:endParaRPr>
          </a:p>
        </p:txBody>
      </p:sp>
      <p:sp>
        <p:nvSpPr>
          <p:cNvPr id="11" name="投影片編號版面配置區 5"/>
          <p:cNvSpPr txBox="1">
            <a:spLocks/>
          </p:cNvSpPr>
          <p:nvPr/>
        </p:nvSpPr>
        <p:spPr>
          <a:xfrm>
            <a:off x="7380312" y="6606031"/>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46</a:t>
            </a:fld>
            <a:endParaRPr lang="zh-TW" altLang="en-US" sz="1050" dirty="0">
              <a:solidFill>
                <a:srgbClr val="FFFFFF"/>
              </a:solidFill>
            </a:endParaRPr>
          </a:p>
        </p:txBody>
      </p:sp>
      <p:sp>
        <p:nvSpPr>
          <p:cNvPr id="12" name="矩形 11"/>
          <p:cNvSpPr/>
          <p:nvPr/>
        </p:nvSpPr>
        <p:spPr bwMode="auto">
          <a:xfrm>
            <a:off x="0" y="782051"/>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dirty="0" smtClean="0">
              <a:solidFill>
                <a:srgbClr val="FFFFFF"/>
              </a:solidFill>
              <a:latin typeface="Arial" charset="0"/>
              <a:cs typeface="Arial" charset="0"/>
            </a:endParaRPr>
          </a:p>
        </p:txBody>
      </p:sp>
      <p:sp>
        <p:nvSpPr>
          <p:cNvPr id="14" name="Text Box 1"/>
          <p:cNvSpPr txBox="1">
            <a:spLocks noChangeArrowheads="1"/>
          </p:cNvSpPr>
          <p:nvPr/>
        </p:nvSpPr>
        <p:spPr bwMode="auto">
          <a:xfrm>
            <a:off x="947247" y="145903"/>
            <a:ext cx="7249505" cy="936104"/>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nchor="ctr"/>
          <a:lstStyle>
            <a:defPPr>
              <a:defRPr lang="en-GB"/>
            </a:defPPr>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1">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defRPr>
            </a:lvl1pPr>
          </a:lstStyle>
          <a:p>
            <a:r>
              <a:rPr lang="zh-TW" altLang="zh-TW" dirty="0"/>
              <a:t>房地合一所得稅解析</a:t>
            </a:r>
            <a:endParaRPr lang="zh-TW" altLang="en-US" dirty="0"/>
          </a:p>
        </p:txBody>
      </p:sp>
      <p:graphicFrame>
        <p:nvGraphicFramePr>
          <p:cNvPr id="8" name="表格 7"/>
          <p:cNvGraphicFramePr>
            <a:graphicFrameLocks noGrp="1"/>
          </p:cNvGraphicFramePr>
          <p:nvPr>
            <p:extLst>
              <p:ext uri="{D42A27DB-BD31-4B8C-83A1-F6EECF244321}">
                <p14:modId xmlns:p14="http://schemas.microsoft.com/office/powerpoint/2010/main" val="1129264940"/>
              </p:ext>
            </p:extLst>
          </p:nvPr>
        </p:nvGraphicFramePr>
        <p:xfrm>
          <a:off x="161763" y="1844823"/>
          <a:ext cx="8820472" cy="4761208"/>
        </p:xfrm>
        <a:graphic>
          <a:graphicData uri="http://schemas.openxmlformats.org/drawingml/2006/table">
            <a:tbl>
              <a:tblPr firstRow="1" bandRow="1">
                <a:tableStyleId>{5C22544A-7EE6-4342-B048-85BDC9FD1C3A}</a:tableStyleId>
              </a:tblPr>
              <a:tblGrid>
                <a:gridCol w="543087"/>
                <a:gridCol w="3867149"/>
                <a:gridCol w="4410236"/>
              </a:tblGrid>
              <a:tr h="587550">
                <a:tc>
                  <a:txBody>
                    <a:bodyPr/>
                    <a:lstStyle/>
                    <a:p>
                      <a:pPr algn="ctr"/>
                      <a:endParaRPr lang="zh-TW" altLang="en-US" sz="2800" dirty="0">
                        <a:solidFill>
                          <a:schemeClr val="bg1"/>
                        </a:solidFill>
                      </a:endParaRPr>
                    </a:p>
                  </a:txBody>
                  <a:tcP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zh-TW" sz="28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8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一</a:t>
                      </a:r>
                      <a:r>
                        <a:rPr kumimoji="1" lang="en-US" altLang="zh-TW" sz="28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8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短期交易之比較</a:t>
                      </a:r>
                      <a:endParaRPr lang="zh-TW" altLang="en-US" sz="2800" dirty="0" smtClean="0">
                        <a:solidFill>
                          <a:schemeClr val="bg1"/>
                        </a:solidFill>
                      </a:endParaRPr>
                    </a:p>
                  </a:txBody>
                  <a:tcPr>
                    <a:lnL w="12700" cap="flat" cmpd="sng" algn="ctr">
                      <a:solidFill>
                        <a:schemeClr val="bg1"/>
                      </a:solidFill>
                      <a:prstDash val="solid"/>
                      <a:round/>
                      <a:headEnd type="none" w="med" len="med"/>
                      <a:tailEnd type="none" w="med" len="med"/>
                    </a:lnL>
                  </a:tcPr>
                </a:tc>
                <a:tc>
                  <a:txBody>
                    <a:bodyPr/>
                    <a:lstStyle/>
                    <a:p>
                      <a:pPr algn="ctr"/>
                      <a:r>
                        <a:rPr kumimoji="1" lang="en-US" altLang="zh-TW" sz="28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8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二</a:t>
                      </a:r>
                      <a:r>
                        <a:rPr kumimoji="1" lang="en-US" altLang="zh-TW" sz="28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8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長期持有之比較</a:t>
                      </a:r>
                      <a:endParaRPr lang="zh-TW" altLang="en-US" sz="2800" dirty="0">
                        <a:solidFill>
                          <a:schemeClr val="bg1"/>
                        </a:solidFill>
                      </a:endParaRPr>
                    </a:p>
                  </a:txBody>
                  <a:tcPr/>
                </a:tc>
              </a:tr>
              <a:tr h="2273709">
                <a:tc>
                  <a:txBody>
                    <a:bodyPr/>
                    <a:lstStyle/>
                    <a:p>
                      <a:r>
                        <a:rPr kumimoji="1" lang="zh-TW" altLang="en-US" sz="2800" b="1" kern="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公司</a:t>
                      </a:r>
                      <a:endParaRPr kumimoji="1" lang="zh-TW" altLang="en-US" sz="2800" b="1" kern="1200" dirty="0">
                        <a:solidFill>
                          <a:schemeClr val="tx1"/>
                        </a:solidFill>
                        <a:latin typeface="微軟正黑體" panose="020B0604030504040204" pitchFamily="34" charset="-120"/>
                        <a:ea typeface="微軟正黑體" panose="020B0604030504040204" pitchFamily="34" charset="-120"/>
                        <a:cs typeface="Times New Roman" pitchFamily="18" charset="0"/>
                      </a:endParaRPr>
                    </a:p>
                  </a:txBody>
                  <a:tcPr anchor="ct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2000" b="0" dirty="0" smtClean="0">
                          <a:solidFill>
                            <a:schemeClr val="accent6"/>
                          </a:solidFill>
                          <a:latin typeface="微軟正黑體" panose="020B0604030504040204" pitchFamily="34" charset="-120"/>
                          <a:ea typeface="微軟正黑體" panose="020B0604030504040204" pitchFamily="34" charset="-120"/>
                          <a:cs typeface="Times New Roman" pitchFamily="18" charset="0"/>
                        </a:rPr>
                        <a:t>    </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國內法人</a:t>
                      </a:r>
                      <a:r>
                        <a:rPr kumimoji="1" lang="en-US"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公司</a:t>
                      </a:r>
                      <a:r>
                        <a:rPr kumimoji="1" lang="en-US"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交易</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不動產</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營所稅稅率為</a:t>
                      </a:r>
                      <a:r>
                        <a:rPr kumimoji="1" lang="en-US"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 17%</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未分配之盈餘再加徵</a:t>
                      </a:r>
                      <a:r>
                        <a:rPr kumimoji="1" lang="en-US"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10%</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未分配盈餘稅</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合計所得稅稅率</a:t>
                      </a:r>
                      <a:r>
                        <a:rPr kumimoji="1" lang="zh-TW"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約為</a:t>
                      </a:r>
                      <a:r>
                        <a:rPr kumimoji="1"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 25.3%</a:t>
                      </a:r>
                      <a:r>
                        <a:rPr kumimoji="1" lang="zh-TW" altLang="en-US" sz="2000"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 </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未因持有年限長短而有不同之稅率</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此外</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房屋售價另需負擔</a:t>
                      </a:r>
                      <a:r>
                        <a:rPr kumimoji="1" lang="en-US"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 5%</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之營業稅。</a:t>
                      </a:r>
                      <a:endParaRPr kumimoji="1" lang="en-US"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endParaRPr>
                    </a:p>
                  </a:txBody>
                  <a:tcPr anchor="ctr">
                    <a:lnL w="12700" cap="flat" cmpd="sng" algn="ctr">
                      <a:solidFill>
                        <a:schemeClr val="bg1"/>
                      </a:solidFill>
                      <a:prstDash val="solid"/>
                      <a:round/>
                      <a:headEnd type="none" w="med" len="med"/>
                      <a:tailEnd type="none" w="med" len="med"/>
                    </a:lnL>
                  </a:tcPr>
                </a:tc>
                <a:tc>
                  <a:txBody>
                    <a:bodyPr/>
                    <a:lstStyle/>
                    <a:p>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長期持有不動產</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，國內法人交易不動產</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稅率為</a:t>
                      </a:r>
                      <a:r>
                        <a:rPr kumimoji="1" lang="en-US"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 </a:t>
                      </a:r>
                      <a:r>
                        <a:rPr kumimoji="1"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17%</a:t>
                      </a:r>
                      <a:r>
                        <a:rPr kumimoji="1" lang="zh-TW" altLang="en-US"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 。</a:t>
                      </a:r>
                      <a:endParaRPr lang="zh-TW" altLang="en-US" sz="2000" b="1" dirty="0">
                        <a:solidFill>
                          <a:srgbClr val="FF0000"/>
                        </a:solidFill>
                      </a:endParaRPr>
                    </a:p>
                  </a:txBody>
                  <a:tcPr anchor="ctr">
                    <a:lnB w="12700" cap="flat" cmpd="sng" algn="ctr">
                      <a:solidFill>
                        <a:schemeClr val="bg1"/>
                      </a:solidFill>
                      <a:prstDash val="solid"/>
                      <a:round/>
                      <a:headEnd type="none" w="med" len="med"/>
                      <a:tailEnd type="none" w="med" len="med"/>
                    </a:lnB>
                  </a:tcPr>
                </a:tc>
              </a:tr>
              <a:tr h="1899949">
                <a:tc>
                  <a:txBody>
                    <a:bodyPr/>
                    <a:lstStyle/>
                    <a:p>
                      <a:pPr marL="0" algn="l" defTabSz="914400" rtl="0" eaLnBrk="1" latinLnBrk="0" hangingPunct="1"/>
                      <a:r>
                        <a:rPr kumimoji="1" lang="zh-TW" altLang="en-US" sz="2800" b="1" kern="120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個人</a:t>
                      </a:r>
                      <a:endParaRPr kumimoji="1" lang="zh-TW" altLang="en-US" sz="2800" b="1" kern="1200" dirty="0">
                        <a:solidFill>
                          <a:schemeClr val="tx1"/>
                        </a:solidFill>
                        <a:latin typeface="微軟正黑體" panose="020B0604030504040204" pitchFamily="34" charset="-120"/>
                        <a:ea typeface="微軟正黑體" panose="020B0604030504040204" pitchFamily="34" charset="-120"/>
                        <a:cs typeface="Times New Roman" pitchFamily="18" charset="0"/>
                      </a:endParaRPr>
                    </a:p>
                  </a:txBody>
                  <a:tcPr anchor="ct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2000" b="0" dirty="0" smtClean="0">
                          <a:solidFill>
                            <a:schemeClr val="accent6"/>
                          </a:solidFill>
                          <a:latin typeface="微軟正黑體" panose="020B0604030504040204" pitchFamily="34" charset="-120"/>
                          <a:ea typeface="微軟正黑體" panose="020B0604030504040204" pitchFamily="34" charset="-120"/>
                          <a:cs typeface="Times New Roman" pitchFamily="18" charset="0"/>
                        </a:rPr>
                        <a:t>    </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個人短期交易</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 </a:t>
                      </a:r>
                      <a:r>
                        <a:rPr kumimoji="1" lang="en-US"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持有期間二年以內</a:t>
                      </a:r>
                      <a:r>
                        <a:rPr kumimoji="1" lang="en-US"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稅率為</a:t>
                      </a:r>
                      <a:r>
                        <a:rPr kumimoji="1" lang="en-US"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 </a:t>
                      </a:r>
                      <a:r>
                        <a:rPr kumimoji="1"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(35%</a:t>
                      </a:r>
                      <a:r>
                        <a:rPr kumimoji="1" lang="zh-TW"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a:t>
                      </a:r>
                      <a:r>
                        <a:rPr kumimoji="1"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45%)</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因此短期交易之不動產</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en-US"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 </a:t>
                      </a:r>
                      <a:r>
                        <a:rPr kumimoji="1" lang="zh-TW" altLang="zh-TW" sz="2000" b="0" u="sng"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原則上以國內法人持有較為有利</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en-US" altLang="zh-TW" sz="18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18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若考量法人盈餘分配回個人之綜合所得稅</a:t>
                      </a:r>
                      <a:r>
                        <a:rPr kumimoji="1" lang="zh-TW" altLang="en-US" sz="18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18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則稅負將較個人持有為高</a:t>
                      </a:r>
                      <a:r>
                        <a:rPr kumimoji="1" lang="en-US" altLang="zh-TW" sz="18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18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p>
                  </a:txBody>
                  <a:tcPr anchor="ctr">
                    <a:lnL w="12700" cap="flat" cmpd="sng" algn="ctr">
                      <a:solidFill>
                        <a:schemeClr val="bg1"/>
                      </a:solidFill>
                      <a:prstDash val="solid"/>
                      <a:round/>
                      <a:headEnd type="none" w="med" len="med"/>
                      <a:tailEnd type="none" w="med" len="med"/>
                    </a:lnL>
                  </a:tcPr>
                </a:tc>
                <a:tc>
                  <a:txBody>
                    <a:bodyPr/>
                    <a:lstStyle/>
                    <a:p>
                      <a:r>
                        <a:rPr kumimoji="1" lang="zh-TW" altLang="en-US" sz="2000" b="0" dirty="0" smtClean="0">
                          <a:solidFill>
                            <a:schemeClr val="accent6"/>
                          </a:solidFill>
                          <a:latin typeface="微軟正黑體" panose="020B0604030504040204" pitchFamily="34" charset="-120"/>
                          <a:ea typeface="微軟正黑體" panose="020B0604030504040204" pitchFamily="34" charset="-120"/>
                          <a:cs typeface="Times New Roman" pitchFamily="18" charset="0"/>
                        </a:rPr>
                        <a:t>   </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長期持有之不動產</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個人持有稅率</a:t>
                      </a:r>
                      <a:r>
                        <a:rPr kumimoji="1" lang="en-US" altLang="zh-TW" sz="2000"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(2</a:t>
                      </a:r>
                      <a:r>
                        <a:rPr kumimoji="1" lang="zh-TW" altLang="zh-TW" sz="2000"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年以上為</a:t>
                      </a:r>
                      <a:r>
                        <a:rPr kumimoji="1"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15%</a:t>
                      </a:r>
                      <a:r>
                        <a:rPr kumimoji="1" lang="zh-TW"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a:t>
                      </a:r>
                      <a:r>
                        <a:rPr kumimoji="1"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20%)</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 若係自住且符合一定條件者</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尚可適用自住</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房地免</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稅</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額超額</a:t>
                      </a:r>
                      <a:r>
                        <a:rPr kumimoji="1"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(10%) </a:t>
                      </a:r>
                      <a:r>
                        <a:rPr kumimoji="1" lang="zh-TW" altLang="en-US"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應以</a:t>
                      </a:r>
                      <a:r>
                        <a:rPr kumimoji="1" lang="zh-TW" altLang="zh-TW" sz="2000" b="0" u="sng" dirty="0" smtClean="0">
                          <a:solidFill>
                            <a:schemeClr val="tx1"/>
                          </a:solidFill>
                          <a:latin typeface="微軟正黑體" panose="020B0604030504040204" pitchFamily="34" charset="-120"/>
                          <a:ea typeface="微軟正黑體" panose="020B0604030504040204" pitchFamily="34" charset="-120"/>
                          <a:cs typeface="Times New Roman" pitchFamily="18" charset="0"/>
                        </a:rPr>
                        <a:t>個人持有較為有利</a:t>
                      </a:r>
                      <a:r>
                        <a:rPr kumimoji="1" lang="zh-TW" altLang="zh-TW" sz="2000" b="0" dirty="0" smtClean="0">
                          <a:solidFill>
                            <a:schemeClr val="tx1"/>
                          </a:solidFill>
                          <a:latin typeface="微軟正黑體" panose="020B0604030504040204" pitchFamily="34" charset="-120"/>
                          <a:ea typeface="微軟正黑體" panose="020B0604030504040204" pitchFamily="34" charset="-120"/>
                          <a:cs typeface="Times New Roman" pitchFamily="18" charset="0"/>
                        </a:rPr>
                        <a:t>。</a:t>
                      </a:r>
                      <a:endParaRPr lang="zh-TW" altLang="en-US" sz="2000" b="0" dirty="0">
                        <a:solidFill>
                          <a:schemeClr val="tx1"/>
                        </a:solidFill>
                      </a:endParaRPr>
                    </a:p>
                  </a:txBody>
                  <a:tcPr anchor="ctr">
                    <a:lnT w="1270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26385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dirty="0" smtClean="0">
              <a:solidFill>
                <a:srgbClr val="FFFFFF"/>
              </a:solidFill>
              <a:latin typeface="Arial" charset="0"/>
              <a:cs typeface="Arial" charset="0"/>
            </a:endParaRPr>
          </a:p>
        </p:txBody>
      </p:sp>
      <p:grpSp>
        <p:nvGrpSpPr>
          <p:cNvPr id="3" name="Group 14"/>
          <p:cNvGrpSpPr>
            <a:grpSpLocks/>
          </p:cNvGrpSpPr>
          <p:nvPr/>
        </p:nvGrpSpPr>
        <p:grpSpPr bwMode="auto">
          <a:xfrm>
            <a:off x="395536" y="965207"/>
            <a:ext cx="3816424" cy="504056"/>
            <a:chOff x="1162" y="3793"/>
            <a:chExt cx="2404" cy="395"/>
          </a:xfrm>
        </p:grpSpPr>
        <p:sp>
          <p:nvSpPr>
            <p:cNvPr id="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solidFill>
                  <a:srgbClr val="FFFFFF"/>
                </a:solidFill>
              </a:endParaRPr>
            </a:p>
          </p:txBody>
        </p:sp>
        <p:sp>
          <p:nvSpPr>
            <p:cNvPr id="6" name="AutoShape 16"/>
            <p:cNvSpPr>
              <a:spLocks noChangeArrowheads="1"/>
            </p:cNvSpPr>
            <p:nvPr/>
          </p:nvSpPr>
          <p:spPr bwMode="auto">
            <a:xfrm>
              <a:off x="1280" y="3815"/>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solidFill>
                  <a:srgbClr val="FFFFFF"/>
                </a:solidFill>
                <a:ea typeface="標楷體" pitchFamily="65" charset="-120"/>
              </a:endParaRPr>
            </a:p>
          </p:txBody>
        </p:sp>
      </p:grpSp>
      <p:sp>
        <p:nvSpPr>
          <p:cNvPr id="7" name="矩形 6"/>
          <p:cNvSpPr/>
          <p:nvPr/>
        </p:nvSpPr>
        <p:spPr>
          <a:xfrm>
            <a:off x="683567" y="981760"/>
            <a:ext cx="3388122" cy="461665"/>
          </a:xfrm>
          <a:prstGeom prst="rect">
            <a:avLst/>
          </a:prstGeom>
        </p:spPr>
        <p:txBody>
          <a:bodyPr wrap="square">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 </a:t>
            </a:r>
            <a:r>
              <a:rPr lang="zh-TW" altLang="en-US" sz="2400" b="1" dirty="0" smtClean="0">
                <a:solidFill>
                  <a:srgbClr val="FF0000"/>
                </a:solidFill>
                <a:ea typeface="新細明體" pitchFamily="18" charset="-120"/>
              </a:rPr>
              <a:t>◎ </a:t>
            </a:r>
            <a:r>
              <a:rPr lang="zh-TW" altLang="en-US" sz="2400" b="1" dirty="0" smtClean="0">
                <a:solidFill>
                  <a:srgbClr val="FF0000"/>
                </a:solidFill>
                <a:latin typeface="微軟正黑體" panose="020B0604030504040204" pitchFamily="34" charset="-120"/>
                <a:ea typeface="微軟正黑體" panose="020B0604030504040204" pitchFamily="34" charset="-120"/>
              </a:rPr>
              <a:t>特殊</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持有期間</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10" name="矩形 19"/>
          <p:cNvSpPr>
            <a:spLocks noChangeArrowheads="1"/>
          </p:cNvSpPr>
          <p:nvPr/>
        </p:nvSpPr>
        <p:spPr bwMode="auto">
          <a:xfrm>
            <a:off x="827584" y="2404687"/>
            <a:ext cx="3744416" cy="2923877"/>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9525">
            <a:noFill/>
            <a:miter lim="800000"/>
            <a:headEnd/>
            <a:tailEnd/>
          </a:ln>
        </p:spPr>
        <p:txBody>
          <a:bodyPr wrap="square">
            <a:spAutoFit/>
          </a:bodyPr>
          <a:lstStyle/>
          <a:p>
            <a:r>
              <a:rPr lang="en-US" altLang="zh-TW" sz="3200" b="1" dirty="0" smtClean="0">
                <a:solidFill>
                  <a:srgbClr val="FFFF00"/>
                </a:solidFill>
                <a:latin typeface="微軟正黑體" panose="020B0604030504040204" pitchFamily="34" charset="-120"/>
                <a:ea typeface="微軟正黑體" panose="020B0604030504040204" pitchFamily="34" charset="-120"/>
              </a:rPr>
              <a:t>(1)</a:t>
            </a:r>
            <a:r>
              <a:rPr lang="zh-TW" altLang="en-US" sz="3200" b="1" dirty="0">
                <a:solidFill>
                  <a:srgbClr val="FFFF00"/>
                </a:solidFill>
                <a:latin typeface="微軟正黑體" panose="020B0604030504040204" pitchFamily="34" charset="-120"/>
                <a:ea typeface="微軟正黑體" panose="020B0604030504040204" pitchFamily="34" charset="-120"/>
              </a:rPr>
              <a:t>配偶贈與</a:t>
            </a:r>
            <a:endParaRPr lang="en-US" altLang="zh-TW" sz="3200" b="1" dirty="0">
              <a:solidFill>
                <a:srgbClr val="FFFF00"/>
              </a:solidFill>
              <a:latin typeface="微軟正黑體" panose="020B0604030504040204" pitchFamily="34" charset="-120"/>
              <a:ea typeface="微軟正黑體" panose="020B0604030504040204" pitchFamily="34" charset="-120"/>
            </a:endParaRPr>
          </a:p>
          <a:p>
            <a:endParaRPr lang="en-US" altLang="zh-TW" sz="2400" dirty="0">
              <a:solidFill>
                <a:srgbClr val="FFFFFF"/>
              </a:solidFill>
              <a:latin typeface="微軟正黑體" panose="020B0604030504040204" pitchFamily="34" charset="-120"/>
              <a:ea typeface="微軟正黑體" panose="020B0604030504040204" pitchFamily="34" charset="-120"/>
            </a:endParaRPr>
          </a:p>
          <a:p>
            <a:r>
              <a:rPr lang="zh-TW" altLang="zh-TW" sz="3200" dirty="0">
                <a:solidFill>
                  <a:srgbClr val="FFFFFF"/>
                </a:solidFill>
                <a:latin typeface="微軟正黑體" panose="020B0604030504040204" pitchFamily="34" charset="-120"/>
                <a:ea typeface="微軟正黑體" panose="020B0604030504040204" pitchFamily="34" charset="-120"/>
              </a:rPr>
              <a:t>個人取</a:t>
            </a:r>
            <a:r>
              <a:rPr lang="zh-TW" altLang="zh-TW" sz="3200" b="1" dirty="0">
                <a:solidFill>
                  <a:srgbClr val="FFFF00"/>
                </a:solidFill>
                <a:latin typeface="微軟正黑體" panose="020B0604030504040204" pitchFamily="34" charset="-120"/>
                <a:ea typeface="微軟正黑體" panose="020B0604030504040204" pitchFamily="34" charset="-120"/>
              </a:rPr>
              <a:t>配偶贈與</a:t>
            </a:r>
            <a:r>
              <a:rPr lang="zh-TW" altLang="zh-TW" sz="3200" dirty="0">
                <a:solidFill>
                  <a:srgbClr val="FFFFFF"/>
                </a:solidFill>
                <a:latin typeface="微軟正黑體" panose="020B0604030504040204" pitchFamily="34" charset="-120"/>
                <a:ea typeface="微軟正黑體" panose="020B0604030504040204" pitchFamily="34" charset="-120"/>
              </a:rPr>
              <a:t>自其之房屋、土地，</a:t>
            </a:r>
            <a:r>
              <a:rPr lang="zh-TW" altLang="zh-TW" sz="3200" b="1" dirty="0">
                <a:solidFill>
                  <a:srgbClr val="FFFFFF"/>
                </a:solidFill>
                <a:latin typeface="微軟正黑體" panose="020B0604030504040204" pitchFamily="34" charset="-120"/>
                <a:ea typeface="微軟正黑體" panose="020B0604030504040204" pitchFamily="34" charset="-120"/>
              </a:rPr>
              <a:t>得將配偶</a:t>
            </a:r>
            <a:r>
              <a:rPr lang="zh-TW" altLang="zh-TW" sz="3200" b="1" u="sng" dirty="0">
                <a:solidFill>
                  <a:srgbClr val="FFFF00"/>
                </a:solidFill>
                <a:latin typeface="微軟正黑體" panose="020B0604030504040204" pitchFamily="34" charset="-120"/>
                <a:ea typeface="微軟正黑體" panose="020B0604030504040204" pitchFamily="34" charset="-120"/>
              </a:rPr>
              <a:t>持有期間合併計算</a:t>
            </a:r>
            <a:r>
              <a:rPr lang="zh-TW" altLang="zh-TW" sz="3200" b="1" dirty="0" smtClean="0">
                <a:solidFill>
                  <a:srgbClr val="FFFFFF"/>
                </a:solidFill>
                <a:latin typeface="微軟正黑體" panose="020B0604030504040204" pitchFamily="34" charset="-120"/>
                <a:ea typeface="微軟正黑體" panose="020B0604030504040204" pitchFamily="34" charset="-120"/>
              </a:rPr>
              <a:t>。</a:t>
            </a:r>
            <a:r>
              <a:rPr lang="en-US" altLang="zh-TW" sz="1600" b="1" dirty="0" smtClean="0">
                <a:solidFill>
                  <a:srgbClr val="FFFFFF"/>
                </a:solidFill>
                <a:latin typeface="微軟正黑體" panose="020B0604030504040204" pitchFamily="34" charset="-120"/>
                <a:ea typeface="微軟正黑體" panose="020B0604030504040204" pitchFamily="34" charset="-120"/>
              </a:rPr>
              <a:t>(</a:t>
            </a:r>
            <a:r>
              <a:rPr lang="zh-TW" altLang="en-US" sz="1600" b="1" dirty="0" smtClean="0">
                <a:solidFill>
                  <a:srgbClr val="FFFFFF"/>
                </a:solidFill>
                <a:latin typeface="微軟正黑體" panose="020B0604030504040204" pitchFamily="34" charset="-120"/>
                <a:ea typeface="微軟正黑體" panose="020B0604030504040204" pitchFamily="34" charset="-120"/>
              </a:rPr>
              <a:t>申</a:t>
            </a:r>
            <a:r>
              <a:rPr lang="en-US" altLang="zh-TW" sz="1600" b="1" dirty="0" smtClean="0">
                <a:solidFill>
                  <a:srgbClr val="FFFFFF"/>
                </a:solidFill>
                <a:latin typeface="微軟正黑體" panose="020B0604030504040204" pitchFamily="34" charset="-120"/>
                <a:ea typeface="微軟正黑體" panose="020B0604030504040204" pitchFamily="34" charset="-120"/>
              </a:rPr>
              <a:t>§5)</a:t>
            </a:r>
          </a:p>
        </p:txBody>
      </p:sp>
      <p:sp>
        <p:nvSpPr>
          <p:cNvPr id="13" name="矩形 19"/>
          <p:cNvSpPr>
            <a:spLocks noChangeArrowheads="1"/>
          </p:cNvSpPr>
          <p:nvPr/>
        </p:nvSpPr>
        <p:spPr bwMode="auto">
          <a:xfrm>
            <a:off x="5076056" y="2382196"/>
            <a:ext cx="3203458" cy="3539430"/>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6200000" scaled="1"/>
            <a:tileRect/>
          </a:gradFill>
          <a:ln w="9525">
            <a:noFill/>
            <a:miter lim="800000"/>
            <a:headEnd/>
            <a:tailEnd/>
          </a:ln>
        </p:spPr>
        <p:txBody>
          <a:bodyPr wrap="square">
            <a:spAutoFit/>
          </a:bodyPr>
          <a:lstStyle/>
          <a:p>
            <a:r>
              <a:rPr lang="en-US" altLang="zh-TW" sz="3200" b="1" dirty="0" smtClean="0">
                <a:solidFill>
                  <a:srgbClr val="FFFF00"/>
                </a:solidFill>
                <a:latin typeface="微軟正黑體" panose="020B0604030504040204" pitchFamily="34" charset="-120"/>
                <a:ea typeface="微軟正黑體" panose="020B0604030504040204" pitchFamily="34" charset="-120"/>
              </a:rPr>
              <a:t>(2)</a:t>
            </a:r>
            <a:r>
              <a:rPr lang="zh-TW" altLang="en-US" sz="3200" b="1" dirty="0" smtClean="0">
                <a:solidFill>
                  <a:srgbClr val="FFFF00"/>
                </a:solidFill>
                <a:latin typeface="微軟正黑體" panose="020B0604030504040204" pitchFamily="34" charset="-120"/>
                <a:ea typeface="微軟正黑體" panose="020B0604030504040204" pitchFamily="34" charset="-120"/>
              </a:rPr>
              <a:t>繼承或受遺贈</a:t>
            </a:r>
            <a:endParaRPr lang="en-US" altLang="zh-TW" sz="3200" b="1" dirty="0" smtClean="0">
              <a:solidFill>
                <a:srgbClr val="FFFF00"/>
              </a:solidFill>
              <a:latin typeface="微軟正黑體" panose="020B0604030504040204" pitchFamily="34" charset="-120"/>
              <a:ea typeface="微軟正黑體" panose="020B0604030504040204" pitchFamily="34" charset="-120"/>
            </a:endParaRPr>
          </a:p>
          <a:p>
            <a:endParaRPr lang="en-US" altLang="zh-TW" sz="3200" b="1" dirty="0" smtClean="0">
              <a:solidFill>
                <a:srgbClr val="FFFF00"/>
              </a:solidFill>
              <a:latin typeface="微軟正黑體" panose="020B0604030504040204" pitchFamily="34" charset="-120"/>
              <a:ea typeface="微軟正黑體" panose="020B0604030504040204" pitchFamily="34" charset="-120"/>
            </a:endParaRPr>
          </a:p>
          <a:p>
            <a:r>
              <a:rPr lang="zh-TW" altLang="en-US" sz="3200" b="1" dirty="0" smtClean="0">
                <a:solidFill>
                  <a:srgbClr val="FFFFFF"/>
                </a:solidFill>
                <a:latin typeface="微軟正黑體" panose="020B0604030504040204" pitchFamily="34" charset="-120"/>
                <a:ea typeface="微軟正黑體" panose="020B0604030504040204" pitchFamily="34" charset="-120"/>
              </a:rPr>
              <a:t>因</a:t>
            </a:r>
            <a:r>
              <a:rPr lang="zh-TW" altLang="zh-TW" sz="3200" b="1" dirty="0" smtClean="0">
                <a:solidFill>
                  <a:srgbClr val="FFFFFF"/>
                </a:solidFill>
                <a:latin typeface="微軟正黑體" panose="020B0604030504040204" pitchFamily="34" charset="-120"/>
                <a:ea typeface="微軟正黑體" panose="020B0604030504040204" pitchFamily="34" charset="-120"/>
              </a:rPr>
              <a:t>繼承或受遺贈取得者，得將被繼承人或遺贈人</a:t>
            </a:r>
            <a:endParaRPr lang="en-US" altLang="zh-TW" sz="3200" b="1" dirty="0" smtClean="0">
              <a:solidFill>
                <a:srgbClr val="FFFFFF"/>
              </a:solidFill>
              <a:latin typeface="微軟正黑體" panose="020B0604030504040204" pitchFamily="34" charset="-120"/>
              <a:ea typeface="微軟正黑體" panose="020B0604030504040204" pitchFamily="34" charset="-120"/>
            </a:endParaRPr>
          </a:p>
          <a:p>
            <a:r>
              <a:rPr lang="zh-TW" altLang="zh-TW" sz="3200" b="1" u="sng" dirty="0" smtClean="0">
                <a:solidFill>
                  <a:srgbClr val="FFFF00"/>
                </a:solidFill>
                <a:latin typeface="微軟正黑體" panose="020B0604030504040204" pitchFamily="34" charset="-120"/>
                <a:ea typeface="微軟正黑體" panose="020B0604030504040204" pitchFamily="34" charset="-120"/>
              </a:rPr>
              <a:t>持有期間合併計算</a:t>
            </a:r>
            <a:r>
              <a:rPr lang="zh-TW" altLang="zh-TW" sz="3200" b="1" dirty="0" smtClean="0">
                <a:solidFill>
                  <a:srgbClr val="FFFF00"/>
                </a:solidFill>
                <a:latin typeface="微軟正黑體" panose="020B0604030504040204" pitchFamily="34" charset="-120"/>
                <a:ea typeface="微軟正黑體" panose="020B0604030504040204" pitchFamily="34" charset="-120"/>
              </a:rPr>
              <a:t>。</a:t>
            </a:r>
            <a:r>
              <a:rPr lang="en-US" altLang="zh-TW" sz="3200" b="1" dirty="0" smtClean="0">
                <a:solidFill>
                  <a:srgbClr val="FFFF00"/>
                </a:solidFill>
                <a:latin typeface="微軟正黑體" panose="020B0604030504040204" pitchFamily="34" charset="-120"/>
                <a:ea typeface="微軟正黑體" panose="020B0604030504040204" pitchFamily="34" charset="-120"/>
              </a:rPr>
              <a:t>(§14-4)</a:t>
            </a:r>
          </a:p>
        </p:txBody>
      </p:sp>
      <p:sp>
        <p:nvSpPr>
          <p:cNvPr id="1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a:t>
            </a:r>
            <a:endParaRPr lang="en-US" altLang="zh-TW" sz="1050" dirty="0" smtClean="0">
              <a:solidFill>
                <a:srgbClr val="FFFFFF"/>
              </a:solidFill>
            </a:endParaRPr>
          </a:p>
          <a:p>
            <a:pPr>
              <a:defRPr/>
            </a:pPr>
            <a:endParaRPr lang="zh-TW" altLang="en-US" sz="1050" dirty="0">
              <a:solidFill>
                <a:srgbClr val="FFFFFF"/>
              </a:solidFill>
            </a:endParaRPr>
          </a:p>
        </p:txBody>
      </p:sp>
      <p:sp>
        <p:nvSpPr>
          <p:cNvPr id="18"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47</a:t>
            </a:fld>
            <a:endParaRPr lang="zh-TW" altLang="en-US" sz="1050" dirty="0">
              <a:solidFill>
                <a:srgbClr val="FFFFFF"/>
              </a:solidFill>
            </a:endParaRPr>
          </a:p>
        </p:txBody>
      </p:sp>
      <p:sp>
        <p:nvSpPr>
          <p:cNvPr id="14"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 </a:t>
            </a: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a:t>
            </a: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合一所得稅解析</a:t>
            </a:r>
            <a:endParaRPr lang="zh-TW" altLang="en-US"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endParaRPr>
          </a:p>
        </p:txBody>
      </p:sp>
      <p:sp>
        <p:nvSpPr>
          <p:cNvPr id="4" name="矩形 3"/>
          <p:cNvSpPr/>
          <p:nvPr/>
        </p:nvSpPr>
        <p:spPr>
          <a:xfrm>
            <a:off x="592120" y="1680964"/>
            <a:ext cx="8444376" cy="523220"/>
          </a:xfrm>
          <a:prstGeom prst="rect">
            <a:avLst/>
          </a:prstGeom>
        </p:spPr>
        <p:txBody>
          <a:bodyPr wrap="square">
            <a:spAutoFit/>
          </a:bodyPr>
          <a:lstStyle/>
          <a:p>
            <a:pPr lvl="0"/>
            <a:r>
              <a:rPr lang="zh-TW" altLang="en-US" sz="2800" b="1" dirty="0">
                <a:solidFill>
                  <a:srgbClr val="000000"/>
                </a:solidFill>
                <a:latin typeface="微軟正黑體" panose="020B0604030504040204" pitchFamily="34" charset="-120"/>
                <a:ea typeface="微軟正黑體" panose="020B0604030504040204" pitchFamily="34" charset="-120"/>
              </a:rPr>
              <a:t>配偶贈與、繼承或受遺贈</a:t>
            </a:r>
            <a:r>
              <a:rPr lang="zh-TW" altLang="en-US" sz="2800" b="1" dirty="0" smtClean="0">
                <a:solidFill>
                  <a:srgbClr val="000000"/>
                </a:solidFill>
                <a:latin typeface="微軟正黑體" panose="020B0604030504040204" pitchFamily="34" charset="-120"/>
                <a:ea typeface="微軟正黑體" panose="020B0604030504040204" pitchFamily="34" charset="-120"/>
              </a:rPr>
              <a:t>：</a:t>
            </a:r>
            <a:r>
              <a:rPr lang="zh-TW" altLang="en-US" sz="2800" b="1" u="sng" dirty="0">
                <a:solidFill>
                  <a:srgbClr val="FF0000"/>
                </a:solidFill>
                <a:latin typeface="微軟正黑體" panose="020B0604030504040204" pitchFamily="34" charset="-120"/>
                <a:ea typeface="微軟正黑體" panose="020B0604030504040204" pitchFamily="34" charset="-120"/>
              </a:rPr>
              <a:t>得將</a:t>
            </a:r>
            <a:r>
              <a:rPr lang="zh-TW" altLang="en-US" sz="2800" b="1" u="sng" dirty="0" smtClean="0">
                <a:solidFill>
                  <a:srgbClr val="FF0000"/>
                </a:solidFill>
                <a:latin typeface="微軟正黑體" panose="020B0604030504040204" pitchFamily="34" charset="-120"/>
                <a:ea typeface="微軟正黑體" panose="020B0604030504040204" pitchFamily="34" charset="-120"/>
              </a:rPr>
              <a:t>持有</a:t>
            </a:r>
            <a:r>
              <a:rPr lang="zh-TW" altLang="en-US" sz="2800" b="1" u="sng" dirty="0">
                <a:solidFill>
                  <a:srgbClr val="FF0000"/>
                </a:solidFill>
                <a:latin typeface="微軟正黑體" panose="020B0604030504040204" pitchFamily="34" charset="-120"/>
                <a:ea typeface="微軟正黑體" panose="020B0604030504040204" pitchFamily="34" charset="-120"/>
              </a:rPr>
              <a:t>時間</a:t>
            </a:r>
            <a:r>
              <a:rPr lang="zh-TW" altLang="en-US" sz="2800" b="1" u="sng" dirty="0" smtClean="0">
                <a:solidFill>
                  <a:srgbClr val="FF0000"/>
                </a:solidFill>
                <a:latin typeface="微軟正黑體" panose="020B0604030504040204" pitchFamily="34" charset="-120"/>
                <a:ea typeface="微軟正黑體" panose="020B0604030504040204" pitchFamily="34" charset="-120"/>
              </a:rPr>
              <a:t>合併計算</a:t>
            </a:r>
            <a:endParaRPr lang="zh-TW" altLang="en-US" sz="2800" b="1" u="sng"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106610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夫妻」的圖片搜尋結果"/>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5879442" y="3501008"/>
            <a:ext cx="2508982" cy="282253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4"/>
          <p:cNvGrpSpPr>
            <a:grpSpLocks/>
          </p:cNvGrpSpPr>
          <p:nvPr/>
        </p:nvGrpSpPr>
        <p:grpSpPr bwMode="auto">
          <a:xfrm>
            <a:off x="17523" y="72579"/>
            <a:ext cx="8928992" cy="1237273"/>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3" name="AutoShape 16"/>
            <p:cNvSpPr>
              <a:spLocks noChangeArrowheads="1"/>
            </p:cNvSpPr>
            <p:nvPr/>
          </p:nvSpPr>
          <p:spPr bwMode="auto">
            <a:xfrm>
              <a:off x="1234" y="3816"/>
              <a:ext cx="2266"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ea typeface="標楷體" pitchFamily="65" charset="-120"/>
              </a:endParaRPr>
            </a:p>
          </p:txBody>
        </p:sp>
      </p:grpSp>
      <p:sp>
        <p:nvSpPr>
          <p:cNvPr id="4" name="內容版面配置區 2"/>
          <p:cNvSpPr txBox="1">
            <a:spLocks/>
          </p:cNvSpPr>
          <p:nvPr/>
        </p:nvSpPr>
        <p:spPr>
          <a:xfrm>
            <a:off x="666978" y="100360"/>
            <a:ext cx="8477021" cy="12403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defRPr/>
            </a:pPr>
            <a:r>
              <a:rPr lang="zh-TW" altLang="en-US" b="1" dirty="0" smtClean="0">
                <a:solidFill>
                  <a:prstClr val="black"/>
                </a:solidFill>
                <a:latin typeface="微軟正黑體" panose="020B0604030504040204" pitchFamily="34" charset="-120"/>
                <a:ea typeface="微軟正黑體" panose="020B0604030504040204" pitchFamily="34" charset="-120"/>
              </a:rPr>
              <a:t>配偶間贈與之不動產，應如何認定取得日期</a:t>
            </a:r>
            <a:endParaRPr lang="en-US" altLang="zh-TW" b="1" dirty="0" smtClean="0">
              <a:solidFill>
                <a:prstClr val="black"/>
              </a:solidFill>
              <a:latin typeface="微軟正黑體" panose="020B0604030504040204" pitchFamily="34" charset="-120"/>
              <a:ea typeface="微軟正黑體" panose="020B0604030504040204" pitchFamily="34" charset="-120"/>
            </a:endParaRPr>
          </a:p>
          <a:p>
            <a:pPr marL="0" indent="0" fontAlgn="auto">
              <a:spcAft>
                <a:spcPts val="0"/>
              </a:spcAft>
              <a:buClrTx/>
              <a:buSzTx/>
              <a:buFont typeface="Arial" panose="020B0604020202020204" pitchFamily="34" charset="0"/>
              <a:buNone/>
              <a:defRPr/>
            </a:pPr>
            <a:r>
              <a:rPr lang="zh-TW" altLang="en-US" b="1" dirty="0" smtClean="0">
                <a:solidFill>
                  <a:prstClr val="black"/>
                </a:solidFill>
                <a:latin typeface="微軟正黑體" panose="020B0604030504040204" pitchFamily="34" charset="-120"/>
                <a:ea typeface="微軟正黑體" panose="020B0604030504040204" pitchFamily="34" charset="-120"/>
              </a:rPr>
              <a:t>及持有期間？ </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案例</a:t>
            </a:r>
            <a:r>
              <a:rPr lang="en-US" altLang="zh-TW" sz="2800" b="1" dirty="0" smtClean="0">
                <a:solidFill>
                  <a:srgbClr val="FF0000"/>
                </a:solidFill>
                <a:latin typeface="微軟正黑體" panose="020B0604030504040204" pitchFamily="34" charset="-120"/>
                <a:ea typeface="微軟正黑體" panose="020B0604030504040204" pitchFamily="34" charset="-120"/>
              </a:rPr>
              <a:t>12)</a:t>
            </a:r>
            <a:endParaRPr lang="zh-TW" altLang="en-US" sz="2800" b="1" dirty="0" smtClean="0">
              <a:solidFill>
                <a:srgbClr val="FF0000"/>
              </a:solidFill>
              <a:latin typeface="微軟正黑體" panose="020B0604030504040204" pitchFamily="34" charset="-120"/>
              <a:ea typeface="微軟正黑體" panose="020B0604030504040204" pitchFamily="34" charset="-120"/>
            </a:endParaRPr>
          </a:p>
          <a:p>
            <a:pPr marL="0" indent="0" fontAlgn="auto">
              <a:spcAft>
                <a:spcPts val="0"/>
              </a:spcAft>
              <a:buClrTx/>
              <a:buSzTx/>
              <a:buFont typeface="Arial" panose="020B0604020202020204" pitchFamily="34" charset="0"/>
              <a:buNone/>
              <a:defRPr/>
            </a:pP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5" name="圓角矩形 4"/>
          <p:cNvSpPr/>
          <p:nvPr/>
        </p:nvSpPr>
        <p:spPr>
          <a:xfrm>
            <a:off x="284947" y="1388812"/>
            <a:ext cx="8661568" cy="51833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buClrTx/>
              <a:buSzTx/>
              <a:buFontTx/>
              <a:buNone/>
              <a:defRPr/>
            </a:pPr>
            <a:r>
              <a:rPr lang="zh-TW" altLang="en-US" sz="2000" b="1" dirty="0" smtClean="0">
                <a:solidFill>
                  <a:prstClr val="black"/>
                </a:solidFill>
              </a:rPr>
              <a:t>       </a:t>
            </a:r>
            <a:endParaRPr lang="zh-TW" altLang="en-US" sz="2000" dirty="0">
              <a:solidFill>
                <a:prstClr val="black"/>
              </a:solidFill>
            </a:endParaRPr>
          </a:p>
        </p:txBody>
      </p:sp>
      <p:sp>
        <p:nvSpPr>
          <p:cNvPr id="16" name="投影片編號版面配置區 5"/>
          <p:cNvSpPr txBox="1">
            <a:spLocks/>
          </p:cNvSpPr>
          <p:nvPr/>
        </p:nvSpPr>
        <p:spPr>
          <a:xfrm>
            <a:off x="7452320" y="6453336"/>
            <a:ext cx="480060" cy="237744"/>
          </a:xfrm>
          <a:prstGeom prst="rect">
            <a:avLst/>
          </a:prstGeom>
        </p:spPr>
        <p:txBody>
          <a:bodyPr/>
          <a:lstStyle/>
          <a:p>
            <a:pPr>
              <a:defRPr/>
            </a:pPr>
            <a:fld id="{CA8D9AD5-F248-4919-864A-CFD76CC027D6}" type="slidenum">
              <a:rPr lang="en-US" altLang="zh-TW" sz="1050" smtClean="0">
                <a:solidFill>
                  <a:prstClr val="white"/>
                </a:solidFill>
              </a:rPr>
              <a:pPr>
                <a:defRPr/>
              </a:pPr>
              <a:t>48</a:t>
            </a:fld>
            <a:endParaRPr lang="zh-TW" altLang="en-US" sz="1050" dirty="0">
              <a:solidFill>
                <a:prstClr val="white"/>
              </a:solidFill>
            </a:endParaRPr>
          </a:p>
        </p:txBody>
      </p:sp>
      <p:sp>
        <p:nvSpPr>
          <p:cNvPr id="9" name="頁尾版面配置區 6"/>
          <p:cNvSpPr txBox="1">
            <a:spLocks/>
          </p:cNvSpPr>
          <p:nvPr/>
        </p:nvSpPr>
        <p:spPr>
          <a:xfrm>
            <a:off x="0" y="6597352"/>
            <a:ext cx="9144000" cy="260648"/>
          </a:xfrm>
          <a:prstGeom prst="rect">
            <a:avLst/>
          </a:prstGeom>
          <a:solidFill>
            <a:srgbClr val="3333CC">
              <a:lumMod val="50000"/>
            </a:srgbClr>
          </a:solidFill>
        </p:spPr>
        <p:txBody>
          <a:bodyPr/>
          <a:lstStyle/>
          <a:p>
            <a:pPr defTabSz="914400" fontAlgn="auto">
              <a:spcBef>
                <a:spcPts val="0"/>
              </a:spcBef>
              <a:spcAft>
                <a:spcPts val="0"/>
              </a:spcAft>
              <a:buClrTx/>
              <a:buSzTx/>
              <a:buFontTx/>
              <a:buNone/>
              <a:defRPr/>
            </a:pPr>
            <a:r>
              <a:rPr lang="zh-TW" altLang="en-US" sz="1050" kern="0" dirty="0" smtClean="0">
                <a:solidFill>
                  <a:srgbClr val="FFFFFF"/>
                </a:solidFill>
              </a:rPr>
              <a:t>                                 林秀銘                                                                                                                                                            </a:t>
            </a:r>
            <a:endParaRPr lang="zh-TW" altLang="en-US" sz="1050" kern="0" dirty="0">
              <a:solidFill>
                <a:srgbClr val="FFFFFF"/>
              </a:solidFill>
            </a:endParaRPr>
          </a:p>
        </p:txBody>
      </p:sp>
      <p:sp>
        <p:nvSpPr>
          <p:cNvPr id="10" name="投影片編號版面配置區 5"/>
          <p:cNvSpPr txBox="1">
            <a:spLocks/>
          </p:cNvSpPr>
          <p:nvPr/>
        </p:nvSpPr>
        <p:spPr>
          <a:xfrm>
            <a:off x="7380312" y="6597352"/>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48</a:t>
            </a:fld>
            <a:endParaRPr lang="zh-TW" altLang="en-US" sz="1050" dirty="0">
              <a:solidFill>
                <a:srgbClr val="FFFFFF"/>
              </a:solidFill>
            </a:endParaRPr>
          </a:p>
        </p:txBody>
      </p:sp>
      <p:sp>
        <p:nvSpPr>
          <p:cNvPr id="14" name="文字方塊 13"/>
          <p:cNvSpPr txBox="1"/>
          <p:nvPr/>
        </p:nvSpPr>
        <p:spPr>
          <a:xfrm>
            <a:off x="1032309" y="5700761"/>
            <a:ext cx="7356115"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914400" fontAlgn="auto">
              <a:spcBef>
                <a:spcPts val="0"/>
              </a:spcBef>
              <a:spcAft>
                <a:spcPts val="0"/>
              </a:spcAft>
              <a:buClrTx/>
              <a:buSzTx/>
              <a:defRPr/>
            </a:pPr>
            <a:r>
              <a:rPr lang="zh-TW" altLang="en-US" sz="2200" b="1" dirty="0" smtClean="0">
                <a:solidFill>
                  <a:srgbClr val="CC0099"/>
                </a:solidFill>
                <a:latin typeface="微軟正黑體" panose="020B0604030504040204" pitchFamily="34" charset="-120"/>
                <a:ea typeface="微軟正黑體" panose="020B0604030504040204" pitchFamily="34" charset="-120"/>
              </a:rPr>
              <a:t>     所以</a:t>
            </a:r>
            <a:r>
              <a:rPr lang="zh-TW" altLang="en-US" sz="2200" b="1" dirty="0">
                <a:solidFill>
                  <a:srgbClr val="CC0099"/>
                </a:solidFill>
                <a:latin typeface="微軟正黑體" panose="020B0604030504040204" pitchFamily="34" charset="-120"/>
                <a:ea typeface="微軟正黑體" panose="020B0604030504040204" pitchFamily="34" charset="-120"/>
              </a:rPr>
              <a:t>，</a:t>
            </a:r>
            <a:r>
              <a:rPr lang="zh-TW" altLang="en-US" sz="2200" b="1" u="sng" dirty="0">
                <a:solidFill>
                  <a:srgbClr val="CC0099"/>
                </a:solidFill>
                <a:latin typeface="微軟正黑體" panose="020B0604030504040204" pitchFamily="34" charset="-120"/>
                <a:ea typeface="微軟正黑體" panose="020B0604030504040204" pitchFamily="34" charset="-120"/>
              </a:rPr>
              <a:t>李妻</a:t>
            </a:r>
            <a:r>
              <a:rPr lang="zh-TW" altLang="en-US" sz="2200" b="1" dirty="0">
                <a:solidFill>
                  <a:srgbClr val="CC0099"/>
                </a:solidFill>
                <a:latin typeface="微軟正黑體" panose="020B0604030504040204" pitchFamily="34" charset="-120"/>
                <a:ea typeface="微軟正黑體" panose="020B0604030504040204" pitchFamily="34" charset="-120"/>
              </a:rPr>
              <a:t>取得該房地日期為</a:t>
            </a:r>
            <a:r>
              <a:rPr lang="en-US" altLang="zh-TW" sz="2200" b="1" dirty="0">
                <a:solidFill>
                  <a:srgbClr val="CC0099"/>
                </a:solidFill>
                <a:latin typeface="微軟正黑體" panose="020B0604030504040204" pitchFamily="34" charset="-120"/>
                <a:ea typeface="微軟正黑體" panose="020B0604030504040204" pitchFamily="34" charset="-120"/>
              </a:rPr>
              <a:t>105</a:t>
            </a:r>
            <a:r>
              <a:rPr lang="zh-TW" altLang="en-US" sz="2200" b="1" dirty="0">
                <a:solidFill>
                  <a:srgbClr val="CC0099"/>
                </a:solidFill>
                <a:latin typeface="微軟正黑體" panose="020B0604030504040204" pitchFamily="34" charset="-120"/>
                <a:ea typeface="微軟正黑體" panose="020B0604030504040204" pitchFamily="34" charset="-120"/>
              </a:rPr>
              <a:t>年</a:t>
            </a:r>
            <a:r>
              <a:rPr lang="en-US" altLang="zh-TW" sz="2200" b="1" dirty="0">
                <a:solidFill>
                  <a:srgbClr val="CC0099"/>
                </a:solidFill>
                <a:latin typeface="微軟正黑體" panose="020B0604030504040204" pitchFamily="34" charset="-120"/>
                <a:ea typeface="微軟正黑體" panose="020B0604030504040204" pitchFamily="34" charset="-120"/>
              </a:rPr>
              <a:t>2</a:t>
            </a:r>
            <a:r>
              <a:rPr lang="zh-TW" altLang="en-US" sz="2200" b="1" dirty="0">
                <a:solidFill>
                  <a:srgbClr val="CC0099"/>
                </a:solidFill>
                <a:latin typeface="微軟正黑體" panose="020B0604030504040204" pitchFamily="34" charset="-120"/>
                <a:ea typeface="微軟正黑體" panose="020B0604030504040204" pitchFamily="34" charset="-120"/>
              </a:rPr>
              <a:t>月</a:t>
            </a:r>
            <a:r>
              <a:rPr lang="en-US" altLang="zh-TW" sz="2200" b="1" dirty="0">
                <a:solidFill>
                  <a:srgbClr val="CC0099"/>
                </a:solidFill>
                <a:latin typeface="微軟正黑體" panose="020B0604030504040204" pitchFamily="34" charset="-120"/>
                <a:ea typeface="微軟正黑體" panose="020B0604030504040204" pitchFamily="34" charset="-120"/>
              </a:rPr>
              <a:t>14</a:t>
            </a:r>
            <a:r>
              <a:rPr lang="zh-TW" altLang="en-US" sz="2200" b="1" dirty="0" smtClean="0">
                <a:solidFill>
                  <a:srgbClr val="CC0099"/>
                </a:solidFill>
                <a:latin typeface="微軟正黑體" panose="020B0604030504040204" pitchFamily="34" charset="-120"/>
                <a:ea typeface="微軟正黑體" panose="020B0604030504040204" pitchFamily="34" charset="-120"/>
              </a:rPr>
              <a:t>日持有</a:t>
            </a:r>
            <a:r>
              <a:rPr lang="zh-TW" altLang="en-US" sz="2200" b="1" dirty="0">
                <a:solidFill>
                  <a:srgbClr val="CC0099"/>
                </a:solidFill>
                <a:latin typeface="微軟正黑體" panose="020B0604030504040204" pitchFamily="34" charset="-120"/>
                <a:ea typeface="微軟正黑體" panose="020B0604030504040204" pitchFamily="34" charset="-120"/>
              </a:rPr>
              <a:t>期間可加</a:t>
            </a:r>
            <a:r>
              <a:rPr lang="zh-TW" altLang="en-US" sz="2200" b="1" dirty="0" smtClean="0">
                <a:solidFill>
                  <a:srgbClr val="CC0099"/>
                </a:solidFill>
                <a:latin typeface="微軟正黑體" panose="020B0604030504040204" pitchFamily="34" charset="-120"/>
                <a:ea typeface="微軟正黑體" panose="020B0604030504040204" pitchFamily="34" charset="-120"/>
              </a:rPr>
              <a:t>計</a:t>
            </a:r>
            <a:r>
              <a:rPr lang="zh-TW" altLang="en-US" sz="2200" b="1" u="sng" dirty="0">
                <a:solidFill>
                  <a:srgbClr val="CC0099"/>
                </a:solidFill>
                <a:latin typeface="微軟正黑體" panose="020B0604030504040204" pitchFamily="34" charset="-120"/>
                <a:ea typeface="微軟正黑體" panose="020B0604030504040204" pitchFamily="34" charset="-120"/>
              </a:rPr>
              <a:t>李</a:t>
            </a:r>
            <a:r>
              <a:rPr lang="zh-TW" altLang="en-US" sz="2200" b="1" u="sng" dirty="0" smtClean="0">
                <a:solidFill>
                  <a:srgbClr val="CC0099"/>
                </a:solidFill>
                <a:latin typeface="微軟正黑體" panose="020B0604030504040204" pitchFamily="34" charset="-120"/>
                <a:ea typeface="微軟正黑體" panose="020B0604030504040204" pitchFamily="34" charset="-120"/>
              </a:rPr>
              <a:t>夫</a:t>
            </a:r>
            <a:r>
              <a:rPr lang="zh-TW" altLang="en-US" sz="2200" b="1" dirty="0">
                <a:solidFill>
                  <a:srgbClr val="CC0099"/>
                </a:solidFill>
                <a:latin typeface="微軟正黑體" panose="020B0604030504040204" pitchFamily="34" charset="-120"/>
                <a:ea typeface="微軟正黑體" panose="020B0604030504040204" pitchFamily="34" charset="-120"/>
              </a:rPr>
              <a:t>持有期間為</a:t>
            </a:r>
            <a:r>
              <a:rPr lang="en-US" altLang="zh-TW" sz="2200" b="1" dirty="0">
                <a:solidFill>
                  <a:srgbClr val="CC0099"/>
                </a:solidFill>
                <a:latin typeface="微軟正黑體" panose="020B0604030504040204" pitchFamily="34" charset="-120"/>
                <a:ea typeface="微軟正黑體" panose="020B0604030504040204" pitchFamily="34" charset="-120"/>
              </a:rPr>
              <a:t>3</a:t>
            </a:r>
            <a:r>
              <a:rPr lang="zh-TW" altLang="en-US" sz="2200" b="1" dirty="0">
                <a:solidFill>
                  <a:srgbClr val="CC0099"/>
                </a:solidFill>
                <a:latin typeface="微軟正黑體" panose="020B0604030504040204" pitchFamily="34" charset="-120"/>
                <a:ea typeface="微軟正黑體" panose="020B0604030504040204" pitchFamily="34" charset="-120"/>
              </a:rPr>
              <a:t>年</a:t>
            </a:r>
            <a:r>
              <a:rPr lang="en-US" altLang="zh-TW" sz="2200" b="1" dirty="0">
                <a:solidFill>
                  <a:srgbClr val="CC0099"/>
                </a:solidFill>
                <a:latin typeface="微軟正黑體" panose="020B0604030504040204" pitchFamily="34" charset="-120"/>
                <a:ea typeface="微軟正黑體" panose="020B0604030504040204" pitchFamily="34" charset="-120"/>
              </a:rPr>
              <a:t>6</a:t>
            </a:r>
            <a:r>
              <a:rPr lang="zh-TW" altLang="en-US" sz="2200" b="1" dirty="0">
                <a:solidFill>
                  <a:srgbClr val="CC0099"/>
                </a:solidFill>
                <a:latin typeface="微軟正黑體" panose="020B0604030504040204" pitchFamily="34" charset="-120"/>
                <a:ea typeface="微軟正黑體" panose="020B0604030504040204" pitchFamily="34" charset="-120"/>
              </a:rPr>
              <a:t>個月</a:t>
            </a:r>
            <a:endParaRPr lang="en-US" altLang="zh-TW" sz="2200" b="1" dirty="0">
              <a:solidFill>
                <a:srgbClr val="CC0099"/>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666978" y="1700808"/>
            <a:ext cx="7714274" cy="1569660"/>
          </a:xfrm>
          <a:prstGeom prst="rect">
            <a:avLst/>
          </a:prstGeom>
          <a:noFill/>
        </p:spPr>
        <p:txBody>
          <a:bodyPr wrap="square" rtlCol="0">
            <a:spAutoFit/>
          </a:bodyPr>
          <a:lstStyle/>
          <a:p>
            <a:pPr defTabSz="914400" fontAlgn="auto">
              <a:spcBef>
                <a:spcPts val="0"/>
              </a:spcBef>
              <a:spcAft>
                <a:spcPts val="0"/>
              </a:spcAft>
              <a:buClrTx/>
              <a:buSzTx/>
              <a:buFontTx/>
              <a:buNone/>
              <a:defRPr/>
            </a:pPr>
            <a:r>
              <a:rPr lang="zh-TW" altLang="en-US" sz="2400" dirty="0" smtClean="0">
                <a:solidFill>
                  <a:schemeClr val="tx1"/>
                </a:solidFill>
                <a:latin typeface="微軟正黑體" panose="020B0604030504040204" pitchFamily="34" charset="-120"/>
                <a:ea typeface="微軟正黑體" panose="020B0604030504040204" pitchFamily="34" charset="-120"/>
              </a:rPr>
              <a:t>        </a:t>
            </a:r>
            <a:r>
              <a:rPr lang="zh-TW" altLang="en-US" sz="2400" u="sng" dirty="0" smtClean="0">
                <a:solidFill>
                  <a:schemeClr val="tx1"/>
                </a:solidFill>
                <a:latin typeface="微軟正黑體" panose="020B0604030504040204" pitchFamily="34" charset="-120"/>
                <a:ea typeface="微軟正黑體" panose="020B0604030504040204" pitchFamily="34" charset="-120"/>
              </a:rPr>
              <a:t>李夫</a:t>
            </a:r>
            <a:r>
              <a:rPr lang="zh-TW" altLang="en-US" sz="2400" dirty="0" smtClean="0">
                <a:solidFill>
                  <a:schemeClr val="tx1"/>
                </a:solidFill>
                <a:latin typeface="微軟正黑體" panose="020B0604030504040204" pitchFamily="34" charset="-120"/>
                <a:ea typeface="微軟正黑體" panose="020B0604030504040204" pitchFamily="34" charset="-120"/>
              </a:rPr>
              <a:t>於</a:t>
            </a:r>
            <a:r>
              <a:rPr lang="en-US" altLang="zh-TW" sz="2400" dirty="0" smtClean="0">
                <a:solidFill>
                  <a:schemeClr val="tx1"/>
                </a:solidFill>
                <a:latin typeface="微軟正黑體" panose="020B0604030504040204" pitchFamily="34" charset="-120"/>
                <a:ea typeface="微軟正黑體" panose="020B0604030504040204" pitchFamily="34" charset="-120"/>
              </a:rPr>
              <a:t>102</a:t>
            </a:r>
            <a:r>
              <a:rPr lang="zh-TW" altLang="en-US" sz="2400" dirty="0" smtClean="0">
                <a:solidFill>
                  <a:schemeClr val="tx1"/>
                </a:solidFill>
                <a:latin typeface="微軟正黑體" panose="020B0604030504040204" pitchFamily="34" charset="-120"/>
                <a:ea typeface="微軟正黑體" panose="020B0604030504040204" pitchFamily="34" charset="-120"/>
              </a:rPr>
              <a:t>年</a:t>
            </a:r>
            <a:r>
              <a:rPr lang="en-US" altLang="zh-TW" sz="2400" dirty="0">
                <a:solidFill>
                  <a:schemeClr val="tx1"/>
                </a:solidFill>
                <a:latin typeface="微軟正黑體" panose="020B0604030504040204" pitchFamily="34" charset="-120"/>
                <a:ea typeface="微軟正黑體" panose="020B0604030504040204" pitchFamily="34" charset="-120"/>
              </a:rPr>
              <a:t>5</a:t>
            </a:r>
            <a:r>
              <a:rPr lang="zh-TW" altLang="en-US" sz="2400" dirty="0" smtClean="0">
                <a:solidFill>
                  <a:schemeClr val="tx1"/>
                </a:solidFill>
                <a:latin typeface="微軟正黑體" panose="020B0604030504040204" pitchFamily="34" charset="-120"/>
                <a:ea typeface="微軟正黑體" panose="020B0604030504040204" pitchFamily="34" charset="-120"/>
              </a:rPr>
              <a:t>月購入房地，</a:t>
            </a:r>
            <a:r>
              <a:rPr lang="zh-TW" altLang="en-US" sz="2400" dirty="0">
                <a:solidFill>
                  <a:schemeClr val="tx1"/>
                </a:solidFill>
                <a:latin typeface="微軟正黑體" panose="020B0604030504040204" pitchFamily="34" charset="-120"/>
                <a:ea typeface="微軟正黑體" panose="020B0604030504040204" pitchFamily="34" charset="-120"/>
              </a:rPr>
              <a:t>在</a:t>
            </a:r>
            <a:r>
              <a:rPr lang="en-US" altLang="zh-TW" sz="2400" dirty="0" smtClean="0">
                <a:solidFill>
                  <a:schemeClr val="tx1"/>
                </a:solidFill>
                <a:latin typeface="微軟正黑體" panose="020B0604030504040204" pitchFamily="34" charset="-120"/>
                <a:ea typeface="微軟正黑體" panose="020B0604030504040204" pitchFamily="34" charset="-120"/>
              </a:rPr>
              <a:t>105</a:t>
            </a:r>
            <a:r>
              <a:rPr lang="zh-TW" altLang="en-US" sz="2400" dirty="0" smtClean="0">
                <a:solidFill>
                  <a:schemeClr val="tx1"/>
                </a:solidFill>
                <a:latin typeface="微軟正黑體" panose="020B0604030504040204" pitchFamily="34" charset="-120"/>
                <a:ea typeface="微軟正黑體" panose="020B0604030504040204" pitchFamily="34" charset="-120"/>
              </a:rPr>
              <a:t>年</a:t>
            </a:r>
            <a:r>
              <a:rPr lang="en-US" altLang="zh-TW" sz="2400" dirty="0" smtClean="0">
                <a:solidFill>
                  <a:schemeClr val="tx1"/>
                </a:solidFill>
                <a:latin typeface="微軟正黑體" panose="020B0604030504040204" pitchFamily="34" charset="-120"/>
                <a:ea typeface="微軟正黑體" panose="020B0604030504040204" pitchFamily="34" charset="-120"/>
              </a:rPr>
              <a:t>2</a:t>
            </a:r>
            <a:r>
              <a:rPr lang="zh-TW" altLang="en-US" sz="2400" dirty="0" smtClean="0">
                <a:solidFill>
                  <a:schemeClr val="tx1"/>
                </a:solidFill>
                <a:latin typeface="微軟正黑體" panose="020B0604030504040204" pitchFamily="34" charset="-120"/>
                <a:ea typeface="微軟正黑體" panose="020B0604030504040204" pitchFamily="34" charset="-120"/>
              </a:rPr>
              <a:t>月</a:t>
            </a:r>
            <a:r>
              <a:rPr lang="en-US" altLang="zh-TW" sz="2400" dirty="0" smtClean="0">
                <a:solidFill>
                  <a:schemeClr val="tx1"/>
                </a:solidFill>
                <a:latin typeface="微軟正黑體" panose="020B0604030504040204" pitchFamily="34" charset="-120"/>
                <a:ea typeface="微軟正黑體" panose="020B0604030504040204" pitchFamily="34" charset="-120"/>
              </a:rPr>
              <a:t>14</a:t>
            </a:r>
            <a:r>
              <a:rPr lang="zh-TW" altLang="en-US" sz="2400" dirty="0" smtClean="0">
                <a:solidFill>
                  <a:schemeClr val="tx1"/>
                </a:solidFill>
                <a:latin typeface="微軟正黑體" panose="020B0604030504040204" pitchFamily="34" charset="-120"/>
                <a:ea typeface="微軟正黑體" panose="020B0604030504040204" pitchFamily="34" charset="-120"/>
              </a:rPr>
              <a:t>日情人節將房地贈與其配偶</a:t>
            </a:r>
            <a:r>
              <a:rPr lang="zh-TW" altLang="en-US" sz="2400" u="sng" dirty="0" smtClean="0">
                <a:solidFill>
                  <a:schemeClr val="tx1"/>
                </a:solidFill>
                <a:latin typeface="微軟正黑體" panose="020B0604030504040204" pitchFamily="34" charset="-120"/>
                <a:ea typeface="微軟正黑體" panose="020B0604030504040204" pitchFamily="34" charset="-120"/>
              </a:rPr>
              <a:t>李</a:t>
            </a:r>
            <a:r>
              <a:rPr lang="zh-TW" altLang="en-US" sz="2400" u="sng" dirty="0">
                <a:solidFill>
                  <a:schemeClr val="tx1"/>
                </a:solidFill>
                <a:latin typeface="微軟正黑體" panose="020B0604030504040204" pitchFamily="34" charset="-120"/>
                <a:ea typeface="微軟正黑體" panose="020B0604030504040204" pitchFamily="34" charset="-120"/>
              </a:rPr>
              <a:t>妻</a:t>
            </a:r>
            <a:r>
              <a:rPr lang="zh-TW" altLang="en-US" sz="2400" dirty="0" smtClean="0">
                <a:solidFill>
                  <a:schemeClr val="tx1"/>
                </a:solidFill>
                <a:latin typeface="微軟正黑體" panose="020B0604030504040204" pitchFamily="34" charset="-120"/>
                <a:ea typeface="微軟正黑體" panose="020B0604030504040204" pitchFamily="34" charset="-120"/>
              </a:rPr>
              <a:t>並完成登記。但</a:t>
            </a:r>
            <a:r>
              <a:rPr lang="zh-TW" altLang="en-US" sz="2400" u="sng" dirty="0" smtClean="0">
                <a:solidFill>
                  <a:schemeClr val="tx1"/>
                </a:solidFill>
                <a:latin typeface="微軟正黑體" panose="020B0604030504040204" pitchFamily="34" charset="-120"/>
                <a:ea typeface="微軟正黑體" panose="020B0604030504040204" pitchFamily="34" charset="-120"/>
              </a:rPr>
              <a:t>李妻</a:t>
            </a:r>
            <a:r>
              <a:rPr lang="zh-TW" altLang="en-US" sz="2400" dirty="0" smtClean="0">
                <a:solidFill>
                  <a:schemeClr val="tx1"/>
                </a:solidFill>
                <a:latin typeface="微軟正黑體" panose="020B0604030504040204" pitchFamily="34" charset="-120"/>
                <a:ea typeface="微軟正黑體" panose="020B0604030504040204" pitchFamily="34" charset="-120"/>
              </a:rPr>
              <a:t>於</a:t>
            </a:r>
            <a:r>
              <a:rPr lang="en-US" altLang="zh-TW" sz="2400" dirty="0" smtClean="0">
                <a:solidFill>
                  <a:schemeClr val="tx1"/>
                </a:solidFill>
                <a:latin typeface="微軟正黑體" panose="020B0604030504040204" pitchFamily="34" charset="-120"/>
                <a:ea typeface="微軟正黑體" panose="020B0604030504040204" pitchFamily="34" charset="-120"/>
              </a:rPr>
              <a:t>105</a:t>
            </a:r>
            <a:r>
              <a:rPr lang="zh-TW" altLang="en-US" sz="2400" dirty="0" smtClean="0">
                <a:solidFill>
                  <a:schemeClr val="tx1"/>
                </a:solidFill>
                <a:latin typeface="微軟正黑體" panose="020B0604030504040204" pitchFamily="34" charset="-120"/>
                <a:ea typeface="微軟正黑體" panose="020B0604030504040204" pitchFamily="34" charset="-120"/>
              </a:rPr>
              <a:t>年</a:t>
            </a:r>
            <a:r>
              <a:rPr lang="en-US" altLang="zh-TW" sz="2400" dirty="0" smtClean="0">
                <a:solidFill>
                  <a:schemeClr val="tx1"/>
                </a:solidFill>
                <a:latin typeface="微軟正黑體" panose="020B0604030504040204" pitchFamily="34" charset="-120"/>
                <a:ea typeface="微軟正黑體" panose="020B0604030504040204" pitchFamily="34" charset="-120"/>
              </a:rPr>
              <a:t>11 </a:t>
            </a:r>
            <a:r>
              <a:rPr lang="zh-TW" altLang="en-US" sz="2400" dirty="0" smtClean="0">
                <a:solidFill>
                  <a:schemeClr val="tx1"/>
                </a:solidFill>
                <a:latin typeface="微軟正黑體" panose="020B0604030504040204" pitchFamily="34" charset="-120"/>
                <a:ea typeface="微軟正黑體" panose="020B0604030504040204" pitchFamily="34" charset="-120"/>
              </a:rPr>
              <a:t>月將該房地出售。</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buFontTx/>
              <a:buNone/>
              <a:defRPr/>
            </a:pPr>
            <a:r>
              <a:rPr lang="zh-TW" altLang="en-US" sz="2400" dirty="0" smtClean="0">
                <a:solidFill>
                  <a:schemeClr val="tx1"/>
                </a:solidFill>
                <a:latin typeface="微軟正黑體" panose="020B0604030504040204" pitchFamily="34" charset="-120"/>
                <a:ea typeface="微軟正黑體" panose="020B0604030504040204" pitchFamily="34" charset="-120"/>
              </a:rPr>
              <a:t>        試問其該房地如何認定取得日</a:t>
            </a:r>
            <a:r>
              <a:rPr lang="en-US" altLang="zh-TW" sz="2400" dirty="0" smtClean="0">
                <a:solidFill>
                  <a:schemeClr val="tx1"/>
                </a:solidFill>
                <a:latin typeface="微軟正黑體" panose="020B0604030504040204" pitchFamily="34" charset="-120"/>
                <a:ea typeface="微軟正黑體" panose="020B0604030504040204" pitchFamily="34" charset="-120"/>
              </a:rPr>
              <a:t>?</a:t>
            </a:r>
            <a:r>
              <a:rPr lang="zh-TW" altLang="en-US" sz="2400" dirty="0" smtClean="0">
                <a:solidFill>
                  <a:schemeClr val="tx1"/>
                </a:solidFill>
                <a:latin typeface="微軟正黑體" panose="020B0604030504040204" pitchFamily="34" charset="-120"/>
                <a:ea typeface="微軟正黑體" panose="020B0604030504040204" pitchFamily="34" charset="-120"/>
              </a:rPr>
              <a:t>持有期間為何？</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p:txBody>
      </p:sp>
      <p:pic>
        <p:nvPicPr>
          <p:cNvPr id="15" name="Picture 2" descr="C:\Users\Administrator.CLOUD\Desktop\light-47189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85320">
            <a:off x="1132784" y="5743677"/>
            <a:ext cx="299514" cy="30076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008695" y="3573016"/>
            <a:ext cx="4523532" cy="1931298"/>
          </a:xfrm>
          <a:prstGeom prst="rect">
            <a:avLst/>
          </a:prstGeom>
        </p:spPr>
        <p:txBody>
          <a:bodyPr wrap="square">
            <a:spAutoFit/>
          </a:bodyPr>
          <a:lstStyle/>
          <a:p>
            <a:pPr lvl="0" defTabSz="914400" fontAlgn="auto">
              <a:spcBef>
                <a:spcPts val="0"/>
              </a:spcBef>
              <a:spcAft>
                <a:spcPts val="0"/>
              </a:spcAft>
              <a:buClrTx/>
              <a:buSzTx/>
              <a:defRPr/>
            </a:pPr>
            <a:r>
              <a:rPr lang="en-US" altLang="zh-TW" sz="2200" dirty="0">
                <a:solidFill>
                  <a:srgbClr val="FF0000"/>
                </a:solidFill>
                <a:latin typeface="微軟正黑體" panose="020B0604030504040204" pitchFamily="34" charset="-120"/>
                <a:ea typeface="微軟正黑體" panose="020B0604030504040204" pitchFamily="34" charset="-120"/>
                <a:cs typeface="+mn-cs"/>
              </a:rPr>
              <a:t>(</a:t>
            </a:r>
            <a:r>
              <a:rPr lang="zh-TW" altLang="en-US" sz="2200" dirty="0">
                <a:solidFill>
                  <a:srgbClr val="FF0000"/>
                </a:solidFill>
                <a:latin typeface="微軟正黑體" panose="020B0604030504040204" pitchFamily="34" charset="-120"/>
                <a:ea typeface="微軟正黑體" panose="020B0604030504040204" pitchFamily="34" charset="-120"/>
                <a:cs typeface="+mn-cs"/>
              </a:rPr>
              <a:t>一</a:t>
            </a:r>
            <a:r>
              <a:rPr lang="en-US" altLang="zh-TW" sz="2200" dirty="0">
                <a:solidFill>
                  <a:srgbClr val="FF0000"/>
                </a:solidFill>
                <a:latin typeface="微軟正黑體" panose="020B0604030504040204" pitchFamily="34" charset="-120"/>
                <a:ea typeface="微軟正黑體" panose="020B0604030504040204" pitchFamily="34" charset="-120"/>
                <a:cs typeface="+mn-cs"/>
              </a:rPr>
              <a:t>)</a:t>
            </a:r>
            <a:r>
              <a:rPr lang="zh-TW" altLang="en-US" sz="2200" dirty="0">
                <a:solidFill>
                  <a:srgbClr val="FF0000"/>
                </a:solidFill>
                <a:latin typeface="微軟正黑體" panose="020B0604030504040204" pitchFamily="34" charset="-120"/>
                <a:ea typeface="微軟正黑體" panose="020B0604030504040204" pitchFamily="34" charset="-120"/>
                <a:cs typeface="+mn-cs"/>
              </a:rPr>
              <a:t>以配偶受贈完成所有權移轉登記之日為取得日</a:t>
            </a:r>
            <a:r>
              <a:rPr lang="zh-TW" altLang="en-US" sz="2200" dirty="0" smtClean="0">
                <a:solidFill>
                  <a:srgbClr val="FF0000"/>
                </a:solidFill>
                <a:latin typeface="微軟正黑體" panose="020B0604030504040204" pitchFamily="34" charset="-120"/>
                <a:ea typeface="微軟正黑體" panose="020B0604030504040204" pitchFamily="34" charset="-120"/>
                <a:cs typeface="+mn-cs"/>
              </a:rPr>
              <a:t>。</a:t>
            </a:r>
            <a:r>
              <a:rPr lang="en-US" altLang="zh-TW" sz="2200" dirty="0" smtClean="0">
                <a:solidFill>
                  <a:srgbClr val="FF0000"/>
                </a:solidFill>
                <a:latin typeface="微軟正黑體" panose="020B0604030504040204" pitchFamily="34" charset="-120"/>
                <a:ea typeface="微軟正黑體" panose="020B0604030504040204" pitchFamily="34" charset="-120"/>
                <a:cs typeface="+mn-cs"/>
              </a:rPr>
              <a:t/>
            </a:r>
            <a:br>
              <a:rPr lang="en-US" altLang="zh-TW" sz="2200" dirty="0" smtClean="0">
                <a:solidFill>
                  <a:srgbClr val="FF0000"/>
                </a:solidFill>
                <a:latin typeface="微軟正黑體" panose="020B0604030504040204" pitchFamily="34" charset="-120"/>
                <a:ea typeface="微軟正黑體" panose="020B0604030504040204" pitchFamily="34" charset="-120"/>
                <a:cs typeface="+mn-cs"/>
              </a:rPr>
            </a:br>
            <a:r>
              <a:rPr lang="en-US" altLang="zh-TW" sz="1050" dirty="0" smtClean="0">
                <a:solidFill>
                  <a:srgbClr val="FF0000"/>
                </a:solidFill>
                <a:latin typeface="微軟正黑體" panose="020B0604030504040204" pitchFamily="34" charset="-120"/>
                <a:ea typeface="微軟正黑體" panose="020B0604030504040204" pitchFamily="34" charset="-120"/>
                <a:cs typeface="+mn-cs"/>
              </a:rPr>
              <a:t> </a:t>
            </a:r>
          </a:p>
          <a:p>
            <a:pPr lvl="0" defTabSz="914400" fontAlgn="auto">
              <a:spcBef>
                <a:spcPts val="0"/>
              </a:spcBef>
              <a:spcAft>
                <a:spcPts val="0"/>
              </a:spcAft>
              <a:buClrTx/>
              <a:buSzTx/>
              <a:defRPr/>
            </a:pPr>
            <a:endParaRPr lang="en-US" altLang="zh-TW" sz="1050" dirty="0">
              <a:solidFill>
                <a:srgbClr val="FF0000"/>
              </a:solidFill>
              <a:latin typeface="微軟正黑體" panose="020B0604030504040204" pitchFamily="34" charset="-120"/>
              <a:ea typeface="微軟正黑體" panose="020B0604030504040204" pitchFamily="34" charset="-120"/>
              <a:cs typeface="+mn-cs"/>
            </a:endParaRPr>
          </a:p>
          <a:p>
            <a:pPr lvl="0" defTabSz="914400" fontAlgn="auto">
              <a:spcBef>
                <a:spcPts val="0"/>
              </a:spcBef>
              <a:spcAft>
                <a:spcPts val="0"/>
              </a:spcAft>
              <a:buClrTx/>
              <a:buSzTx/>
              <a:defRPr/>
            </a:pPr>
            <a:endParaRPr lang="en-US" altLang="zh-TW" sz="1050" dirty="0">
              <a:solidFill>
                <a:srgbClr val="FF0000"/>
              </a:solidFill>
              <a:latin typeface="微軟正黑體" panose="020B0604030504040204" pitchFamily="34" charset="-120"/>
              <a:ea typeface="微軟正黑體" panose="020B0604030504040204" pitchFamily="34" charset="-120"/>
              <a:cs typeface="+mn-cs"/>
            </a:endParaRPr>
          </a:p>
          <a:p>
            <a:pPr lvl="0" defTabSz="914400" fontAlgn="auto">
              <a:spcBef>
                <a:spcPts val="0"/>
              </a:spcBef>
              <a:spcAft>
                <a:spcPts val="0"/>
              </a:spcAft>
              <a:buClrTx/>
              <a:buSzTx/>
              <a:defRPr/>
            </a:pPr>
            <a:r>
              <a:rPr lang="en-US" altLang="zh-TW" sz="2200" dirty="0">
                <a:solidFill>
                  <a:srgbClr val="FF0000"/>
                </a:solidFill>
                <a:latin typeface="微軟正黑體" panose="020B0604030504040204" pitchFamily="34" charset="-120"/>
                <a:ea typeface="微軟正黑體" panose="020B0604030504040204" pitchFamily="34" charset="-120"/>
                <a:cs typeface="+mn-cs"/>
              </a:rPr>
              <a:t>(</a:t>
            </a:r>
            <a:r>
              <a:rPr lang="zh-TW" altLang="en-US" sz="2200" dirty="0">
                <a:solidFill>
                  <a:srgbClr val="FF0000"/>
                </a:solidFill>
                <a:latin typeface="微軟正黑體" panose="020B0604030504040204" pitchFamily="34" charset="-120"/>
                <a:ea typeface="微軟正黑體" panose="020B0604030504040204" pitchFamily="34" charset="-120"/>
                <a:cs typeface="+mn-cs"/>
              </a:rPr>
              <a:t>二</a:t>
            </a:r>
            <a:r>
              <a:rPr lang="en-US" altLang="zh-TW" sz="2200" dirty="0">
                <a:solidFill>
                  <a:srgbClr val="FF0000"/>
                </a:solidFill>
                <a:latin typeface="微軟正黑體" panose="020B0604030504040204" pitchFamily="34" charset="-120"/>
                <a:ea typeface="微軟正黑體" panose="020B0604030504040204" pitchFamily="34" charset="-120"/>
                <a:cs typeface="+mn-cs"/>
              </a:rPr>
              <a:t>)</a:t>
            </a:r>
            <a:r>
              <a:rPr lang="zh-TW" altLang="en-US" sz="2200" dirty="0">
                <a:solidFill>
                  <a:srgbClr val="FF0000"/>
                </a:solidFill>
                <a:latin typeface="微軟正黑體" panose="020B0604030504040204" pitchFamily="34" charset="-120"/>
                <a:ea typeface="微軟正黑體" panose="020B0604030504040204" pitchFamily="34" charset="-120"/>
                <a:cs typeface="+mn-cs"/>
              </a:rPr>
              <a:t>個人取自其配偶贈與之房屋、土地，得將配偶持有期間合併計算。</a:t>
            </a:r>
            <a:endParaRPr lang="en-US" altLang="zh-TW" sz="2200" dirty="0">
              <a:solidFill>
                <a:srgbClr val="FF0000"/>
              </a:solidFill>
              <a:latin typeface="微軟正黑體" panose="020B0604030504040204" pitchFamily="34" charset="-120"/>
              <a:ea typeface="微軟正黑體" panose="020B0604030504040204" pitchFamily="34" charset="-120"/>
              <a:cs typeface="+mn-cs"/>
            </a:endParaRPr>
          </a:p>
        </p:txBody>
      </p:sp>
      <p:pic>
        <p:nvPicPr>
          <p:cNvPr id="17" name="Picture 4" descr="C:\Users\Administrator.CLOUD\Desktop\2015924121342174.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14857" y="3573016"/>
            <a:ext cx="517452" cy="45989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Administrator.CLOUD\Desktop\2015924121342174.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91243" y="4725144"/>
            <a:ext cx="517452" cy="45989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線接點 19"/>
          <p:cNvCxnSpPr/>
          <p:nvPr/>
        </p:nvCxnSpPr>
        <p:spPr>
          <a:xfrm>
            <a:off x="691295" y="3299440"/>
            <a:ext cx="7848871"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7342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sz="2400" dirty="0" smtClean="0">
              <a:solidFill>
                <a:srgbClr val="FFFFFF"/>
              </a:solidFill>
              <a:latin typeface="Arial" charset="0"/>
              <a:cs typeface="Arial" charset="0"/>
            </a:endParaRPr>
          </a:p>
        </p:txBody>
      </p:sp>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dirty="0" smtClean="0">
              <a:solidFill>
                <a:srgbClr val="FFFFFF"/>
              </a:solidFill>
              <a:latin typeface="Arial" charset="0"/>
              <a:cs typeface="Arial" charset="0"/>
            </a:endParaRPr>
          </a:p>
        </p:txBody>
      </p:sp>
      <p:sp>
        <p:nvSpPr>
          <p:cNvPr id="7" name="矩形 6"/>
          <p:cNvSpPr/>
          <p:nvPr/>
        </p:nvSpPr>
        <p:spPr>
          <a:xfrm>
            <a:off x="395536" y="974427"/>
            <a:ext cx="8748464" cy="830997"/>
          </a:xfrm>
          <a:prstGeom prst="rect">
            <a:avLst/>
          </a:prstGeom>
        </p:spPr>
        <p:txBody>
          <a:bodyPr wrap="square">
            <a:spAutoFit/>
          </a:bodyPr>
          <a:lstStyle/>
          <a:p>
            <a:r>
              <a:rPr lang="zh-TW" altLang="en-US" sz="2400" b="1" dirty="0" smtClean="0">
                <a:solidFill>
                  <a:srgbClr val="FF0000"/>
                </a:solidFill>
                <a:ea typeface="新細明體" pitchFamily="18" charset="-120"/>
              </a:rPr>
              <a:t> 繼承案件判斷原則</a:t>
            </a:r>
            <a:r>
              <a:rPr lang="en-US" altLang="zh-TW" sz="2400" b="1" dirty="0" smtClean="0">
                <a:solidFill>
                  <a:srgbClr val="FF0000"/>
                </a:solidFill>
                <a:ea typeface="新細明體" pitchFamily="18" charset="-120"/>
              </a:rPr>
              <a:t>(</a:t>
            </a:r>
            <a:r>
              <a:rPr lang="zh-TW" altLang="en-US" sz="2400" b="1" dirty="0" smtClean="0">
                <a:solidFill>
                  <a:srgbClr val="FF0000"/>
                </a:solidFill>
                <a:ea typeface="新細明體" pitchFamily="18" charset="-120"/>
              </a:rPr>
              <a:t>財政部</a:t>
            </a:r>
            <a:r>
              <a:rPr lang="en-US" altLang="zh-TW" sz="2400" b="1" dirty="0" smtClean="0">
                <a:solidFill>
                  <a:srgbClr val="FF0000"/>
                </a:solidFill>
                <a:ea typeface="新細明體" pitchFamily="18" charset="-120"/>
              </a:rPr>
              <a:t>104.8.19</a:t>
            </a:r>
            <a:r>
              <a:rPr lang="zh-TW" altLang="en-US" sz="2400" b="1" dirty="0" smtClean="0">
                <a:solidFill>
                  <a:srgbClr val="FF0000"/>
                </a:solidFill>
                <a:ea typeface="新細明體" pitchFamily="18" charset="-120"/>
              </a:rPr>
              <a:t> </a:t>
            </a:r>
            <a:r>
              <a:rPr lang="zh-TW" altLang="en-US" sz="2400" b="1" smtClean="0">
                <a:solidFill>
                  <a:srgbClr val="FF0000"/>
                </a:solidFill>
                <a:ea typeface="新細明體" pitchFamily="18" charset="-120"/>
              </a:rPr>
              <a:t>令 </a:t>
            </a:r>
            <a:r>
              <a:rPr lang="en-US" altLang="zh-TW" sz="2400" b="1" smtClean="0">
                <a:solidFill>
                  <a:srgbClr val="FF0000"/>
                </a:solidFill>
                <a:ea typeface="新細明體" pitchFamily="18" charset="-120"/>
              </a:rPr>
              <a:t>(</a:t>
            </a:r>
            <a:r>
              <a:rPr lang="zh-TW" altLang="en-US" sz="2400" b="1" smtClean="0">
                <a:solidFill>
                  <a:srgbClr val="FF0000"/>
                </a:solidFill>
                <a:ea typeface="新細明體" pitchFamily="18" charset="-120"/>
              </a:rPr>
              <a:t>例外規定</a:t>
            </a:r>
            <a:r>
              <a:rPr lang="en-US" altLang="zh-TW" sz="2400" b="1" smtClean="0">
                <a:solidFill>
                  <a:srgbClr val="FF0000"/>
                </a:solidFill>
                <a:ea typeface="新細明體" pitchFamily="18" charset="-120"/>
              </a:rPr>
              <a:t>)</a:t>
            </a:r>
            <a:endParaRPr lang="en-US" altLang="zh-TW" sz="2400" b="1" dirty="0" smtClean="0">
              <a:solidFill>
                <a:srgbClr val="FF0000"/>
              </a:solidFill>
              <a:ea typeface="新細明體" pitchFamily="18" charset="-120"/>
            </a:endParaRPr>
          </a:p>
          <a:p>
            <a:r>
              <a:rPr lang="zh-TW" altLang="en-US" sz="2400" b="1" dirty="0" smtClean="0">
                <a:solidFill>
                  <a:srgbClr val="002060"/>
                </a:solidFill>
                <a:ea typeface="新細明體" pitchFamily="18" charset="-120"/>
              </a:rPr>
              <a:t>◎</a:t>
            </a:r>
            <a:r>
              <a:rPr lang="zh-TW" altLang="en-US" sz="2400" b="1" dirty="0">
                <a:solidFill>
                  <a:srgbClr val="002060"/>
                </a:solidFill>
                <a:ea typeface="新細明體" pitchFamily="18" charset="-120"/>
              </a:rPr>
              <a:t>繼承案件判斷原則：被繼承人取得時間是否在</a:t>
            </a:r>
            <a:r>
              <a:rPr lang="en-US" altLang="zh-TW" sz="2400" b="1" dirty="0">
                <a:solidFill>
                  <a:srgbClr val="002060"/>
                </a:solidFill>
                <a:ea typeface="新細明體" pitchFamily="18" charset="-120"/>
              </a:rPr>
              <a:t>104.12.31</a:t>
            </a:r>
            <a:r>
              <a:rPr lang="zh-TW" altLang="en-US" sz="2400" b="1" dirty="0">
                <a:solidFill>
                  <a:srgbClr val="002060"/>
                </a:solidFill>
                <a:ea typeface="新細明體" pitchFamily="18" charset="-120"/>
              </a:rPr>
              <a:t>以前</a:t>
            </a:r>
            <a:r>
              <a:rPr lang="en-US" altLang="zh-TW" sz="2400" b="1" dirty="0">
                <a:solidFill>
                  <a:srgbClr val="002060"/>
                </a:solidFill>
                <a:ea typeface="新細明體" pitchFamily="18" charset="-120"/>
              </a:rPr>
              <a:t>)</a:t>
            </a:r>
            <a:endParaRPr lang="zh-TW" altLang="en-US" sz="2400" b="1" dirty="0">
              <a:solidFill>
                <a:srgbClr val="002060"/>
              </a:solidFill>
              <a:ea typeface="新細明體" pitchFamily="18" charset="-120"/>
            </a:endParaRPr>
          </a:p>
        </p:txBody>
      </p:sp>
      <p:sp>
        <p:nvSpPr>
          <p:cNvPr id="1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a:t>
            </a:r>
            <a:endParaRPr lang="en-US" altLang="zh-TW" sz="1050" dirty="0" smtClean="0">
              <a:solidFill>
                <a:srgbClr val="FFFFFF"/>
              </a:solidFill>
            </a:endParaRPr>
          </a:p>
          <a:p>
            <a:pPr>
              <a:defRPr/>
            </a:pPr>
            <a:endParaRPr lang="zh-TW" altLang="en-US" sz="1050" dirty="0">
              <a:solidFill>
                <a:srgbClr val="FFFFFF"/>
              </a:solidFill>
            </a:endParaRPr>
          </a:p>
        </p:txBody>
      </p:sp>
      <p:sp>
        <p:nvSpPr>
          <p:cNvPr id="18"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49</a:t>
            </a:fld>
            <a:endParaRPr lang="zh-TW" altLang="en-US" sz="1050" dirty="0">
              <a:solidFill>
                <a:srgbClr val="FFFFFF"/>
              </a:solidFill>
            </a:endParaRPr>
          </a:p>
        </p:txBody>
      </p:sp>
      <p:sp>
        <p:nvSpPr>
          <p:cNvPr id="14"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nchor="ctr"/>
          <a:lstStyle>
            <a:defPPr>
              <a:defRPr lang="en-GB"/>
            </a:defPPr>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1">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defRPr>
            </a:lvl1pPr>
          </a:lstStyle>
          <a:p>
            <a:r>
              <a:rPr lang="en-US" altLang="zh-TW" dirty="0"/>
              <a:t> </a:t>
            </a:r>
            <a:r>
              <a:rPr lang="zh-TW" altLang="zh-TW" dirty="0"/>
              <a:t>房地合一所得稅解析</a:t>
            </a:r>
            <a:endParaRPr lang="zh-TW" altLang="en-US" dirty="0"/>
          </a:p>
        </p:txBody>
      </p:sp>
      <p:sp>
        <p:nvSpPr>
          <p:cNvPr id="4" name="矩形 3"/>
          <p:cNvSpPr/>
          <p:nvPr/>
        </p:nvSpPr>
        <p:spPr>
          <a:xfrm>
            <a:off x="829752" y="3729139"/>
            <a:ext cx="3639175" cy="2554545"/>
          </a:xfrm>
          <a:prstGeom prst="rect">
            <a:avLst/>
          </a:prstGeom>
          <a:ln w="28575">
            <a:solidFill>
              <a:srgbClr val="FF0000"/>
            </a:solidFill>
          </a:ln>
        </p:spPr>
        <p:txBody>
          <a:bodyPr wrap="square">
            <a:spAutoFit/>
          </a:bodyPr>
          <a:lstStyle/>
          <a:p>
            <a:pPr>
              <a:spcAft>
                <a:spcPts val="0"/>
              </a:spcAft>
            </a:pPr>
            <a:r>
              <a:rPr kumimoji="1" lang="zh-TW" altLang="en-US" sz="2000" dirty="0">
                <a:solidFill>
                  <a:srgbClr val="C00000"/>
                </a:solidFill>
                <a:latin typeface="Calibri" pitchFamily="34" charset="0"/>
                <a:ea typeface="新細明體" pitchFamily="18" charset="-120"/>
                <a:cs typeface="標楷體" pitchFamily="65" charset="-120"/>
              </a:rPr>
              <a:t>★</a:t>
            </a:r>
            <a:r>
              <a:rPr kumimoji="1" lang="zh-TW" altLang="en-US" sz="2000" dirty="0">
                <a:solidFill>
                  <a:srgbClr val="0000FF"/>
                </a:solidFill>
                <a:latin typeface="Calibri" pitchFamily="34" charset="0"/>
                <a:ea typeface="新細明體" pitchFamily="18" charset="-120"/>
                <a:cs typeface="標楷體" pitchFamily="65" charset="-120"/>
              </a:rPr>
              <a:t> </a:t>
            </a:r>
            <a:r>
              <a:rPr lang="en-US" altLang="zh-TW" sz="2000" b="1" kern="100" dirty="0" smtClean="0">
                <a:solidFill>
                  <a:srgbClr val="FF0000"/>
                </a:solidFill>
                <a:cs typeface="Times New Roman" panose="02020603050405020304" pitchFamily="18" charset="0"/>
              </a:rPr>
              <a:t>1</a:t>
            </a:r>
            <a:r>
              <a:rPr lang="en-US" altLang="zh-TW" sz="2000" b="1" kern="100" dirty="0">
                <a:solidFill>
                  <a:srgbClr val="FF0000"/>
                </a:solidFill>
                <a:cs typeface="Times New Roman" panose="02020603050405020304" pitchFamily="18" charset="0"/>
              </a:rPr>
              <a:t>.</a:t>
            </a:r>
            <a:r>
              <a:rPr lang="zh-TW" altLang="zh-TW" sz="2000" b="1" kern="100" dirty="0">
                <a:solidFill>
                  <a:srgbClr val="FF0000"/>
                </a:solidFill>
                <a:cs typeface="Times New Roman" panose="02020603050405020304" pitchFamily="18" charset="0"/>
              </a:rPr>
              <a:t>被繼承人於</a:t>
            </a:r>
            <a:r>
              <a:rPr lang="en-US" altLang="zh-TW" sz="2000" b="1" kern="100" dirty="0">
                <a:solidFill>
                  <a:srgbClr val="FF0000"/>
                </a:solidFill>
                <a:cs typeface="Times New Roman" panose="02020603050405020304" pitchFamily="18" charset="0"/>
              </a:rPr>
              <a:t> 103 </a:t>
            </a:r>
            <a:r>
              <a:rPr lang="zh-TW" altLang="zh-TW" sz="2000" b="1" kern="100" dirty="0">
                <a:solidFill>
                  <a:srgbClr val="FF0000"/>
                </a:solidFill>
                <a:cs typeface="Times New Roman" panose="02020603050405020304" pitchFamily="18" charset="0"/>
              </a:rPr>
              <a:t>年</a:t>
            </a:r>
            <a:r>
              <a:rPr lang="en-US" altLang="zh-TW" sz="2000" b="1" kern="100" dirty="0">
                <a:solidFill>
                  <a:srgbClr val="FF0000"/>
                </a:solidFill>
                <a:cs typeface="Times New Roman" panose="02020603050405020304" pitchFamily="18" charset="0"/>
              </a:rPr>
              <a:t> 1</a:t>
            </a:r>
            <a:r>
              <a:rPr lang="zh-TW" altLang="zh-TW" sz="2000" b="1" kern="100" dirty="0">
                <a:solidFill>
                  <a:srgbClr val="FF0000"/>
                </a:solidFill>
                <a:cs typeface="Times New Roman" panose="02020603050405020304" pitchFamily="18" charset="0"/>
              </a:rPr>
              <a:t>月</a:t>
            </a:r>
            <a:r>
              <a:rPr lang="en-US" altLang="zh-TW" sz="2000" b="1" kern="100" dirty="0">
                <a:solidFill>
                  <a:srgbClr val="FF0000"/>
                </a:solidFill>
                <a:cs typeface="Times New Roman" panose="02020603050405020304" pitchFamily="18" charset="0"/>
              </a:rPr>
              <a:t> 1 </a:t>
            </a:r>
            <a:r>
              <a:rPr lang="zh-TW" altLang="zh-TW" sz="2000" b="1" kern="100" dirty="0">
                <a:solidFill>
                  <a:srgbClr val="FF0000"/>
                </a:solidFill>
                <a:cs typeface="Times New Roman" panose="02020603050405020304" pitchFamily="18" charset="0"/>
              </a:rPr>
              <a:t>日以前取得者，適用舊制規定</a:t>
            </a:r>
            <a:r>
              <a:rPr lang="zh-TW" altLang="en-US" sz="2000" b="1" kern="100" dirty="0" smtClean="0">
                <a:solidFill>
                  <a:srgbClr val="FF0000"/>
                </a:solidFill>
                <a:cs typeface="Times New Roman" panose="02020603050405020304" pitchFamily="18" charset="0"/>
              </a:rPr>
              <a:t>。</a:t>
            </a:r>
            <a:endParaRPr lang="en-US" altLang="zh-TW" sz="2000" b="1" kern="100" dirty="0" smtClean="0">
              <a:solidFill>
                <a:srgbClr val="FF0000"/>
              </a:solidFill>
              <a:cs typeface="Times New Roman" panose="02020603050405020304" pitchFamily="18" charset="0"/>
            </a:endParaRPr>
          </a:p>
          <a:p>
            <a:pPr>
              <a:spcAft>
                <a:spcPts val="0"/>
              </a:spcAft>
            </a:pPr>
            <a:endParaRPr lang="en-US" altLang="zh-TW" sz="2000" b="1" kern="100" dirty="0">
              <a:solidFill>
                <a:srgbClr val="FF0000"/>
              </a:solidFill>
              <a:cs typeface="Times New Roman" panose="02020603050405020304" pitchFamily="18" charset="0"/>
            </a:endParaRPr>
          </a:p>
          <a:p>
            <a:pPr>
              <a:spcAft>
                <a:spcPts val="0"/>
              </a:spcAft>
            </a:pPr>
            <a:r>
              <a:rPr kumimoji="1" lang="zh-TW" altLang="en-US" sz="2000" dirty="0">
                <a:solidFill>
                  <a:srgbClr val="C00000"/>
                </a:solidFill>
                <a:latin typeface="Calibri" pitchFamily="34" charset="0"/>
                <a:ea typeface="新細明體" pitchFamily="18" charset="-120"/>
                <a:cs typeface="標楷體" pitchFamily="65" charset="-120"/>
              </a:rPr>
              <a:t>★</a:t>
            </a:r>
            <a:r>
              <a:rPr kumimoji="1" lang="zh-TW" altLang="en-US" sz="2000" dirty="0">
                <a:solidFill>
                  <a:srgbClr val="0000FF"/>
                </a:solidFill>
                <a:latin typeface="Calibri" pitchFamily="34" charset="0"/>
                <a:ea typeface="新細明體" pitchFamily="18" charset="-120"/>
                <a:cs typeface="標楷體" pitchFamily="65" charset="-120"/>
              </a:rPr>
              <a:t> </a:t>
            </a:r>
            <a:r>
              <a:rPr lang="en-US" altLang="zh-TW" sz="2000" b="1" kern="100" dirty="0" smtClean="0">
                <a:solidFill>
                  <a:srgbClr val="FF0000"/>
                </a:solidFill>
                <a:cs typeface="Times New Roman" panose="02020603050405020304" pitchFamily="18" charset="0"/>
              </a:rPr>
              <a:t>2</a:t>
            </a:r>
            <a:r>
              <a:rPr lang="en-US" altLang="zh-TW" sz="2000" b="1" kern="100" dirty="0">
                <a:solidFill>
                  <a:srgbClr val="FF0000"/>
                </a:solidFill>
                <a:cs typeface="Times New Roman" panose="02020603050405020304" pitchFamily="18" charset="0"/>
              </a:rPr>
              <a:t>.</a:t>
            </a:r>
            <a:r>
              <a:rPr lang="zh-TW" altLang="zh-TW" sz="2000" b="1" kern="100" dirty="0">
                <a:solidFill>
                  <a:srgbClr val="FF0000"/>
                </a:solidFill>
                <a:cs typeface="Times New Roman" panose="02020603050405020304" pitchFamily="18" charset="0"/>
              </a:rPr>
              <a:t>被繼承人於</a:t>
            </a:r>
            <a:r>
              <a:rPr lang="en-US" altLang="zh-TW" sz="2000" b="1" kern="100" dirty="0">
                <a:solidFill>
                  <a:srgbClr val="FF0000"/>
                </a:solidFill>
                <a:cs typeface="Times New Roman" panose="02020603050405020304" pitchFamily="18" charset="0"/>
              </a:rPr>
              <a:t> 103 </a:t>
            </a:r>
            <a:r>
              <a:rPr lang="zh-TW" altLang="zh-TW" sz="2000" b="1" kern="100" dirty="0">
                <a:solidFill>
                  <a:srgbClr val="FF0000"/>
                </a:solidFill>
                <a:cs typeface="Times New Roman" panose="02020603050405020304" pitchFamily="18" charset="0"/>
              </a:rPr>
              <a:t>年</a:t>
            </a:r>
            <a:r>
              <a:rPr lang="en-US" altLang="zh-TW" sz="2000" b="1" kern="100" dirty="0">
                <a:solidFill>
                  <a:srgbClr val="FF0000"/>
                </a:solidFill>
                <a:cs typeface="Times New Roman" panose="02020603050405020304" pitchFamily="18" charset="0"/>
              </a:rPr>
              <a:t> 1</a:t>
            </a:r>
            <a:r>
              <a:rPr lang="zh-TW" altLang="zh-TW" sz="2000" b="1" kern="100" dirty="0">
                <a:solidFill>
                  <a:srgbClr val="FF0000"/>
                </a:solidFill>
                <a:cs typeface="Times New Roman" panose="02020603050405020304" pitchFamily="18" charset="0"/>
              </a:rPr>
              <a:t>月</a:t>
            </a:r>
            <a:r>
              <a:rPr lang="en-US" altLang="zh-TW" sz="2000" b="1" kern="100" dirty="0">
                <a:solidFill>
                  <a:srgbClr val="FF0000"/>
                </a:solidFill>
                <a:cs typeface="Times New Roman" panose="02020603050405020304" pitchFamily="18" charset="0"/>
              </a:rPr>
              <a:t> 1 </a:t>
            </a:r>
            <a:r>
              <a:rPr lang="zh-TW" altLang="zh-TW" sz="2000" b="1" kern="100" dirty="0" smtClean="0">
                <a:solidFill>
                  <a:srgbClr val="FF0000"/>
                </a:solidFill>
                <a:cs typeface="Times New Roman" panose="02020603050405020304" pitchFamily="18" charset="0"/>
              </a:rPr>
              <a:t>日</a:t>
            </a:r>
            <a:r>
              <a:rPr lang="zh-TW" altLang="en-US" sz="2000" b="1" kern="100" dirty="0" smtClean="0">
                <a:solidFill>
                  <a:srgbClr val="FF0000"/>
                </a:solidFill>
                <a:cs typeface="Times New Roman" panose="02020603050405020304" pitchFamily="18" charset="0"/>
              </a:rPr>
              <a:t>次日</a:t>
            </a:r>
            <a:r>
              <a:rPr lang="zh-TW" altLang="en-US" sz="2000" b="1" kern="100" dirty="0">
                <a:solidFill>
                  <a:srgbClr val="FF0000"/>
                </a:solidFill>
                <a:cs typeface="Times New Roman" panose="02020603050405020304" pitchFamily="18" charset="0"/>
              </a:rPr>
              <a:t>以後</a:t>
            </a:r>
            <a:r>
              <a:rPr lang="zh-TW" altLang="zh-TW" sz="2000" b="1" kern="100" dirty="0" smtClean="0">
                <a:solidFill>
                  <a:srgbClr val="FF0000"/>
                </a:solidFill>
                <a:cs typeface="Times New Roman" panose="02020603050405020304" pitchFamily="18" charset="0"/>
              </a:rPr>
              <a:t>取得</a:t>
            </a:r>
            <a:r>
              <a:rPr lang="zh-TW" altLang="zh-TW" sz="2000" b="1" kern="100" dirty="0">
                <a:solidFill>
                  <a:srgbClr val="FF0000"/>
                </a:solidFill>
                <a:cs typeface="Times New Roman" panose="02020603050405020304" pitchFamily="18" charset="0"/>
              </a:rPr>
              <a:t>者，</a:t>
            </a:r>
            <a:r>
              <a:rPr lang="zh-TW" altLang="en-US" sz="2000" b="1" u="sng" kern="100" dirty="0">
                <a:solidFill>
                  <a:srgbClr val="FF0000"/>
                </a:solidFill>
                <a:cs typeface="Times New Roman" panose="02020603050405020304" pitchFamily="18" charset="0"/>
              </a:rPr>
              <a:t>併計持有期間</a:t>
            </a:r>
            <a:r>
              <a:rPr lang="en-US" altLang="zh-TW" sz="2000" b="1" u="sng" kern="100" dirty="0">
                <a:solidFill>
                  <a:srgbClr val="FF0000"/>
                </a:solidFill>
                <a:cs typeface="Times New Roman" panose="02020603050405020304" pitchFamily="18" charset="0"/>
              </a:rPr>
              <a:t>2</a:t>
            </a:r>
            <a:r>
              <a:rPr lang="zh-TW" altLang="en-US" sz="2000" b="1" u="sng" kern="100" dirty="0">
                <a:solidFill>
                  <a:srgbClr val="FF0000"/>
                </a:solidFill>
                <a:cs typeface="Times New Roman" panose="02020603050405020304" pitchFamily="18" charset="0"/>
              </a:rPr>
              <a:t>年以上</a:t>
            </a:r>
            <a:r>
              <a:rPr lang="zh-TW" altLang="en-US" sz="2000" b="1" kern="100" dirty="0" smtClean="0">
                <a:solidFill>
                  <a:srgbClr val="FF0000"/>
                </a:solidFill>
                <a:cs typeface="Times New Roman" panose="02020603050405020304" pitchFamily="18" charset="0"/>
              </a:rPr>
              <a:t>或</a:t>
            </a:r>
            <a:r>
              <a:rPr lang="zh-TW" altLang="en-US" sz="2000" b="1" u="sng" kern="100" dirty="0" smtClean="0">
                <a:solidFill>
                  <a:srgbClr val="FF0000"/>
                </a:solidFill>
                <a:cs typeface="Times New Roman" panose="02020603050405020304" pitchFamily="18" charset="0"/>
              </a:rPr>
              <a:t>未</a:t>
            </a:r>
            <a:r>
              <a:rPr lang="zh-TW" altLang="en-US" sz="2000" b="1" u="sng" kern="100" dirty="0">
                <a:solidFill>
                  <a:srgbClr val="FF0000"/>
                </a:solidFill>
                <a:cs typeface="Times New Roman" panose="02020603050405020304" pitchFamily="18" charset="0"/>
              </a:rPr>
              <a:t>超過</a:t>
            </a:r>
            <a:r>
              <a:rPr lang="en-US" altLang="zh-TW" sz="2000" b="1" u="sng" kern="100" dirty="0">
                <a:solidFill>
                  <a:srgbClr val="FF0000"/>
                </a:solidFill>
                <a:cs typeface="Times New Roman" panose="02020603050405020304" pitchFamily="18" charset="0"/>
              </a:rPr>
              <a:t>2</a:t>
            </a:r>
            <a:r>
              <a:rPr lang="zh-TW" altLang="en-US" sz="2000" b="1" u="sng" kern="100" dirty="0">
                <a:solidFill>
                  <a:srgbClr val="FF0000"/>
                </a:solidFill>
                <a:cs typeface="Times New Roman" panose="02020603050405020304" pitchFamily="18" charset="0"/>
              </a:rPr>
              <a:t>年</a:t>
            </a:r>
            <a:r>
              <a:rPr lang="zh-TW" altLang="zh-TW" sz="2000" b="1" u="sng" kern="100" dirty="0">
                <a:solidFill>
                  <a:srgbClr val="FF0000"/>
                </a:solidFill>
                <a:cs typeface="Times New Roman" panose="02020603050405020304" pitchFamily="18" charset="0"/>
              </a:rPr>
              <a:t>適用舊制規定</a:t>
            </a:r>
            <a:r>
              <a:rPr lang="zh-TW" altLang="en-US" sz="2000" b="1" u="sng" kern="100" dirty="0">
                <a:solidFill>
                  <a:srgbClr val="FF0000"/>
                </a:solidFill>
                <a:cs typeface="Times New Roman" panose="02020603050405020304" pitchFamily="18" charset="0"/>
              </a:rPr>
              <a:t>。</a:t>
            </a:r>
            <a:endParaRPr lang="en-US" altLang="zh-TW" sz="2000" b="1" u="sng" kern="100" dirty="0">
              <a:solidFill>
                <a:srgbClr val="FF0000"/>
              </a:solidFill>
              <a:cs typeface="Times New Roman" panose="02020603050405020304" pitchFamily="18" charset="0"/>
            </a:endParaRPr>
          </a:p>
        </p:txBody>
      </p:sp>
      <p:sp>
        <p:nvSpPr>
          <p:cNvPr id="8" name="矩形 7"/>
          <p:cNvSpPr/>
          <p:nvPr/>
        </p:nvSpPr>
        <p:spPr>
          <a:xfrm>
            <a:off x="5044498" y="2856698"/>
            <a:ext cx="3851498" cy="34778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spcAft>
                <a:spcPts val="0"/>
              </a:spcAft>
            </a:pPr>
            <a:r>
              <a:rPr kumimoji="1" lang="zh-TW" altLang="en-US" sz="2000" dirty="0" smtClean="0">
                <a:solidFill>
                  <a:srgbClr val="0000FF"/>
                </a:solidFill>
                <a:latin typeface="Calibri" pitchFamily="34" charset="0"/>
                <a:ea typeface="新細明體" pitchFamily="18" charset="-120"/>
                <a:cs typeface="標楷體" pitchFamily="65" charset="-120"/>
              </a:rPr>
              <a:t> ★</a:t>
            </a:r>
            <a:r>
              <a:rPr kumimoji="1" lang="zh-TW" altLang="en-US" sz="2000" dirty="0" smtClean="0">
                <a:solidFill>
                  <a:srgbClr val="00CC99"/>
                </a:solidFill>
                <a:latin typeface="Calibri" pitchFamily="34" charset="0"/>
                <a:ea typeface="新細明體" pitchFamily="18" charset="-120"/>
                <a:cs typeface="標楷體" pitchFamily="65" charset="-120"/>
              </a:rPr>
              <a:t> </a:t>
            </a:r>
            <a:r>
              <a:rPr lang="en-US" altLang="zh-TW" sz="2000" b="1" kern="100" dirty="0">
                <a:solidFill>
                  <a:srgbClr val="000000"/>
                </a:solidFill>
                <a:cs typeface="Times New Roman" panose="02020603050405020304" pitchFamily="18" charset="0"/>
              </a:rPr>
              <a:t>1.</a:t>
            </a:r>
            <a:r>
              <a:rPr lang="zh-TW" altLang="zh-TW" sz="2000" b="1" kern="100" dirty="0" smtClean="0">
                <a:solidFill>
                  <a:srgbClr val="000000"/>
                </a:solidFill>
                <a:cs typeface="Times New Roman" panose="02020603050405020304" pitchFamily="18" charset="0"/>
              </a:rPr>
              <a:t>如</a:t>
            </a:r>
            <a:r>
              <a:rPr lang="zh-TW" altLang="zh-TW" sz="2000" b="1" kern="100" dirty="0">
                <a:solidFill>
                  <a:srgbClr val="000000"/>
                </a:solidFill>
                <a:cs typeface="Times New Roman" panose="02020603050405020304" pitchFamily="18" charset="0"/>
              </a:rPr>
              <a:t>該房地</a:t>
            </a:r>
            <a:r>
              <a:rPr lang="zh-TW" altLang="zh-TW" sz="2000" b="1" kern="100" dirty="0" smtClean="0">
                <a:solidFill>
                  <a:srgbClr val="000000"/>
                </a:solidFill>
                <a:cs typeface="Times New Roman" panose="02020603050405020304" pitchFamily="18" charset="0"/>
              </a:rPr>
              <a:t>係</a:t>
            </a:r>
            <a:r>
              <a:rPr lang="zh-TW" altLang="en-US" sz="2000" b="1" kern="100" dirty="0" smtClean="0">
                <a:solidFill>
                  <a:srgbClr val="000000"/>
                </a:solidFill>
                <a:cs typeface="Times New Roman" panose="02020603050405020304" pitchFamily="18" charset="0"/>
              </a:rPr>
              <a:t> </a:t>
            </a:r>
            <a:r>
              <a:rPr lang="zh-TW" altLang="zh-TW" sz="2000" b="1" kern="100" dirty="0" smtClean="0">
                <a:solidFill>
                  <a:srgbClr val="000000"/>
                </a:solidFill>
                <a:cs typeface="Times New Roman" panose="02020603050405020304" pitchFamily="18" charset="0"/>
              </a:rPr>
              <a:t>被</a:t>
            </a:r>
            <a:r>
              <a:rPr lang="zh-TW" altLang="zh-TW" sz="2000" b="1" kern="100" dirty="0">
                <a:solidFill>
                  <a:srgbClr val="000000"/>
                </a:solidFill>
                <a:cs typeface="Times New Roman" panose="02020603050405020304" pitchFamily="18" charset="0"/>
              </a:rPr>
              <a:t>繼承人</a:t>
            </a:r>
            <a:r>
              <a:rPr lang="zh-TW" altLang="zh-TW" sz="2000" b="1" u="sng" kern="100" dirty="0">
                <a:solidFill>
                  <a:srgbClr val="000000"/>
                </a:solidFill>
                <a:cs typeface="Times New Roman" panose="02020603050405020304" pitchFamily="18" charset="0"/>
              </a:rPr>
              <a:t>於</a:t>
            </a:r>
            <a:r>
              <a:rPr lang="en-US" altLang="zh-TW" sz="2000" b="1" u="sng" kern="100" dirty="0">
                <a:solidFill>
                  <a:srgbClr val="000000"/>
                </a:solidFill>
                <a:cs typeface="Times New Roman" panose="02020603050405020304" pitchFamily="18" charset="0"/>
              </a:rPr>
              <a:t> 105 </a:t>
            </a:r>
            <a:r>
              <a:rPr lang="zh-TW" altLang="zh-TW" sz="2000" b="1" u="sng" kern="100" dirty="0">
                <a:solidFill>
                  <a:srgbClr val="000000"/>
                </a:solidFill>
                <a:cs typeface="Times New Roman" panose="02020603050405020304" pitchFamily="18" charset="0"/>
              </a:rPr>
              <a:t>年</a:t>
            </a:r>
            <a:r>
              <a:rPr lang="en-US" altLang="zh-TW" sz="2000" b="1" u="sng" kern="100" dirty="0">
                <a:solidFill>
                  <a:srgbClr val="000000"/>
                </a:solidFill>
                <a:cs typeface="Times New Roman" panose="02020603050405020304" pitchFamily="18" charset="0"/>
              </a:rPr>
              <a:t> 1 </a:t>
            </a:r>
            <a:r>
              <a:rPr lang="zh-TW" altLang="zh-TW" sz="2000" b="1" u="sng" kern="100" dirty="0">
                <a:solidFill>
                  <a:srgbClr val="000000"/>
                </a:solidFill>
                <a:cs typeface="Times New Roman" panose="02020603050405020304" pitchFamily="18" charset="0"/>
              </a:rPr>
              <a:t>月</a:t>
            </a:r>
            <a:r>
              <a:rPr lang="en-US" altLang="zh-TW" sz="2000" b="1" u="sng" kern="100" dirty="0">
                <a:solidFill>
                  <a:srgbClr val="000000"/>
                </a:solidFill>
                <a:cs typeface="Times New Roman" panose="02020603050405020304" pitchFamily="18" charset="0"/>
              </a:rPr>
              <a:t> 1 </a:t>
            </a:r>
            <a:r>
              <a:rPr lang="zh-TW" altLang="zh-TW" sz="2000" b="1" u="sng" kern="100" dirty="0">
                <a:solidFill>
                  <a:srgbClr val="000000"/>
                </a:solidFill>
                <a:cs typeface="Times New Roman" panose="02020603050405020304" pitchFamily="18" charset="0"/>
              </a:rPr>
              <a:t>日以後</a:t>
            </a:r>
            <a:r>
              <a:rPr lang="zh-TW" altLang="zh-TW" sz="2000" b="1" kern="100" dirty="0">
                <a:solidFill>
                  <a:srgbClr val="000000"/>
                </a:solidFill>
                <a:cs typeface="Times New Roman" panose="02020603050405020304" pitchFamily="18" charset="0"/>
              </a:rPr>
              <a:t>取得，則應適用</a:t>
            </a:r>
            <a:r>
              <a:rPr lang="zh-TW" altLang="zh-TW" sz="2000" b="1" kern="100" dirty="0" smtClean="0">
                <a:solidFill>
                  <a:srgbClr val="FF0000"/>
                </a:solidFill>
                <a:cs typeface="Times New Roman" panose="02020603050405020304" pitchFamily="18" charset="0"/>
              </a:rPr>
              <a:t>新制</a:t>
            </a:r>
            <a:r>
              <a:rPr lang="zh-TW" altLang="en-US" sz="2000" b="1" kern="100" dirty="0" smtClean="0">
                <a:solidFill>
                  <a:srgbClr val="FF0000"/>
                </a:solidFill>
                <a:cs typeface="Times New Roman" panose="02020603050405020304" pitchFamily="18" charset="0"/>
              </a:rPr>
              <a:t>。</a:t>
            </a:r>
            <a:endParaRPr lang="en-US" altLang="zh-TW" sz="2000" b="1" kern="100" dirty="0" smtClean="0">
              <a:solidFill>
                <a:srgbClr val="FF0000"/>
              </a:solidFill>
              <a:cs typeface="Times New Roman" panose="02020603050405020304" pitchFamily="18" charset="0"/>
            </a:endParaRPr>
          </a:p>
          <a:p>
            <a:pPr>
              <a:spcAft>
                <a:spcPts val="0"/>
              </a:spcAft>
            </a:pPr>
            <a:r>
              <a:rPr lang="zh-TW" altLang="en-US" sz="2000" b="1" kern="100" dirty="0" smtClean="0">
                <a:solidFill>
                  <a:srgbClr val="FFFFFF"/>
                </a:solidFill>
                <a:cs typeface="Times New Roman" panose="02020603050405020304" pitchFamily="18" charset="0"/>
              </a:rPr>
              <a:t>。</a:t>
            </a:r>
            <a:endParaRPr lang="zh-TW" altLang="en-US" sz="2000" b="1" kern="100" dirty="0">
              <a:solidFill>
                <a:srgbClr val="FFFFFF"/>
              </a:solidFill>
              <a:cs typeface="Times New Roman" panose="02020603050405020304" pitchFamily="18" charset="0"/>
            </a:endParaRPr>
          </a:p>
          <a:p>
            <a:r>
              <a:rPr kumimoji="1" lang="zh-TW" altLang="en-US" sz="2000" dirty="0" smtClean="0">
                <a:solidFill>
                  <a:srgbClr val="00CC99"/>
                </a:solidFill>
                <a:latin typeface="Calibri" pitchFamily="34" charset="0"/>
                <a:ea typeface="新細明體" pitchFamily="18" charset="-120"/>
                <a:cs typeface="標楷體" pitchFamily="65" charset="-120"/>
              </a:rPr>
              <a:t> </a:t>
            </a:r>
            <a:r>
              <a:rPr kumimoji="1" lang="zh-TW" altLang="en-US" sz="2000" dirty="0">
                <a:solidFill>
                  <a:srgbClr val="0000FF"/>
                </a:solidFill>
                <a:latin typeface="Calibri" pitchFamily="34" charset="0"/>
                <a:ea typeface="新細明體" pitchFamily="18" charset="-120"/>
                <a:cs typeface="標楷體" pitchFamily="65" charset="-120"/>
              </a:rPr>
              <a:t>★ </a:t>
            </a:r>
            <a:r>
              <a:rPr lang="en-US" altLang="zh-TW" sz="2000" b="1" kern="100" dirty="0" smtClean="0">
                <a:solidFill>
                  <a:srgbClr val="000000"/>
                </a:solidFill>
                <a:cs typeface="Times New Roman" panose="02020603050405020304" pitchFamily="18" charset="0"/>
              </a:rPr>
              <a:t>2.</a:t>
            </a:r>
            <a:r>
              <a:rPr lang="zh-TW" altLang="zh-TW" sz="2000" b="1" kern="100" dirty="0" smtClean="0">
                <a:solidFill>
                  <a:srgbClr val="000000"/>
                </a:solidFill>
                <a:cs typeface="Times New Roman" panose="02020603050405020304" pitchFamily="18" charset="0"/>
              </a:rPr>
              <a:t>如</a:t>
            </a:r>
            <a:r>
              <a:rPr lang="zh-TW" altLang="zh-TW" sz="2000" b="1" kern="100" dirty="0">
                <a:solidFill>
                  <a:srgbClr val="000000"/>
                </a:solidFill>
                <a:cs typeface="Times New Roman" panose="02020603050405020304" pitchFamily="18" charset="0"/>
              </a:rPr>
              <a:t>係被繼承人於</a:t>
            </a:r>
            <a:r>
              <a:rPr lang="en-US" altLang="zh-TW" sz="2000" b="1" kern="100" dirty="0">
                <a:solidFill>
                  <a:srgbClr val="000000"/>
                </a:solidFill>
                <a:cs typeface="Times New Roman" panose="02020603050405020304" pitchFamily="18" charset="0"/>
              </a:rPr>
              <a:t> </a:t>
            </a:r>
            <a:r>
              <a:rPr lang="en-US" altLang="zh-TW" sz="2000" b="1" u="sng" kern="100" dirty="0">
                <a:solidFill>
                  <a:srgbClr val="000000"/>
                </a:solidFill>
                <a:cs typeface="Times New Roman" panose="02020603050405020304" pitchFamily="18" charset="0"/>
              </a:rPr>
              <a:t>104 </a:t>
            </a:r>
            <a:r>
              <a:rPr lang="zh-TW" altLang="zh-TW" sz="2000" b="1" u="sng" kern="100" dirty="0">
                <a:solidFill>
                  <a:srgbClr val="000000"/>
                </a:solidFill>
                <a:cs typeface="Times New Roman" panose="02020603050405020304" pitchFamily="18" charset="0"/>
              </a:rPr>
              <a:t>年</a:t>
            </a:r>
            <a:r>
              <a:rPr lang="en-US" altLang="zh-TW" sz="2000" b="1" u="sng" kern="100" dirty="0">
                <a:solidFill>
                  <a:srgbClr val="000000"/>
                </a:solidFill>
                <a:cs typeface="Times New Roman" panose="02020603050405020304" pitchFamily="18" charset="0"/>
              </a:rPr>
              <a:t> 12 </a:t>
            </a:r>
            <a:r>
              <a:rPr lang="zh-TW" altLang="zh-TW" sz="2000" b="1" u="sng" kern="100" dirty="0">
                <a:solidFill>
                  <a:srgbClr val="000000"/>
                </a:solidFill>
                <a:cs typeface="Times New Roman" panose="02020603050405020304" pitchFamily="18" charset="0"/>
              </a:rPr>
              <a:t>月</a:t>
            </a:r>
            <a:r>
              <a:rPr lang="en-US" altLang="zh-TW" sz="2000" b="1" u="sng" kern="100" dirty="0">
                <a:solidFill>
                  <a:srgbClr val="000000"/>
                </a:solidFill>
                <a:cs typeface="Times New Roman" panose="02020603050405020304" pitchFamily="18" charset="0"/>
              </a:rPr>
              <a:t> 31 </a:t>
            </a:r>
            <a:r>
              <a:rPr lang="zh-TW" altLang="zh-TW" sz="2000" b="1" u="sng" kern="100" dirty="0">
                <a:solidFill>
                  <a:srgbClr val="000000"/>
                </a:solidFill>
                <a:cs typeface="Times New Roman" panose="02020603050405020304" pitchFamily="18" charset="0"/>
              </a:rPr>
              <a:t>日以前</a:t>
            </a:r>
            <a:r>
              <a:rPr lang="zh-TW" altLang="zh-TW" sz="2000" b="1" kern="100" dirty="0">
                <a:solidFill>
                  <a:srgbClr val="000000"/>
                </a:solidFill>
                <a:cs typeface="Times New Roman" panose="02020603050405020304" pitchFamily="18" charset="0"/>
              </a:rPr>
              <a:t>取得者，</a:t>
            </a:r>
            <a:r>
              <a:rPr lang="zh-TW" altLang="en-US" sz="2000" b="1" kern="100" dirty="0">
                <a:solidFill>
                  <a:srgbClr val="000000"/>
                </a:solidFill>
                <a:cs typeface="Times New Roman" panose="02020603050405020304" pitchFamily="18" charset="0"/>
              </a:rPr>
              <a:t>一般案件</a:t>
            </a:r>
            <a:r>
              <a:rPr lang="zh-TW" altLang="zh-TW" sz="2000" b="1" kern="100" dirty="0">
                <a:solidFill>
                  <a:srgbClr val="FF0000"/>
                </a:solidFill>
                <a:cs typeface="Times New Roman" panose="02020603050405020304" pitchFamily="18" charset="0"/>
              </a:rPr>
              <a:t>原則適用舊制</a:t>
            </a:r>
            <a:r>
              <a:rPr lang="zh-TW" altLang="zh-TW" sz="2000" b="1" kern="100" dirty="0">
                <a:solidFill>
                  <a:srgbClr val="000000"/>
                </a:solidFill>
                <a:cs typeface="Times New Roman" panose="02020603050405020304" pitchFamily="18" charset="0"/>
              </a:rPr>
              <a:t>規定，惟符合新制</a:t>
            </a:r>
            <a:r>
              <a:rPr lang="en-US" altLang="zh-TW" sz="2000" b="1" kern="100" dirty="0">
                <a:solidFill>
                  <a:srgbClr val="000000"/>
                </a:solidFill>
                <a:cs typeface="Times New Roman" panose="02020603050405020304" pitchFamily="18" charset="0"/>
              </a:rPr>
              <a:t>§4-5</a:t>
            </a:r>
            <a:r>
              <a:rPr lang="zh-TW" altLang="zh-TW" sz="2000" b="1" kern="100" dirty="0">
                <a:solidFill>
                  <a:srgbClr val="000000"/>
                </a:solidFill>
                <a:cs typeface="Times New Roman" panose="02020603050405020304" pitchFamily="18" charset="0"/>
              </a:rPr>
              <a:t>規定之自住房屋、土地</a:t>
            </a:r>
            <a:r>
              <a:rPr lang="zh-TW" altLang="en-US" sz="2000" b="1" kern="100" dirty="0">
                <a:solidFill>
                  <a:srgbClr val="000000"/>
                </a:solidFill>
                <a:cs typeface="Times New Roman" panose="02020603050405020304" pitchFamily="18" charset="0"/>
              </a:rPr>
              <a:t>案件</a:t>
            </a:r>
            <a:r>
              <a:rPr lang="zh-TW" altLang="zh-TW" sz="2000" b="1" kern="100" dirty="0">
                <a:solidFill>
                  <a:srgbClr val="000000"/>
                </a:solidFill>
                <a:cs typeface="Times New Roman" panose="02020603050405020304" pitchFamily="18" charset="0"/>
              </a:rPr>
              <a:t>，</a:t>
            </a:r>
            <a:r>
              <a:rPr lang="zh-TW" altLang="zh-TW" sz="2000" b="1" kern="100" dirty="0">
                <a:solidFill>
                  <a:srgbClr val="FF0000"/>
                </a:solidFill>
                <a:cs typeface="Times New Roman" panose="02020603050405020304" pitchFamily="18" charset="0"/>
              </a:rPr>
              <a:t>得選擇改按新制</a:t>
            </a:r>
            <a:r>
              <a:rPr lang="zh-TW" altLang="zh-TW" sz="2000" b="1" kern="100" dirty="0">
                <a:solidFill>
                  <a:srgbClr val="000000"/>
                </a:solidFill>
                <a:cs typeface="Times New Roman" panose="02020603050405020304" pitchFamily="18" charset="0"/>
              </a:rPr>
              <a:t>課稅規定計算</a:t>
            </a:r>
            <a:r>
              <a:rPr lang="zh-TW" altLang="en-US" sz="2000" b="1" kern="100" dirty="0">
                <a:solidFill>
                  <a:srgbClr val="000000"/>
                </a:solidFill>
                <a:cs typeface="Times New Roman" panose="02020603050405020304" pitchFamily="18" charset="0"/>
              </a:rPr>
              <a:t>。</a:t>
            </a:r>
            <a:r>
              <a:rPr lang="en-US" altLang="zh-TW" sz="2000" b="1" dirty="0">
                <a:solidFill>
                  <a:srgbClr val="000000"/>
                </a:solidFill>
                <a:ea typeface="新細明體" pitchFamily="18" charset="-120"/>
              </a:rPr>
              <a:t>(</a:t>
            </a:r>
            <a:r>
              <a:rPr lang="zh-TW" altLang="en-US" sz="2000" b="1" dirty="0">
                <a:solidFill>
                  <a:srgbClr val="000000"/>
                </a:solidFill>
                <a:ea typeface="新細明體" pitchFamily="18" charset="-120"/>
              </a:rPr>
              <a:t> </a:t>
            </a:r>
            <a:r>
              <a:rPr lang="zh-TW" altLang="en-US" sz="2000" b="1" dirty="0" smtClean="0">
                <a:solidFill>
                  <a:srgbClr val="000000"/>
                </a:solidFill>
                <a:ea typeface="新細明體" pitchFamily="18" charset="-120"/>
              </a:rPr>
              <a:t>此</a:t>
            </a:r>
            <a:r>
              <a:rPr lang="zh-TW" altLang="en-US" sz="2000" b="1" dirty="0">
                <a:solidFill>
                  <a:srgbClr val="000000"/>
                </a:solidFill>
                <a:ea typeface="新細明體" pitchFamily="18" charset="-120"/>
              </a:rPr>
              <a:t>例外規定</a:t>
            </a:r>
            <a:r>
              <a:rPr lang="zh-TW" altLang="en-US" sz="2000" b="1" dirty="0">
                <a:solidFill>
                  <a:srgbClr val="FF0000"/>
                </a:solidFill>
                <a:ea typeface="新細明體" pitchFamily="18" charset="-120"/>
              </a:rPr>
              <a:t>以被繼承人取得時間是否在</a:t>
            </a:r>
            <a:r>
              <a:rPr lang="en-US" altLang="zh-TW" sz="2000" b="1" dirty="0">
                <a:solidFill>
                  <a:srgbClr val="FF0000"/>
                </a:solidFill>
                <a:ea typeface="新細明體" pitchFamily="18" charset="-120"/>
              </a:rPr>
              <a:t>104.12.31</a:t>
            </a:r>
            <a:r>
              <a:rPr lang="zh-TW" altLang="en-US" sz="2000" b="1" dirty="0">
                <a:solidFill>
                  <a:srgbClr val="FF0000"/>
                </a:solidFill>
                <a:ea typeface="新細明體" pitchFamily="18" charset="-120"/>
              </a:rPr>
              <a:t>以前</a:t>
            </a:r>
            <a:r>
              <a:rPr lang="en-US" altLang="zh-TW" sz="2000" b="1" dirty="0">
                <a:solidFill>
                  <a:srgbClr val="FF0000"/>
                </a:solidFill>
                <a:ea typeface="新細明體" pitchFamily="18" charset="-120"/>
              </a:rPr>
              <a:t>)</a:t>
            </a:r>
            <a:endParaRPr lang="en-US" altLang="zh-TW" sz="2000" b="1" kern="100" dirty="0">
              <a:solidFill>
                <a:srgbClr val="FF0000"/>
              </a:solidFill>
              <a:cs typeface="Times New Roman" panose="02020603050405020304" pitchFamily="18" charset="0"/>
            </a:endParaRPr>
          </a:p>
        </p:txBody>
      </p:sp>
      <p:sp>
        <p:nvSpPr>
          <p:cNvPr id="10" name="矩形 9"/>
          <p:cNvSpPr/>
          <p:nvPr/>
        </p:nvSpPr>
        <p:spPr>
          <a:xfrm>
            <a:off x="860817" y="2594713"/>
            <a:ext cx="3531906" cy="1015663"/>
          </a:xfrm>
          <a:prstGeom prst="rect">
            <a:avLst/>
          </a:prstGeom>
        </p:spPr>
        <p:txBody>
          <a:bodyPr wrap="square">
            <a:spAutoFit/>
          </a:bodyPr>
          <a:lstStyle/>
          <a:p>
            <a:pPr>
              <a:spcAft>
                <a:spcPts val="0"/>
              </a:spcAft>
            </a:pPr>
            <a:r>
              <a:rPr lang="zh-TW" altLang="en-US" sz="2000" b="1" kern="100" dirty="0">
                <a:solidFill>
                  <a:srgbClr val="FF0000"/>
                </a:solidFill>
                <a:cs typeface="Times New Roman" panose="02020603050405020304" pitchFamily="18" charset="0"/>
              </a:rPr>
              <a:t>繼承人：</a:t>
            </a:r>
            <a:r>
              <a:rPr lang="en-US" altLang="zh-TW" sz="2000" b="1" kern="100" dirty="0">
                <a:solidFill>
                  <a:srgbClr val="FF0000"/>
                </a:solidFill>
                <a:cs typeface="Times New Roman" panose="02020603050405020304" pitchFamily="18" charset="0"/>
              </a:rPr>
              <a:t>104 </a:t>
            </a:r>
            <a:r>
              <a:rPr lang="zh-TW" altLang="zh-TW" sz="2000" b="1" kern="100" dirty="0">
                <a:solidFill>
                  <a:srgbClr val="FF0000"/>
                </a:solidFill>
                <a:cs typeface="Times New Roman" panose="02020603050405020304" pitchFamily="18" charset="0"/>
              </a:rPr>
              <a:t>年</a:t>
            </a:r>
            <a:r>
              <a:rPr lang="en-US" altLang="zh-TW" sz="2000" b="1" kern="100" dirty="0">
                <a:solidFill>
                  <a:srgbClr val="FF0000"/>
                </a:solidFill>
                <a:cs typeface="Times New Roman" panose="02020603050405020304" pitchFamily="18" charset="0"/>
              </a:rPr>
              <a:t> </a:t>
            </a:r>
            <a:r>
              <a:rPr lang="en-US" altLang="zh-TW" sz="2000" b="1" kern="100" dirty="0" smtClean="0">
                <a:solidFill>
                  <a:srgbClr val="FF0000"/>
                </a:solidFill>
                <a:cs typeface="Times New Roman" panose="02020603050405020304" pitchFamily="18" charset="0"/>
              </a:rPr>
              <a:t>12</a:t>
            </a:r>
            <a:r>
              <a:rPr lang="zh-TW" altLang="zh-TW" sz="2000" b="1" kern="100" dirty="0">
                <a:solidFill>
                  <a:srgbClr val="FF0000"/>
                </a:solidFill>
                <a:cs typeface="Times New Roman" panose="02020603050405020304" pitchFamily="18" charset="0"/>
              </a:rPr>
              <a:t>月</a:t>
            </a:r>
            <a:r>
              <a:rPr lang="en-US" altLang="zh-TW" sz="2000" b="1" kern="100" dirty="0">
                <a:solidFill>
                  <a:srgbClr val="FF0000"/>
                </a:solidFill>
                <a:cs typeface="Times New Roman" panose="02020603050405020304" pitchFamily="18" charset="0"/>
              </a:rPr>
              <a:t> 31 </a:t>
            </a:r>
            <a:r>
              <a:rPr lang="zh-TW" altLang="zh-TW" sz="2000" b="1" kern="100" dirty="0">
                <a:solidFill>
                  <a:srgbClr val="FF0000"/>
                </a:solidFill>
                <a:cs typeface="Times New Roman" panose="02020603050405020304" pitchFamily="18" charset="0"/>
              </a:rPr>
              <a:t>日以</a:t>
            </a:r>
            <a:r>
              <a:rPr lang="zh-TW" altLang="en-US" sz="2000" b="1" kern="100" dirty="0">
                <a:solidFill>
                  <a:srgbClr val="FF0000"/>
                </a:solidFill>
                <a:cs typeface="Times New Roman" panose="02020603050405020304" pitchFamily="18" charset="0"/>
              </a:rPr>
              <a:t>前</a:t>
            </a:r>
            <a:r>
              <a:rPr lang="zh-TW" altLang="zh-TW" sz="2000" b="1" kern="100" dirty="0">
                <a:solidFill>
                  <a:srgbClr val="FF0000"/>
                </a:solidFill>
                <a:cs typeface="Times New Roman" panose="02020603050405020304" pitchFamily="18" charset="0"/>
              </a:rPr>
              <a:t>繼承取得</a:t>
            </a:r>
            <a:r>
              <a:rPr lang="zh-TW" altLang="zh-TW" sz="2000" b="1" kern="100" dirty="0" smtClean="0">
                <a:solidFill>
                  <a:srgbClr val="FF0000"/>
                </a:solidFill>
                <a:cs typeface="Times New Roman" panose="02020603050405020304" pitchFamily="18" charset="0"/>
              </a:rPr>
              <a:t>者</a:t>
            </a:r>
            <a:r>
              <a:rPr lang="zh-TW" altLang="en-US" sz="2000" b="1" kern="100" dirty="0" smtClean="0">
                <a:solidFill>
                  <a:srgbClr val="FF0000"/>
                </a:solidFill>
                <a:cs typeface="Times New Roman" panose="02020603050405020304" pitchFamily="18" charset="0"/>
              </a:rPr>
              <a:t>，非屬新制適用範圍  </a:t>
            </a:r>
            <a:r>
              <a:rPr lang="en-US" altLang="zh-TW" sz="2000" b="1" kern="100" dirty="0" smtClean="0">
                <a:solidFill>
                  <a:srgbClr val="FF0000"/>
                </a:solidFill>
                <a:cs typeface="Times New Roman" panose="02020603050405020304" pitchFamily="18" charset="0"/>
              </a:rPr>
              <a:t>(</a:t>
            </a:r>
            <a:r>
              <a:rPr lang="zh-TW" altLang="en-US" sz="2000" b="1" kern="100" dirty="0" smtClean="0">
                <a:solidFill>
                  <a:srgbClr val="FF0000"/>
                </a:solidFill>
                <a:cs typeface="Times New Roman" panose="02020603050405020304" pitchFamily="18" charset="0"/>
              </a:rPr>
              <a:t>一律舊制</a:t>
            </a:r>
            <a:r>
              <a:rPr lang="en-US" altLang="zh-TW" sz="2000" b="1" kern="100" dirty="0" smtClean="0">
                <a:solidFill>
                  <a:srgbClr val="FF0000"/>
                </a:solidFill>
                <a:cs typeface="Times New Roman" panose="02020603050405020304" pitchFamily="18" charset="0"/>
              </a:rPr>
              <a:t>)</a:t>
            </a:r>
            <a:endParaRPr lang="en-US" altLang="zh-TW" sz="2000" b="1" kern="100" dirty="0">
              <a:solidFill>
                <a:srgbClr val="FF0000"/>
              </a:solidFill>
              <a:cs typeface="Times New Roman" panose="02020603050405020304" pitchFamily="18" charset="0"/>
            </a:endParaRPr>
          </a:p>
        </p:txBody>
      </p:sp>
      <p:sp>
        <p:nvSpPr>
          <p:cNvPr id="11" name="矩形 10"/>
          <p:cNvSpPr/>
          <p:nvPr/>
        </p:nvSpPr>
        <p:spPr>
          <a:xfrm>
            <a:off x="5959854" y="2196317"/>
            <a:ext cx="2899115" cy="646331"/>
          </a:xfrm>
          <a:prstGeom prst="rect">
            <a:avLst/>
          </a:prstGeom>
        </p:spPr>
        <p:txBody>
          <a:bodyPr wrap="square">
            <a:spAutoFit/>
          </a:bodyPr>
          <a:lstStyle/>
          <a:p>
            <a:pPr>
              <a:spcAft>
                <a:spcPts val="0"/>
              </a:spcAft>
            </a:pPr>
            <a:r>
              <a:rPr lang="zh-TW" altLang="en-US" b="1" kern="100" dirty="0">
                <a:solidFill>
                  <a:srgbClr val="000000"/>
                </a:solidFill>
                <a:cs typeface="Times New Roman" panose="02020603050405020304" pitchFamily="18" charset="0"/>
              </a:rPr>
              <a:t>繼承人</a:t>
            </a:r>
            <a:r>
              <a:rPr lang="zh-TW" altLang="en-US" b="1" kern="100" dirty="0" smtClean="0">
                <a:solidFill>
                  <a:srgbClr val="000000"/>
                </a:solidFill>
                <a:cs typeface="Times New Roman" panose="02020603050405020304" pitchFamily="18" charset="0"/>
              </a:rPr>
              <a:t>：</a:t>
            </a:r>
            <a:r>
              <a:rPr lang="en-US" altLang="zh-TW" b="1" kern="100" dirty="0" smtClean="0">
                <a:solidFill>
                  <a:srgbClr val="000000"/>
                </a:solidFill>
                <a:cs typeface="Times New Roman" panose="02020603050405020304" pitchFamily="18" charset="0"/>
              </a:rPr>
              <a:t>105 </a:t>
            </a:r>
            <a:r>
              <a:rPr lang="zh-TW" altLang="zh-TW" b="1" kern="100" dirty="0">
                <a:solidFill>
                  <a:srgbClr val="000000"/>
                </a:solidFill>
                <a:cs typeface="Times New Roman" panose="02020603050405020304" pitchFamily="18" charset="0"/>
              </a:rPr>
              <a:t>年</a:t>
            </a:r>
            <a:r>
              <a:rPr lang="en-US" altLang="zh-TW" b="1" kern="100" dirty="0">
                <a:solidFill>
                  <a:srgbClr val="000000"/>
                </a:solidFill>
                <a:cs typeface="Times New Roman" panose="02020603050405020304" pitchFamily="18" charset="0"/>
              </a:rPr>
              <a:t> 1 </a:t>
            </a:r>
            <a:r>
              <a:rPr lang="zh-TW" altLang="zh-TW" b="1" kern="100" dirty="0">
                <a:solidFill>
                  <a:srgbClr val="000000"/>
                </a:solidFill>
                <a:cs typeface="Times New Roman" panose="02020603050405020304" pitchFamily="18" charset="0"/>
              </a:rPr>
              <a:t>月</a:t>
            </a:r>
            <a:r>
              <a:rPr lang="en-US" altLang="zh-TW" b="1" kern="100" dirty="0">
                <a:solidFill>
                  <a:srgbClr val="000000"/>
                </a:solidFill>
                <a:cs typeface="Times New Roman" panose="02020603050405020304" pitchFamily="18" charset="0"/>
              </a:rPr>
              <a:t> 1 </a:t>
            </a:r>
            <a:r>
              <a:rPr lang="zh-TW" altLang="zh-TW" b="1" kern="100" dirty="0">
                <a:solidFill>
                  <a:srgbClr val="000000"/>
                </a:solidFill>
                <a:cs typeface="Times New Roman" panose="02020603050405020304" pitchFamily="18" charset="0"/>
              </a:rPr>
              <a:t>日以後繼承取得者</a:t>
            </a:r>
            <a:endParaRPr lang="en-US" altLang="zh-TW" b="1" kern="100" dirty="0">
              <a:solidFill>
                <a:srgbClr val="000000"/>
              </a:solidFill>
              <a:cs typeface="Times New Roman" panose="02020603050405020304" pitchFamily="18" charset="0"/>
            </a:endParaRPr>
          </a:p>
        </p:txBody>
      </p:sp>
      <p:cxnSp>
        <p:nvCxnSpPr>
          <p:cNvPr id="30" name="直線接點 29"/>
          <p:cNvCxnSpPr/>
          <p:nvPr/>
        </p:nvCxnSpPr>
        <p:spPr bwMode="auto">
          <a:xfrm>
            <a:off x="4499992" y="1688405"/>
            <a:ext cx="0" cy="163849"/>
          </a:xfrm>
          <a:prstGeom prst="line">
            <a:avLst/>
          </a:prstGeom>
          <a:ln>
            <a:solidFill>
              <a:schemeClr val="accent1">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直線接點 31"/>
          <p:cNvCxnSpPr/>
          <p:nvPr/>
        </p:nvCxnSpPr>
        <p:spPr bwMode="auto">
          <a:xfrm>
            <a:off x="5007471" y="1688405"/>
            <a:ext cx="0" cy="189645"/>
          </a:xfrm>
          <a:prstGeom prst="line">
            <a:avLst/>
          </a:prstGeom>
          <a:ln>
            <a:solidFill>
              <a:schemeClr val="accent1">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直線單箭頭接點 23"/>
          <p:cNvCxnSpPr/>
          <p:nvPr/>
        </p:nvCxnSpPr>
        <p:spPr bwMode="auto">
          <a:xfrm flipV="1">
            <a:off x="568304" y="1858216"/>
            <a:ext cx="7599176" cy="38497"/>
          </a:xfrm>
          <a:prstGeom prst="straightConnector1">
            <a:avLst/>
          </a:prstGeom>
          <a:ln>
            <a:solidFill>
              <a:schemeClr val="accent1">
                <a:lumMod val="75000"/>
              </a:schemeClr>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4100" name="Picture 4" descr="「箭號」的圖片搜尋結果"/>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5473" t="30750" r="19474" b="20717"/>
          <a:stretch/>
        </p:blipFill>
        <p:spPr bwMode="auto">
          <a:xfrm>
            <a:off x="4752307" y="1858216"/>
            <a:ext cx="1147659" cy="8562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箭號」的圖片搜尋結果"/>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5473" t="30750" r="19474" b="20717"/>
          <a:stretch/>
        </p:blipFill>
        <p:spPr bwMode="auto">
          <a:xfrm flipH="1">
            <a:off x="3597211" y="1878050"/>
            <a:ext cx="1128277" cy="85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233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dirty="0" smtClean="0">
              <a:solidFill>
                <a:srgbClr val="FFFFFF"/>
              </a:solidFill>
              <a:latin typeface="Arial" charset="0"/>
              <a:cs typeface="Arial" charset="0"/>
            </a:endParaRPr>
          </a:p>
        </p:txBody>
      </p:sp>
      <p:sp>
        <p:nvSpPr>
          <p:cNvPr id="10242" name="Text Box 1"/>
          <p:cNvSpPr txBox="1">
            <a:spLocks noChangeArrowheads="1"/>
          </p:cNvSpPr>
          <p:nvPr/>
        </p:nvSpPr>
        <p:spPr bwMode="auto">
          <a:xfrm>
            <a:off x="823913" y="2205038"/>
            <a:ext cx="7777162" cy="2592387"/>
          </a:xfrm>
          <a:prstGeom prst="rect">
            <a:avLst/>
          </a:prstGeom>
          <a:noFill/>
          <a:ln w="9525">
            <a:noFill/>
            <a:round/>
            <a:headEnd/>
            <a:tailEnd/>
          </a:ln>
        </p:spPr>
        <p:txBody>
          <a:bodyPr lIns="90000" tIns="46800" rIns="90000" bIns="46800"/>
          <a:lstStyle/>
          <a:p>
            <a:pPr>
              <a:spcBef>
                <a:spcPts val="8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zh-TW" altLang="zh-TW" sz="3200" b="1">
              <a:solidFill>
                <a:srgbClr val="0070C0"/>
              </a:solidFill>
              <a:latin typeface="Berlin Sans FB Demi" pitchFamily="34" charset="0"/>
              <a:ea typeface="微軟正黑體" pitchFamily="34" charset="-120"/>
            </a:endParaRPr>
          </a:p>
        </p:txBody>
      </p:sp>
      <p:sp>
        <p:nvSpPr>
          <p:cNvPr id="10243" name="Text Box 3"/>
          <p:cNvSpPr txBox="1">
            <a:spLocks noChangeArrowheads="1"/>
          </p:cNvSpPr>
          <p:nvPr/>
        </p:nvSpPr>
        <p:spPr bwMode="auto">
          <a:xfrm>
            <a:off x="914400" y="333375"/>
            <a:ext cx="8229600" cy="920750"/>
          </a:xfrm>
          <a:prstGeom prst="rect">
            <a:avLst/>
          </a:prstGeom>
          <a:noFill/>
          <a:ln w="9525">
            <a:noFill/>
            <a:round/>
            <a:headEnd/>
            <a:tailEnd/>
          </a:ln>
        </p:spPr>
        <p:txBody>
          <a:bodyPr wrap="none" anchor="ctr"/>
          <a:lstStyle/>
          <a:p>
            <a:endParaRPr lang="zh-TW" altLang="en-US">
              <a:solidFill>
                <a:srgbClr val="FFFFFF"/>
              </a:solidFill>
              <a:ea typeface="新細明體" pitchFamily="18" charset="-120"/>
            </a:endParaRPr>
          </a:p>
        </p:txBody>
      </p:sp>
      <p:sp>
        <p:nvSpPr>
          <p:cNvPr id="10245" name="文字方塊 7"/>
          <p:cNvSpPr txBox="1">
            <a:spLocks noChangeArrowheads="1"/>
          </p:cNvSpPr>
          <p:nvPr/>
        </p:nvSpPr>
        <p:spPr bwMode="auto">
          <a:xfrm>
            <a:off x="1547813" y="908050"/>
            <a:ext cx="4537075" cy="369888"/>
          </a:xfrm>
          <a:prstGeom prst="rect">
            <a:avLst/>
          </a:prstGeom>
          <a:noFill/>
          <a:ln w="9525">
            <a:noFill/>
            <a:miter lim="800000"/>
            <a:headEnd/>
            <a:tailEnd/>
          </a:ln>
        </p:spPr>
        <p:txBody>
          <a:bodyPr>
            <a:spAutoFit/>
          </a:bodyPr>
          <a:lstStyle/>
          <a:p>
            <a:r>
              <a:rPr lang="zh-TW" altLang="en-US">
                <a:solidFill>
                  <a:srgbClr val="FFFFFF"/>
                </a:solidFill>
                <a:ea typeface="新細明體" pitchFamily="18" charset="-120"/>
              </a:rPr>
              <a:t>Ｖ</a:t>
            </a:r>
          </a:p>
        </p:txBody>
      </p:sp>
      <p:sp>
        <p:nvSpPr>
          <p:cNvPr id="10246" name="文字方塊 8"/>
          <p:cNvSpPr txBox="1">
            <a:spLocks noChangeArrowheads="1"/>
          </p:cNvSpPr>
          <p:nvPr/>
        </p:nvSpPr>
        <p:spPr bwMode="auto">
          <a:xfrm>
            <a:off x="323528" y="1340768"/>
            <a:ext cx="2952328" cy="1292662"/>
          </a:xfrm>
          <a:prstGeom prst="rect">
            <a:avLst/>
          </a:prstGeom>
          <a:noFill/>
          <a:ln w="9525">
            <a:noFill/>
            <a:miter lim="800000"/>
            <a:headEnd/>
            <a:tailEnd/>
          </a:ln>
        </p:spPr>
        <p:txBody>
          <a:bodyPr wrap="square">
            <a:spAutoFit/>
          </a:bodyPr>
          <a:lstStyle/>
          <a:p>
            <a:r>
              <a:rPr lang="zh-TW" altLang="zh-TW" dirty="0" smtClean="0">
                <a:solidFill>
                  <a:srgbClr val="000000"/>
                </a:solidFill>
                <a:latin typeface="微軟正黑體" panose="020B0604030504040204" pitchFamily="34" charset="-120"/>
                <a:ea typeface="微軟正黑體" panose="020B0604030504040204" pitchFamily="34" charset="-120"/>
              </a:rPr>
              <a:t>財政部</a:t>
            </a:r>
            <a:r>
              <a:rPr lang="zh-TW" altLang="zh-TW" dirty="0">
                <a:solidFill>
                  <a:srgbClr val="000000"/>
                </a:solidFill>
                <a:latin typeface="微軟正黑體" panose="020B0604030504040204" pitchFamily="34" charset="-120"/>
                <a:ea typeface="微軟正黑體" panose="020B0604030504040204" pitchFamily="34" charset="-120"/>
              </a:rPr>
              <a:t>為了墊高投資客成本及</a:t>
            </a:r>
            <a:r>
              <a:rPr lang="zh-TW" altLang="zh-TW" dirty="0" smtClean="0">
                <a:solidFill>
                  <a:srgbClr val="000000"/>
                </a:solidFill>
                <a:latin typeface="微軟正黑體" panose="020B0604030504040204" pitchFamily="34" charset="-120"/>
                <a:ea typeface="微軟正黑體" panose="020B0604030504040204" pitchFamily="34" charset="-120"/>
              </a:rPr>
              <a:t>達成</a:t>
            </a:r>
            <a:r>
              <a:rPr lang="zh-TW" altLang="zh-TW" sz="2400" b="1" dirty="0" smtClean="0">
                <a:solidFill>
                  <a:srgbClr val="FF0000"/>
                </a:solidFill>
                <a:latin typeface="微軟正黑體" panose="020B0604030504040204" pitchFamily="34" charset="-120"/>
                <a:ea typeface="微軟正黑體" panose="020B0604030504040204" pitchFamily="34" charset="-120"/>
              </a:rPr>
              <a:t>課稅公平</a:t>
            </a:r>
            <a:r>
              <a:rPr lang="zh-TW" altLang="zh-TW" dirty="0" smtClean="0">
                <a:solidFill>
                  <a:srgbClr val="000000"/>
                </a:solidFill>
                <a:latin typeface="微軟正黑體" panose="020B0604030504040204" pitchFamily="34" charset="-120"/>
                <a:ea typeface="微軟正黑體" panose="020B0604030504040204" pitchFamily="34" charset="-120"/>
              </a:rPr>
              <a:t>，</a:t>
            </a:r>
            <a:r>
              <a:rPr lang="zh-TW" altLang="zh-TW" dirty="0">
                <a:solidFill>
                  <a:srgbClr val="000000"/>
                </a:solidFill>
                <a:latin typeface="微軟正黑體" panose="020B0604030504040204" pitchFamily="34" charset="-120"/>
                <a:ea typeface="微軟正黑體" panose="020B0604030504040204" pitchFamily="34" charset="-120"/>
              </a:rPr>
              <a:t>推出了多項</a:t>
            </a:r>
            <a:r>
              <a:rPr lang="zh-TW" altLang="zh-TW" dirty="0" smtClean="0">
                <a:solidFill>
                  <a:srgbClr val="000000"/>
                </a:solidFill>
                <a:latin typeface="微軟正黑體" panose="020B0604030504040204" pitchFamily="34" charset="-120"/>
                <a:ea typeface="微軟正黑體" panose="020B0604030504040204" pitchFamily="34" charset="-120"/>
              </a:rPr>
              <a:t>財稅措施</a:t>
            </a:r>
            <a:r>
              <a:rPr lang="zh-TW" altLang="zh-TW" dirty="0">
                <a:solidFill>
                  <a:srgbClr val="000000"/>
                </a:solidFill>
                <a:latin typeface="微軟正黑體" panose="020B0604030504040204" pitchFamily="34" charset="-120"/>
                <a:ea typeface="微軟正黑體" panose="020B0604030504040204" pitchFamily="34" charset="-120"/>
              </a:rPr>
              <a:t>，彙整分析</a:t>
            </a:r>
            <a:r>
              <a:rPr lang="zh-TW" altLang="zh-TW" dirty="0" smtClean="0">
                <a:solidFill>
                  <a:srgbClr val="000000"/>
                </a:solidFill>
                <a:latin typeface="微軟正黑體" panose="020B0604030504040204" pitchFamily="34" charset="-120"/>
                <a:ea typeface="微軟正黑體" panose="020B0604030504040204" pitchFamily="34" charset="-120"/>
              </a:rPr>
              <a:t>如</a:t>
            </a:r>
            <a:r>
              <a:rPr lang="zh-TW" altLang="en-US" dirty="0">
                <a:solidFill>
                  <a:srgbClr val="000000"/>
                </a:solidFill>
                <a:latin typeface="微軟正黑體" panose="020B0604030504040204" pitchFamily="34" charset="-120"/>
                <a:ea typeface="微軟正黑體" panose="020B0604030504040204" pitchFamily="34" charset="-120"/>
              </a:rPr>
              <a:t>右</a:t>
            </a:r>
            <a:r>
              <a:rPr lang="zh-TW" altLang="zh-TW" dirty="0" smtClean="0">
                <a:solidFill>
                  <a:srgbClr val="000000"/>
                </a:solidFill>
                <a:latin typeface="微軟正黑體" panose="020B0604030504040204" pitchFamily="34" charset="-120"/>
                <a:ea typeface="微軟正黑體" panose="020B0604030504040204" pitchFamily="34" charset="-120"/>
              </a:rPr>
              <a:t>表</a:t>
            </a:r>
            <a:endParaRPr lang="zh-TW" altLang="en-US"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2962274884"/>
              </p:ext>
            </p:extLst>
          </p:nvPr>
        </p:nvGraphicFramePr>
        <p:xfrm>
          <a:off x="3275856" y="1052735"/>
          <a:ext cx="5359398" cy="5567520"/>
        </p:xfrm>
        <a:graphic>
          <a:graphicData uri="http://schemas.openxmlformats.org/drawingml/2006/table">
            <a:tbl>
              <a:tblPr/>
              <a:tblGrid>
                <a:gridCol w="2340652">
                  <a:extLst>
                    <a:ext uri="{9D8B030D-6E8A-4147-A177-3AD203B41FA5}">
                      <a16:colId xmlns="" xmlns:a16="http://schemas.microsoft.com/office/drawing/2014/main" val="20000"/>
                    </a:ext>
                  </a:extLst>
                </a:gridCol>
                <a:gridCol w="3018746">
                  <a:extLst>
                    <a:ext uri="{9D8B030D-6E8A-4147-A177-3AD203B41FA5}">
                      <a16:colId xmlns="" xmlns:a16="http://schemas.microsoft.com/office/drawing/2014/main" val="20001"/>
                    </a:ext>
                  </a:extLst>
                </a:gridCol>
              </a:tblGrid>
              <a:tr h="271325">
                <a:tc gridSpan="2">
                  <a:txBody>
                    <a:bodyPr/>
                    <a:lstStyle/>
                    <a:p>
                      <a:pPr algn="ctr">
                        <a:lnSpc>
                          <a:spcPts val="2100"/>
                        </a:lnSpc>
                        <a:spcAft>
                          <a:spcPts val="0"/>
                        </a:spcAft>
                      </a:pPr>
                      <a:r>
                        <a:rPr lang="zh-TW" sz="1400" b="1" kern="100" dirty="0">
                          <a:latin typeface="Calibri"/>
                          <a:ea typeface="新細明體"/>
                          <a:cs typeface="Times New Roman"/>
                        </a:rPr>
                        <a:t>財稅改革措施</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zh-TW" altLang="en-US"/>
                    </a:p>
                  </a:txBody>
                  <a:tcPr/>
                </a:tc>
                <a:extLst>
                  <a:ext uri="{0D108BD9-81ED-4DB2-BD59-A6C34878D82A}">
                    <a16:rowId xmlns="" xmlns:a16="http://schemas.microsoft.com/office/drawing/2014/main" val="10000"/>
                  </a:ext>
                </a:extLst>
              </a:tr>
              <a:tr h="313382">
                <a:tc>
                  <a:txBody>
                    <a:bodyPr/>
                    <a:lstStyle/>
                    <a:p>
                      <a:pPr algn="ctr">
                        <a:lnSpc>
                          <a:spcPts val="2100"/>
                        </a:lnSpc>
                        <a:spcAft>
                          <a:spcPts val="0"/>
                        </a:spcAft>
                      </a:pPr>
                      <a:r>
                        <a:rPr lang="zh-TW" sz="1400" b="1" kern="100" dirty="0">
                          <a:latin typeface="Calibri"/>
                          <a:ea typeface="新細明體"/>
                          <a:cs typeface="Times New Roman"/>
                        </a:rPr>
                        <a:t>改革項目</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2100"/>
                        </a:lnSpc>
                        <a:spcAft>
                          <a:spcPts val="0"/>
                        </a:spcAft>
                      </a:pPr>
                      <a:r>
                        <a:rPr lang="zh-TW" sz="1400" b="1" kern="100" dirty="0">
                          <a:latin typeface="Calibri"/>
                          <a:ea typeface="新細明體"/>
                          <a:cs typeface="Times New Roman"/>
                        </a:rPr>
                        <a:t>政策目的</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 xmlns:a16="http://schemas.microsoft.com/office/drawing/2014/main" val="10001"/>
                  </a:ext>
                </a:extLst>
              </a:tr>
              <a:tr h="626764">
                <a:tc>
                  <a:txBody>
                    <a:bodyPr/>
                    <a:lstStyle/>
                    <a:p>
                      <a:pPr>
                        <a:lnSpc>
                          <a:spcPts val="2100"/>
                        </a:lnSpc>
                        <a:spcAft>
                          <a:spcPts val="0"/>
                        </a:spcAft>
                      </a:pPr>
                      <a:endParaRPr lang="en-US" altLang="zh-TW" sz="2000" kern="100" dirty="0" smtClean="0">
                        <a:latin typeface="Calibri"/>
                        <a:ea typeface="新細明體"/>
                        <a:cs typeface="Times New Roman"/>
                      </a:endParaRPr>
                    </a:p>
                    <a:p>
                      <a:pPr>
                        <a:lnSpc>
                          <a:spcPts val="2100"/>
                        </a:lnSpc>
                        <a:spcAft>
                          <a:spcPts val="0"/>
                        </a:spcAft>
                      </a:pPr>
                      <a:r>
                        <a:rPr lang="zh-TW" sz="2000" kern="100" dirty="0" smtClean="0">
                          <a:latin typeface="Calibri"/>
                          <a:ea typeface="新細明體"/>
                          <a:cs typeface="Times New Roman"/>
                        </a:rPr>
                        <a:t>高價</a:t>
                      </a:r>
                      <a:r>
                        <a:rPr lang="zh-TW" sz="2000" kern="100" dirty="0">
                          <a:latin typeface="Calibri"/>
                          <a:ea typeface="新細明體"/>
                          <a:cs typeface="Times New Roman"/>
                        </a:rPr>
                        <a:t>房屋分級課稅</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00"/>
                        </a:lnSpc>
                        <a:spcAft>
                          <a:spcPts val="0"/>
                        </a:spcAft>
                      </a:pPr>
                      <a:r>
                        <a:rPr lang="zh-TW" sz="1200" kern="100" dirty="0">
                          <a:latin typeface="Calibri"/>
                          <a:ea typeface="新細明體"/>
                          <a:cs typeface="Times New Roman"/>
                        </a:rPr>
                        <a:t>更細緻訂定房屋標準單價及按地段率調整房屋現值，讓</a:t>
                      </a:r>
                      <a:r>
                        <a:rPr lang="zh-TW" sz="1200" b="1" kern="100" dirty="0">
                          <a:solidFill>
                            <a:srgbClr val="FF0000"/>
                          </a:solidFill>
                          <a:latin typeface="Calibri"/>
                          <a:ea typeface="新細明體"/>
                          <a:cs typeface="Times New Roman"/>
                        </a:rPr>
                        <a:t>高價房屋多繳房屋稅</a:t>
                      </a:r>
                      <a:r>
                        <a:rPr lang="zh-TW" sz="1200" kern="100" dirty="0">
                          <a:latin typeface="Calibri"/>
                          <a:ea typeface="新細明體"/>
                          <a:cs typeface="Times New Roman"/>
                        </a:rPr>
                        <a:t>。</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40146">
                <a:tc>
                  <a:txBody>
                    <a:bodyPr/>
                    <a:lstStyle/>
                    <a:p>
                      <a:pPr>
                        <a:lnSpc>
                          <a:spcPts val="2100"/>
                        </a:lnSpc>
                        <a:spcAft>
                          <a:spcPts val="0"/>
                        </a:spcAft>
                      </a:pPr>
                      <a:endParaRPr lang="en-US" altLang="zh-TW" sz="2000" kern="100" dirty="0" smtClean="0">
                        <a:latin typeface="Calibri"/>
                        <a:ea typeface="新細明體"/>
                        <a:cs typeface="Times New Roman"/>
                      </a:endParaRPr>
                    </a:p>
                    <a:p>
                      <a:pPr>
                        <a:lnSpc>
                          <a:spcPts val="2100"/>
                        </a:lnSpc>
                        <a:spcAft>
                          <a:spcPts val="0"/>
                        </a:spcAft>
                      </a:pPr>
                      <a:r>
                        <a:rPr lang="zh-TW" sz="2000" kern="100" dirty="0" smtClean="0">
                          <a:latin typeface="Calibri"/>
                          <a:ea typeface="新細明體"/>
                          <a:cs typeface="Times New Roman"/>
                        </a:rPr>
                        <a:t>打擊</a:t>
                      </a:r>
                      <a:r>
                        <a:rPr lang="zh-TW" sz="2000" kern="100" dirty="0">
                          <a:latin typeface="Calibri"/>
                          <a:ea typeface="新細明體"/>
                          <a:cs typeface="Times New Roman"/>
                        </a:rPr>
                        <a:t>囤地</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00"/>
                        </a:lnSpc>
                        <a:spcAft>
                          <a:spcPts val="0"/>
                        </a:spcAft>
                      </a:pPr>
                      <a:r>
                        <a:rPr lang="zh-TW" sz="1200" kern="100" dirty="0">
                          <a:latin typeface="Calibri"/>
                          <a:ea typeface="新細明體"/>
                          <a:cs typeface="Times New Roman"/>
                        </a:rPr>
                        <a:t>授權地方政府針對可建築用地限期開發，逾期</a:t>
                      </a:r>
                      <a:r>
                        <a:rPr lang="zh-TW" sz="1200" b="1" kern="100" dirty="0">
                          <a:solidFill>
                            <a:srgbClr val="FF0000"/>
                          </a:solidFill>
                          <a:latin typeface="Calibri"/>
                          <a:ea typeface="新細明體"/>
                          <a:cs typeface="Times New Roman"/>
                        </a:rPr>
                        <a:t>加徵地價稅基本稅額二至五倍之「空地稅」</a:t>
                      </a:r>
                      <a:r>
                        <a:rPr lang="zh-TW" sz="1200" kern="100" dirty="0">
                          <a:latin typeface="Calibri"/>
                          <a:ea typeface="新細明體"/>
                          <a:cs typeface="Times New Roman"/>
                        </a:rPr>
                        <a:t>，抑制投機囤地。</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40146">
                <a:tc>
                  <a:txBody>
                    <a:bodyPr/>
                    <a:lstStyle/>
                    <a:p>
                      <a:pPr>
                        <a:lnSpc>
                          <a:spcPts val="2100"/>
                        </a:lnSpc>
                        <a:spcAft>
                          <a:spcPts val="0"/>
                        </a:spcAft>
                      </a:pPr>
                      <a:endParaRPr lang="en-US" altLang="zh-TW" sz="2000" kern="100" dirty="0" smtClean="0">
                        <a:latin typeface="Calibri"/>
                        <a:ea typeface="新細明體"/>
                        <a:cs typeface="Times New Roman"/>
                      </a:endParaRPr>
                    </a:p>
                    <a:p>
                      <a:pPr>
                        <a:lnSpc>
                          <a:spcPts val="2100"/>
                        </a:lnSpc>
                        <a:spcAft>
                          <a:spcPts val="0"/>
                        </a:spcAft>
                      </a:pPr>
                      <a:r>
                        <a:rPr lang="zh-TW" sz="2000" kern="100" dirty="0" smtClean="0">
                          <a:latin typeface="Calibri"/>
                          <a:ea typeface="新細明體"/>
                          <a:cs typeface="Times New Roman"/>
                        </a:rPr>
                        <a:t>預售</a:t>
                      </a:r>
                      <a:r>
                        <a:rPr lang="zh-TW" sz="2000" kern="100" dirty="0">
                          <a:latin typeface="Calibri"/>
                          <a:ea typeface="新細明體"/>
                          <a:cs typeface="Times New Roman"/>
                        </a:rPr>
                        <a:t>屋移轉</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00"/>
                        </a:lnSpc>
                        <a:spcAft>
                          <a:spcPts val="0"/>
                        </a:spcAft>
                      </a:pPr>
                      <a:r>
                        <a:rPr lang="zh-TW" sz="1200" kern="100" dirty="0">
                          <a:latin typeface="Calibri"/>
                          <a:ea typeface="新細明體"/>
                          <a:cs typeface="Times New Roman"/>
                        </a:rPr>
                        <a:t>預售屋移轉多未誠實申報，</a:t>
                      </a:r>
                      <a:r>
                        <a:rPr lang="zh-TW" sz="1200" b="1" kern="100" dirty="0">
                          <a:solidFill>
                            <a:srgbClr val="FF0000"/>
                          </a:solidFill>
                          <a:latin typeface="Calibri"/>
                          <a:ea typeface="新細明體"/>
                          <a:cs typeface="Times New Roman"/>
                        </a:rPr>
                        <a:t>加強查核預售屋買賣權利移轉，如查獲將補繳所得稅及加徵罰鍰</a:t>
                      </a:r>
                      <a:r>
                        <a:rPr lang="zh-TW" sz="1200" b="1" kern="100" dirty="0">
                          <a:latin typeface="Calibri"/>
                          <a:ea typeface="新細明體"/>
                          <a:cs typeface="Times New Roman"/>
                        </a:rPr>
                        <a:t>。</a:t>
                      </a:r>
                      <a:endParaRPr lang="zh-TW" sz="1200" kern="100" dirty="0">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626764">
                <a:tc>
                  <a:txBody>
                    <a:bodyPr/>
                    <a:lstStyle/>
                    <a:p>
                      <a:pPr>
                        <a:lnSpc>
                          <a:spcPts val="2100"/>
                        </a:lnSpc>
                        <a:spcAft>
                          <a:spcPts val="0"/>
                        </a:spcAft>
                      </a:pPr>
                      <a:r>
                        <a:rPr lang="zh-TW" sz="1800" kern="100" dirty="0" smtClean="0">
                          <a:latin typeface="Calibri"/>
                          <a:ea typeface="新細明體"/>
                          <a:cs typeface="Times New Roman"/>
                        </a:rPr>
                        <a:t>縮小</a:t>
                      </a:r>
                      <a:r>
                        <a:rPr lang="zh-TW" sz="1800" kern="100" dirty="0">
                          <a:latin typeface="Calibri"/>
                          <a:ea typeface="新細明體"/>
                          <a:cs typeface="Times New Roman"/>
                        </a:rPr>
                        <a:t>公告現值與市價差距</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00"/>
                        </a:lnSpc>
                        <a:spcAft>
                          <a:spcPts val="0"/>
                        </a:spcAft>
                      </a:pPr>
                      <a:r>
                        <a:rPr lang="zh-TW" sz="1200" kern="100" dirty="0">
                          <a:latin typeface="Calibri"/>
                          <a:ea typeface="新細明體"/>
                          <a:cs typeface="Times New Roman"/>
                        </a:rPr>
                        <a:t>公告現值與逐步調高與市價縮短差距，以達課徵土地增值稅「漲價歸公」目的。</a:t>
                      </a: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626764">
                <a:tc>
                  <a:txBody>
                    <a:bodyPr/>
                    <a:lstStyle/>
                    <a:p>
                      <a:pPr>
                        <a:lnSpc>
                          <a:spcPts val="2100"/>
                        </a:lnSpc>
                        <a:spcAft>
                          <a:spcPts val="0"/>
                        </a:spcAft>
                      </a:pPr>
                      <a:endParaRPr lang="en-US" altLang="zh-TW" sz="2000" b="1" kern="100" dirty="0" smtClean="0">
                        <a:solidFill>
                          <a:srgbClr val="FF0000"/>
                        </a:solidFill>
                        <a:latin typeface="Calibri"/>
                        <a:ea typeface="新細明體"/>
                        <a:cs typeface="Times New Roman"/>
                      </a:endParaRPr>
                    </a:p>
                    <a:p>
                      <a:pPr>
                        <a:lnSpc>
                          <a:spcPts val="2100"/>
                        </a:lnSpc>
                        <a:spcAft>
                          <a:spcPts val="0"/>
                        </a:spcAft>
                      </a:pPr>
                      <a:r>
                        <a:rPr lang="zh-TW" sz="2000" b="1" kern="100" dirty="0" smtClean="0">
                          <a:solidFill>
                            <a:srgbClr val="FF0000"/>
                          </a:solidFill>
                          <a:latin typeface="Calibri"/>
                          <a:ea typeface="新細明體"/>
                          <a:cs typeface="Times New Roman"/>
                        </a:rPr>
                        <a:t>開徵</a:t>
                      </a:r>
                      <a:r>
                        <a:rPr lang="zh-TW" sz="2000" b="1" kern="100" dirty="0">
                          <a:solidFill>
                            <a:srgbClr val="FF0000"/>
                          </a:solidFill>
                          <a:latin typeface="Calibri"/>
                          <a:ea typeface="新細明體"/>
                          <a:cs typeface="Times New Roman"/>
                        </a:rPr>
                        <a:t>奢侈稅</a:t>
                      </a:r>
                      <a:endParaRPr lang="zh-TW" sz="2000" kern="100" dirty="0">
                        <a:solidFill>
                          <a:srgbClr val="FF0000"/>
                        </a:solidFill>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ts val="2100"/>
                        </a:lnSpc>
                        <a:spcAft>
                          <a:spcPts val="0"/>
                        </a:spcAft>
                      </a:pPr>
                      <a:r>
                        <a:rPr lang="zh-TW" sz="1200" b="1" kern="100" dirty="0">
                          <a:solidFill>
                            <a:srgbClr val="FF0000"/>
                          </a:solidFill>
                          <a:latin typeface="Calibri"/>
                          <a:ea typeface="新細明體"/>
                          <a:cs typeface="Times New Roman"/>
                        </a:rPr>
                        <a:t>非自用房地短期交易加重課稅，短期內頻繁移轉的房屋及其坐落基地開徵奢侈稅。</a:t>
                      </a:r>
                      <a:endParaRPr lang="zh-TW" sz="1200" kern="100" dirty="0">
                        <a:solidFill>
                          <a:srgbClr val="FF0000"/>
                        </a:solidFill>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 xmlns:a16="http://schemas.microsoft.com/office/drawing/2014/main" val="10006"/>
                  </a:ext>
                </a:extLst>
              </a:tr>
              <a:tr h="855945">
                <a:tc>
                  <a:txBody>
                    <a:bodyPr/>
                    <a:lstStyle/>
                    <a:p>
                      <a:pPr>
                        <a:lnSpc>
                          <a:spcPts val="2100"/>
                        </a:lnSpc>
                        <a:spcAft>
                          <a:spcPts val="0"/>
                        </a:spcAft>
                      </a:pPr>
                      <a:endParaRPr lang="en-US" altLang="zh-TW" sz="2000" b="1" kern="100" dirty="0" smtClean="0">
                        <a:solidFill>
                          <a:srgbClr val="FF0000"/>
                        </a:solidFill>
                        <a:latin typeface="Calibri"/>
                        <a:ea typeface="新細明體"/>
                        <a:cs typeface="Times New Roman"/>
                      </a:endParaRPr>
                    </a:p>
                    <a:p>
                      <a:pPr>
                        <a:lnSpc>
                          <a:spcPts val="2100"/>
                        </a:lnSpc>
                        <a:spcAft>
                          <a:spcPts val="0"/>
                        </a:spcAft>
                      </a:pPr>
                      <a:r>
                        <a:rPr lang="zh-TW" sz="2000" b="1" kern="100" dirty="0" smtClean="0">
                          <a:solidFill>
                            <a:srgbClr val="FF0000"/>
                          </a:solidFill>
                          <a:latin typeface="Calibri"/>
                          <a:ea typeface="新細明體"/>
                          <a:cs typeface="Times New Roman"/>
                        </a:rPr>
                        <a:t>囤</a:t>
                      </a:r>
                      <a:r>
                        <a:rPr lang="zh-TW" sz="2000" b="1" kern="100" dirty="0">
                          <a:solidFill>
                            <a:srgbClr val="FF0000"/>
                          </a:solidFill>
                          <a:latin typeface="Calibri"/>
                          <a:ea typeface="新細明體"/>
                          <a:cs typeface="Times New Roman"/>
                        </a:rPr>
                        <a:t>房稅</a:t>
                      </a:r>
                      <a:endParaRPr lang="zh-TW" sz="2000" kern="100" dirty="0">
                        <a:solidFill>
                          <a:srgbClr val="FF0000"/>
                        </a:solidFill>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ts val="2100"/>
                        </a:lnSpc>
                        <a:spcAft>
                          <a:spcPts val="0"/>
                        </a:spcAft>
                      </a:pPr>
                      <a:r>
                        <a:rPr lang="zh-TW" sz="1200" b="1" kern="100" dirty="0">
                          <a:solidFill>
                            <a:srgbClr val="FF0000"/>
                          </a:solidFill>
                          <a:latin typeface="Calibri"/>
                          <a:ea typeface="新細明體"/>
                          <a:cs typeface="Times New Roman"/>
                        </a:rPr>
                        <a:t>房屋稅條例修正，僅自住或公益出租予以優惠百分之一點二，另針對多房族加重房屋稅，最多至</a:t>
                      </a:r>
                      <a:r>
                        <a:rPr lang="zh-TW" sz="1200" b="1" kern="100" dirty="0" smtClean="0">
                          <a:solidFill>
                            <a:srgbClr val="FF0000"/>
                          </a:solidFill>
                          <a:latin typeface="Calibri"/>
                          <a:ea typeface="新細明體"/>
                          <a:cs typeface="Times New Roman"/>
                        </a:rPr>
                        <a:t>百分之三點六</a:t>
                      </a:r>
                      <a:r>
                        <a:rPr lang="zh-TW" altLang="en-US" sz="1200" b="1" kern="100" dirty="0" smtClean="0">
                          <a:solidFill>
                            <a:srgbClr val="FF0000"/>
                          </a:solidFill>
                          <a:latin typeface="Calibri"/>
                          <a:ea typeface="新細明體"/>
                          <a:cs typeface="Times New Roman"/>
                        </a:rPr>
                        <a:t>。</a:t>
                      </a:r>
                      <a:endParaRPr lang="zh-TW" sz="1200" kern="100" dirty="0">
                        <a:solidFill>
                          <a:srgbClr val="FF0000"/>
                        </a:solidFill>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 xmlns:a16="http://schemas.microsoft.com/office/drawing/2014/main" val="10007"/>
                  </a:ext>
                </a:extLst>
              </a:tr>
              <a:tr h="366284">
                <a:tc>
                  <a:txBody>
                    <a:bodyPr/>
                    <a:lstStyle/>
                    <a:p>
                      <a:pPr>
                        <a:lnSpc>
                          <a:spcPts val="2100"/>
                        </a:lnSpc>
                        <a:spcAft>
                          <a:spcPts val="0"/>
                        </a:spcAft>
                      </a:pPr>
                      <a:r>
                        <a:rPr lang="zh-TW" sz="2000" b="1" kern="100" dirty="0">
                          <a:solidFill>
                            <a:srgbClr val="FF0000"/>
                          </a:solidFill>
                          <a:latin typeface="Calibri"/>
                          <a:ea typeface="新細明體"/>
                          <a:cs typeface="Times New Roman"/>
                        </a:rPr>
                        <a:t>房地合一所得稅</a:t>
                      </a:r>
                      <a:endParaRPr lang="zh-TW" sz="2000" kern="100" dirty="0">
                        <a:solidFill>
                          <a:srgbClr val="FF0000"/>
                        </a:solidFill>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ts val="2100"/>
                        </a:lnSpc>
                        <a:spcAft>
                          <a:spcPts val="0"/>
                        </a:spcAft>
                      </a:pPr>
                      <a:r>
                        <a:rPr lang="zh-TW" sz="1200" b="1" kern="100" dirty="0">
                          <a:solidFill>
                            <a:srgbClr val="FF0000"/>
                          </a:solidFill>
                          <a:latin typeface="Calibri"/>
                          <a:ea typeface="新細明體"/>
                          <a:cs typeface="Times New Roman"/>
                        </a:rPr>
                        <a:t>不動產交易利得「實價課稅」</a:t>
                      </a:r>
                      <a:endParaRPr lang="zh-TW" sz="1200" kern="100" dirty="0">
                        <a:solidFill>
                          <a:srgbClr val="FF0000"/>
                        </a:solidFill>
                        <a:latin typeface="Calibri"/>
                        <a:ea typeface="新細明體"/>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 xmlns:a16="http://schemas.microsoft.com/office/drawing/2014/main" val="10008"/>
                  </a:ext>
                </a:extLst>
              </a:tr>
            </a:tbl>
          </a:graphicData>
        </a:graphic>
      </p:graphicFrame>
      <p:sp>
        <p:nvSpPr>
          <p:cNvPr id="9" name="向右箭號 8"/>
          <p:cNvSpPr/>
          <p:nvPr/>
        </p:nvSpPr>
        <p:spPr bwMode="auto">
          <a:xfrm>
            <a:off x="827584" y="2924944"/>
            <a:ext cx="2304256" cy="1224136"/>
          </a:xfrm>
          <a:prstGeom prst="righ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a:ln w="9525" cap="flat" cmpd="sng" algn="ctr">
            <a:no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smtClean="0">
              <a:solidFill>
                <a:srgbClr val="FFFFFF"/>
              </a:solidFill>
              <a:latin typeface="Arial" charset="0"/>
              <a:cs typeface="Arial" charset="0"/>
            </a:endParaRPr>
          </a:p>
        </p:txBody>
      </p:sp>
      <p:sp>
        <p:nvSpPr>
          <p:cNvPr id="10278" name="文字方塊 11"/>
          <p:cNvSpPr txBox="1">
            <a:spLocks noChangeArrowheads="1"/>
          </p:cNvSpPr>
          <p:nvPr/>
        </p:nvSpPr>
        <p:spPr bwMode="auto">
          <a:xfrm>
            <a:off x="899592" y="3356992"/>
            <a:ext cx="2160588" cy="400110"/>
          </a:xfrm>
          <a:prstGeom prst="rect">
            <a:avLst/>
          </a:prstGeom>
          <a:noFill/>
          <a:ln w="9525">
            <a:noFill/>
            <a:miter lim="800000"/>
            <a:headEnd/>
            <a:tailEnd/>
          </a:ln>
        </p:spPr>
        <p:txBody>
          <a:bodyPr>
            <a:spAutoFit/>
          </a:bodyPr>
          <a:lstStyle/>
          <a:p>
            <a:r>
              <a:rPr lang="zh-TW" altLang="zh-TW" sz="2000" b="1" dirty="0">
                <a:solidFill>
                  <a:srgbClr val="FF0000"/>
                </a:solidFill>
                <a:latin typeface="微軟正黑體" panose="020B0604030504040204" pitchFamily="34" charset="-120"/>
                <a:ea typeface="微軟正黑體" panose="020B0604030504040204" pitchFamily="34" charset="-120"/>
              </a:rPr>
              <a:t>財稅改革措施表</a:t>
            </a:r>
            <a:endParaRPr lang="zh-TW" altLang="en-US" sz="2000" dirty="0">
              <a:solidFill>
                <a:srgbClr val="FF0000"/>
              </a:solidFill>
              <a:latin typeface="微軟正黑體" panose="020B0604030504040204" pitchFamily="34" charset="-120"/>
              <a:ea typeface="微軟正黑體" panose="020B0604030504040204" pitchFamily="34" charset="-120"/>
            </a:endParaRPr>
          </a:p>
        </p:txBody>
      </p:sp>
      <p:sp>
        <p:nvSpPr>
          <p:cNvPr id="13" name="Text Box 1"/>
          <p:cNvSpPr txBox="1">
            <a:spLocks noChangeArrowheads="1"/>
          </p:cNvSpPr>
          <p:nvPr/>
        </p:nvSpPr>
        <p:spPr bwMode="auto">
          <a:xfrm>
            <a:off x="755576" y="188640"/>
            <a:ext cx="7848872" cy="864095"/>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zh-TW" altLang="en-US" sz="4000" b="1" dirty="0">
              <a:ln>
                <a:solidFill>
                  <a:srgbClr val="FF0000"/>
                </a:solidFill>
              </a:ln>
              <a:solidFill>
                <a:srgbClr val="FF3300"/>
              </a:solidFill>
              <a:latin typeface="微軟正黑體" pitchFamily="32" charset="-120"/>
              <a:ea typeface="微軟正黑體" pitchFamily="32" charset="-120"/>
              <a:cs typeface="Arial" charset="0"/>
            </a:endParaRPr>
          </a:p>
        </p:txBody>
      </p:sp>
      <p:sp>
        <p:nvSpPr>
          <p:cNvPr id="10244" name="文字方塊 6"/>
          <p:cNvSpPr txBox="1">
            <a:spLocks noChangeArrowheads="1"/>
          </p:cNvSpPr>
          <p:nvPr/>
        </p:nvSpPr>
        <p:spPr bwMode="auto">
          <a:xfrm>
            <a:off x="874984" y="297521"/>
            <a:ext cx="7200800" cy="707886"/>
          </a:xfrm>
          <a:prstGeom prst="rect">
            <a:avLst/>
          </a:prstGeom>
          <a:noFill/>
          <a:ln w="9525">
            <a:noFill/>
            <a:miter lim="800000"/>
            <a:headEnd/>
            <a:tailEnd/>
          </a:ln>
        </p:spPr>
        <p:txBody>
          <a:bodyPr wrap="square">
            <a:spAutoFit/>
          </a:bodyPr>
          <a:lstStyle/>
          <a:p>
            <a:pPr algn="ctr"/>
            <a:r>
              <a:rPr lang="zh-TW" altLang="en-US" sz="4000" b="1" dirty="0">
                <a:ln>
                  <a:solidFill>
                    <a:srgbClr val="FF0000"/>
                  </a:solidFill>
                </a:ln>
                <a:solidFill>
                  <a:srgbClr val="FF3300"/>
                </a:solidFill>
                <a:latin typeface="Arial" charset="0"/>
                <a:cs typeface="Arial" charset="0"/>
              </a:rPr>
              <a:t>政策</a:t>
            </a:r>
            <a:r>
              <a:rPr lang="zh-TW" altLang="zh-TW" sz="4000" b="1" dirty="0">
                <a:ln>
                  <a:solidFill>
                    <a:srgbClr val="FF0000"/>
                  </a:solidFill>
                </a:ln>
                <a:solidFill>
                  <a:srgbClr val="FF3300"/>
                </a:solidFill>
                <a:latin typeface="Arial" charset="0"/>
                <a:cs typeface="Arial" charset="0"/>
              </a:rPr>
              <a:t>打房</a:t>
            </a:r>
            <a:r>
              <a:rPr lang="zh-TW" altLang="en-US" sz="4000" b="1" dirty="0">
                <a:ln>
                  <a:solidFill>
                    <a:srgbClr val="FF0000"/>
                  </a:solidFill>
                </a:ln>
                <a:solidFill>
                  <a:srgbClr val="FF3300"/>
                </a:solidFill>
                <a:latin typeface="Arial" charset="0"/>
                <a:cs typeface="Arial" charset="0"/>
              </a:rPr>
              <a:t> 相關財稅彙整</a:t>
            </a:r>
          </a:p>
        </p:txBody>
      </p:sp>
      <p:sp>
        <p:nvSpPr>
          <p:cNvPr id="12" name="頁尾版面配置區 6"/>
          <p:cNvSpPr txBox="1">
            <a:spLocks/>
          </p:cNvSpPr>
          <p:nvPr/>
        </p:nvSpPr>
        <p:spPr>
          <a:xfrm>
            <a:off x="0" y="6597352"/>
            <a:ext cx="9144000"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                                                                                                                                                            </a:t>
            </a:r>
            <a:endParaRPr lang="zh-TW" altLang="en-US" sz="1050" dirty="0">
              <a:solidFill>
                <a:srgbClr val="FFFFFF"/>
              </a:solidFill>
            </a:endParaRPr>
          </a:p>
        </p:txBody>
      </p:sp>
      <p:sp>
        <p:nvSpPr>
          <p:cNvPr id="14" name="投影片編號版面配置區 5"/>
          <p:cNvSpPr txBox="1">
            <a:spLocks/>
          </p:cNvSpPr>
          <p:nvPr/>
        </p:nvSpPr>
        <p:spPr>
          <a:xfrm>
            <a:off x="7380312" y="6620256"/>
            <a:ext cx="480060" cy="237744"/>
          </a:xfrm>
          <a:prstGeom prst="rect">
            <a:avLst/>
          </a:prstGeom>
        </p:spPr>
        <p:txBody>
          <a:bodyPr/>
          <a:lstStyle/>
          <a:p>
            <a:pPr>
              <a:defRPr/>
            </a:pPr>
            <a:fld id="{CA8D9AD5-F248-4919-864A-CFD76CC027D6}" type="slidenum">
              <a:rPr lang="en-US" altLang="zh-TW" sz="1050" smtClean="0">
                <a:solidFill>
                  <a:srgbClr val="3333CC">
                    <a:lumMod val="60000"/>
                    <a:lumOff val="40000"/>
                  </a:srgbClr>
                </a:solidFill>
              </a:rPr>
              <a:pPr>
                <a:defRPr/>
              </a:pPr>
              <a:t>5</a:t>
            </a:fld>
            <a:endParaRPr lang="zh-TW" altLang="en-US" sz="1050" dirty="0">
              <a:solidFill>
                <a:srgbClr val="3333CC">
                  <a:lumMod val="60000"/>
                  <a:lumOff val="40000"/>
                </a:srgbClr>
              </a:solidFill>
            </a:endParaRPr>
          </a:p>
        </p:txBody>
      </p:sp>
    </p:spTree>
    <p:extLst>
      <p:ext uri="{BB962C8B-B14F-4D97-AF65-F5344CB8AC3E}">
        <p14:creationId xmlns:p14="http://schemas.microsoft.com/office/powerpoint/2010/main" val="28266042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繼承」的圖片搜尋結果"/>
          <p:cNvPicPr>
            <a:picLocks noChangeAspect="1" noChangeArrowheads="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868144" y="4150153"/>
            <a:ext cx="3384376" cy="2538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0" name="Group 14"/>
          <p:cNvGrpSpPr>
            <a:grpSpLocks/>
          </p:cNvGrpSpPr>
          <p:nvPr/>
        </p:nvGrpSpPr>
        <p:grpSpPr bwMode="auto">
          <a:xfrm>
            <a:off x="17524" y="200763"/>
            <a:ext cx="8972192" cy="692125"/>
            <a:chOff x="1162" y="3793"/>
            <a:chExt cx="2404" cy="395"/>
          </a:xfrm>
        </p:grpSpPr>
        <p:sp>
          <p:nvSpPr>
            <p:cNvPr id="11"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2" name="AutoShape 16"/>
            <p:cNvSpPr>
              <a:spLocks noChangeArrowheads="1"/>
            </p:cNvSpPr>
            <p:nvPr/>
          </p:nvSpPr>
          <p:spPr bwMode="auto">
            <a:xfrm>
              <a:off x="1234" y="3816"/>
              <a:ext cx="2266"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ea typeface="標楷體" pitchFamily="65" charset="-120"/>
              </a:endParaRPr>
            </a:p>
          </p:txBody>
        </p:sp>
      </p:grpSp>
      <p:sp>
        <p:nvSpPr>
          <p:cNvPr id="4" name="內容版面配置區 2"/>
          <p:cNvSpPr txBox="1">
            <a:spLocks/>
          </p:cNvSpPr>
          <p:nvPr/>
        </p:nvSpPr>
        <p:spPr>
          <a:xfrm>
            <a:off x="276747" y="269488"/>
            <a:ext cx="8712968" cy="704837"/>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auto">
              <a:spcAft>
                <a:spcPts val="0"/>
              </a:spcAft>
              <a:buClrTx/>
              <a:buSzTx/>
              <a:buNone/>
              <a:defRPr/>
            </a:pPr>
            <a:r>
              <a:rPr lang="zh-TW" altLang="zh-TW" sz="3800" b="1" dirty="0">
                <a:solidFill>
                  <a:srgbClr val="002060"/>
                </a:solidFill>
                <a:latin typeface="微軟正黑體" panose="020B0604030504040204" pitchFamily="34" charset="-120"/>
                <a:ea typeface="微軟正黑體" panose="020B0604030504040204" pitchFamily="34" charset="-120"/>
              </a:rPr>
              <a:t>繼承人取得房產的時點，非人所能控制</a:t>
            </a:r>
            <a:r>
              <a:rPr lang="zh-TW" altLang="zh-TW" sz="3800" b="1" dirty="0" smtClean="0">
                <a:solidFill>
                  <a:srgbClr val="002060"/>
                </a:solidFill>
                <a:latin typeface="微軟正黑體" panose="020B0604030504040204" pitchFamily="34" charset="-120"/>
                <a:ea typeface="微軟正黑體" panose="020B0604030504040204" pitchFamily="34" charset="-120"/>
              </a:rPr>
              <a:t>，</a:t>
            </a:r>
            <a:r>
              <a:rPr lang="zh-TW" altLang="en-US" sz="3800" b="1" dirty="0" smtClean="0">
                <a:solidFill>
                  <a:srgbClr val="002060"/>
                </a:solidFill>
                <a:latin typeface="微軟正黑體" panose="020B0604030504040204" pitchFamily="34" charset="-120"/>
                <a:ea typeface="微軟正黑體" panose="020B0604030504040204" pitchFamily="34" charset="-120"/>
              </a:rPr>
              <a:t>故</a:t>
            </a:r>
            <a:r>
              <a:rPr lang="zh-TW" altLang="zh-TW" sz="3800" b="1" dirty="0" smtClean="0">
                <a:solidFill>
                  <a:srgbClr val="002060"/>
                </a:solidFill>
                <a:latin typeface="微軟正黑體" panose="020B0604030504040204" pitchFamily="34" charset="-120"/>
                <a:ea typeface="微軟正黑體" panose="020B0604030504040204" pitchFamily="34" charset="-120"/>
              </a:rPr>
              <a:t>「</a:t>
            </a:r>
            <a:r>
              <a:rPr lang="zh-TW" altLang="zh-TW" sz="3800" b="1" dirty="0">
                <a:solidFill>
                  <a:srgbClr val="002060"/>
                </a:solidFill>
                <a:latin typeface="微軟正黑體" panose="020B0604030504040204" pitchFamily="34" charset="-120"/>
                <a:ea typeface="微軟正黑體" panose="020B0604030504040204" pitchFamily="34" charset="-120"/>
              </a:rPr>
              <a:t>從寬、從優</a:t>
            </a:r>
            <a:r>
              <a:rPr lang="zh-TW" altLang="zh-TW" sz="3800" b="1" dirty="0" smtClean="0">
                <a:solidFill>
                  <a:srgbClr val="002060"/>
                </a:solidFill>
                <a:latin typeface="微軟正黑體" panose="020B0604030504040204" pitchFamily="34" charset="-120"/>
                <a:ea typeface="微軟正黑體" panose="020B0604030504040204" pitchFamily="34" charset="-120"/>
              </a:rPr>
              <a:t>」</a:t>
            </a:r>
            <a:r>
              <a:rPr lang="zh-TW" altLang="en-US" sz="3800" b="1" dirty="0" smtClean="0">
                <a:solidFill>
                  <a:srgbClr val="002060"/>
                </a:solidFill>
                <a:latin typeface="微軟正黑體" panose="020B0604030504040204" pitchFamily="34" charset="-120"/>
                <a:ea typeface="微軟正黑體" panose="020B0604030504040204" pitchFamily="34" charset="-120"/>
              </a:rPr>
              <a:t>       </a:t>
            </a:r>
            <a:r>
              <a:rPr kumimoji="0" lang="en-US" altLang="zh-TW" sz="3900" b="1" i="0" u="none" strike="noStrike" kern="1200" cap="none" spc="0" normalizeH="0" baseline="0" noProof="0" dirty="0" smtClean="0">
                <a:ln>
                  <a:noFill/>
                </a:ln>
                <a:solidFill>
                  <a:srgbClr val="002060"/>
                </a:solidFill>
                <a:effectLst/>
                <a:uLnTx/>
                <a:uFillTx/>
                <a:latin typeface="微軟正黑體" panose="020B0604030504040204" pitchFamily="34" charset="-120"/>
                <a:ea typeface="微軟正黑體" panose="020B0604030504040204" pitchFamily="34" charset="-120"/>
                <a:cs typeface="+mn-cs"/>
              </a:rPr>
              <a:t>104.8.19</a:t>
            </a:r>
            <a:r>
              <a:rPr kumimoji="0" lang="zh-TW" altLang="en-US" sz="3900" b="1" i="0" u="none" strike="noStrike" kern="1200" cap="none" spc="0" normalizeH="0" baseline="0" noProof="0" dirty="0" smtClean="0">
                <a:ln>
                  <a:noFill/>
                </a:ln>
                <a:solidFill>
                  <a:srgbClr val="002060"/>
                </a:solidFill>
                <a:effectLst/>
                <a:uLnTx/>
                <a:uFillTx/>
                <a:latin typeface="微軟正黑體" panose="020B0604030504040204" pitchFamily="34" charset="-120"/>
                <a:ea typeface="微軟正黑體" panose="020B0604030504040204" pitchFamily="34" charset="-120"/>
                <a:cs typeface="+mn-cs"/>
              </a:rPr>
              <a:t>台財稅字</a:t>
            </a:r>
            <a:r>
              <a:rPr kumimoji="0" lang="en-US" altLang="zh-TW" sz="3900" b="1" i="0" u="none" strike="noStrike" kern="1200" cap="none" spc="0" normalizeH="0" baseline="0" noProof="0" dirty="0" smtClean="0">
                <a:ln>
                  <a:noFill/>
                </a:ln>
                <a:solidFill>
                  <a:srgbClr val="002060"/>
                </a:solidFill>
                <a:effectLst/>
                <a:uLnTx/>
                <a:uFillTx/>
                <a:latin typeface="微軟正黑體" panose="020B0604030504040204" pitchFamily="34" charset="-120"/>
                <a:ea typeface="微軟正黑體" panose="020B0604030504040204" pitchFamily="34" charset="-120"/>
                <a:cs typeface="+mn-cs"/>
              </a:rPr>
              <a:t>10404620870</a:t>
            </a:r>
            <a:r>
              <a:rPr kumimoji="0" lang="zh-TW" altLang="en-US" sz="3900" b="1" i="0" u="none" strike="noStrike" kern="1200" cap="none" spc="0" normalizeH="0" baseline="0" noProof="0" dirty="0" smtClean="0">
                <a:ln>
                  <a:noFill/>
                </a:ln>
                <a:solidFill>
                  <a:srgbClr val="002060"/>
                </a:solidFill>
                <a:effectLst/>
                <a:uLnTx/>
                <a:uFillTx/>
                <a:latin typeface="微軟正黑體" panose="020B0604030504040204" pitchFamily="34" charset="-120"/>
                <a:ea typeface="微軟正黑體" panose="020B0604030504040204" pitchFamily="34" charset="-120"/>
                <a:cs typeface="+mn-cs"/>
              </a:rPr>
              <a:t>  </a:t>
            </a:r>
            <a:r>
              <a:rPr kumimoji="0" lang="en-US" altLang="zh-TW" sz="33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r>
              <a:rPr kumimoji="0" lang="zh-TW" altLang="en-US" sz="33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案例</a:t>
            </a:r>
            <a:r>
              <a:rPr kumimoji="0" lang="en-US" altLang="zh-TW" sz="33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13)</a:t>
            </a:r>
            <a:endParaRPr kumimoji="0" lang="zh-TW" altLang="en-US" sz="33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5" name="圓角矩形 4"/>
          <p:cNvSpPr/>
          <p:nvPr/>
        </p:nvSpPr>
        <p:spPr>
          <a:xfrm>
            <a:off x="248370" y="1033286"/>
            <a:ext cx="8645069" cy="5204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       </a:t>
            </a:r>
            <a:endParaRPr kumimoji="0" lang="zh-TW" altLang="en-US" sz="20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8" name="文字方塊 7"/>
          <p:cNvSpPr txBox="1"/>
          <p:nvPr/>
        </p:nvSpPr>
        <p:spPr>
          <a:xfrm>
            <a:off x="417888" y="1354197"/>
            <a:ext cx="833057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1" i="0"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      </a:t>
            </a:r>
            <a:r>
              <a:rPr kumimoji="0" lang="zh-TW" altLang="en-US" sz="2200" b="1"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 老王</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於</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104</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年</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12</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月購入</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A</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房地並完成過戶</a:t>
            </a:r>
            <a:r>
              <a:rPr kumimoji="0" lang="zh-TW" altLang="en-US" sz="2200" b="1"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自住</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a:t>
            </a:r>
            <a:r>
              <a:rPr kumimoji="0" lang="zh-TW" altLang="en-US" sz="2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在</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106</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年</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5</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月 </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日過世，其子</a:t>
            </a:r>
            <a:r>
              <a:rPr kumimoji="0" lang="zh-TW" altLang="en-US" sz="2200" b="1"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小王</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繼承該房地後仍</a:t>
            </a:r>
            <a:r>
              <a:rPr kumimoji="0" lang="zh-TW" altLang="en-US" sz="2200" b="1" i="0" u="sng"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自住</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於原址，但後來因小孩長大而有換屋需求，決定將</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111</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年</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5</a:t>
            </a:r>
            <a:r>
              <a:rPr kumimoji="0" lang="zh-TW" altLang="en-US"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月將繼承得來的房地出售，其適用新、舊制情形為何</a:t>
            </a:r>
            <a:r>
              <a:rPr kumimoji="0" lang="en-US" altLang="zh-TW" sz="22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itchFamily="34" charset="0"/>
              </a:rPr>
              <a:t>?</a:t>
            </a:r>
          </a:p>
        </p:txBody>
      </p:sp>
      <p:sp>
        <p:nvSpPr>
          <p:cNvPr id="14" name="文字方塊 13"/>
          <p:cNvSpPr txBox="1"/>
          <p:nvPr/>
        </p:nvSpPr>
        <p:spPr>
          <a:xfrm>
            <a:off x="780362" y="4715031"/>
            <a:ext cx="5167060"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Times New Roman" pitchFamily="18" charset="0"/>
              <a:buNone/>
              <a:tabLst/>
              <a:defRPr/>
            </a:pPr>
            <a:r>
              <a:rPr kumimoji="0" lang="zh-TW" altLang="en-US" sz="2200" b="0"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     故</a:t>
            </a:r>
            <a:r>
              <a:rPr kumimoji="0" lang="zh-TW" altLang="en-US" sz="2200" b="0" i="0" u="sng"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小王</a:t>
            </a:r>
            <a:r>
              <a:rPr kumimoji="0" lang="zh-TW" altLang="en-US" sz="2200" b="0"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應該</a:t>
            </a:r>
            <a:r>
              <a:rPr kumimoji="0" lang="zh-TW" altLang="en-US" sz="2200" b="1" i="0" u="none" strike="noStrike" kern="1200" cap="none"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rPr>
              <a:t>試算衡量適用舊制或新制</a:t>
            </a:r>
            <a:r>
              <a:rPr kumimoji="0" lang="en-US" altLang="zh-TW" sz="2200" b="1" i="0" u="none" strike="noStrike" kern="120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rPr>
              <a:t>(</a:t>
            </a:r>
            <a:r>
              <a:rPr kumimoji="0" lang="zh-TW" altLang="en-US" sz="2200" b="1" i="0" u="none" strike="noStrike" kern="120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rPr>
              <a:t>自住房地租稅</a:t>
            </a:r>
            <a:r>
              <a:rPr kumimoji="0" lang="zh-TW" altLang="en-US" sz="2200" b="1" i="0" u="none" strike="noStrike" kern="1200" cap="none"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rPr>
              <a:t>優惠</a:t>
            </a:r>
            <a:r>
              <a:rPr kumimoji="0" lang="en-US" altLang="zh-TW" sz="2200" b="1" i="0" u="none" strike="noStrike" kern="1200" cap="none"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rPr>
              <a:t>)</a:t>
            </a:r>
            <a:r>
              <a:rPr kumimoji="0" lang="zh-TW" altLang="en-US" sz="2200" b="1" i="0" u="none" strike="noStrike" kern="1200" cap="none"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rPr>
              <a:t>兩者稅額分析後，</a:t>
            </a:r>
            <a:r>
              <a:rPr kumimoji="0" lang="zh-TW" altLang="en-US" sz="22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請專業人士協助</a:t>
            </a:r>
            <a:r>
              <a:rPr lang="zh-TW" altLang="en-US" sz="2200" b="1" dirty="0" smtClean="0">
                <a:solidFill>
                  <a:srgbClr val="FF0000"/>
                </a:solidFill>
                <a:latin typeface="微軟正黑體" panose="020B0604030504040204" pitchFamily="34" charset="-120"/>
                <a:ea typeface="微軟正黑體" panose="020B0604030504040204" pitchFamily="34" charset="-120"/>
              </a:rPr>
              <a:t>規</a:t>
            </a:r>
            <a:r>
              <a:rPr lang="zh-TW" altLang="en-US" sz="2200" b="1" dirty="0">
                <a:solidFill>
                  <a:srgbClr val="FF0000"/>
                </a:solidFill>
                <a:latin typeface="微軟正黑體" panose="020B0604030504040204" pitchFamily="34" charset="-120"/>
                <a:ea typeface="微軟正黑體" panose="020B0604030504040204" pitchFamily="34" charset="-120"/>
              </a:rPr>
              <a:t>劃</a:t>
            </a:r>
            <a:r>
              <a:rPr kumimoji="0" lang="zh-TW" altLang="en-US" sz="2200" b="1" i="0" u="none" strike="noStrike" kern="1200" cap="none"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rPr>
              <a:t>進而選擇對自己最有利的方</a:t>
            </a:r>
            <a:r>
              <a:rPr kumimoji="0" lang="zh-TW" altLang="en-US" sz="2200" b="1" i="0" u="none" strike="noStrike" kern="120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rPr>
              <a:t>案</a:t>
            </a:r>
            <a:r>
              <a:rPr kumimoji="0" lang="zh-TW" altLang="zh-TW" sz="2200" b="1" i="0" u="none" strike="noStrike" kern="1200" cap="none"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rPr>
              <a:t>。</a:t>
            </a:r>
            <a:endParaRPr kumimoji="0" lang="zh-TW" altLang="en-US" sz="2200" b="1" i="0" u="none" strike="noStrike" kern="120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endParaRPr>
          </a:p>
        </p:txBody>
      </p:sp>
      <p:sp>
        <p:nvSpPr>
          <p:cNvPr id="16"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prstClr val="white"/>
                </a:solidFill>
                <a:effectLst/>
                <a:uLnTx/>
                <a:uFillTx/>
                <a:latin typeface="Arial" pitchFamily="34" charset="0"/>
                <a:ea typeface="新細明體" panose="02020500000000000000" pitchFamily="18" charset="-120"/>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50</a:t>
            </a:fld>
            <a:endParaRPr kumimoji="0" lang="zh-TW" altLang="en-US" sz="1050" b="0" i="0" u="none" strike="noStrike" kern="120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
        <p:nvSpPr>
          <p:cNvPr id="9" name="頁尾版面配置區 6"/>
          <p:cNvSpPr txBox="1">
            <a:spLocks/>
          </p:cNvSpPr>
          <p:nvPr/>
        </p:nvSpPr>
        <p:spPr>
          <a:xfrm>
            <a:off x="0" y="6453336"/>
            <a:ext cx="9144000" cy="260648"/>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a:t>
            </a:r>
            <a:endParaRPr kumimoji="0" lang="en-US" altLang="zh-TW" sz="1050" b="0"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050" b="0" i="0" u="none" strike="noStrike" kern="0" cap="none" spc="0" normalizeH="0" baseline="0" noProof="0" dirty="0">
              <a:ln>
                <a:noFill/>
              </a:ln>
              <a:solidFill>
                <a:srgbClr val="FFFFFF"/>
              </a:solidFill>
              <a:effectLst/>
              <a:uLnTx/>
              <a:uFillTx/>
            </a:endParaRPr>
          </a:p>
        </p:txBody>
      </p:sp>
      <p:pic>
        <p:nvPicPr>
          <p:cNvPr id="13" name="Picture 2" descr="C:\Users\Administrator.CLOUD\Desktop\light-47189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85320">
            <a:off x="837876" y="5026299"/>
            <a:ext cx="299514" cy="30076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接點 14"/>
          <p:cNvCxnSpPr/>
          <p:nvPr/>
        </p:nvCxnSpPr>
        <p:spPr>
          <a:xfrm>
            <a:off x="578457" y="2800747"/>
            <a:ext cx="7848871"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186155" y="2984773"/>
            <a:ext cx="7436892" cy="1446550"/>
          </a:xfrm>
          <a:prstGeom prst="rect">
            <a:avLst/>
          </a:prstGeom>
        </p:spPr>
        <p:txBody>
          <a:bodyPr wrap="square">
            <a:spAutoFit/>
          </a:bodyPr>
          <a:lstStyle/>
          <a:p>
            <a:pPr lvl="0" defTabSz="914400" fontAlgn="auto">
              <a:spcBef>
                <a:spcPts val="0"/>
              </a:spcBef>
              <a:spcAft>
                <a:spcPts val="0"/>
              </a:spcAft>
              <a:buClrTx/>
              <a:buSzTx/>
              <a:defRPr/>
            </a:pPr>
            <a:r>
              <a:rPr lang="zh-TW" altLang="en-US" sz="2200" dirty="0" smtClean="0">
                <a:solidFill>
                  <a:srgbClr val="FF0000"/>
                </a:solidFill>
                <a:latin typeface="微軟正黑體" panose="020B0604030504040204" pitchFamily="34" charset="-120"/>
                <a:ea typeface="微軟正黑體" panose="020B0604030504040204" pitchFamily="34" charset="-120"/>
                <a:cs typeface="+mn-cs"/>
              </a:rPr>
              <a:t>       </a:t>
            </a:r>
            <a:r>
              <a:rPr lang="zh-TW" altLang="en-US" sz="2200" u="sng" dirty="0" smtClean="0">
                <a:solidFill>
                  <a:srgbClr val="FF0000"/>
                </a:solidFill>
                <a:latin typeface="微軟正黑體" panose="020B0604030504040204" pitchFamily="34" charset="-120"/>
                <a:ea typeface="微軟正黑體" panose="020B0604030504040204" pitchFamily="34" charset="-120"/>
                <a:cs typeface="+mn-cs"/>
              </a:rPr>
              <a:t>小</a:t>
            </a:r>
            <a:r>
              <a:rPr lang="zh-TW" altLang="en-US" sz="2200" u="sng" dirty="0">
                <a:solidFill>
                  <a:srgbClr val="FF0000"/>
                </a:solidFill>
                <a:latin typeface="微軟正黑體" panose="020B0604030504040204" pitchFamily="34" charset="-120"/>
                <a:ea typeface="微軟正黑體" panose="020B0604030504040204" pitchFamily="34" charset="-120"/>
                <a:cs typeface="+mn-cs"/>
              </a:rPr>
              <a:t>王</a:t>
            </a:r>
            <a:r>
              <a:rPr lang="zh-TW" altLang="en-US" sz="2200" dirty="0">
                <a:solidFill>
                  <a:srgbClr val="FF0000"/>
                </a:solidFill>
                <a:latin typeface="微軟正黑體" panose="020B0604030504040204" pitchFamily="34" charset="-120"/>
                <a:ea typeface="微軟正黑體" panose="020B0604030504040204" pitchFamily="34" charset="-120"/>
                <a:cs typeface="+mn-cs"/>
              </a:rPr>
              <a:t>雖在</a:t>
            </a:r>
            <a:r>
              <a:rPr lang="en-US" altLang="zh-TW" sz="2200" dirty="0">
                <a:solidFill>
                  <a:srgbClr val="FF0000"/>
                </a:solidFill>
                <a:latin typeface="微軟正黑體" panose="020B0604030504040204" pitchFamily="34" charset="-120"/>
                <a:ea typeface="微軟正黑體" panose="020B0604030504040204" pitchFamily="34" charset="-120"/>
                <a:cs typeface="+mn-cs"/>
              </a:rPr>
              <a:t>105</a:t>
            </a:r>
            <a:r>
              <a:rPr lang="zh-TW" altLang="en-US" sz="2200" dirty="0">
                <a:solidFill>
                  <a:srgbClr val="FF0000"/>
                </a:solidFill>
                <a:latin typeface="微軟正黑體" panose="020B0604030504040204" pitchFamily="34" charset="-120"/>
                <a:ea typeface="微軟正黑體" panose="020B0604030504040204" pitchFamily="34" charset="-120"/>
                <a:cs typeface="+mn-cs"/>
              </a:rPr>
              <a:t>年以後繼承取得，並出售房地</a:t>
            </a:r>
            <a:r>
              <a:rPr lang="zh-TW" altLang="en-US" sz="2200" dirty="0" smtClean="0">
                <a:solidFill>
                  <a:srgbClr val="FF0000"/>
                </a:solidFill>
                <a:latin typeface="微軟正黑體" panose="020B0604030504040204" pitchFamily="34" charset="-120"/>
                <a:ea typeface="微軟正黑體" panose="020B0604030504040204" pitchFamily="34" charset="-120"/>
                <a:cs typeface="+mn-cs"/>
              </a:rPr>
              <a:t>，一般案件</a:t>
            </a:r>
            <a:r>
              <a:rPr lang="zh-TW" altLang="en-US" sz="2200" b="1" dirty="0" smtClean="0">
                <a:solidFill>
                  <a:srgbClr val="FF0000"/>
                </a:solidFill>
                <a:latin typeface="微軟正黑體" panose="020B0604030504040204" pitchFamily="34" charset="-120"/>
                <a:ea typeface="微軟正黑體" panose="020B0604030504040204" pitchFamily="34" charset="-120"/>
                <a:cs typeface="+mn-cs"/>
              </a:rPr>
              <a:t>適用</a:t>
            </a:r>
            <a:r>
              <a:rPr lang="zh-TW" altLang="en-US" sz="2200" b="1" dirty="0">
                <a:solidFill>
                  <a:srgbClr val="800000"/>
                </a:solidFill>
                <a:latin typeface="微軟正黑體" panose="020B0604030504040204" pitchFamily="34" charset="-120"/>
                <a:ea typeface="微軟正黑體" panose="020B0604030504040204" pitchFamily="34" charset="-120"/>
                <a:cs typeface="+mn-cs"/>
              </a:rPr>
              <a:t>舊</a:t>
            </a:r>
            <a:r>
              <a:rPr lang="zh-TW" altLang="en-US" sz="2200" b="1" dirty="0" smtClean="0">
                <a:solidFill>
                  <a:srgbClr val="800000"/>
                </a:solidFill>
                <a:latin typeface="微軟正黑體" panose="020B0604030504040204" pitchFamily="34" charset="-120"/>
                <a:ea typeface="微軟正黑體" panose="020B0604030504040204" pitchFamily="34" charset="-120"/>
                <a:cs typeface="+mn-cs"/>
              </a:rPr>
              <a:t>制</a:t>
            </a:r>
            <a:r>
              <a:rPr lang="zh-TW" altLang="en-US" sz="2200" dirty="0">
                <a:solidFill>
                  <a:srgbClr val="FF0000"/>
                </a:solidFill>
                <a:latin typeface="微軟正黑體" panose="020B0604030504040204" pitchFamily="34" charset="-120"/>
                <a:ea typeface="微軟正黑體" panose="020B0604030504040204" pitchFamily="34" charset="-120"/>
                <a:cs typeface="+mn-cs"/>
              </a:rPr>
              <a:t>，</a:t>
            </a:r>
            <a:r>
              <a:rPr lang="zh-TW" altLang="en-US" sz="2200" dirty="0" smtClean="0">
                <a:solidFill>
                  <a:srgbClr val="FF0000"/>
                </a:solidFill>
                <a:latin typeface="微軟正黑體" panose="020B0604030504040204" pitchFamily="34" charset="-120"/>
                <a:ea typeface="微軟正黑體" panose="020B0604030504040204" pitchFamily="34" charset="-120"/>
                <a:cs typeface="+mn-cs"/>
              </a:rPr>
              <a:t>但若因</a:t>
            </a:r>
            <a:r>
              <a:rPr lang="zh-TW" altLang="en-US" sz="2200" dirty="0">
                <a:solidFill>
                  <a:srgbClr val="FF0000"/>
                </a:solidFill>
                <a:latin typeface="微軟正黑體" panose="020B0604030504040204" pitchFamily="34" charset="-120"/>
                <a:ea typeface="微軟正黑體" panose="020B0604030504040204" pitchFamily="34" charset="-120"/>
                <a:cs typeface="+mn-cs"/>
              </a:rPr>
              <a:t>父、子均符合自住房地條件</a:t>
            </a:r>
            <a:r>
              <a:rPr lang="zh-TW" altLang="en-US" sz="2200" dirty="0" smtClean="0">
                <a:solidFill>
                  <a:srgbClr val="FF0000"/>
                </a:solidFill>
                <a:latin typeface="微軟正黑體" panose="020B0604030504040204" pitchFamily="34" charset="-120"/>
                <a:ea typeface="微軟正黑體" panose="020B0604030504040204" pitchFamily="34" charset="-120"/>
                <a:cs typeface="+mn-cs"/>
              </a:rPr>
              <a:t>，持有</a:t>
            </a:r>
            <a:r>
              <a:rPr lang="zh-TW" altLang="en-US" sz="2200" dirty="0">
                <a:solidFill>
                  <a:srgbClr val="FF0000"/>
                </a:solidFill>
                <a:latin typeface="微軟正黑體" panose="020B0604030504040204" pitchFamily="34" charset="-120"/>
                <a:ea typeface="微軟正黑體" panose="020B0604030504040204" pitchFamily="34" charset="-120"/>
                <a:cs typeface="+mn-cs"/>
              </a:rPr>
              <a:t>期間合計亦超過</a:t>
            </a:r>
            <a:r>
              <a:rPr lang="en-US" altLang="zh-TW" sz="2200" dirty="0">
                <a:solidFill>
                  <a:srgbClr val="FF0000"/>
                </a:solidFill>
                <a:latin typeface="微軟正黑體" panose="020B0604030504040204" pitchFamily="34" charset="-120"/>
                <a:ea typeface="微軟正黑體" panose="020B0604030504040204" pitchFamily="34" charset="-120"/>
                <a:cs typeface="+mn-cs"/>
              </a:rPr>
              <a:t>6</a:t>
            </a:r>
            <a:r>
              <a:rPr lang="zh-TW" altLang="en-US" sz="2200" dirty="0">
                <a:solidFill>
                  <a:srgbClr val="FF0000"/>
                </a:solidFill>
                <a:latin typeface="微軟正黑體" panose="020B0604030504040204" pitchFamily="34" charset="-120"/>
                <a:ea typeface="微軟正黑體" panose="020B0604030504040204" pitchFamily="34" charset="-120"/>
                <a:cs typeface="+mn-cs"/>
              </a:rPr>
              <a:t>年，依據</a:t>
            </a:r>
            <a:r>
              <a:rPr lang="en-US" altLang="zh-TW" sz="2200" dirty="0">
                <a:solidFill>
                  <a:srgbClr val="FF0000"/>
                </a:solidFill>
                <a:latin typeface="微軟正黑體" panose="020B0604030504040204" pitchFamily="34" charset="-120"/>
                <a:ea typeface="微軟正黑體" panose="020B0604030504040204" pitchFamily="34" charset="-120"/>
                <a:cs typeface="+mn-cs"/>
              </a:rPr>
              <a:t>104.8.19</a:t>
            </a:r>
            <a:r>
              <a:rPr lang="zh-TW" altLang="en-US" sz="2200" dirty="0">
                <a:solidFill>
                  <a:srgbClr val="FF0000"/>
                </a:solidFill>
                <a:latin typeface="微軟正黑體" panose="020B0604030504040204" pitchFamily="34" charset="-120"/>
                <a:ea typeface="微軟正黑體" panose="020B0604030504040204" pitchFamily="34" charset="-120"/>
                <a:cs typeface="+mn-cs"/>
              </a:rPr>
              <a:t>台財稅字</a:t>
            </a:r>
            <a:r>
              <a:rPr lang="en-US" altLang="zh-TW" sz="2200" dirty="0">
                <a:solidFill>
                  <a:srgbClr val="FF0000"/>
                </a:solidFill>
                <a:latin typeface="微軟正黑體" panose="020B0604030504040204" pitchFamily="34" charset="-120"/>
                <a:ea typeface="微軟正黑體" panose="020B0604030504040204" pitchFamily="34" charset="-120"/>
                <a:cs typeface="+mn-cs"/>
              </a:rPr>
              <a:t>10404620870</a:t>
            </a:r>
            <a:r>
              <a:rPr lang="zh-TW" altLang="en-US" sz="2200" dirty="0">
                <a:solidFill>
                  <a:srgbClr val="FF0000"/>
                </a:solidFill>
                <a:latin typeface="微軟正黑體" panose="020B0604030504040204" pitchFamily="34" charset="-120"/>
                <a:ea typeface="微軟正黑體" panose="020B0604030504040204" pitchFamily="34" charset="-120"/>
                <a:cs typeface="+mn-cs"/>
              </a:rPr>
              <a:t>令規定，</a:t>
            </a:r>
            <a:r>
              <a:rPr lang="zh-TW" altLang="en-US" sz="2200" u="sng" dirty="0">
                <a:solidFill>
                  <a:srgbClr val="FF0000"/>
                </a:solidFill>
                <a:latin typeface="微軟正黑體" panose="020B0604030504040204" pitchFamily="34" charset="-120"/>
                <a:ea typeface="微軟正黑體" panose="020B0604030504040204" pitchFamily="34" charset="-120"/>
                <a:cs typeface="+mn-cs"/>
              </a:rPr>
              <a:t>小王</a:t>
            </a:r>
            <a:r>
              <a:rPr lang="zh-TW" altLang="en-US" sz="2200" b="1" dirty="0">
                <a:solidFill>
                  <a:srgbClr val="FF0000"/>
                </a:solidFill>
                <a:latin typeface="微軟正黑體" panose="020B0604030504040204" pitchFamily="34" charset="-120"/>
                <a:ea typeface="微軟正黑體" panose="020B0604030504040204" pitchFamily="34" charset="-120"/>
                <a:cs typeface="+mn-cs"/>
              </a:rPr>
              <a:t>可以選擇按</a:t>
            </a:r>
            <a:r>
              <a:rPr lang="zh-TW" altLang="en-US" sz="2200" b="1" dirty="0">
                <a:solidFill>
                  <a:srgbClr val="800000"/>
                </a:solidFill>
                <a:latin typeface="微軟正黑體" panose="020B0604030504040204" pitchFamily="34" charset="-120"/>
                <a:ea typeface="微軟正黑體" panose="020B0604030504040204" pitchFamily="34" charset="-120"/>
                <a:cs typeface="+mn-cs"/>
              </a:rPr>
              <a:t>舊制</a:t>
            </a:r>
            <a:r>
              <a:rPr lang="zh-TW" altLang="en-US" sz="2200" b="1" dirty="0">
                <a:solidFill>
                  <a:srgbClr val="FF0000"/>
                </a:solidFill>
                <a:latin typeface="微軟正黑體" panose="020B0604030504040204" pitchFamily="34" charset="-120"/>
                <a:ea typeface="微軟正黑體" panose="020B0604030504040204" pitchFamily="34" charset="-120"/>
                <a:cs typeface="+mn-cs"/>
              </a:rPr>
              <a:t>或</a:t>
            </a:r>
            <a:r>
              <a:rPr lang="zh-TW" altLang="en-US" sz="2200" b="1" dirty="0">
                <a:solidFill>
                  <a:srgbClr val="800000"/>
                </a:solidFill>
                <a:latin typeface="微軟正黑體" panose="020B0604030504040204" pitchFamily="34" charset="-120"/>
                <a:ea typeface="微軟正黑體" panose="020B0604030504040204" pitchFamily="34" charset="-120"/>
                <a:cs typeface="+mn-cs"/>
              </a:rPr>
              <a:t>新制</a:t>
            </a:r>
            <a:r>
              <a:rPr lang="en-US" altLang="zh-TW" sz="2200" b="1" dirty="0">
                <a:solidFill>
                  <a:srgbClr val="FF0000"/>
                </a:solidFill>
                <a:latin typeface="微軟正黑體" panose="020B0604030504040204" pitchFamily="34" charset="-120"/>
                <a:ea typeface="微軟正黑體" panose="020B0604030504040204" pitchFamily="34" charset="-120"/>
                <a:cs typeface="+mn-cs"/>
              </a:rPr>
              <a:t>(</a:t>
            </a:r>
            <a:r>
              <a:rPr lang="zh-TW" altLang="en-US" sz="2200" b="1" dirty="0">
                <a:solidFill>
                  <a:srgbClr val="FF0000"/>
                </a:solidFill>
                <a:latin typeface="微軟正黑體" panose="020B0604030504040204" pitchFamily="34" charset="-120"/>
                <a:ea typeface="微軟正黑體" panose="020B0604030504040204" pitchFamily="34" charset="-120"/>
                <a:cs typeface="+mn-cs"/>
              </a:rPr>
              <a:t>自住房地租稅優惠</a:t>
            </a:r>
            <a:r>
              <a:rPr lang="en-US" altLang="zh-TW" sz="2200" b="1" dirty="0">
                <a:solidFill>
                  <a:srgbClr val="FF0000"/>
                </a:solidFill>
                <a:latin typeface="微軟正黑體" panose="020B0604030504040204" pitchFamily="34" charset="-120"/>
                <a:ea typeface="微軟正黑體" panose="020B0604030504040204" pitchFamily="34" charset="-120"/>
                <a:cs typeface="+mn-cs"/>
              </a:rPr>
              <a:t>)</a:t>
            </a:r>
            <a:r>
              <a:rPr lang="zh-TW" altLang="en-US" sz="2200" b="1" dirty="0">
                <a:solidFill>
                  <a:srgbClr val="FF0000"/>
                </a:solidFill>
                <a:latin typeface="微軟正黑體" panose="020B0604030504040204" pitchFamily="34" charset="-120"/>
                <a:ea typeface="微軟正黑體" panose="020B0604030504040204" pitchFamily="34" charset="-120"/>
                <a:cs typeface="+mn-cs"/>
              </a:rPr>
              <a:t>來課稅。</a:t>
            </a:r>
            <a:endParaRPr lang="en-US" altLang="zh-TW" sz="2200" b="1" dirty="0">
              <a:solidFill>
                <a:srgbClr val="FF0000"/>
              </a:solidFill>
              <a:latin typeface="微軟正黑體" panose="020B0604030504040204" pitchFamily="34" charset="-120"/>
              <a:ea typeface="微軟正黑體" panose="020B0604030504040204" pitchFamily="34" charset="-120"/>
              <a:cs typeface="+mn-cs"/>
            </a:endParaRPr>
          </a:p>
        </p:txBody>
      </p:sp>
      <p:pic>
        <p:nvPicPr>
          <p:cNvPr id="6150" name="Picture 6" descr="「解答」的圖片搜尋結果"/>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4064" r="51708">
                        <a14:foregroundMark x1="33333" y1="21132" x2="33333" y2="21132"/>
                        <a14:foregroundMark x1="34982" y1="36428" x2="34982" y2="36428"/>
                        <a14:foregroundMark x1="28857" y1="27233" x2="28857" y2="27233"/>
                        <a14:foregroundMark x1="41107" y1="27233" x2="41107" y2="27233"/>
                        <a14:foregroundMark x1="32097" y1="44385" x2="32097" y2="44385"/>
                        <a14:foregroundMark x1="34570" y1="53669" x2="34570" y2="53669"/>
                        <a14:foregroundMark x1="33333" y1="49337" x2="33333" y2="49337"/>
                        <a14:foregroundMark x1="24323" y1="18656" x2="24323" y2="18656"/>
                        <a14:foregroundMark x1="21496" y1="30327" x2="21496" y2="30327"/>
                        <a14:foregroundMark x1="23498" y1="41379" x2="23498" y2="41379"/>
                        <a14:foregroundMark x1="31684" y1="11229" x2="31684" y2="11229"/>
                        <a14:foregroundMark x1="39046" y1="14943" x2="39046" y2="14943"/>
                        <a14:foregroundMark x1="44759" y1="21662" x2="44759" y2="21662"/>
                        <a14:foregroundMark x1="45583" y1="31565" x2="45583" y2="31565"/>
                        <a14:foregroundMark x1="41107" y1="41998" x2="41107" y2="41998"/>
                        <a14:foregroundMark x1="32097" y1="33333" x2="32097" y2="33333"/>
                        <a14:foregroundMark x1="31272" y1="38904" x2="31272" y2="38904"/>
                      </a14:backgroundRemoval>
                    </a14:imgEffect>
                  </a14:imgLayer>
                </a14:imgProps>
              </a:ext>
              <a:ext uri="{28A0092B-C50C-407E-A947-70E740481C1C}">
                <a14:useLocalDpi xmlns:a14="http://schemas.microsoft.com/office/drawing/2010/main" val="0"/>
              </a:ext>
            </a:extLst>
          </a:blip>
          <a:srcRect/>
          <a:stretch>
            <a:fillRect/>
          </a:stretch>
        </p:blipFill>
        <p:spPr bwMode="auto">
          <a:xfrm>
            <a:off x="107504" y="2859706"/>
            <a:ext cx="2328833" cy="1551184"/>
          </a:xfrm>
          <a:prstGeom prst="rect">
            <a:avLst/>
          </a:prstGeom>
          <a:noFill/>
          <a:extLst>
            <a:ext uri="{909E8E84-426E-40DD-AFC4-6F175D3DCCD1}">
              <a14:hiddenFill xmlns:a14="http://schemas.microsoft.com/office/drawing/2010/main">
                <a:solidFill>
                  <a:srgbClr val="FFFFFF"/>
                </a:solidFill>
              </a14:hiddenFill>
            </a:ext>
          </a:extLst>
        </p:spPr>
      </p:pic>
      <p:sp>
        <p:nvSpPr>
          <p:cNvPr id="17"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50</a:t>
            </a:fld>
            <a:endParaRPr lang="zh-TW" altLang="en-US" sz="1050" dirty="0">
              <a:solidFill>
                <a:srgbClr val="FFFFFF"/>
              </a:solidFill>
            </a:endParaRPr>
          </a:p>
        </p:txBody>
      </p:sp>
    </p:spTree>
    <p:extLst>
      <p:ext uri="{BB962C8B-B14F-4D97-AF65-F5344CB8AC3E}">
        <p14:creationId xmlns:p14="http://schemas.microsoft.com/office/powerpoint/2010/main" val="35784949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51</a:t>
            </a:fld>
            <a:endParaRPr lang="zh-TW" altLang="en-US" sz="1050" dirty="0">
              <a:solidFill>
                <a:srgbClr val="FFFFFF"/>
              </a:solidFill>
            </a:endParaRPr>
          </a:p>
        </p:txBody>
      </p:sp>
      <p:sp>
        <p:nvSpPr>
          <p:cNvPr id="5" name="頁尾版面配置區 6"/>
          <p:cNvSpPr txBox="1">
            <a:spLocks/>
          </p:cNvSpPr>
          <p:nvPr/>
        </p:nvSpPr>
        <p:spPr>
          <a:xfrm>
            <a:off x="0" y="6477297"/>
            <a:ext cx="9144000" cy="260648"/>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a:t>
            </a:r>
            <a:endParaRPr kumimoji="0" lang="en-US" altLang="zh-TW" sz="1050" b="0"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050" b="0" i="0" u="none" strike="noStrike" kern="0" cap="none" spc="0" normalizeH="0" baseline="0" noProof="0" dirty="0">
              <a:ln>
                <a:noFill/>
              </a:ln>
              <a:solidFill>
                <a:srgbClr val="FFFFFF"/>
              </a:solidFill>
              <a:effectLst/>
              <a:uLnTx/>
              <a:uFillTx/>
            </a:endParaRPr>
          </a:p>
        </p:txBody>
      </p:sp>
      <p:sp>
        <p:nvSpPr>
          <p:cNvPr id="6" name="投影片編號版面配置區 5"/>
          <p:cNvSpPr txBox="1">
            <a:spLocks/>
          </p:cNvSpPr>
          <p:nvPr/>
        </p:nvSpPr>
        <p:spPr>
          <a:xfrm>
            <a:off x="7380312" y="6477297"/>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51</a:t>
            </a:fld>
            <a:endParaRPr lang="zh-TW" altLang="en-US" sz="1050" dirty="0">
              <a:solidFill>
                <a:srgbClr val="FFFFFF"/>
              </a:solidFill>
            </a:endParaRPr>
          </a:p>
        </p:txBody>
      </p:sp>
      <p:grpSp>
        <p:nvGrpSpPr>
          <p:cNvPr id="7" name="Group 14"/>
          <p:cNvGrpSpPr>
            <a:grpSpLocks/>
          </p:cNvGrpSpPr>
          <p:nvPr/>
        </p:nvGrpSpPr>
        <p:grpSpPr bwMode="auto">
          <a:xfrm>
            <a:off x="17524" y="200763"/>
            <a:ext cx="2970300" cy="692125"/>
            <a:chOff x="1162" y="3793"/>
            <a:chExt cx="2404" cy="395"/>
          </a:xfrm>
        </p:grpSpPr>
        <p:sp>
          <p:nvSpPr>
            <p:cNvPr id="8"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9" name="AutoShape 16"/>
            <p:cNvSpPr>
              <a:spLocks noChangeArrowheads="1"/>
            </p:cNvSpPr>
            <p:nvPr/>
          </p:nvSpPr>
          <p:spPr bwMode="auto">
            <a:xfrm>
              <a:off x="1315" y="3837"/>
              <a:ext cx="2099" cy="306"/>
            </a:xfrm>
            <a:prstGeom prst="roundRect">
              <a:avLst>
                <a:gd name="adj" fmla="val 50000"/>
              </a:avLst>
            </a:prstGeom>
            <a:solidFill>
              <a:srgbClr val="FFFF99"/>
            </a:solidFill>
            <a:ln w="9525">
              <a:noFill/>
              <a:round/>
              <a:headEnd/>
              <a:tailEnd/>
            </a:ln>
          </p:spPr>
          <p:txBody>
            <a:bodyPr wrap="none" anchor="ctr"/>
            <a:lstStyle/>
            <a:p>
              <a:endParaRPr lang="zh-TW" altLang="zh-TW" sz="3200" b="1" dirty="0">
                <a:ea typeface="標楷體" pitchFamily="65" charset="-120"/>
              </a:endParaRPr>
            </a:p>
          </p:txBody>
        </p:sp>
      </p:grpSp>
      <p:sp>
        <p:nvSpPr>
          <p:cNvPr id="10" name="矩形 9"/>
          <p:cNvSpPr/>
          <p:nvPr/>
        </p:nvSpPr>
        <p:spPr>
          <a:xfrm>
            <a:off x="220562" y="272865"/>
            <a:ext cx="2631514" cy="523220"/>
          </a:xfrm>
          <a:prstGeom prst="rect">
            <a:avLst/>
          </a:prstGeom>
        </p:spPr>
        <p:txBody>
          <a:bodyPr wrap="square">
            <a:spAutoFit/>
          </a:bodyPr>
          <a:lstStyle/>
          <a:p>
            <a:pPr marL="0" lvl="0" indent="0" fontAlgn="auto">
              <a:spcAft>
                <a:spcPts val="0"/>
              </a:spcAft>
              <a:buClrTx/>
              <a:buSzTx/>
              <a:buNone/>
              <a:defRPr/>
            </a:pP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案例</a:t>
            </a:r>
            <a:r>
              <a:rPr lang="en-US" altLang="zh-TW" sz="2800" b="1" dirty="0" smtClean="0">
                <a:solidFill>
                  <a:srgbClr val="FF0000"/>
                </a:solidFill>
                <a:latin typeface="微軟正黑體" panose="020B0604030504040204" pitchFamily="34" charset="-120"/>
                <a:ea typeface="微軟正黑體" panose="020B0604030504040204" pitchFamily="34" charset="-120"/>
              </a:rPr>
              <a:t>13  </a:t>
            </a:r>
            <a:r>
              <a:rPr lang="zh-TW" altLang="en-US" sz="2800" b="1" dirty="0" smtClean="0">
                <a:solidFill>
                  <a:srgbClr val="FF0000"/>
                </a:solidFill>
                <a:latin typeface="微軟正黑體" panose="020B0604030504040204" pitchFamily="34" charset="-120"/>
                <a:ea typeface="微軟正黑體" panose="020B0604030504040204" pitchFamily="34" charset="-120"/>
              </a:rPr>
              <a:t>解說</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p>
        </p:txBody>
      </p:sp>
      <p:sp>
        <p:nvSpPr>
          <p:cNvPr id="13" name="矩形 12"/>
          <p:cNvSpPr/>
          <p:nvPr/>
        </p:nvSpPr>
        <p:spPr>
          <a:xfrm>
            <a:off x="529411" y="980728"/>
            <a:ext cx="7992886" cy="1446550"/>
          </a:xfrm>
          <a:prstGeom prst="rect">
            <a:avLst/>
          </a:prstGeom>
        </p:spPr>
        <p:txBody>
          <a:bodyPr wrap="square">
            <a:spAutoFit/>
          </a:bodyPr>
          <a:lstStyle/>
          <a:p>
            <a:pPr marL="114300" lvl="0">
              <a:spcAft>
                <a:spcPts val="2250"/>
              </a:spcAft>
            </a:pPr>
            <a:r>
              <a:rPr lang="zh-TW" altLang="en-US" sz="2200"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    </a:t>
            </a:r>
            <a:r>
              <a:rPr lang="zh-TW" altLang="zh-TW" sz="2200" b="1" u="sng"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老</a:t>
            </a:r>
            <a:r>
              <a:rPr lang="zh-TW" altLang="zh-TW" sz="2200" b="1" u="sng"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王</a:t>
            </a:r>
            <a:r>
              <a:rPr lang="zh-TW"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在</a:t>
            </a:r>
            <a:r>
              <a:rPr lang="en-US"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104</a:t>
            </a:r>
            <a:r>
              <a:rPr lang="zh-TW"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年</a:t>
            </a:r>
            <a:r>
              <a:rPr lang="en-US"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12</a:t>
            </a:r>
            <a:r>
              <a:rPr lang="zh-TW"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月買下房產，於</a:t>
            </a:r>
            <a:r>
              <a:rPr lang="en-US"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106</a:t>
            </a:r>
            <a:r>
              <a:rPr lang="zh-TW"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年</a:t>
            </a:r>
            <a:r>
              <a:rPr lang="en-US"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5</a:t>
            </a:r>
            <a:r>
              <a:rPr lang="zh-TW"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月</a:t>
            </a:r>
            <a:r>
              <a:rPr lang="en-US"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a:t>
            </a:r>
            <a:r>
              <a:rPr lang="zh-TW"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日因故過世；</a:t>
            </a:r>
            <a:r>
              <a:rPr lang="zh-TW" altLang="zh-TW" sz="2200" b="1" u="sng"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小王</a:t>
            </a:r>
            <a:r>
              <a:rPr lang="zh-TW"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繼承房產後，仍持續住在原址自住，但後有換屋需求，在</a:t>
            </a:r>
            <a:r>
              <a:rPr lang="en-US"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111</a:t>
            </a:r>
            <a:r>
              <a:rPr lang="zh-TW"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年</a:t>
            </a:r>
            <a:r>
              <a:rPr lang="en-US"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5</a:t>
            </a:r>
            <a:r>
              <a:rPr lang="zh-TW"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月將繼承得來的房子出售</a:t>
            </a:r>
            <a:r>
              <a:rPr lang="zh-TW" altLang="zh-TW" sz="22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2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假設</a:t>
            </a:r>
            <a:r>
              <a:rPr lang="zh-TW" altLang="zh-TW" sz="22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應</a:t>
            </a:r>
            <a:r>
              <a:rPr lang="zh-TW"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稅所得</a:t>
            </a:r>
            <a:r>
              <a:rPr lang="en-US"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600</a:t>
            </a:r>
            <a:r>
              <a:rPr lang="zh-TW" altLang="zh-TW" sz="22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萬元</a:t>
            </a:r>
            <a:r>
              <a:rPr lang="zh-TW" altLang="zh-TW" sz="22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200" b="1" u="sng"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小</a:t>
            </a:r>
            <a:r>
              <a:rPr lang="zh-TW" altLang="en-US" sz="2200" b="1" u="sng"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王</a:t>
            </a:r>
            <a:r>
              <a:rPr lang="zh-TW" altLang="en-US" sz="22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該選擇舊制或新制對他有利</a:t>
            </a:r>
            <a:r>
              <a:rPr lang="en-US" altLang="zh-TW" sz="22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TW" sz="2200" b="1" dirty="0">
              <a:solidFill>
                <a:prstClr val="white"/>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cxnSp>
        <p:nvCxnSpPr>
          <p:cNvPr id="16" name="直線接點 15"/>
          <p:cNvCxnSpPr/>
          <p:nvPr/>
        </p:nvCxnSpPr>
        <p:spPr>
          <a:xfrm>
            <a:off x="683568" y="2492896"/>
            <a:ext cx="7848871"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9" name="表格 18"/>
              <p:cNvGraphicFramePr>
                <a:graphicFrameLocks noGrp="1"/>
              </p:cNvGraphicFramePr>
              <p:nvPr>
                <p:extLst>
                  <p:ext uri="{D42A27DB-BD31-4B8C-83A1-F6EECF244321}">
                    <p14:modId xmlns:p14="http://schemas.microsoft.com/office/powerpoint/2010/main" val="2784725206"/>
                  </p:ext>
                </p:extLst>
              </p:nvPr>
            </p:nvGraphicFramePr>
            <p:xfrm>
              <a:off x="323527" y="2708920"/>
              <a:ext cx="8568952" cy="3606712"/>
            </p:xfrm>
            <a:graphic>
              <a:graphicData uri="http://schemas.openxmlformats.org/drawingml/2006/table">
                <a:tbl>
                  <a:tblPr firstRow="1" bandRow="1">
                    <a:tableStyleId>{93296810-A885-4BE3-A3E7-6D5BEEA58F35}</a:tableStyleId>
                  </a:tblPr>
                  <a:tblGrid>
                    <a:gridCol w="1922009"/>
                    <a:gridCol w="3341396"/>
                    <a:gridCol w="3305547"/>
                  </a:tblGrid>
                  <a:tr h="490913">
                    <a:tc>
                      <a:txBody>
                        <a:bodyPr/>
                        <a:lstStyle/>
                        <a:p>
                          <a:endParaRPr lang="zh-TW" altLang="en-US" sz="2400" dirty="0">
                            <a:solidFill>
                              <a:srgbClr val="FFFF00"/>
                            </a:solidFill>
                            <a:latin typeface="微軟正黑體" panose="020B0604030504040204" pitchFamily="34" charset="-120"/>
                            <a:ea typeface="微軟正黑體" panose="020B0604030504040204" pitchFamily="34" charset="-120"/>
                          </a:endParaRPr>
                        </a:p>
                      </a:txBody>
                      <a:tcPr/>
                    </a:tc>
                    <a:tc>
                      <a:txBody>
                        <a:bodyPr/>
                        <a:lstStyle/>
                        <a:p>
                          <a:pPr algn="ctr"/>
                          <a:r>
                            <a:rPr lang="zh-TW" altLang="zh-TW" sz="2400" dirty="0" smtClean="0">
                              <a:latin typeface="微軟正黑體" panose="020B0604030504040204" pitchFamily="34" charset="-120"/>
                              <a:ea typeface="微軟正黑體" panose="020B0604030504040204" pitchFamily="34" charset="-120"/>
                            </a:rPr>
                            <a:t>選擇舊制</a:t>
                          </a:r>
                          <a:endParaRPr lang="zh-TW" altLang="en-US" sz="2400" dirty="0">
                            <a:solidFill>
                              <a:srgbClr val="FFFF0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zh-TW" sz="2400" dirty="0" smtClean="0">
                              <a:latin typeface="微軟正黑體" panose="020B0604030504040204" pitchFamily="34" charset="-120"/>
                              <a:ea typeface="微軟正黑體" panose="020B0604030504040204" pitchFamily="34" charset="-120"/>
                            </a:rPr>
                            <a:t>選擇新制</a:t>
                          </a:r>
                          <a:endParaRPr lang="zh-TW" altLang="en-US" sz="2400" dirty="0">
                            <a:solidFill>
                              <a:srgbClr val="FFFF00"/>
                            </a:solidFill>
                            <a:latin typeface="微軟正黑體" panose="020B0604030504040204" pitchFamily="34" charset="-120"/>
                            <a:ea typeface="微軟正黑體" panose="020B0604030504040204" pitchFamily="34" charset="-120"/>
                          </a:endParaRPr>
                        </a:p>
                      </a:txBody>
                      <a:tcPr anchor="ctr"/>
                    </a:tc>
                  </a:tr>
                  <a:tr h="752733">
                    <a:tc>
                      <a:txBody>
                        <a:bodyPr/>
                        <a:lstStyle/>
                        <a:p>
                          <a:pPr algn="ctr"/>
                          <a:r>
                            <a:rPr lang="zh-TW" altLang="en-US" sz="2400" b="1" dirty="0" smtClean="0">
                              <a:solidFill>
                                <a:srgbClr val="00B0F0"/>
                              </a:solidFill>
                              <a:latin typeface="微軟正黑體" panose="020B0604030504040204" pitchFamily="34" charset="-120"/>
                              <a:ea typeface="微軟正黑體" panose="020B0604030504040204" pitchFamily="34" charset="-120"/>
                            </a:rPr>
                            <a:t>稅率</a:t>
                          </a:r>
                          <a:endParaRPr lang="zh-TW" altLang="en-US" sz="2400" b="1" dirty="0">
                            <a:solidFill>
                              <a:srgbClr val="00B0F0"/>
                            </a:solidFill>
                            <a:latin typeface="微軟正黑體" panose="020B0604030504040204" pitchFamily="34" charset="-120"/>
                            <a:ea typeface="微軟正黑體" panose="020B0604030504040204" pitchFamily="34" charset="-120"/>
                          </a:endParaRPr>
                        </a:p>
                      </a:txBody>
                      <a:tcPr anchor="ctr"/>
                    </a:tc>
                    <a:tc>
                      <a:txBody>
                        <a:bodyPr/>
                        <a:lstStyle/>
                        <a:p>
                          <a:r>
                            <a:rPr lang="zh-TW" altLang="en-US" sz="2000" dirty="0" smtClean="0">
                              <a:latin typeface="微軟正黑體" panose="020B0604030504040204" pitchFamily="34" charset="-120"/>
                              <a:ea typeface="微軟正黑體" panose="020B0604030504040204" pitchFamily="34" charset="-120"/>
                            </a:rPr>
                            <a:t>假設</a:t>
                          </a:r>
                          <a:r>
                            <a:rPr lang="zh-TW" altLang="zh-TW" sz="2000" u="sng" dirty="0" smtClean="0">
                              <a:latin typeface="微軟正黑體" panose="020B0604030504040204" pitchFamily="34" charset="-120"/>
                              <a:ea typeface="微軟正黑體" panose="020B0604030504040204" pitchFamily="34" charset="-120"/>
                            </a:rPr>
                            <a:t>小王</a:t>
                          </a:r>
                          <a:r>
                            <a:rPr lang="zh-TW" altLang="zh-TW" sz="2000" dirty="0" smtClean="0">
                              <a:latin typeface="微軟正黑體" panose="020B0604030504040204" pitchFamily="34" charset="-120"/>
                              <a:ea typeface="微軟正黑體" panose="020B0604030504040204" pitchFamily="34" charset="-120"/>
                            </a:rPr>
                            <a:t>交易適用的綜所稅</a:t>
                          </a:r>
                          <a:r>
                            <a:rPr lang="zh-TW" altLang="en-US" sz="2000" dirty="0" smtClean="0">
                              <a:latin typeface="微軟正黑體" panose="020B0604030504040204" pitchFamily="34" charset="-120"/>
                              <a:ea typeface="微軟正黑體" panose="020B0604030504040204" pitchFamily="34" charset="-120"/>
                            </a:rPr>
                            <a:t>，</a:t>
                          </a:r>
                          <a:r>
                            <a:rPr lang="zh-TW" altLang="zh-TW" sz="2000" dirty="0" smtClean="0">
                              <a:latin typeface="微軟正黑體" panose="020B0604030504040204" pitchFamily="34" charset="-120"/>
                              <a:ea typeface="微軟正黑體" panose="020B0604030504040204" pitchFamily="34" charset="-120"/>
                            </a:rPr>
                            <a:t>稅率為</a:t>
                          </a:r>
                          <a:r>
                            <a:rPr lang="en-US" altLang="zh-TW" sz="2000" dirty="0" smtClean="0">
                              <a:latin typeface="微軟正黑體" panose="020B0604030504040204" pitchFamily="34" charset="-120"/>
                              <a:ea typeface="微軟正黑體" panose="020B0604030504040204" pitchFamily="34" charset="-120"/>
                            </a:rPr>
                            <a:t>20</a:t>
                          </a:r>
                          <a:r>
                            <a:rPr lang="zh-TW" altLang="zh-TW"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r>
                            <a:rPr lang="zh-TW" altLang="zh-TW" sz="2000" dirty="0" smtClean="0">
                              <a:latin typeface="微軟正黑體" panose="020B0604030504040204" pitchFamily="34" charset="-120"/>
                              <a:ea typeface="微軟正黑體" panose="020B0604030504040204" pitchFamily="34" charset="-120"/>
                            </a:rPr>
                            <a:t>可享</a:t>
                          </a:r>
                          <a:r>
                            <a:rPr lang="en-US" altLang="zh-TW" sz="2000" dirty="0" smtClean="0">
                              <a:latin typeface="微軟正黑體" panose="020B0604030504040204" pitchFamily="34" charset="-120"/>
                              <a:ea typeface="微軟正黑體" panose="020B0604030504040204" pitchFamily="34" charset="-120"/>
                            </a:rPr>
                            <a:t>400</a:t>
                          </a:r>
                          <a:r>
                            <a:rPr lang="zh-TW" altLang="zh-TW" sz="2000" dirty="0" smtClean="0">
                              <a:latin typeface="微軟正黑體" panose="020B0604030504040204" pitchFamily="34" charset="-120"/>
                              <a:ea typeface="微軟正黑體" panose="020B0604030504040204" pitchFamily="34" charset="-120"/>
                            </a:rPr>
                            <a:t>萬元以下自住免稅優惠</a:t>
                          </a:r>
                          <a:r>
                            <a:rPr lang="zh-TW" altLang="en-US" sz="2000" dirty="0" smtClean="0">
                              <a:latin typeface="微軟正黑體" panose="020B0604030504040204" pitchFamily="34" charset="-120"/>
                              <a:ea typeface="微軟正黑體" panose="020B0604030504040204" pitchFamily="34" charset="-120"/>
                            </a:rPr>
                            <a:t>，稅率</a:t>
                          </a:r>
                          <a:r>
                            <a:rPr lang="en-US" altLang="zh-TW" sz="2000" dirty="0" smtClean="0">
                              <a:latin typeface="微軟正黑體" panose="020B0604030504040204" pitchFamily="34" charset="-120"/>
                              <a:ea typeface="微軟正黑體" panose="020B0604030504040204" pitchFamily="34" charset="-120"/>
                            </a:rPr>
                            <a:t>10%</a:t>
                          </a:r>
                          <a:endParaRPr lang="zh-TW" altLang="en-US" sz="2000" dirty="0">
                            <a:latin typeface="微軟正黑體" panose="020B0604030504040204" pitchFamily="34" charset="-120"/>
                            <a:ea typeface="微軟正黑體" panose="020B0604030504040204" pitchFamily="34" charset="-120"/>
                          </a:endParaRPr>
                        </a:p>
                      </a:txBody>
                      <a:tcPr anchor="ctr"/>
                    </a:tc>
                  </a:tr>
                  <a:tr h="1872153">
                    <a:tc>
                      <a:txBody>
                        <a:bodyPr/>
                        <a:lstStyle/>
                        <a:p>
                          <a:pPr algn="ctr"/>
                          <a:r>
                            <a:rPr lang="zh-TW" altLang="en-US" sz="2400" b="1" dirty="0" smtClean="0">
                              <a:solidFill>
                                <a:srgbClr val="00B0F0"/>
                              </a:solidFill>
                              <a:latin typeface="微軟正黑體" panose="020B0604030504040204" pitchFamily="34" charset="-120"/>
                              <a:ea typeface="微軟正黑體" panose="020B0604030504040204" pitchFamily="34" charset="-120"/>
                            </a:rPr>
                            <a:t>課稅所得額</a:t>
                          </a:r>
                          <a:endParaRPr lang="en-US" altLang="zh-TW" sz="2400" b="1" dirty="0" smtClean="0">
                            <a:solidFill>
                              <a:srgbClr val="00B0F0"/>
                            </a:solidFill>
                            <a:latin typeface="微軟正黑體" panose="020B0604030504040204" pitchFamily="34" charset="-120"/>
                            <a:ea typeface="微軟正黑體" panose="020B0604030504040204" pitchFamily="34" charset="-120"/>
                          </a:endParaRPr>
                        </a:p>
                        <a:p>
                          <a:pPr algn="ctr"/>
                          <a:r>
                            <a:rPr lang="en-US" altLang="zh-TW" sz="1600" b="1" dirty="0" smtClean="0">
                              <a:solidFill>
                                <a:srgbClr val="00B0F0"/>
                              </a:solidFill>
                              <a:latin typeface="微軟正黑體" panose="020B0604030504040204" pitchFamily="34" charset="-120"/>
                              <a:ea typeface="微軟正黑體" panose="020B0604030504040204" pitchFamily="34" charset="-120"/>
                            </a:rPr>
                            <a:t>(</a:t>
                          </a:r>
                          <a:r>
                            <a:rPr lang="zh-TW" altLang="en-US" sz="1600" b="1" dirty="0" smtClean="0">
                              <a:solidFill>
                                <a:srgbClr val="00B0F0"/>
                              </a:solidFill>
                              <a:latin typeface="微軟正黑體" panose="020B0604030504040204" pitchFamily="34" charset="-120"/>
                              <a:ea typeface="微軟正黑體" panose="020B0604030504040204" pitchFamily="34" charset="-120"/>
                            </a:rPr>
                            <a:t>計算過程</a:t>
                          </a:r>
                          <a:r>
                            <a:rPr lang="en-US" altLang="zh-TW" sz="1600" b="1" dirty="0" smtClean="0">
                              <a:solidFill>
                                <a:srgbClr val="00B0F0"/>
                              </a:solidFill>
                              <a:latin typeface="微軟正黑體" panose="020B0604030504040204" pitchFamily="34" charset="-120"/>
                              <a:ea typeface="微軟正黑體" panose="020B0604030504040204" pitchFamily="34" charset="-120"/>
                            </a:rPr>
                            <a:t>)</a:t>
                          </a:r>
                          <a:endParaRPr lang="zh-TW" altLang="en-US" sz="1600" b="1" dirty="0">
                            <a:solidFill>
                              <a:srgbClr val="00B0F0"/>
                            </a:solidFill>
                            <a:latin typeface="微軟正黑體" panose="020B0604030504040204" pitchFamily="34" charset="-120"/>
                            <a:ea typeface="微軟正黑體" panose="020B0604030504040204" pitchFamily="34" charset="-120"/>
                          </a:endParaRPr>
                        </a:p>
                      </a:txBody>
                      <a:tcPr anchor="ctr"/>
                    </a:tc>
                    <a:tc>
                      <a:txBody>
                        <a:bodyPr/>
                        <a:lstStyle/>
                        <a:p>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smtClean="0">
                              <a:latin typeface="微軟正黑體" panose="020B0604030504040204" pitchFamily="34" charset="-120"/>
                              <a:ea typeface="微軟正黑體" panose="020B0604030504040204" pitchFamily="34" charset="-120"/>
                            </a:rPr>
                            <a:t>600</a:t>
                          </a:r>
                          <a:r>
                            <a:rPr lang="zh-TW" altLang="zh-TW" sz="2000" dirty="0" smtClean="0">
                              <a:latin typeface="微軟正黑體" panose="020B0604030504040204" pitchFamily="34" charset="-120"/>
                              <a:ea typeface="微軟正黑體" panose="020B0604030504040204" pitchFamily="34" charset="-120"/>
                            </a:rPr>
                            <a:t>萬的</a:t>
                          </a:r>
                          <a:r>
                            <a:rPr lang="zh-TW" altLang="en-US" sz="2000" dirty="0" smtClean="0">
                              <a:latin typeface="微軟正黑體" panose="020B0604030504040204" pitchFamily="34" charset="-120"/>
                              <a:ea typeface="微軟正黑體" panose="020B0604030504040204" pitchFamily="34" charset="-120"/>
                            </a:rPr>
                            <a:t>應稅所得</a:t>
                          </a:r>
                          <a:r>
                            <a:rPr lang="zh-TW" altLang="zh-TW" sz="2000" dirty="0" smtClean="0">
                              <a:latin typeface="微軟正黑體" panose="020B0604030504040204" pitchFamily="34" charset="-120"/>
                              <a:ea typeface="微軟正黑體" panose="020B0604030504040204" pitchFamily="34" charset="-120"/>
                            </a:rPr>
                            <a:t>當中，</a:t>
                          </a:r>
                          <a:r>
                            <a:rPr lang="zh-TW" altLang="en-US" sz="2000" dirty="0" smtClean="0">
                              <a:latin typeface="微軟正黑體" panose="020B0604030504040204" pitchFamily="34" charset="-120"/>
                              <a:ea typeface="微軟正黑體" panose="020B0604030504040204" pitchFamily="34" charset="-120"/>
                            </a:rPr>
                            <a:t>假設</a:t>
                          </a:r>
                          <a:r>
                            <a:rPr lang="zh-TW" altLang="zh-TW" sz="2000" dirty="0" smtClean="0">
                              <a:latin typeface="微軟正黑體" panose="020B0604030504040204" pitchFamily="34" charset="-120"/>
                              <a:ea typeface="微軟正黑體" panose="020B0604030504040204" pitchFamily="34" charset="-120"/>
                            </a:rPr>
                            <a:t>土地（</a:t>
                          </a:r>
                          <a:r>
                            <a:rPr lang="en-US" altLang="zh-TW" sz="2000" dirty="0" smtClean="0">
                              <a:latin typeface="微軟正黑體" panose="020B0604030504040204" pitchFamily="34" charset="-120"/>
                              <a:ea typeface="微軟正黑體" panose="020B0604030504040204" pitchFamily="34" charset="-120"/>
                            </a:rPr>
                            <a:t>7</a:t>
                          </a:r>
                          <a:r>
                            <a:rPr lang="zh-TW" altLang="zh-TW" sz="2000" dirty="0" smtClean="0">
                              <a:latin typeface="微軟正黑體" panose="020B0604030504040204" pitchFamily="34" charset="-120"/>
                              <a:ea typeface="微軟正黑體" panose="020B0604030504040204" pitchFamily="34" charset="-120"/>
                            </a:rPr>
                            <a:t>成）免稅，而建物（</a:t>
                          </a:r>
                          <a:r>
                            <a:rPr lang="en-US" altLang="zh-TW" sz="2000" dirty="0" smtClean="0">
                              <a:latin typeface="微軟正黑體" panose="020B0604030504040204" pitchFamily="34" charset="-120"/>
                              <a:ea typeface="微軟正黑體" panose="020B0604030504040204" pitchFamily="34" charset="-120"/>
                            </a:rPr>
                            <a:t>3</a:t>
                          </a:r>
                          <a:r>
                            <a:rPr lang="zh-TW" altLang="zh-TW" sz="2000" dirty="0" smtClean="0">
                              <a:latin typeface="微軟正黑體" panose="020B0604030504040204" pitchFamily="34" charset="-120"/>
                              <a:ea typeface="微軟正黑體" panose="020B0604030504040204" pitchFamily="34" charset="-120"/>
                            </a:rPr>
                            <a:t>成）</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smtClean="0">
                              <a:latin typeface="微軟正黑體" panose="020B0604030504040204" pitchFamily="34" charset="-120"/>
                              <a:ea typeface="微軟正黑體" panose="020B0604030504040204" pitchFamily="34" charset="-120"/>
                            </a:rPr>
                            <a:t>600</a:t>
                          </a:r>
                          <a:r>
                            <a:rPr lang="zh-TW" altLang="en-US" sz="2000" dirty="0" smtClean="0">
                              <a:latin typeface="微軟正黑體" panose="020B0604030504040204" pitchFamily="34" charset="-120"/>
                              <a:ea typeface="微軟正黑體" panose="020B0604030504040204" pitchFamily="34" charset="-120"/>
                            </a:rPr>
                            <a:t>萬</a:t>
                          </a:r>
                          <a:r>
                            <a:rPr lang="en-US" altLang="zh-TW" sz="2000" dirty="0" smtClean="0">
                              <a:latin typeface="微軟正黑體" panose="020B0604030504040204" pitchFamily="34" charset="-120"/>
                              <a:ea typeface="微軟正黑體" panose="020B0604030504040204" pitchFamily="34" charset="-120"/>
                            </a:rPr>
                            <a:t>×</a:t>
                          </a:r>
                          <a14:m>
                            <m:oMath xmlns:m="http://schemas.openxmlformats.org/officeDocument/2006/math">
                              <m:f>
                                <m:fPr>
                                  <m:ctrlPr>
                                    <a:rPr lang="en-US" altLang="zh-TW" sz="2000" i="1" smtClean="0">
                                      <a:latin typeface="Cambria Math" panose="02040503050406030204" pitchFamily="18" charset="0"/>
                                      <a:ea typeface="微軟正黑體" panose="020B0604030504040204" pitchFamily="34" charset="-120"/>
                                    </a:rPr>
                                  </m:ctrlPr>
                                </m:fPr>
                                <m:num>
                                  <m:r>
                                    <a:rPr lang="en-US" altLang="zh-TW" sz="2000" b="0" i="1" smtClean="0">
                                      <a:latin typeface="Cambria Math"/>
                                      <a:ea typeface="微軟正黑體" panose="020B0604030504040204" pitchFamily="34" charset="-120"/>
                                    </a:rPr>
                                    <m:t>3</m:t>
                                  </m:r>
                                </m:num>
                                <m:den>
                                  <m:r>
                                    <a:rPr lang="en-US" altLang="zh-TW" sz="2000" b="0" i="1" smtClean="0">
                                      <a:latin typeface="Cambria Math"/>
                                      <a:ea typeface="微軟正黑體" panose="020B0604030504040204" pitchFamily="34" charset="-120"/>
                                    </a:rPr>
                                    <m:t>10</m:t>
                                  </m:r>
                                </m:den>
                              </m:f>
                            </m:oMath>
                          </a14:m>
                          <a:r>
                            <a:rPr lang="en-US" altLang="zh-TW" sz="2000" dirty="0" smtClean="0">
                              <a:latin typeface="微軟正黑體" panose="020B0604030504040204" pitchFamily="34" charset="-120"/>
                              <a:ea typeface="微軟正黑體" panose="020B0604030504040204" pitchFamily="34" charset="-120"/>
                            </a:rPr>
                            <a:t>=180</a:t>
                          </a:r>
                          <a:r>
                            <a:rPr lang="zh-TW" altLang="en-US" sz="2000" dirty="0" smtClean="0">
                              <a:latin typeface="微軟正黑體" panose="020B0604030504040204" pitchFamily="34" charset="-120"/>
                              <a:ea typeface="微軟正黑體" panose="020B0604030504040204" pitchFamily="34" charset="-120"/>
                            </a:rPr>
                            <a:t>萬</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r>
                            <a:rPr lang="en-US" altLang="zh-TW" sz="2000" dirty="0" smtClean="0">
                              <a:latin typeface="微軟正黑體" panose="020B0604030504040204" pitchFamily="34" charset="-120"/>
                              <a:ea typeface="微軟正黑體" panose="020B0604030504040204" pitchFamily="34" charset="-120"/>
                            </a:rPr>
                            <a:t>600</a:t>
                          </a:r>
                          <a:r>
                            <a:rPr lang="zh-TW" altLang="en-US" sz="2000" dirty="0" smtClean="0">
                              <a:latin typeface="微軟正黑體" panose="020B0604030504040204" pitchFamily="34" charset="-120"/>
                              <a:ea typeface="微軟正黑體" panose="020B0604030504040204" pitchFamily="34" charset="-120"/>
                            </a:rPr>
                            <a:t>萬</a:t>
                          </a:r>
                          <a:r>
                            <a:rPr lang="en-US" altLang="zh-TW" sz="2000" dirty="0" smtClean="0">
                              <a:latin typeface="微軟正黑體" panose="020B0604030504040204" pitchFamily="34" charset="-120"/>
                              <a:ea typeface="微軟正黑體" panose="020B0604030504040204" pitchFamily="34" charset="-120"/>
                            </a:rPr>
                            <a:t>-400</a:t>
                          </a:r>
                          <a:r>
                            <a:rPr lang="zh-TW" altLang="en-US" sz="2000" dirty="0" smtClean="0">
                              <a:latin typeface="微軟正黑體" panose="020B0604030504040204" pitchFamily="34" charset="-120"/>
                              <a:ea typeface="微軟正黑體" panose="020B0604030504040204" pitchFamily="34" charset="-120"/>
                            </a:rPr>
                            <a:t>萬</a:t>
                          </a:r>
                          <a:r>
                            <a:rPr lang="en-US" altLang="zh-TW" sz="2000" dirty="0" smtClean="0">
                              <a:latin typeface="微軟正黑體" panose="020B0604030504040204" pitchFamily="34" charset="-120"/>
                              <a:ea typeface="微軟正黑體" panose="020B0604030504040204" pitchFamily="34" charset="-120"/>
                            </a:rPr>
                            <a:t>=200</a:t>
                          </a:r>
                          <a:r>
                            <a:rPr lang="zh-TW" altLang="en-US" sz="2000" dirty="0" smtClean="0">
                              <a:latin typeface="微軟正黑體" panose="020B0604030504040204" pitchFamily="34" charset="-120"/>
                              <a:ea typeface="微軟正黑體" panose="020B0604030504040204" pitchFamily="34" charset="-120"/>
                            </a:rPr>
                            <a:t>萬</a:t>
                          </a:r>
                          <a:endParaRPr lang="en-US" altLang="zh-TW" sz="2000" dirty="0" smtClean="0">
                            <a:latin typeface="微軟正黑體" panose="020B0604030504040204" pitchFamily="34" charset="-120"/>
                            <a:ea typeface="微軟正黑體" panose="020B0604030504040204" pitchFamily="34" charset="-120"/>
                          </a:endParaRPr>
                        </a:p>
                      </a:txBody>
                      <a:tcPr anchor="ctr"/>
                    </a:tc>
                  </a:tr>
                  <a:tr h="490913">
                    <a:tc>
                      <a:txBody>
                        <a:bodyPr/>
                        <a:lstStyle/>
                        <a:p>
                          <a:pPr algn="ctr"/>
                          <a:r>
                            <a:rPr lang="zh-TW" altLang="en-US" sz="2400" b="1" dirty="0" smtClean="0">
                              <a:solidFill>
                                <a:srgbClr val="00B0F0"/>
                              </a:solidFill>
                              <a:latin typeface="微軟正黑體" panose="020B0604030504040204" pitchFamily="34" charset="-120"/>
                              <a:ea typeface="微軟正黑體" panose="020B0604030504040204" pitchFamily="34" charset="-120"/>
                            </a:rPr>
                            <a:t>應繳納稅額</a:t>
                          </a:r>
                          <a:endParaRPr lang="zh-TW" altLang="en-US" sz="2400" b="1" dirty="0">
                            <a:solidFill>
                              <a:srgbClr val="00B0F0"/>
                            </a:solidFill>
                            <a:latin typeface="微軟正黑體" panose="020B0604030504040204" pitchFamily="34" charset="-120"/>
                            <a:ea typeface="微軟正黑體" panose="020B0604030504040204" pitchFamily="34" charset="-120"/>
                          </a:endParaRPr>
                        </a:p>
                      </a:txBody>
                      <a:tcPr anchor="ctr"/>
                    </a:tc>
                    <a:tc>
                      <a:txBody>
                        <a:bodyPr/>
                        <a:lstStyle/>
                        <a:p>
                          <a:r>
                            <a:rPr lang="en-US" altLang="zh-TW" sz="2400" b="1" dirty="0" smtClean="0">
                              <a:solidFill>
                                <a:srgbClr val="FF0000"/>
                              </a:solidFill>
                              <a:latin typeface="微軟正黑體" panose="020B0604030504040204" pitchFamily="34" charset="-120"/>
                              <a:ea typeface="微軟正黑體" panose="020B0604030504040204" pitchFamily="34" charset="-120"/>
                            </a:rPr>
                            <a:t>180</a:t>
                          </a:r>
                          <a:r>
                            <a:rPr lang="zh-TW" altLang="en-US" sz="2400" b="1" dirty="0" smtClean="0">
                              <a:solidFill>
                                <a:srgbClr val="FF0000"/>
                              </a:solidFill>
                              <a:latin typeface="微軟正黑體" panose="020B0604030504040204" pitchFamily="34" charset="-120"/>
                              <a:ea typeface="微軟正黑體" panose="020B0604030504040204" pitchFamily="34" charset="-120"/>
                            </a:rPr>
                            <a:t>萬</a:t>
                          </a:r>
                          <a:r>
                            <a:rPr lang="en-US" altLang="zh-TW" sz="2400" dirty="0" smtClean="0">
                              <a:latin typeface="微軟正黑體" panose="020B0604030504040204" pitchFamily="34" charset="-120"/>
                              <a:ea typeface="微軟正黑體" panose="020B0604030504040204" pitchFamily="34" charset="-120"/>
                            </a:rPr>
                            <a:t>×20%=</a:t>
                          </a:r>
                          <a:r>
                            <a:rPr lang="en-US" altLang="zh-TW" sz="2400" b="1" dirty="0" smtClean="0">
                              <a:solidFill>
                                <a:srgbClr val="FF0000"/>
                              </a:solidFill>
                              <a:latin typeface="微軟正黑體" panose="020B0604030504040204" pitchFamily="34" charset="-120"/>
                              <a:ea typeface="微軟正黑體" panose="020B0604030504040204" pitchFamily="34" charset="-120"/>
                            </a:rPr>
                            <a:t>36</a:t>
                          </a:r>
                          <a:r>
                            <a:rPr lang="zh-TW" altLang="en-US" sz="2400" b="1" dirty="0" smtClean="0">
                              <a:solidFill>
                                <a:srgbClr val="FF0000"/>
                              </a:solidFill>
                              <a:latin typeface="微軟正黑體" panose="020B0604030504040204" pitchFamily="34" charset="-120"/>
                              <a:ea typeface="微軟正黑體" panose="020B0604030504040204" pitchFamily="34" charset="-120"/>
                            </a:rPr>
                            <a:t>萬元</a:t>
                          </a:r>
                          <a:endParaRPr lang="zh-TW" altLang="en-US" sz="24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r>
                            <a:rPr lang="en-US" altLang="zh-TW" sz="2400" b="1" dirty="0" smtClean="0">
                              <a:solidFill>
                                <a:srgbClr val="FF0000"/>
                              </a:solidFill>
                              <a:latin typeface="微軟正黑體" panose="020B0604030504040204" pitchFamily="34" charset="-120"/>
                              <a:ea typeface="微軟正黑體" panose="020B0604030504040204" pitchFamily="34" charset="-120"/>
                            </a:rPr>
                            <a:t>200</a:t>
                          </a:r>
                          <a:r>
                            <a:rPr lang="zh-TW" altLang="en-US" sz="2400" b="1" dirty="0" smtClean="0">
                              <a:solidFill>
                                <a:srgbClr val="FF0000"/>
                              </a:solidFill>
                              <a:latin typeface="微軟正黑體" panose="020B0604030504040204" pitchFamily="34" charset="-120"/>
                              <a:ea typeface="微軟正黑體" panose="020B0604030504040204" pitchFamily="34" charset="-120"/>
                            </a:rPr>
                            <a:t>萬</a:t>
                          </a:r>
                          <a:r>
                            <a:rPr lang="en-US" altLang="zh-TW" sz="2400" dirty="0" smtClean="0">
                              <a:latin typeface="微軟正黑體" panose="020B0604030504040204" pitchFamily="34" charset="-120"/>
                              <a:ea typeface="微軟正黑體" panose="020B0604030504040204" pitchFamily="34" charset="-120"/>
                            </a:rPr>
                            <a:t>×10%=</a:t>
                          </a:r>
                          <a:r>
                            <a:rPr lang="en-US" altLang="zh-TW" sz="2400" b="1" dirty="0" smtClean="0">
                              <a:solidFill>
                                <a:srgbClr val="FF0000"/>
                              </a:solidFill>
                              <a:latin typeface="微軟正黑體" panose="020B0604030504040204" pitchFamily="34" charset="-120"/>
                              <a:ea typeface="微軟正黑體" panose="020B0604030504040204" pitchFamily="34" charset="-120"/>
                            </a:rPr>
                            <a:t>20</a:t>
                          </a:r>
                          <a:r>
                            <a:rPr lang="zh-TW" altLang="en-US" sz="2400" b="1" dirty="0" smtClean="0">
                              <a:solidFill>
                                <a:srgbClr val="FF0000"/>
                              </a:solidFill>
                              <a:latin typeface="微軟正黑體" panose="020B0604030504040204" pitchFamily="34" charset="-120"/>
                              <a:ea typeface="微軟正黑體" panose="020B0604030504040204" pitchFamily="34" charset="-120"/>
                            </a:rPr>
                            <a:t>萬元</a:t>
                          </a:r>
                          <a:endParaRPr lang="zh-TW" altLang="en-US" sz="2400" b="1" dirty="0">
                            <a:solidFill>
                              <a:srgbClr val="FF0000"/>
                            </a:solidFill>
                            <a:latin typeface="微軟正黑體" panose="020B0604030504040204" pitchFamily="34" charset="-120"/>
                            <a:ea typeface="微軟正黑體" panose="020B0604030504040204" pitchFamily="34" charset="-120"/>
                          </a:endParaRPr>
                        </a:p>
                      </a:txBody>
                      <a:tcPr anchor="ctr"/>
                    </a:tc>
                  </a:tr>
                </a:tbl>
              </a:graphicData>
            </a:graphic>
          </p:graphicFrame>
        </mc:Choice>
        <mc:Fallback xmlns="">
          <p:graphicFrame>
            <p:nvGraphicFramePr>
              <p:cNvPr id="19" name="表格 18"/>
              <p:cNvGraphicFramePr>
                <a:graphicFrameLocks noGrp="1"/>
              </p:cNvGraphicFramePr>
              <p:nvPr>
                <p:extLst>
                  <p:ext uri="{D42A27DB-BD31-4B8C-83A1-F6EECF244321}">
                    <p14:modId xmlns:p14="http://schemas.microsoft.com/office/powerpoint/2010/main" val="2784725206"/>
                  </p:ext>
                </p:extLst>
              </p:nvPr>
            </p:nvGraphicFramePr>
            <p:xfrm>
              <a:off x="323527" y="2708920"/>
              <a:ext cx="8568952" cy="3606712"/>
            </p:xfrm>
            <a:graphic>
              <a:graphicData uri="http://schemas.openxmlformats.org/drawingml/2006/table">
                <a:tbl>
                  <a:tblPr firstRow="1" bandRow="1">
                    <a:tableStyleId>{93296810-A885-4BE3-A3E7-6D5BEEA58F35}</a:tableStyleId>
                  </a:tblPr>
                  <a:tblGrid>
                    <a:gridCol w="1922009"/>
                    <a:gridCol w="3341396"/>
                    <a:gridCol w="3305547"/>
                  </a:tblGrid>
                  <a:tr h="490913">
                    <a:tc>
                      <a:txBody>
                        <a:bodyPr/>
                        <a:lstStyle/>
                        <a:p>
                          <a:endParaRPr lang="zh-TW" altLang="en-US" sz="2400" dirty="0">
                            <a:solidFill>
                              <a:srgbClr val="FFFF00"/>
                            </a:solidFill>
                            <a:latin typeface="微軟正黑體" panose="020B0604030504040204" pitchFamily="34" charset="-120"/>
                            <a:ea typeface="微軟正黑體" panose="020B0604030504040204" pitchFamily="34" charset="-120"/>
                          </a:endParaRPr>
                        </a:p>
                      </a:txBody>
                      <a:tcPr/>
                    </a:tc>
                    <a:tc>
                      <a:txBody>
                        <a:bodyPr/>
                        <a:lstStyle/>
                        <a:p>
                          <a:pPr algn="ctr"/>
                          <a:r>
                            <a:rPr lang="zh-TW" altLang="zh-TW" sz="2400" dirty="0" smtClean="0">
                              <a:latin typeface="微軟正黑體" panose="020B0604030504040204" pitchFamily="34" charset="-120"/>
                              <a:ea typeface="微軟正黑體" panose="020B0604030504040204" pitchFamily="34" charset="-120"/>
                            </a:rPr>
                            <a:t>選擇舊制</a:t>
                          </a:r>
                          <a:endParaRPr lang="zh-TW" altLang="en-US" sz="2400" dirty="0">
                            <a:solidFill>
                              <a:srgbClr val="FFFF0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zh-TW" sz="2400" dirty="0" smtClean="0">
                              <a:latin typeface="微軟正黑體" panose="020B0604030504040204" pitchFamily="34" charset="-120"/>
                              <a:ea typeface="微軟正黑體" panose="020B0604030504040204" pitchFamily="34" charset="-120"/>
                            </a:rPr>
                            <a:t>選擇新制</a:t>
                          </a:r>
                          <a:endParaRPr lang="zh-TW" altLang="en-US" sz="2400" dirty="0">
                            <a:solidFill>
                              <a:srgbClr val="FFFF00"/>
                            </a:solidFill>
                            <a:latin typeface="微軟正黑體" panose="020B0604030504040204" pitchFamily="34" charset="-120"/>
                            <a:ea typeface="微軟正黑體" panose="020B0604030504040204" pitchFamily="34" charset="-120"/>
                          </a:endParaRPr>
                        </a:p>
                      </a:txBody>
                      <a:tcPr anchor="ctr"/>
                    </a:tc>
                  </a:tr>
                  <a:tr h="752733">
                    <a:tc>
                      <a:txBody>
                        <a:bodyPr/>
                        <a:lstStyle/>
                        <a:p>
                          <a:pPr algn="ctr"/>
                          <a:r>
                            <a:rPr lang="zh-TW" altLang="en-US" sz="2400" b="1" dirty="0" smtClean="0">
                              <a:solidFill>
                                <a:srgbClr val="00B0F0"/>
                              </a:solidFill>
                              <a:latin typeface="微軟正黑體" panose="020B0604030504040204" pitchFamily="34" charset="-120"/>
                              <a:ea typeface="微軟正黑體" panose="020B0604030504040204" pitchFamily="34" charset="-120"/>
                            </a:rPr>
                            <a:t>稅率</a:t>
                          </a:r>
                          <a:endParaRPr lang="zh-TW" altLang="en-US" sz="2400" b="1" dirty="0">
                            <a:solidFill>
                              <a:srgbClr val="00B0F0"/>
                            </a:solidFill>
                            <a:latin typeface="微軟正黑體" panose="020B0604030504040204" pitchFamily="34" charset="-120"/>
                            <a:ea typeface="微軟正黑體" panose="020B0604030504040204" pitchFamily="34" charset="-120"/>
                          </a:endParaRPr>
                        </a:p>
                      </a:txBody>
                      <a:tcPr anchor="ctr"/>
                    </a:tc>
                    <a:tc>
                      <a:txBody>
                        <a:bodyPr/>
                        <a:lstStyle/>
                        <a:p>
                          <a:r>
                            <a:rPr lang="zh-TW" altLang="en-US" sz="2000" dirty="0" smtClean="0">
                              <a:latin typeface="微軟正黑體" panose="020B0604030504040204" pitchFamily="34" charset="-120"/>
                              <a:ea typeface="微軟正黑體" panose="020B0604030504040204" pitchFamily="34" charset="-120"/>
                            </a:rPr>
                            <a:t>假設</a:t>
                          </a:r>
                          <a:r>
                            <a:rPr lang="zh-TW" altLang="zh-TW" sz="2000" u="sng" dirty="0" smtClean="0">
                              <a:latin typeface="微軟正黑體" panose="020B0604030504040204" pitchFamily="34" charset="-120"/>
                              <a:ea typeface="微軟正黑體" panose="020B0604030504040204" pitchFamily="34" charset="-120"/>
                            </a:rPr>
                            <a:t>小王</a:t>
                          </a:r>
                          <a:r>
                            <a:rPr lang="zh-TW" altLang="zh-TW" sz="2000" dirty="0" smtClean="0">
                              <a:latin typeface="微軟正黑體" panose="020B0604030504040204" pitchFamily="34" charset="-120"/>
                              <a:ea typeface="微軟正黑體" panose="020B0604030504040204" pitchFamily="34" charset="-120"/>
                            </a:rPr>
                            <a:t>交易適用的綜所稅</a:t>
                          </a:r>
                          <a:r>
                            <a:rPr lang="zh-TW" altLang="en-US" sz="2000" dirty="0" smtClean="0">
                              <a:latin typeface="微軟正黑體" panose="020B0604030504040204" pitchFamily="34" charset="-120"/>
                              <a:ea typeface="微軟正黑體" panose="020B0604030504040204" pitchFamily="34" charset="-120"/>
                            </a:rPr>
                            <a:t>，</a:t>
                          </a:r>
                          <a:r>
                            <a:rPr lang="zh-TW" altLang="zh-TW" sz="2000" dirty="0" smtClean="0">
                              <a:latin typeface="微軟正黑體" panose="020B0604030504040204" pitchFamily="34" charset="-120"/>
                              <a:ea typeface="微軟正黑體" panose="020B0604030504040204" pitchFamily="34" charset="-120"/>
                            </a:rPr>
                            <a:t>稅率為</a:t>
                          </a:r>
                          <a:r>
                            <a:rPr lang="en-US" altLang="zh-TW" sz="2000" dirty="0" smtClean="0">
                              <a:latin typeface="微軟正黑體" panose="020B0604030504040204" pitchFamily="34" charset="-120"/>
                              <a:ea typeface="微軟正黑體" panose="020B0604030504040204" pitchFamily="34" charset="-120"/>
                            </a:rPr>
                            <a:t>20</a:t>
                          </a:r>
                          <a:r>
                            <a:rPr lang="zh-TW" altLang="zh-TW"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r>
                            <a:rPr lang="zh-TW" altLang="zh-TW" sz="2000" dirty="0" smtClean="0">
                              <a:latin typeface="微軟正黑體" panose="020B0604030504040204" pitchFamily="34" charset="-120"/>
                              <a:ea typeface="微軟正黑體" panose="020B0604030504040204" pitchFamily="34" charset="-120"/>
                            </a:rPr>
                            <a:t>可享</a:t>
                          </a:r>
                          <a:r>
                            <a:rPr lang="en-US" altLang="zh-TW" sz="2000" dirty="0" smtClean="0">
                              <a:latin typeface="微軟正黑體" panose="020B0604030504040204" pitchFamily="34" charset="-120"/>
                              <a:ea typeface="微軟正黑體" panose="020B0604030504040204" pitchFamily="34" charset="-120"/>
                            </a:rPr>
                            <a:t>400</a:t>
                          </a:r>
                          <a:r>
                            <a:rPr lang="zh-TW" altLang="zh-TW" sz="2000" dirty="0" smtClean="0">
                              <a:latin typeface="微軟正黑體" panose="020B0604030504040204" pitchFamily="34" charset="-120"/>
                              <a:ea typeface="微軟正黑體" panose="020B0604030504040204" pitchFamily="34" charset="-120"/>
                            </a:rPr>
                            <a:t>萬元以下自住免稅優惠</a:t>
                          </a:r>
                          <a:r>
                            <a:rPr lang="zh-TW" altLang="en-US" sz="2000" dirty="0" smtClean="0">
                              <a:latin typeface="微軟正黑體" panose="020B0604030504040204" pitchFamily="34" charset="-120"/>
                              <a:ea typeface="微軟正黑體" panose="020B0604030504040204" pitchFamily="34" charset="-120"/>
                            </a:rPr>
                            <a:t>，稅率</a:t>
                          </a:r>
                          <a:r>
                            <a:rPr lang="en-US" altLang="zh-TW" sz="2000" dirty="0" smtClean="0">
                              <a:latin typeface="微軟正黑體" panose="020B0604030504040204" pitchFamily="34" charset="-120"/>
                              <a:ea typeface="微軟正黑體" panose="020B0604030504040204" pitchFamily="34" charset="-120"/>
                            </a:rPr>
                            <a:t>10%</a:t>
                          </a:r>
                          <a:endParaRPr lang="zh-TW" altLang="en-US" sz="2000" dirty="0">
                            <a:latin typeface="微軟正黑體" panose="020B0604030504040204" pitchFamily="34" charset="-120"/>
                            <a:ea typeface="微軟正黑體" panose="020B0604030504040204" pitchFamily="34" charset="-120"/>
                          </a:endParaRPr>
                        </a:p>
                      </a:txBody>
                      <a:tcPr anchor="ctr"/>
                    </a:tc>
                  </a:tr>
                  <a:tr h="1872153">
                    <a:tc>
                      <a:txBody>
                        <a:bodyPr/>
                        <a:lstStyle/>
                        <a:p>
                          <a:pPr algn="ctr"/>
                          <a:r>
                            <a:rPr lang="zh-TW" altLang="en-US" sz="2400" b="1" dirty="0" smtClean="0">
                              <a:solidFill>
                                <a:srgbClr val="00B0F0"/>
                              </a:solidFill>
                              <a:latin typeface="微軟正黑體" panose="020B0604030504040204" pitchFamily="34" charset="-120"/>
                              <a:ea typeface="微軟正黑體" panose="020B0604030504040204" pitchFamily="34" charset="-120"/>
                            </a:rPr>
                            <a:t>課稅所得額</a:t>
                          </a:r>
                          <a:endParaRPr lang="en-US" altLang="zh-TW" sz="2400" b="1" dirty="0" smtClean="0">
                            <a:solidFill>
                              <a:srgbClr val="00B0F0"/>
                            </a:solidFill>
                            <a:latin typeface="微軟正黑體" panose="020B0604030504040204" pitchFamily="34" charset="-120"/>
                            <a:ea typeface="微軟正黑體" panose="020B0604030504040204" pitchFamily="34" charset="-120"/>
                          </a:endParaRPr>
                        </a:p>
                        <a:p>
                          <a:pPr algn="ctr"/>
                          <a:r>
                            <a:rPr lang="en-US" altLang="zh-TW" sz="1600" b="1" dirty="0" smtClean="0">
                              <a:solidFill>
                                <a:srgbClr val="00B0F0"/>
                              </a:solidFill>
                              <a:latin typeface="微軟正黑體" panose="020B0604030504040204" pitchFamily="34" charset="-120"/>
                              <a:ea typeface="微軟正黑體" panose="020B0604030504040204" pitchFamily="34" charset="-120"/>
                            </a:rPr>
                            <a:t>(</a:t>
                          </a:r>
                          <a:r>
                            <a:rPr lang="zh-TW" altLang="en-US" sz="1600" b="1" dirty="0" smtClean="0">
                              <a:solidFill>
                                <a:srgbClr val="00B0F0"/>
                              </a:solidFill>
                              <a:latin typeface="微軟正黑體" panose="020B0604030504040204" pitchFamily="34" charset="-120"/>
                              <a:ea typeface="微軟正黑體" panose="020B0604030504040204" pitchFamily="34" charset="-120"/>
                            </a:rPr>
                            <a:t>計算過程</a:t>
                          </a:r>
                          <a:r>
                            <a:rPr lang="en-US" altLang="zh-TW" sz="1600" b="1" dirty="0" smtClean="0">
                              <a:solidFill>
                                <a:srgbClr val="00B0F0"/>
                              </a:solidFill>
                              <a:latin typeface="微軟正黑體" panose="020B0604030504040204" pitchFamily="34" charset="-120"/>
                              <a:ea typeface="微軟正黑體" panose="020B0604030504040204" pitchFamily="34" charset="-120"/>
                            </a:rPr>
                            <a:t>)</a:t>
                          </a:r>
                          <a:endParaRPr lang="zh-TW" altLang="en-US" sz="1600" b="1" dirty="0">
                            <a:solidFill>
                              <a:srgbClr val="00B0F0"/>
                            </a:solidFill>
                            <a:latin typeface="微軟正黑體" panose="020B0604030504040204" pitchFamily="34" charset="-120"/>
                            <a:ea typeface="微軟正黑體" panose="020B0604030504040204" pitchFamily="34" charset="-120"/>
                          </a:endParaRPr>
                        </a:p>
                      </a:txBody>
                      <a:tcPr anchor="ctr"/>
                    </a:tc>
                    <a:tc>
                      <a:txBody>
                        <a:bodyPr/>
                        <a:lstStyle/>
                        <a:p>
                          <a:endParaRPr lang="zh-TW"/>
                        </a:p>
                      </a:txBody>
                      <a:tcPr anchor="ctr">
                        <a:blipFill rotWithShape="1">
                          <a:blip r:embed="rId2"/>
                          <a:stretch>
                            <a:fillRect l="-57377" t="-67752" r="-98725" b="-33225"/>
                          </a:stretch>
                        </a:blipFill>
                      </a:tcPr>
                    </a:tc>
                    <a:tc>
                      <a:txBody>
                        <a:bodyPr/>
                        <a:lstStyle/>
                        <a:p>
                          <a:r>
                            <a:rPr lang="en-US" altLang="zh-TW" sz="2000" dirty="0" smtClean="0">
                              <a:latin typeface="微軟正黑體" panose="020B0604030504040204" pitchFamily="34" charset="-120"/>
                              <a:ea typeface="微軟正黑體" panose="020B0604030504040204" pitchFamily="34" charset="-120"/>
                            </a:rPr>
                            <a:t>600</a:t>
                          </a:r>
                          <a:r>
                            <a:rPr lang="zh-TW" altLang="en-US" sz="2000" dirty="0" smtClean="0">
                              <a:latin typeface="微軟正黑體" panose="020B0604030504040204" pitchFamily="34" charset="-120"/>
                              <a:ea typeface="微軟正黑體" panose="020B0604030504040204" pitchFamily="34" charset="-120"/>
                            </a:rPr>
                            <a:t>萬</a:t>
                          </a:r>
                          <a:r>
                            <a:rPr lang="en-US" altLang="zh-TW" sz="2000" dirty="0" smtClean="0">
                              <a:latin typeface="微軟正黑體" panose="020B0604030504040204" pitchFamily="34" charset="-120"/>
                              <a:ea typeface="微軟正黑體" panose="020B0604030504040204" pitchFamily="34" charset="-120"/>
                            </a:rPr>
                            <a:t>-400</a:t>
                          </a:r>
                          <a:r>
                            <a:rPr lang="zh-TW" altLang="en-US" sz="2000" dirty="0" smtClean="0">
                              <a:latin typeface="微軟正黑體" panose="020B0604030504040204" pitchFamily="34" charset="-120"/>
                              <a:ea typeface="微軟正黑體" panose="020B0604030504040204" pitchFamily="34" charset="-120"/>
                            </a:rPr>
                            <a:t>萬</a:t>
                          </a:r>
                          <a:r>
                            <a:rPr lang="en-US" altLang="zh-TW" sz="2000" dirty="0" smtClean="0">
                              <a:latin typeface="微軟正黑體" panose="020B0604030504040204" pitchFamily="34" charset="-120"/>
                              <a:ea typeface="微軟正黑體" panose="020B0604030504040204" pitchFamily="34" charset="-120"/>
                            </a:rPr>
                            <a:t>=200</a:t>
                          </a:r>
                          <a:r>
                            <a:rPr lang="zh-TW" altLang="en-US" sz="2000" dirty="0" smtClean="0">
                              <a:latin typeface="微軟正黑體" panose="020B0604030504040204" pitchFamily="34" charset="-120"/>
                              <a:ea typeface="微軟正黑體" panose="020B0604030504040204" pitchFamily="34" charset="-120"/>
                            </a:rPr>
                            <a:t>萬</a:t>
                          </a:r>
                          <a:endParaRPr lang="en-US" altLang="zh-TW" sz="2000" dirty="0" smtClean="0">
                            <a:latin typeface="微軟正黑體" panose="020B0604030504040204" pitchFamily="34" charset="-120"/>
                            <a:ea typeface="微軟正黑體" panose="020B0604030504040204" pitchFamily="34" charset="-120"/>
                          </a:endParaRPr>
                        </a:p>
                      </a:txBody>
                      <a:tcPr anchor="ctr"/>
                    </a:tc>
                  </a:tr>
                  <a:tr h="490913">
                    <a:tc>
                      <a:txBody>
                        <a:bodyPr/>
                        <a:lstStyle/>
                        <a:p>
                          <a:pPr algn="ctr"/>
                          <a:r>
                            <a:rPr lang="zh-TW" altLang="en-US" sz="2400" b="1" dirty="0" smtClean="0">
                              <a:solidFill>
                                <a:srgbClr val="00B0F0"/>
                              </a:solidFill>
                              <a:latin typeface="微軟正黑體" panose="020B0604030504040204" pitchFamily="34" charset="-120"/>
                              <a:ea typeface="微軟正黑體" panose="020B0604030504040204" pitchFamily="34" charset="-120"/>
                            </a:rPr>
                            <a:t>應繳納稅額</a:t>
                          </a:r>
                          <a:endParaRPr lang="zh-TW" altLang="en-US" sz="2400" b="1" dirty="0">
                            <a:solidFill>
                              <a:srgbClr val="00B0F0"/>
                            </a:solidFill>
                            <a:latin typeface="微軟正黑體" panose="020B0604030504040204" pitchFamily="34" charset="-120"/>
                            <a:ea typeface="微軟正黑體" panose="020B0604030504040204" pitchFamily="34" charset="-120"/>
                          </a:endParaRPr>
                        </a:p>
                      </a:txBody>
                      <a:tcPr anchor="ctr"/>
                    </a:tc>
                    <a:tc>
                      <a:txBody>
                        <a:bodyPr/>
                        <a:lstStyle/>
                        <a:p>
                          <a:r>
                            <a:rPr lang="en-US" altLang="zh-TW" sz="2400" b="1" dirty="0" smtClean="0">
                              <a:solidFill>
                                <a:srgbClr val="FF0000"/>
                              </a:solidFill>
                              <a:latin typeface="微軟正黑體" panose="020B0604030504040204" pitchFamily="34" charset="-120"/>
                              <a:ea typeface="微軟正黑體" panose="020B0604030504040204" pitchFamily="34" charset="-120"/>
                            </a:rPr>
                            <a:t>180</a:t>
                          </a:r>
                          <a:r>
                            <a:rPr lang="zh-TW" altLang="en-US" sz="2400" b="1" dirty="0" smtClean="0">
                              <a:solidFill>
                                <a:srgbClr val="FF0000"/>
                              </a:solidFill>
                              <a:latin typeface="微軟正黑體" panose="020B0604030504040204" pitchFamily="34" charset="-120"/>
                              <a:ea typeface="微軟正黑體" panose="020B0604030504040204" pitchFamily="34" charset="-120"/>
                            </a:rPr>
                            <a:t>萬</a:t>
                          </a:r>
                          <a:r>
                            <a:rPr lang="en-US" altLang="zh-TW" sz="2400" dirty="0" smtClean="0">
                              <a:latin typeface="微軟正黑體" panose="020B0604030504040204" pitchFamily="34" charset="-120"/>
                              <a:ea typeface="微軟正黑體" panose="020B0604030504040204" pitchFamily="34" charset="-120"/>
                            </a:rPr>
                            <a:t>×20%=</a:t>
                          </a:r>
                          <a:r>
                            <a:rPr lang="en-US" altLang="zh-TW" sz="2400" b="1" dirty="0" smtClean="0">
                              <a:solidFill>
                                <a:srgbClr val="FF0000"/>
                              </a:solidFill>
                              <a:latin typeface="微軟正黑體" panose="020B0604030504040204" pitchFamily="34" charset="-120"/>
                              <a:ea typeface="微軟正黑體" panose="020B0604030504040204" pitchFamily="34" charset="-120"/>
                            </a:rPr>
                            <a:t>36</a:t>
                          </a:r>
                          <a:r>
                            <a:rPr lang="zh-TW" altLang="en-US" sz="2400" b="1" dirty="0" smtClean="0">
                              <a:solidFill>
                                <a:srgbClr val="FF0000"/>
                              </a:solidFill>
                              <a:latin typeface="微軟正黑體" panose="020B0604030504040204" pitchFamily="34" charset="-120"/>
                              <a:ea typeface="微軟正黑體" panose="020B0604030504040204" pitchFamily="34" charset="-120"/>
                            </a:rPr>
                            <a:t>萬元</a:t>
                          </a:r>
                          <a:endParaRPr lang="zh-TW" altLang="en-US" sz="24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r>
                            <a:rPr lang="en-US" altLang="zh-TW" sz="2400" b="1" dirty="0" smtClean="0">
                              <a:solidFill>
                                <a:srgbClr val="FF0000"/>
                              </a:solidFill>
                              <a:latin typeface="微軟正黑體" panose="020B0604030504040204" pitchFamily="34" charset="-120"/>
                              <a:ea typeface="微軟正黑體" panose="020B0604030504040204" pitchFamily="34" charset="-120"/>
                            </a:rPr>
                            <a:t>200</a:t>
                          </a:r>
                          <a:r>
                            <a:rPr lang="zh-TW" altLang="en-US" sz="2400" b="1" dirty="0" smtClean="0">
                              <a:solidFill>
                                <a:srgbClr val="FF0000"/>
                              </a:solidFill>
                              <a:latin typeface="微軟正黑體" panose="020B0604030504040204" pitchFamily="34" charset="-120"/>
                              <a:ea typeface="微軟正黑體" panose="020B0604030504040204" pitchFamily="34" charset="-120"/>
                            </a:rPr>
                            <a:t>萬</a:t>
                          </a:r>
                          <a:r>
                            <a:rPr lang="en-US" altLang="zh-TW" sz="2400" dirty="0" smtClean="0">
                              <a:latin typeface="微軟正黑體" panose="020B0604030504040204" pitchFamily="34" charset="-120"/>
                              <a:ea typeface="微軟正黑體" panose="020B0604030504040204" pitchFamily="34" charset="-120"/>
                            </a:rPr>
                            <a:t>×10%=</a:t>
                          </a:r>
                          <a:r>
                            <a:rPr lang="en-US" altLang="zh-TW" sz="2400" b="1" dirty="0" smtClean="0">
                              <a:solidFill>
                                <a:srgbClr val="FF0000"/>
                              </a:solidFill>
                              <a:latin typeface="微軟正黑體" panose="020B0604030504040204" pitchFamily="34" charset="-120"/>
                              <a:ea typeface="微軟正黑體" panose="020B0604030504040204" pitchFamily="34" charset="-120"/>
                            </a:rPr>
                            <a:t>20</a:t>
                          </a:r>
                          <a:r>
                            <a:rPr lang="zh-TW" altLang="en-US" sz="2400" b="1" dirty="0" smtClean="0">
                              <a:solidFill>
                                <a:srgbClr val="FF0000"/>
                              </a:solidFill>
                              <a:latin typeface="微軟正黑體" panose="020B0604030504040204" pitchFamily="34" charset="-120"/>
                              <a:ea typeface="微軟正黑體" panose="020B0604030504040204" pitchFamily="34" charset="-120"/>
                            </a:rPr>
                            <a:t>萬元</a:t>
                          </a:r>
                          <a:endParaRPr lang="zh-TW" altLang="en-US" sz="2400" b="1" dirty="0">
                            <a:solidFill>
                              <a:srgbClr val="FF0000"/>
                            </a:solidFill>
                            <a:latin typeface="微軟正黑體" panose="020B0604030504040204" pitchFamily="34" charset="-120"/>
                            <a:ea typeface="微軟正黑體" panose="020B0604030504040204" pitchFamily="34" charset="-120"/>
                          </a:endParaRPr>
                        </a:p>
                      </a:txBody>
                      <a:tcPr anchor="ctr"/>
                    </a:tc>
                  </a:tr>
                </a:tbl>
              </a:graphicData>
            </a:graphic>
          </p:graphicFrame>
        </mc:Fallback>
      </mc:AlternateContent>
      <p:pic>
        <p:nvPicPr>
          <p:cNvPr id="1026" name="Picture 2" descr="「勝」的圖片搜尋結果"/>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305" l="0" r="96429"/>
                    </a14:imgEffect>
                  </a14:imgLayer>
                </a14:imgProps>
              </a:ext>
              <a:ext uri="{28A0092B-C50C-407E-A947-70E740481C1C}">
                <a14:useLocalDpi xmlns:a14="http://schemas.microsoft.com/office/drawing/2010/main" val="0"/>
              </a:ext>
            </a:extLst>
          </a:blip>
          <a:srcRect/>
          <a:stretch>
            <a:fillRect/>
          </a:stretch>
        </p:blipFill>
        <p:spPr bwMode="auto">
          <a:xfrm>
            <a:off x="8028384" y="2348880"/>
            <a:ext cx="794492" cy="83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8477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52</a:t>
            </a:fld>
            <a:endParaRPr lang="zh-TW" altLang="en-US" sz="1050" dirty="0">
              <a:solidFill>
                <a:srgbClr val="FFFFFF"/>
              </a:solidFill>
            </a:endParaRPr>
          </a:p>
        </p:txBody>
      </p:sp>
      <p:sp>
        <p:nvSpPr>
          <p:cNvPr id="5" name="頁尾版面配置區 6"/>
          <p:cNvSpPr txBox="1">
            <a:spLocks/>
          </p:cNvSpPr>
          <p:nvPr/>
        </p:nvSpPr>
        <p:spPr>
          <a:xfrm>
            <a:off x="0" y="6477297"/>
            <a:ext cx="9144000" cy="260648"/>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a:t>
            </a:r>
            <a:endParaRPr kumimoji="0" lang="en-US" altLang="zh-TW" sz="1050" b="0"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050" b="0" i="0" u="none" strike="noStrike" kern="0" cap="none" spc="0" normalizeH="0" baseline="0" noProof="0" dirty="0">
              <a:ln>
                <a:noFill/>
              </a:ln>
              <a:solidFill>
                <a:srgbClr val="FFFFFF"/>
              </a:solidFill>
              <a:effectLst/>
              <a:uLnTx/>
              <a:uFillTx/>
            </a:endParaRPr>
          </a:p>
        </p:txBody>
      </p:sp>
      <p:sp>
        <p:nvSpPr>
          <p:cNvPr id="6" name="投影片編號版面配置區 5"/>
          <p:cNvSpPr txBox="1">
            <a:spLocks/>
          </p:cNvSpPr>
          <p:nvPr/>
        </p:nvSpPr>
        <p:spPr>
          <a:xfrm>
            <a:off x="7380312" y="6477297"/>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52</a:t>
            </a:fld>
            <a:endParaRPr lang="zh-TW" altLang="en-US" sz="1050" dirty="0">
              <a:solidFill>
                <a:srgbClr val="FFFFFF"/>
              </a:solidFill>
            </a:endParaRPr>
          </a:p>
        </p:txBody>
      </p:sp>
      <p:grpSp>
        <p:nvGrpSpPr>
          <p:cNvPr id="7" name="Group 14"/>
          <p:cNvGrpSpPr>
            <a:grpSpLocks/>
          </p:cNvGrpSpPr>
          <p:nvPr/>
        </p:nvGrpSpPr>
        <p:grpSpPr bwMode="auto">
          <a:xfrm>
            <a:off x="294985" y="216595"/>
            <a:ext cx="5680742" cy="692125"/>
            <a:chOff x="1238" y="3793"/>
            <a:chExt cx="2404" cy="395"/>
          </a:xfrm>
        </p:grpSpPr>
        <p:sp>
          <p:nvSpPr>
            <p:cNvPr id="8" name="AutoShape 15"/>
            <p:cNvSpPr>
              <a:spLocks noChangeArrowheads="1"/>
            </p:cNvSpPr>
            <p:nvPr/>
          </p:nvSpPr>
          <p:spPr bwMode="auto">
            <a:xfrm>
              <a:off x="1238"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9" name="AutoShape 16"/>
            <p:cNvSpPr>
              <a:spLocks noChangeArrowheads="1"/>
            </p:cNvSpPr>
            <p:nvPr/>
          </p:nvSpPr>
          <p:spPr bwMode="auto">
            <a:xfrm>
              <a:off x="1315" y="3837"/>
              <a:ext cx="2251" cy="306"/>
            </a:xfrm>
            <a:prstGeom prst="roundRect">
              <a:avLst>
                <a:gd name="adj" fmla="val 50000"/>
              </a:avLst>
            </a:prstGeom>
            <a:solidFill>
              <a:srgbClr val="FFFF99"/>
            </a:solidFill>
            <a:ln w="9525">
              <a:noFill/>
              <a:round/>
              <a:headEnd/>
              <a:tailEnd/>
            </a:ln>
          </p:spPr>
          <p:txBody>
            <a:bodyPr wrap="none" anchor="ctr"/>
            <a:lstStyle/>
            <a:p>
              <a:endParaRPr lang="zh-TW" altLang="zh-TW" sz="3200" b="1" dirty="0">
                <a:ea typeface="標楷體" pitchFamily="65" charset="-120"/>
              </a:endParaRPr>
            </a:p>
          </p:txBody>
        </p:sp>
      </p:grpSp>
      <p:sp>
        <p:nvSpPr>
          <p:cNvPr id="10" name="矩形 9"/>
          <p:cNvSpPr/>
          <p:nvPr/>
        </p:nvSpPr>
        <p:spPr>
          <a:xfrm>
            <a:off x="476938" y="300171"/>
            <a:ext cx="4959157" cy="523220"/>
          </a:xfrm>
          <a:prstGeom prst="rect">
            <a:avLst/>
          </a:prstGeom>
        </p:spPr>
        <p:txBody>
          <a:bodyPr wrap="square">
            <a:spAutoFit/>
          </a:bodyPr>
          <a:lstStyle/>
          <a:p>
            <a:pPr marL="0" lvl="0" indent="0" fontAlgn="auto">
              <a:spcAft>
                <a:spcPts val="0"/>
              </a:spcAft>
              <a:buClrTx/>
              <a:buSzTx/>
              <a:buNone/>
              <a:defRPr/>
            </a:pPr>
            <a:r>
              <a:rPr lang="zh-TW" altLang="en-US" sz="2800" b="1" dirty="0" smtClean="0">
                <a:solidFill>
                  <a:srgbClr val="FF0000"/>
                </a:solidFill>
                <a:latin typeface="微軟正黑體" panose="020B0604030504040204" pitchFamily="34" charset="-120"/>
                <a:ea typeface="微軟正黑體" panose="020B0604030504040204" pitchFamily="34" charset="-120"/>
              </a:rPr>
              <a:t> </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案例</a:t>
            </a:r>
            <a:r>
              <a:rPr lang="en-US" altLang="zh-TW" sz="2800" b="1" dirty="0" smtClean="0">
                <a:solidFill>
                  <a:srgbClr val="FF0000"/>
                </a:solidFill>
                <a:latin typeface="微軟正黑體" panose="020B0604030504040204" pitchFamily="34" charset="-120"/>
                <a:ea typeface="微軟正黑體" panose="020B0604030504040204" pitchFamily="34" charset="-120"/>
              </a:rPr>
              <a:t>14) </a:t>
            </a:r>
            <a:r>
              <a:rPr lang="zh-TW" altLang="en-US" sz="2800" b="1" dirty="0" smtClean="0">
                <a:solidFill>
                  <a:srgbClr val="FF0000"/>
                </a:solidFill>
                <a:latin typeface="微軟正黑體" panose="020B0604030504040204" pitchFamily="34" charset="-120"/>
                <a:ea typeface="微軟正黑體" panose="020B0604030504040204" pitchFamily="34" charset="-120"/>
              </a:rPr>
              <a:t>繼承個案之專業分析</a:t>
            </a:r>
            <a:endParaRPr lang="en-US" altLang="zh-TW" sz="2800" b="1" dirty="0" smtClean="0">
              <a:solidFill>
                <a:srgbClr val="FF0000"/>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529411" y="932681"/>
            <a:ext cx="7992886" cy="1631216"/>
          </a:xfrm>
          <a:prstGeom prst="rect">
            <a:avLst/>
          </a:prstGeom>
        </p:spPr>
        <p:txBody>
          <a:bodyPr wrap="square">
            <a:spAutoFit/>
          </a:bodyPr>
          <a:lstStyle/>
          <a:p>
            <a:pPr lvl="0" defTabSz="914400" fontAlgn="auto">
              <a:spcBef>
                <a:spcPts val="0"/>
              </a:spcBef>
              <a:spcAft>
                <a:spcPts val="0"/>
              </a:spcAft>
              <a:buClrTx/>
              <a:buSzTx/>
            </a:pP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被繼承人</a:t>
            </a:r>
            <a:r>
              <a:rPr lang="zh-TW" altLang="en-US" sz="2000" b="1" u="sng"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甲</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在</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100</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年</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月買下房產</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並符合自住</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繼承人</a:t>
            </a:r>
            <a:r>
              <a:rPr lang="zh-TW" altLang="en-US" sz="2000" b="1" u="sng"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乙</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於</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105</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年</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11</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月</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繼承取得</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，申報遺產現值為土地</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1200</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萬、房屋</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100</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萬；</a:t>
            </a:r>
            <a:r>
              <a:rPr lang="zh-TW" altLang="en-US" sz="2000" b="1" u="sng"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乙</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繼承房產後</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亦符合</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自住</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條件</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，在</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108</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年</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月將繼承得來的房子</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以總價</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6000</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萬元</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 </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出售</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房屋占比為 </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7</a:t>
            </a:r>
            <a:r>
              <a:rPr lang="zh-TW"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0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假設土地漲價總數額為</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200</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萬，</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 </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假設物價指數為</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105</a:t>
            </a:r>
            <a:r>
              <a:rPr lang="zh-TW" altLang="zh-TW" sz="2000" dirty="0" smtClean="0">
                <a:solidFill>
                  <a:prstClr val="black"/>
                </a:solidFill>
                <a:latin typeface="微軟正黑體" panose="020B0604030504040204" pitchFamily="34" charset="-120"/>
                <a:ea typeface="微軟正黑體" panose="020B0604030504040204" pitchFamily="34" charset="-120"/>
                <a:cs typeface="+mn-cs"/>
              </a:rPr>
              <a:t>％</a:t>
            </a:r>
            <a:r>
              <a:rPr lang="en-US" altLang="zh-TW" sz="2000" dirty="0" smtClean="0">
                <a:solidFill>
                  <a:prstClr val="black"/>
                </a:solidFill>
                <a:latin typeface="微軟正黑體" panose="020B0604030504040204" pitchFamily="34" charset="-120"/>
                <a:ea typeface="微軟正黑體" panose="020B0604030504040204" pitchFamily="34" charset="-120"/>
                <a:cs typeface="+mn-cs"/>
              </a:rPr>
              <a:t>)</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以</a:t>
            </a:r>
            <a:r>
              <a:rPr lang="zh-TW" altLang="en-US" sz="20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適用綜所稅率為</a:t>
            </a:r>
            <a:r>
              <a:rPr lang="en-US" altLang="zh-TW" sz="20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45</a:t>
            </a:r>
            <a:r>
              <a:rPr lang="zh-TW" altLang="zh-TW" sz="20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000" b="1" dirty="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000" b="1" u="sng" dirty="0" smtClean="0">
                <a:solidFill>
                  <a:prstClr val="black"/>
                </a:solidFill>
                <a:latin typeface="微軟正黑體" panose="020B0604030504040204" pitchFamily="34" charset="-120"/>
                <a:ea typeface="微軟正黑體" panose="020B0604030504040204" pitchFamily="34" charset="-120"/>
                <a:cs typeface="+mn-cs"/>
              </a:rPr>
              <a:t>乙</a:t>
            </a:r>
            <a:r>
              <a:rPr lang="zh-TW" altLang="en-US"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該選擇舊制或新制對他有利</a:t>
            </a:r>
            <a:r>
              <a:rPr lang="en-US" altLang="zh-TW" sz="2000" b="1" dirty="0" smtClean="0">
                <a:solidFill>
                  <a:srgbClr val="333333"/>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TW" sz="2000" b="1" dirty="0">
              <a:solidFill>
                <a:prstClr val="white"/>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cxnSp>
        <p:nvCxnSpPr>
          <p:cNvPr id="16" name="直線接點 15"/>
          <p:cNvCxnSpPr/>
          <p:nvPr/>
        </p:nvCxnSpPr>
        <p:spPr>
          <a:xfrm>
            <a:off x="476938" y="2625452"/>
            <a:ext cx="7848871"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aphicFrame>
        <p:nvGraphicFramePr>
          <p:cNvPr id="19" name="表格 18"/>
          <p:cNvGraphicFramePr>
            <a:graphicFrameLocks noGrp="1"/>
          </p:cNvGraphicFramePr>
          <p:nvPr>
            <p:extLst>
              <p:ext uri="{D42A27DB-BD31-4B8C-83A1-F6EECF244321}">
                <p14:modId xmlns:p14="http://schemas.microsoft.com/office/powerpoint/2010/main" val="650217455"/>
              </p:ext>
            </p:extLst>
          </p:nvPr>
        </p:nvGraphicFramePr>
        <p:xfrm>
          <a:off x="476938" y="2563897"/>
          <a:ext cx="8568953" cy="3851051"/>
        </p:xfrm>
        <a:graphic>
          <a:graphicData uri="http://schemas.openxmlformats.org/drawingml/2006/table">
            <a:tbl>
              <a:tblPr firstRow="1" bandRow="1">
                <a:tableStyleId>{93296810-A885-4BE3-A3E7-6D5BEEA58F35}</a:tableStyleId>
              </a:tblPr>
              <a:tblGrid>
                <a:gridCol w="1922009"/>
                <a:gridCol w="3341396"/>
                <a:gridCol w="3305548"/>
              </a:tblGrid>
              <a:tr h="477094">
                <a:tc>
                  <a:txBody>
                    <a:bodyPr/>
                    <a:lstStyle/>
                    <a:p>
                      <a:endParaRPr lang="zh-TW" altLang="en-US" sz="2400" dirty="0">
                        <a:solidFill>
                          <a:srgbClr val="FFFF00"/>
                        </a:solidFill>
                        <a:latin typeface="微軟正黑體" panose="020B0604030504040204" pitchFamily="34" charset="-120"/>
                        <a:ea typeface="微軟正黑體" panose="020B0604030504040204" pitchFamily="34" charset="-120"/>
                      </a:endParaRPr>
                    </a:p>
                  </a:txBody>
                  <a:tcPr/>
                </a:tc>
                <a:tc>
                  <a:txBody>
                    <a:bodyPr/>
                    <a:lstStyle/>
                    <a:p>
                      <a:pPr algn="ctr"/>
                      <a:r>
                        <a:rPr lang="zh-TW" altLang="zh-TW" sz="2400" dirty="0" smtClean="0">
                          <a:latin typeface="微軟正黑體" panose="020B0604030504040204" pitchFamily="34" charset="-120"/>
                          <a:ea typeface="微軟正黑體" panose="020B0604030504040204" pitchFamily="34" charset="-120"/>
                        </a:rPr>
                        <a:t>選擇舊制</a:t>
                      </a:r>
                      <a:endParaRPr lang="zh-TW" altLang="en-US" sz="2400" dirty="0">
                        <a:solidFill>
                          <a:srgbClr val="FFFF0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zh-TW" sz="2400" dirty="0" smtClean="0">
                          <a:latin typeface="微軟正黑體" panose="020B0604030504040204" pitchFamily="34" charset="-120"/>
                          <a:ea typeface="微軟正黑體" panose="020B0604030504040204" pitchFamily="34" charset="-120"/>
                        </a:rPr>
                        <a:t>選擇新制</a:t>
                      </a:r>
                      <a:endParaRPr lang="zh-TW" altLang="en-US" sz="2400" dirty="0">
                        <a:solidFill>
                          <a:srgbClr val="FFFF00"/>
                        </a:solidFill>
                        <a:latin typeface="微軟正黑體" panose="020B0604030504040204" pitchFamily="34" charset="-120"/>
                        <a:ea typeface="微軟正黑體" panose="020B0604030504040204" pitchFamily="34" charset="-120"/>
                      </a:endParaRPr>
                    </a:p>
                  </a:txBody>
                  <a:tcPr anchor="ctr"/>
                </a:tc>
              </a:tr>
              <a:tr h="731544">
                <a:tc>
                  <a:txBody>
                    <a:bodyPr/>
                    <a:lstStyle/>
                    <a:p>
                      <a:pPr algn="ctr"/>
                      <a:r>
                        <a:rPr lang="zh-TW" altLang="en-US" sz="2400" b="1" dirty="0" smtClean="0">
                          <a:solidFill>
                            <a:srgbClr val="00B0F0"/>
                          </a:solidFill>
                          <a:latin typeface="微軟正黑體" panose="020B0604030504040204" pitchFamily="34" charset="-120"/>
                          <a:ea typeface="微軟正黑體" panose="020B0604030504040204" pitchFamily="34" charset="-120"/>
                        </a:rPr>
                        <a:t>稅率</a:t>
                      </a:r>
                      <a:endParaRPr lang="zh-TW" altLang="en-US" sz="2400" b="1" dirty="0">
                        <a:solidFill>
                          <a:srgbClr val="00B0F0"/>
                        </a:solidFill>
                        <a:latin typeface="微軟正黑體" panose="020B0604030504040204" pitchFamily="34" charset="-120"/>
                        <a:ea typeface="微軟正黑體" panose="020B0604030504040204" pitchFamily="34" charset="-120"/>
                      </a:endParaRPr>
                    </a:p>
                  </a:txBody>
                  <a:tcPr anchor="ctr"/>
                </a:tc>
                <a:tc>
                  <a:txBody>
                    <a:bodyPr/>
                    <a:lstStyle/>
                    <a:p>
                      <a:r>
                        <a:rPr lang="zh-TW" altLang="en-US" sz="2000" dirty="0" smtClean="0">
                          <a:latin typeface="微軟正黑體" panose="020B0604030504040204" pitchFamily="34" charset="-120"/>
                          <a:ea typeface="微軟正黑體" panose="020B0604030504040204" pitchFamily="34" charset="-120"/>
                        </a:rPr>
                        <a:t>乙之</a:t>
                      </a:r>
                      <a:r>
                        <a:rPr lang="zh-TW" altLang="zh-TW" sz="2000" dirty="0" smtClean="0">
                          <a:latin typeface="微軟正黑體" panose="020B0604030504040204" pitchFamily="34" charset="-120"/>
                          <a:ea typeface="微軟正黑體" panose="020B0604030504040204" pitchFamily="34" charset="-120"/>
                        </a:rPr>
                        <a:t>綜所稅稅率為</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45</a:t>
                      </a:r>
                      <a:r>
                        <a:rPr lang="zh-TW" altLang="zh-TW"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r>
                        <a:rPr lang="zh-TW" altLang="zh-TW" sz="2000" dirty="0" smtClean="0">
                          <a:latin typeface="微軟正黑體" panose="020B0604030504040204" pitchFamily="34" charset="-120"/>
                          <a:ea typeface="微軟正黑體" panose="020B0604030504040204" pitchFamily="34" charset="-120"/>
                        </a:rPr>
                        <a:t>可享</a:t>
                      </a:r>
                      <a:r>
                        <a:rPr lang="en-US" altLang="zh-TW" sz="2000" dirty="0" smtClean="0">
                          <a:latin typeface="微軟正黑體" panose="020B0604030504040204" pitchFamily="34" charset="-120"/>
                          <a:ea typeface="微軟正黑體" panose="020B0604030504040204" pitchFamily="34" charset="-120"/>
                        </a:rPr>
                        <a:t>400</a:t>
                      </a:r>
                      <a:r>
                        <a:rPr lang="zh-TW" altLang="zh-TW" sz="2000" dirty="0" smtClean="0">
                          <a:latin typeface="微軟正黑體" panose="020B0604030504040204" pitchFamily="34" charset="-120"/>
                          <a:ea typeface="微軟正黑體" panose="020B0604030504040204" pitchFamily="34" charset="-120"/>
                        </a:rPr>
                        <a:t>萬元以下自住免稅優惠</a:t>
                      </a:r>
                      <a:r>
                        <a:rPr lang="zh-TW" altLang="en-US" sz="2000" dirty="0" smtClean="0">
                          <a:latin typeface="微軟正黑體" panose="020B0604030504040204" pitchFamily="34" charset="-120"/>
                          <a:ea typeface="微軟正黑體" panose="020B0604030504040204" pitchFamily="34" charset="-120"/>
                        </a:rPr>
                        <a:t>，稅率</a:t>
                      </a:r>
                      <a:r>
                        <a:rPr lang="en-US" altLang="zh-TW" sz="2000" dirty="0" smtClean="0">
                          <a:latin typeface="微軟正黑體" panose="020B0604030504040204" pitchFamily="34" charset="-120"/>
                          <a:ea typeface="微軟正黑體" panose="020B0604030504040204" pitchFamily="34" charset="-120"/>
                        </a:rPr>
                        <a:t>10%</a:t>
                      </a:r>
                      <a:endParaRPr lang="zh-TW" altLang="en-US" sz="2000" dirty="0">
                        <a:latin typeface="微軟正黑體" panose="020B0604030504040204" pitchFamily="34" charset="-120"/>
                        <a:ea typeface="微軟正黑體" panose="020B0604030504040204" pitchFamily="34" charset="-120"/>
                      </a:endParaRPr>
                    </a:p>
                  </a:txBody>
                  <a:tcPr anchor="ctr"/>
                </a:tc>
              </a:tr>
              <a:tr h="1819453">
                <a:tc>
                  <a:txBody>
                    <a:bodyPr/>
                    <a:lstStyle/>
                    <a:p>
                      <a:pPr algn="ctr"/>
                      <a:r>
                        <a:rPr lang="zh-TW" altLang="en-US" sz="2400" b="1" dirty="0" smtClean="0">
                          <a:solidFill>
                            <a:srgbClr val="00B0F0"/>
                          </a:solidFill>
                          <a:latin typeface="微軟正黑體" panose="020B0604030504040204" pitchFamily="34" charset="-120"/>
                          <a:ea typeface="微軟正黑體" panose="020B0604030504040204" pitchFamily="34" charset="-120"/>
                        </a:rPr>
                        <a:t>課稅所得額</a:t>
                      </a:r>
                      <a:endParaRPr lang="en-US" altLang="zh-TW" sz="2400" b="1" dirty="0" smtClean="0">
                        <a:solidFill>
                          <a:srgbClr val="00B0F0"/>
                        </a:solidFill>
                        <a:latin typeface="微軟正黑體" panose="020B0604030504040204" pitchFamily="34" charset="-120"/>
                        <a:ea typeface="微軟正黑體" panose="020B0604030504040204" pitchFamily="34" charset="-120"/>
                      </a:endParaRPr>
                    </a:p>
                    <a:p>
                      <a:pPr algn="ctr"/>
                      <a:r>
                        <a:rPr lang="en-US" altLang="zh-TW" sz="1600" b="1" dirty="0" smtClean="0">
                          <a:solidFill>
                            <a:srgbClr val="00B0F0"/>
                          </a:solidFill>
                          <a:latin typeface="微軟正黑體" panose="020B0604030504040204" pitchFamily="34" charset="-120"/>
                          <a:ea typeface="微軟正黑體" panose="020B0604030504040204" pitchFamily="34" charset="-120"/>
                        </a:rPr>
                        <a:t>(</a:t>
                      </a:r>
                      <a:r>
                        <a:rPr lang="zh-TW" altLang="en-US" sz="1600" b="1" dirty="0" smtClean="0">
                          <a:solidFill>
                            <a:srgbClr val="00B0F0"/>
                          </a:solidFill>
                          <a:latin typeface="微軟正黑體" panose="020B0604030504040204" pitchFamily="34" charset="-120"/>
                          <a:ea typeface="微軟正黑體" panose="020B0604030504040204" pitchFamily="34" charset="-120"/>
                        </a:rPr>
                        <a:t>計算過程</a:t>
                      </a:r>
                      <a:r>
                        <a:rPr lang="en-US" altLang="zh-TW" sz="1600" b="1" dirty="0" smtClean="0">
                          <a:solidFill>
                            <a:srgbClr val="00B0F0"/>
                          </a:solidFill>
                          <a:latin typeface="微軟正黑體" panose="020B0604030504040204" pitchFamily="34" charset="-120"/>
                          <a:ea typeface="微軟正黑體" panose="020B0604030504040204" pitchFamily="34" charset="-120"/>
                        </a:rPr>
                        <a:t>)</a:t>
                      </a:r>
                      <a:endParaRPr lang="zh-TW" altLang="en-US" sz="1600" b="1" dirty="0">
                        <a:solidFill>
                          <a:srgbClr val="00B0F0"/>
                        </a:solidFill>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solidFill>
                            <a:srgbClr val="FF0000"/>
                          </a:solidFill>
                        </a:rPr>
                        <a:t>【</a:t>
                      </a:r>
                      <a:r>
                        <a:rPr lang="zh-TW" altLang="en-US" sz="1600" dirty="0" smtClean="0">
                          <a:solidFill>
                            <a:srgbClr val="FF0000"/>
                          </a:solidFill>
                        </a:rPr>
                        <a:t>依所得稅法第</a:t>
                      </a:r>
                      <a:r>
                        <a:rPr lang="en-US" altLang="zh-TW" sz="1600" dirty="0" smtClean="0">
                          <a:solidFill>
                            <a:srgbClr val="FF0000"/>
                          </a:solidFill>
                        </a:rPr>
                        <a:t>14</a:t>
                      </a:r>
                      <a:r>
                        <a:rPr lang="zh-TW" altLang="en-US" sz="1600" dirty="0" smtClean="0">
                          <a:solidFill>
                            <a:srgbClr val="FF0000"/>
                          </a:solidFill>
                        </a:rPr>
                        <a:t>條</a:t>
                      </a:r>
                      <a:r>
                        <a:rPr lang="en-US" altLang="zh-TW" sz="1600" dirty="0" smtClean="0">
                          <a:solidFill>
                            <a:srgbClr val="FF0000"/>
                          </a:solidFill>
                        </a:rPr>
                        <a:t>】</a:t>
                      </a:r>
                      <a:r>
                        <a:rPr lang="zh-TW" altLang="en-US" sz="1600" dirty="0" smtClean="0">
                          <a:solidFill>
                            <a:srgbClr val="FF0000"/>
                          </a:solidFill>
                        </a:rPr>
                        <a:t>第七類規定計算： </a:t>
                      </a:r>
                      <a:endParaRPr lang="en-US" altLang="zh-TW" sz="16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舊制土地之</a:t>
                      </a:r>
                      <a:r>
                        <a:rPr kumimoji="0" lang="en-US" altLang="zh-TW"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93</a:t>
                      </a:r>
                      <a:r>
                        <a:rPr kumimoji="0" lang="zh-TW"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a:t>
                      </a:r>
                      <a:r>
                        <a:rPr kumimoji="0" lang="zh-TW" altLang="zh-TW"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免稅</a:t>
                      </a:r>
                      <a:r>
                        <a:rPr kumimoji="0" lang="zh-TW" altLang="en-US"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a:t>
                      </a:r>
                      <a:r>
                        <a:rPr kumimoji="0" lang="zh-TW" altLang="zh-TW"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而建</a:t>
                      </a:r>
                      <a:r>
                        <a:rPr kumimoji="0" lang="zh-TW" altLang="en-US"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物</a:t>
                      </a:r>
                      <a:r>
                        <a:rPr kumimoji="0" lang="zh-TW"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的</a:t>
                      </a:r>
                      <a:r>
                        <a:rPr kumimoji="0" lang="en-US"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7</a:t>
                      </a:r>
                      <a:r>
                        <a:rPr kumimoji="0" lang="zh-TW"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a:t>
                      </a:r>
                      <a:r>
                        <a:rPr kumimoji="0" lang="zh-TW" altLang="en-US"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應稅。</a:t>
                      </a:r>
                      <a:endParaRPr kumimoji="0" lang="en-US" altLang="zh-TW"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endParaRPr>
                    </a:p>
                    <a:p>
                      <a:pPr marL="0" algn="l" defTabSz="914400" rtl="0" eaLnBrk="1" latinLnBrk="0" hangingPunct="1"/>
                      <a:r>
                        <a:rPr kumimoji="0" lang="en-US" altLang="zh-TW"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(6000</a:t>
                      </a:r>
                      <a:r>
                        <a:rPr kumimoji="0" lang="zh-TW" altLang="en-US"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萬</a:t>
                      </a:r>
                      <a:r>
                        <a:rPr kumimoji="0" lang="en-US" altLang="zh-TW"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a:t>
                      </a:r>
                      <a:r>
                        <a:rPr kumimoji="0" lang="en-US"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7</a:t>
                      </a:r>
                      <a:r>
                        <a:rPr kumimoji="0" lang="zh-TW"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a:t>
                      </a:r>
                      <a:r>
                        <a:rPr kumimoji="0" lang="en-US"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 −100</a:t>
                      </a:r>
                      <a:r>
                        <a:rPr kumimoji="0" lang="zh-TW" altLang="en-US"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萬</a:t>
                      </a:r>
                      <a:r>
                        <a:rPr kumimoji="0" lang="en-US"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−300</a:t>
                      </a:r>
                      <a:r>
                        <a:rPr kumimoji="0" lang="zh-TW" altLang="en-US"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萬</a:t>
                      </a:r>
                      <a:r>
                        <a:rPr kumimoji="0" lang="en-US" altLang="zh-TW"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=20</a:t>
                      </a:r>
                      <a:r>
                        <a:rPr kumimoji="0" lang="zh-TW" altLang="en-US"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萬</a:t>
                      </a:r>
                      <a:endParaRPr kumimoji="0" lang="zh-TW" altLang="en-US" sz="2000" b="0" i="0" u="none" strike="noStrike" kern="1200" cap="none" spc="0" normalizeH="0" baseline="0" dirty="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r>
                        <a:rPr kumimoji="0" lang="en-US" altLang="zh-TW"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6000</a:t>
                      </a:r>
                      <a:r>
                        <a:rPr kumimoji="0" lang="zh-TW" altLang="en-US"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萬</a:t>
                      </a:r>
                      <a:r>
                        <a:rPr kumimoji="0" lang="en-US" altLang="zh-TW"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−1365</a:t>
                      </a:r>
                      <a:r>
                        <a:rPr kumimoji="0" lang="zh-TW" altLang="en-US"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萬</a:t>
                      </a:r>
                      <a:r>
                        <a:rPr kumimoji="0" lang="en-US"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a:t>
                      </a:r>
                      <a:r>
                        <a:rPr kumimoji="0" lang="zh-TW" altLang="en-US"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物指調整</a:t>
                      </a:r>
                      <a:r>
                        <a:rPr kumimoji="0" lang="en-US"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 −300</a:t>
                      </a:r>
                      <a:r>
                        <a:rPr kumimoji="0" lang="zh-TW" altLang="en-US"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萬</a:t>
                      </a:r>
                      <a:r>
                        <a:rPr kumimoji="0" lang="en-US"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a:t>
                      </a:r>
                      <a:r>
                        <a:rPr kumimoji="0" lang="en-US" altLang="zh-TW"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200</a:t>
                      </a:r>
                      <a:r>
                        <a:rPr kumimoji="0" lang="zh-TW" altLang="en-US"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萬</a:t>
                      </a:r>
                      <a:r>
                        <a:rPr kumimoji="0" lang="en-US"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−400</a:t>
                      </a:r>
                      <a:r>
                        <a:rPr kumimoji="0" lang="zh-TW" altLang="en-US"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萬</a:t>
                      </a:r>
                      <a:r>
                        <a:rPr kumimoji="0" lang="en-US"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a:t>
                      </a:r>
                      <a:r>
                        <a:rPr kumimoji="0" lang="zh-TW" altLang="en-US"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免稅額</a:t>
                      </a:r>
                      <a:r>
                        <a:rPr kumimoji="0" lang="en-US" altLang="zh-TW"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 =3735</a:t>
                      </a:r>
                      <a:r>
                        <a:rPr kumimoji="0" lang="zh-TW" altLang="en-US" sz="2000" b="0" i="0" u="none" strike="noStrike" kern="1200" cap="none" spc="0" normalizeH="0" baseline="0" noProof="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rPr>
                        <a:t>萬</a:t>
                      </a:r>
                      <a:endParaRPr kumimoji="0" lang="en-US" altLang="zh-TW" sz="2000" b="0" i="0" u="none" strike="noStrike" kern="1200" cap="none" spc="0" normalizeH="0" baseline="0" dirty="0" smtClean="0">
                        <a:ln>
                          <a:noFill/>
                        </a:ln>
                        <a:solidFill>
                          <a:prstClr val="black"/>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r h="799794">
                <a:tc>
                  <a:txBody>
                    <a:bodyPr/>
                    <a:lstStyle/>
                    <a:p>
                      <a:pPr algn="ctr"/>
                      <a:r>
                        <a:rPr lang="zh-TW" altLang="en-US" sz="2400" b="1" dirty="0" smtClean="0">
                          <a:solidFill>
                            <a:srgbClr val="00B0F0"/>
                          </a:solidFill>
                          <a:latin typeface="微軟正黑體" panose="020B0604030504040204" pitchFamily="34" charset="-120"/>
                          <a:ea typeface="微軟正黑體" panose="020B0604030504040204" pitchFamily="34" charset="-120"/>
                        </a:rPr>
                        <a:t>應繳納稅額</a:t>
                      </a:r>
                      <a:endParaRPr lang="zh-TW" altLang="en-US" sz="2400" b="1" dirty="0">
                        <a:solidFill>
                          <a:srgbClr val="00B0F0"/>
                        </a:solidFill>
                        <a:latin typeface="微軟正黑體" panose="020B0604030504040204" pitchFamily="34" charset="-120"/>
                        <a:ea typeface="微軟正黑體" panose="020B0604030504040204" pitchFamily="34" charset="-120"/>
                      </a:endParaRPr>
                    </a:p>
                  </a:txBody>
                  <a:tcPr anchor="ctr"/>
                </a:tc>
                <a:tc>
                  <a:txBody>
                    <a:bodyPr/>
                    <a:lstStyle/>
                    <a:p>
                      <a:r>
                        <a:rPr lang="en-US" altLang="zh-TW" sz="2400" b="1" dirty="0" smtClean="0">
                          <a:solidFill>
                            <a:srgbClr val="FF0000"/>
                          </a:solidFill>
                          <a:latin typeface="微軟正黑體" panose="020B0604030504040204" pitchFamily="34" charset="-120"/>
                          <a:ea typeface="微軟正黑體" panose="020B0604030504040204" pitchFamily="34" charset="-120"/>
                        </a:rPr>
                        <a:t>20</a:t>
                      </a:r>
                      <a:r>
                        <a:rPr lang="zh-TW" altLang="en-US" sz="2400" b="1" dirty="0" smtClean="0">
                          <a:solidFill>
                            <a:srgbClr val="FF0000"/>
                          </a:solidFill>
                          <a:latin typeface="微軟正黑體" panose="020B0604030504040204" pitchFamily="34" charset="-120"/>
                          <a:ea typeface="微軟正黑體" panose="020B0604030504040204" pitchFamily="34" charset="-120"/>
                        </a:rPr>
                        <a:t>萬</a:t>
                      </a:r>
                      <a:r>
                        <a:rPr lang="en-US" altLang="zh-TW" sz="2400" dirty="0" smtClean="0">
                          <a:latin typeface="微軟正黑體" panose="020B0604030504040204" pitchFamily="34" charset="-120"/>
                          <a:ea typeface="微軟正黑體" panose="020B0604030504040204" pitchFamily="34" charset="-120"/>
                        </a:rPr>
                        <a:t>×45%=</a:t>
                      </a:r>
                      <a:r>
                        <a:rPr lang="en-US" altLang="zh-TW" sz="2400" b="1" kern="1200" dirty="0" smtClean="0">
                          <a:solidFill>
                            <a:srgbClr val="FF0000"/>
                          </a:solidFill>
                          <a:latin typeface="微軟正黑體" panose="020B0604030504040204" pitchFamily="34" charset="-120"/>
                          <a:ea typeface="微軟正黑體" panose="020B0604030504040204" pitchFamily="34" charset="-120"/>
                          <a:cs typeface="+mn-cs"/>
                        </a:rPr>
                        <a:t>9</a:t>
                      </a:r>
                      <a:r>
                        <a:rPr lang="zh-TW" altLang="en-US" sz="2400" b="1" kern="1200" dirty="0" smtClean="0">
                          <a:solidFill>
                            <a:srgbClr val="FF0000"/>
                          </a:solidFill>
                          <a:latin typeface="微軟正黑體" panose="020B0604030504040204" pitchFamily="34" charset="-120"/>
                          <a:ea typeface="微軟正黑體" panose="020B0604030504040204" pitchFamily="34" charset="-120"/>
                          <a:cs typeface="+mn-cs"/>
                        </a:rPr>
                        <a:t>萬元</a:t>
                      </a:r>
                      <a:endParaRPr lang="zh-TW" altLang="en-US" sz="2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tc>
                <a:tc>
                  <a:txBody>
                    <a:bodyPr/>
                    <a:lstStyle/>
                    <a:p>
                      <a:r>
                        <a:rPr lang="en-US" altLang="zh-TW" sz="2400" b="1" dirty="0" smtClean="0">
                          <a:solidFill>
                            <a:srgbClr val="FF0000"/>
                          </a:solidFill>
                          <a:latin typeface="微軟正黑體" panose="020B0604030504040204" pitchFamily="34" charset="-120"/>
                          <a:ea typeface="微軟正黑體" panose="020B0604030504040204" pitchFamily="34" charset="-120"/>
                        </a:rPr>
                        <a:t>3735</a:t>
                      </a:r>
                      <a:r>
                        <a:rPr lang="zh-TW" altLang="en-US" sz="2400" b="1" dirty="0" smtClean="0">
                          <a:solidFill>
                            <a:srgbClr val="FF0000"/>
                          </a:solidFill>
                          <a:latin typeface="微軟正黑體" panose="020B0604030504040204" pitchFamily="34" charset="-120"/>
                          <a:ea typeface="微軟正黑體" panose="020B0604030504040204" pitchFamily="34" charset="-120"/>
                        </a:rPr>
                        <a:t>萬</a:t>
                      </a:r>
                      <a:r>
                        <a:rPr lang="en-US" altLang="zh-TW" sz="2400" dirty="0" smtClean="0">
                          <a:latin typeface="微軟正黑體" panose="020B0604030504040204" pitchFamily="34" charset="-120"/>
                          <a:ea typeface="微軟正黑體" panose="020B0604030504040204" pitchFamily="34" charset="-120"/>
                        </a:rPr>
                        <a:t>×10%=</a:t>
                      </a:r>
                      <a:r>
                        <a:rPr lang="en-US" altLang="zh-TW" sz="2400" b="1" dirty="0" smtClean="0">
                          <a:solidFill>
                            <a:srgbClr val="FF0000"/>
                          </a:solidFill>
                          <a:latin typeface="微軟正黑體" panose="020B0604030504040204" pitchFamily="34" charset="-120"/>
                          <a:ea typeface="微軟正黑體" panose="020B0604030504040204" pitchFamily="34" charset="-120"/>
                        </a:rPr>
                        <a:t>373.5</a:t>
                      </a:r>
                      <a:r>
                        <a:rPr lang="zh-TW" altLang="en-US" sz="2400" b="1" dirty="0" smtClean="0">
                          <a:solidFill>
                            <a:srgbClr val="FF0000"/>
                          </a:solidFill>
                          <a:latin typeface="微軟正黑體" panose="020B0604030504040204" pitchFamily="34" charset="-120"/>
                          <a:ea typeface="微軟正黑體" panose="020B0604030504040204" pitchFamily="34" charset="-120"/>
                        </a:rPr>
                        <a:t>萬元</a:t>
                      </a:r>
                      <a:endParaRPr lang="zh-TW" altLang="en-US" sz="2400" b="1" dirty="0">
                        <a:solidFill>
                          <a:srgbClr val="FF0000"/>
                        </a:solidFill>
                        <a:latin typeface="微軟正黑體" panose="020B0604030504040204" pitchFamily="34" charset="-120"/>
                        <a:ea typeface="微軟正黑體" panose="020B0604030504040204" pitchFamily="34" charset="-120"/>
                      </a:endParaRPr>
                    </a:p>
                  </a:txBody>
                  <a:tcPr anchor="ctr"/>
                </a:tc>
              </a:tr>
            </a:tbl>
          </a:graphicData>
        </a:graphic>
      </p:graphicFrame>
      <p:pic>
        <p:nvPicPr>
          <p:cNvPr id="1026" name="Picture 2" descr="「勝」的圖片搜尋結果"/>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305" l="0" r="96429"/>
                    </a14:imgEffect>
                  </a14:imgLayer>
                </a14:imgProps>
              </a:ext>
              <a:ext uri="{28A0092B-C50C-407E-A947-70E740481C1C}">
                <a14:useLocalDpi xmlns:a14="http://schemas.microsoft.com/office/drawing/2010/main" val="0"/>
              </a:ext>
            </a:extLst>
          </a:blip>
          <a:srcRect/>
          <a:stretch>
            <a:fillRect/>
          </a:stretch>
        </p:blipFill>
        <p:spPr bwMode="auto">
          <a:xfrm>
            <a:off x="2162024" y="2410884"/>
            <a:ext cx="794492" cy="83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101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67544" y="1593123"/>
            <a:ext cx="7920880" cy="4462760"/>
          </a:xfrm>
          <a:prstGeom prst="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16200000" scaled="1"/>
            <a:tileRect/>
          </a:gradFill>
          <a:ln>
            <a:noFill/>
          </a:ln>
        </p:spPr>
        <p:txBody>
          <a:bodyPr wrap="square" numCol="2">
            <a:spAutoFit/>
          </a:bodyPr>
          <a:lstStyle/>
          <a:p>
            <a:pPr>
              <a:buFont typeface="Times New Roman" pitchFamily="16" charset="0"/>
              <a:buNone/>
              <a:defRPr/>
            </a:pPr>
            <a:r>
              <a:rPr lang="en-US" altLang="zh-TW" sz="3200" b="1" dirty="0" smtClean="0">
                <a:solidFill>
                  <a:srgbClr val="FFFF00"/>
                </a:solidFill>
                <a:ea typeface="新細明體" pitchFamily="18" charset="-120"/>
              </a:rPr>
              <a:t>(3)</a:t>
            </a:r>
            <a:r>
              <a:rPr lang="zh-TW" altLang="en-US" sz="3200" b="1" dirty="0">
                <a:solidFill>
                  <a:srgbClr val="FFFF00"/>
                </a:solidFill>
                <a:latin typeface="微軟正黑體" panose="020B0604030504040204" pitchFamily="34" charset="-120"/>
                <a:ea typeface="微軟正黑體" panose="020B0604030504040204" pitchFamily="34" charset="-120"/>
              </a:rPr>
              <a:t>自住屋</a:t>
            </a:r>
            <a:r>
              <a:rPr lang="zh-TW" altLang="en-US" sz="3200" b="1" dirty="0" smtClean="0">
                <a:solidFill>
                  <a:srgbClr val="FFFF00"/>
                </a:solidFill>
                <a:latin typeface="微軟正黑體" panose="020B0604030504040204" pitchFamily="34" charset="-120"/>
                <a:ea typeface="微軟正黑體" panose="020B0604030504040204" pitchFamily="34" charset="-120"/>
              </a:rPr>
              <a:t>拆除自建或合</a:t>
            </a:r>
            <a:r>
              <a:rPr lang="zh-TW" altLang="en-US" sz="3200" b="1" dirty="0">
                <a:solidFill>
                  <a:srgbClr val="FFFF00"/>
                </a:solidFill>
                <a:latin typeface="微軟正黑體" panose="020B0604030504040204" pitchFamily="34" charset="-120"/>
                <a:ea typeface="微軟正黑體" panose="020B0604030504040204" pitchFamily="34" charset="-120"/>
              </a:rPr>
              <a:t>建 </a:t>
            </a:r>
            <a:endParaRPr lang="en-US" altLang="zh-TW" sz="3200" b="1" dirty="0">
              <a:solidFill>
                <a:srgbClr val="FFFF00"/>
              </a:solidFill>
              <a:latin typeface="微軟正黑體" panose="020B0604030504040204" pitchFamily="34" charset="-120"/>
              <a:ea typeface="微軟正黑體" panose="020B0604030504040204" pitchFamily="34" charset="-120"/>
            </a:endParaRPr>
          </a:p>
          <a:p>
            <a:pPr>
              <a:buFont typeface="Times New Roman" pitchFamily="16" charset="0"/>
              <a:buNone/>
              <a:defRPr/>
            </a:pPr>
            <a:r>
              <a:rPr kumimoji="1" lang="zh-TW" altLang="en-US" sz="2200" dirty="0" smtClean="0">
                <a:solidFill>
                  <a:schemeClr val="accent1"/>
                </a:solidFill>
                <a:latin typeface="Calibri" pitchFamily="34" charset="0"/>
                <a:ea typeface="新細明體" pitchFamily="18" charset="-120"/>
                <a:cs typeface="標楷體" pitchFamily="65" charset="-120"/>
              </a:rPr>
              <a:t>★</a:t>
            </a:r>
            <a:r>
              <a:rPr lang="zh-TW" altLang="zh-TW" sz="2200" dirty="0" smtClean="0"/>
              <a:t>個人拆除自住房屋自地自建或與營利事業合建分屋，出售該自建或取得之房屋，依規定</a:t>
            </a:r>
            <a:r>
              <a:rPr lang="zh-TW" altLang="zh-TW" sz="2200" b="1" dirty="0" smtClean="0">
                <a:solidFill>
                  <a:schemeClr val="accent4"/>
                </a:solidFill>
              </a:rPr>
              <a:t>計算持有期間，</a:t>
            </a:r>
            <a:r>
              <a:rPr lang="zh-TW" altLang="zh-TW" sz="2200" b="1" dirty="0">
                <a:solidFill>
                  <a:schemeClr val="accent4"/>
                </a:solidFill>
              </a:rPr>
              <a:t>得</a:t>
            </a:r>
            <a:r>
              <a:rPr lang="zh-TW" altLang="zh-TW" sz="2200" b="1" u="sng" dirty="0">
                <a:solidFill>
                  <a:schemeClr val="accent4"/>
                </a:solidFill>
              </a:rPr>
              <a:t>將拆除之自住房屋持有期間</a:t>
            </a:r>
            <a:r>
              <a:rPr lang="zh-TW" altLang="zh-TW" sz="2200" b="1" u="sng" dirty="0">
                <a:solidFill>
                  <a:schemeClr val="tx1"/>
                </a:solidFill>
              </a:rPr>
              <a:t>合併</a:t>
            </a:r>
            <a:r>
              <a:rPr lang="zh-TW" altLang="zh-TW" sz="2200" b="1" u="sng" dirty="0" smtClean="0">
                <a:solidFill>
                  <a:schemeClr val="tx1"/>
                </a:solidFill>
              </a:rPr>
              <a:t>計算</a:t>
            </a:r>
            <a:r>
              <a:rPr lang="zh-TW" altLang="en-US" sz="2200" b="1" dirty="0" smtClean="0"/>
              <a:t>。</a:t>
            </a:r>
            <a:r>
              <a:rPr lang="en-US" altLang="zh-TW" sz="2200" b="1" dirty="0" smtClean="0"/>
              <a:t>(</a:t>
            </a:r>
            <a:r>
              <a:rPr lang="zh-TW" altLang="en-US" sz="2200" b="1" dirty="0" smtClean="0"/>
              <a:t>適用自住</a:t>
            </a:r>
            <a:r>
              <a:rPr lang="zh-TW" altLang="zh-TW" sz="2200" b="1" dirty="0"/>
              <a:t>得併計之期間，應以個人或其配偶、未成年子女已於該房屋辦竣戶籍登記並居住，且無出租、供營業或執行業務使用</a:t>
            </a:r>
            <a:r>
              <a:rPr lang="zh-TW" altLang="zh-TW" sz="2200" b="1" dirty="0" smtClean="0"/>
              <a:t>為限</a:t>
            </a:r>
            <a:r>
              <a:rPr lang="en-US" altLang="zh-TW" sz="2200" b="1" dirty="0" smtClean="0"/>
              <a:t>)</a:t>
            </a:r>
            <a:r>
              <a:rPr lang="zh-TW" altLang="en-US" sz="2200" b="1" dirty="0" smtClean="0"/>
              <a:t>。</a:t>
            </a:r>
            <a:endParaRPr lang="en-US" altLang="zh-TW" sz="2200" b="1" dirty="0"/>
          </a:p>
          <a:p>
            <a:pPr lvl="0">
              <a:defRPr/>
            </a:pPr>
            <a:r>
              <a:rPr lang="en-US" altLang="zh-TW" sz="3200" b="1" dirty="0" smtClean="0">
                <a:solidFill>
                  <a:srgbClr val="FFFF00"/>
                </a:solidFill>
                <a:ea typeface="新細明體" pitchFamily="18" charset="-120"/>
              </a:rPr>
              <a:t>(4)</a:t>
            </a:r>
            <a:r>
              <a:rPr lang="zh-TW" altLang="en-US" sz="3200" b="1" dirty="0" smtClean="0">
                <a:solidFill>
                  <a:srgbClr val="FFFF00"/>
                </a:solidFill>
                <a:latin typeface="微軟正黑體" panose="020B0604030504040204" pitchFamily="34" charset="-120"/>
                <a:ea typeface="微軟正黑體" panose="020B0604030504040204" pitchFamily="34" charset="-120"/>
              </a:rPr>
              <a:t>自</a:t>
            </a:r>
            <a:r>
              <a:rPr lang="zh-TW" altLang="en-US" sz="3200" b="1" dirty="0">
                <a:solidFill>
                  <a:srgbClr val="FFFF00"/>
                </a:solidFill>
                <a:latin typeface="微軟正黑體" panose="020B0604030504040204" pitchFamily="34" charset="-120"/>
                <a:ea typeface="微軟正黑體" panose="020B0604030504040204" pitchFamily="34" charset="-120"/>
              </a:rPr>
              <a:t>地自建或個人與營業合建</a:t>
            </a:r>
          </a:p>
          <a:p>
            <a:pPr lvl="0"/>
            <a:r>
              <a:rPr kumimoji="1" lang="zh-TW" altLang="en-US" sz="2400" dirty="0" smtClean="0">
                <a:solidFill>
                  <a:schemeClr val="accent1"/>
                </a:solidFill>
                <a:latin typeface="Calibri" pitchFamily="34" charset="0"/>
                <a:ea typeface="新細明體" pitchFamily="18" charset="-120"/>
                <a:cs typeface="標楷體" pitchFamily="65" charset="-120"/>
              </a:rPr>
              <a:t>★</a:t>
            </a:r>
            <a:r>
              <a:rPr kumimoji="1" lang="zh-TW" altLang="zh-TW" sz="2400" b="1" dirty="0" smtClean="0">
                <a:latin typeface="Calibri" pitchFamily="34" charset="0"/>
                <a:ea typeface="新細明體" pitchFamily="18" charset="-120"/>
                <a:cs typeface="標楷體" pitchFamily="65" charset="-120"/>
              </a:rPr>
              <a:t>個人出售自地自建之房屋或以自有土地與營利事業合建分屋所取得之房屋，</a:t>
            </a:r>
            <a:r>
              <a:rPr lang="zh-TW" altLang="zh-TW" sz="2400" b="1" dirty="0">
                <a:solidFill>
                  <a:schemeClr val="accent4"/>
                </a:solidFill>
              </a:rPr>
              <a:t>依規定計算房屋持有期間，應</a:t>
            </a:r>
            <a:r>
              <a:rPr lang="zh-TW" altLang="zh-TW" sz="2400" b="1" u="sng" dirty="0">
                <a:solidFill>
                  <a:schemeClr val="accent4"/>
                </a:solidFill>
              </a:rPr>
              <a:t>以該土地之持有期間為準</a:t>
            </a:r>
            <a:r>
              <a:rPr lang="zh-TW" altLang="zh-TW" sz="2400" b="1" u="sng" dirty="0" smtClean="0">
                <a:solidFill>
                  <a:schemeClr val="accent4"/>
                </a:solidFill>
              </a:rPr>
              <a:t>。</a:t>
            </a:r>
            <a:endParaRPr lang="en-US" altLang="zh-TW" sz="2400" b="1" u="sng" dirty="0">
              <a:solidFill>
                <a:schemeClr val="accent4"/>
              </a:solidFill>
            </a:endParaRPr>
          </a:p>
          <a:p>
            <a:pPr lvl="0"/>
            <a:r>
              <a:rPr lang="zh-TW" altLang="en-US" sz="2400" b="1" dirty="0" smtClean="0">
                <a:solidFill>
                  <a:schemeClr val="accent4"/>
                </a:solidFill>
                <a:latin typeface="微軟正黑體" panose="020B0604030504040204" pitchFamily="34" charset="-120"/>
                <a:ea typeface="微軟正黑體" panose="020B0604030504040204" pitchFamily="34" charset="-120"/>
              </a:rPr>
              <a:t>                                            </a:t>
            </a:r>
            <a:r>
              <a:rPr lang="en-US" altLang="zh-TW" sz="1600" b="1" dirty="0" smtClean="0">
                <a:solidFill>
                  <a:srgbClr val="FFFFFF"/>
                </a:solidFill>
                <a:latin typeface="微軟正黑體" panose="020B0604030504040204" pitchFamily="34" charset="-120"/>
                <a:ea typeface="微軟正黑體" panose="020B0604030504040204" pitchFamily="34" charset="-120"/>
              </a:rPr>
              <a:t>(</a:t>
            </a:r>
            <a:r>
              <a:rPr lang="zh-TW" altLang="en-US" sz="1600" b="1" dirty="0">
                <a:solidFill>
                  <a:srgbClr val="FFFFFF"/>
                </a:solidFill>
                <a:latin typeface="微軟正黑體" panose="020B0604030504040204" pitchFamily="34" charset="-120"/>
                <a:ea typeface="微軟正黑體" panose="020B0604030504040204" pitchFamily="34" charset="-120"/>
              </a:rPr>
              <a:t>申</a:t>
            </a:r>
            <a:r>
              <a:rPr lang="en-US" altLang="zh-TW" sz="1600" b="1" dirty="0">
                <a:solidFill>
                  <a:srgbClr val="FFFFFF"/>
                </a:solidFill>
                <a:latin typeface="微軟正黑體" panose="020B0604030504040204" pitchFamily="34" charset="-120"/>
                <a:ea typeface="微軟正黑體" panose="020B0604030504040204" pitchFamily="34" charset="-120"/>
              </a:rPr>
              <a:t>§5)</a:t>
            </a:r>
          </a:p>
          <a:p>
            <a:pPr>
              <a:buFont typeface="Times New Roman" pitchFamily="16" charset="0"/>
              <a:buNone/>
              <a:defRPr/>
            </a:pPr>
            <a:endParaRPr lang="zh-TW" altLang="zh-TW" sz="2400" b="1" u="sng" dirty="0">
              <a:solidFill>
                <a:schemeClr val="accent4"/>
              </a:solidFill>
            </a:endParaRPr>
          </a:p>
        </p:txBody>
      </p:sp>
      <p:sp>
        <p:nvSpPr>
          <p:cNvPr id="2" name="矩形 1"/>
          <p:cNvSpPr/>
          <p:nvPr/>
        </p:nvSpPr>
        <p:spPr bwMode="auto">
          <a:xfrm>
            <a:off x="17349" y="637130"/>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3" name="Group 14"/>
          <p:cNvGrpSpPr>
            <a:grpSpLocks/>
          </p:cNvGrpSpPr>
          <p:nvPr/>
        </p:nvGrpSpPr>
        <p:grpSpPr bwMode="auto">
          <a:xfrm>
            <a:off x="755576" y="1029607"/>
            <a:ext cx="3295527" cy="520237"/>
            <a:chOff x="1162" y="3793"/>
            <a:chExt cx="2404" cy="395"/>
          </a:xfrm>
        </p:grpSpPr>
        <p:sp>
          <p:nvSpPr>
            <p:cNvPr id="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7" name="矩形 6"/>
          <p:cNvSpPr/>
          <p:nvPr/>
        </p:nvSpPr>
        <p:spPr>
          <a:xfrm>
            <a:off x="1091069" y="1049982"/>
            <a:ext cx="7655660" cy="830997"/>
          </a:xfrm>
          <a:prstGeom prst="rect">
            <a:avLst/>
          </a:prstGeom>
        </p:spPr>
        <p:txBody>
          <a:bodyPr wrap="square">
            <a:spAutoFit/>
          </a:bodyPr>
          <a:lstStyle/>
          <a:p>
            <a:pPr lvl="0"/>
            <a:r>
              <a:rPr lang="zh-TW" altLang="en-US" sz="2400" b="1" dirty="0" smtClean="0">
                <a:solidFill>
                  <a:schemeClr val="accent4"/>
                </a:solidFill>
                <a:ea typeface="新細明體" pitchFamily="18" charset="-120"/>
              </a:rPr>
              <a:t> </a:t>
            </a:r>
            <a:r>
              <a:rPr lang="zh-TW" altLang="en-US" sz="2400" b="1" dirty="0" smtClean="0">
                <a:solidFill>
                  <a:srgbClr val="003300"/>
                </a:solidFill>
                <a:ea typeface="新細明體" pitchFamily="18" charset="-120"/>
              </a:rPr>
              <a:t>◎ </a:t>
            </a:r>
            <a:r>
              <a:rPr lang="zh-TW" altLang="en-US" sz="2400" b="1" dirty="0" smtClean="0">
                <a:solidFill>
                  <a:srgbClr val="003300"/>
                </a:solidFill>
                <a:latin typeface="微軟正黑體" panose="020B0604030504040204" pitchFamily="34" charset="-120"/>
                <a:ea typeface="微軟正黑體" panose="020B0604030504040204" pitchFamily="34" charset="-120"/>
              </a:rPr>
              <a:t>特殊 </a:t>
            </a:r>
            <a:r>
              <a:rPr lang="zh-TW" altLang="en-US" sz="2400" b="1" dirty="0" smtClean="0">
                <a:solidFill>
                  <a:srgbClr val="FF0000"/>
                </a:solidFill>
                <a:latin typeface="微軟正黑體" panose="020B0604030504040204" pitchFamily="34" charset="-120"/>
                <a:ea typeface="微軟正黑體" panose="020B0604030504040204" pitchFamily="34" charset="-120"/>
              </a:rPr>
              <a:t>持有</a:t>
            </a:r>
            <a:r>
              <a:rPr lang="zh-TW" altLang="en-US" sz="2400" b="1" dirty="0">
                <a:solidFill>
                  <a:srgbClr val="FF0000"/>
                </a:solidFill>
                <a:latin typeface="微軟正黑體" panose="020B0604030504040204" pitchFamily="34" charset="-120"/>
                <a:ea typeface="微軟正黑體" panose="020B0604030504040204" pitchFamily="34" charset="-120"/>
              </a:rPr>
              <a:t>期間</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endParaRPr lang="zh-TW" altLang="en-US" sz="2400" b="1" dirty="0">
              <a:solidFill>
                <a:srgbClr val="FF0000"/>
              </a:solidFill>
              <a:latin typeface="微軟正黑體" panose="020B0604030504040204" pitchFamily="34" charset="-120"/>
              <a:ea typeface="微軟正黑體" panose="020B0604030504040204" pitchFamily="34" charset="-120"/>
            </a:endParaRPr>
          </a:p>
          <a:p>
            <a:endParaRPr lang="zh-TW" altLang="en-US" sz="2400" dirty="0">
              <a:solidFill>
                <a:schemeClr val="accent4"/>
              </a:solidFill>
              <a:ea typeface="新細明體" pitchFamily="18" charset="-120"/>
            </a:endParaRPr>
          </a:p>
        </p:txBody>
      </p:sp>
      <p:sp>
        <p:nvSpPr>
          <p:cNvPr id="1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en-US" altLang="zh-TW"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8"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53</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
        <p:nvSpPr>
          <p:cNvPr id="12" name="Text Box 1"/>
          <p:cNvSpPr txBox="1">
            <a:spLocks noChangeArrowheads="1"/>
          </p:cNvSpPr>
          <p:nvPr/>
        </p:nvSpPr>
        <p:spPr bwMode="auto">
          <a:xfrm>
            <a:off x="1276899" y="0"/>
            <a:ext cx="6768752" cy="928366"/>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nchor="ctr"/>
          <a:lstStyle>
            <a:defPPr>
              <a:defRPr lang="en-GB"/>
            </a:defPPr>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1">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defRPr>
            </a:lvl1pPr>
          </a:lstStyle>
          <a:p>
            <a:r>
              <a:rPr lang="zh-TW" altLang="zh-TW" dirty="0"/>
              <a:t>房地合一所得稅解析</a:t>
            </a:r>
            <a:endParaRPr lang="zh-TW"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4"/>
          <p:cNvGrpSpPr>
            <a:grpSpLocks/>
          </p:cNvGrpSpPr>
          <p:nvPr/>
        </p:nvGrpSpPr>
        <p:grpSpPr bwMode="auto">
          <a:xfrm>
            <a:off x="179512" y="87559"/>
            <a:ext cx="8928992" cy="749712"/>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solidFill>
                  <a:prstClr val="white"/>
                </a:solidFill>
              </a:endParaRPr>
            </a:p>
          </p:txBody>
        </p:sp>
        <p:sp>
          <p:nvSpPr>
            <p:cNvPr id="13" name="AutoShape 16"/>
            <p:cNvSpPr>
              <a:spLocks noChangeArrowheads="1"/>
            </p:cNvSpPr>
            <p:nvPr/>
          </p:nvSpPr>
          <p:spPr bwMode="auto">
            <a:xfrm>
              <a:off x="1234" y="3816"/>
              <a:ext cx="2266" cy="349"/>
            </a:xfrm>
            <a:prstGeom prst="roundRect">
              <a:avLst>
                <a:gd name="adj" fmla="val 50000"/>
              </a:avLst>
            </a:prstGeom>
            <a:solidFill>
              <a:srgbClr val="FFFF99"/>
            </a:solidFill>
            <a:ln w="9525">
              <a:noFill/>
              <a:round/>
              <a:headEnd/>
              <a:tailEnd/>
            </a:ln>
          </p:spPr>
          <p:txBody>
            <a:bodyPr wrap="none" anchor="ctr"/>
            <a:lstStyle/>
            <a:p>
              <a:endParaRPr lang="zh-TW" altLang="zh-TW" sz="3200" b="1" dirty="0">
                <a:solidFill>
                  <a:prstClr val="white"/>
                </a:solidFill>
                <a:ea typeface="標楷體" pitchFamily="65" charset="-120"/>
              </a:endParaRPr>
            </a:p>
          </p:txBody>
        </p:sp>
      </p:grpSp>
      <p:sp>
        <p:nvSpPr>
          <p:cNvPr id="4" name="內容版面配置區 2"/>
          <p:cNvSpPr txBox="1">
            <a:spLocks/>
          </p:cNvSpPr>
          <p:nvPr/>
        </p:nvSpPr>
        <p:spPr>
          <a:xfrm>
            <a:off x="395536" y="188639"/>
            <a:ext cx="8712968" cy="6340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defRPr/>
            </a:pPr>
            <a:r>
              <a:rPr lang="zh-TW" altLang="en-US" b="1" dirty="0" smtClean="0">
                <a:solidFill>
                  <a:srgbClr val="002060"/>
                </a:solidFill>
                <a:latin typeface="微軟正黑體" panose="020B0604030504040204" pitchFamily="34" charset="-120"/>
                <a:ea typeface="微軟正黑體" panose="020B0604030504040204" pitchFamily="34" charset="-120"/>
              </a:rPr>
              <a:t>合</a:t>
            </a:r>
            <a:r>
              <a:rPr lang="zh-TW" altLang="en-US" b="1" dirty="0">
                <a:solidFill>
                  <a:srgbClr val="002060"/>
                </a:solidFill>
                <a:latin typeface="微軟正黑體" panose="020B0604030504040204" pitchFamily="34" charset="-120"/>
                <a:ea typeface="微軟正黑體" panose="020B0604030504040204" pitchFamily="34" charset="-120"/>
              </a:rPr>
              <a:t>建</a:t>
            </a:r>
            <a:r>
              <a:rPr lang="zh-TW" altLang="en-US" b="1" dirty="0" smtClean="0">
                <a:solidFill>
                  <a:srgbClr val="002060"/>
                </a:solidFill>
                <a:latin typeface="微軟正黑體" panose="020B0604030504040204" pitchFamily="34" charset="-120"/>
                <a:ea typeface="微軟正黑體" panose="020B0604030504040204" pitchFamily="34" charset="-120"/>
              </a:rPr>
              <a:t>分屋，土地、房屋持有期間計算   </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案例</a:t>
            </a:r>
            <a:r>
              <a:rPr lang="en-US" altLang="zh-TW" sz="2800" b="1" dirty="0" smtClean="0">
                <a:solidFill>
                  <a:srgbClr val="FF0000"/>
                </a:solidFill>
                <a:latin typeface="微軟正黑體" panose="020B0604030504040204" pitchFamily="34" charset="-120"/>
                <a:ea typeface="微軟正黑體" panose="020B0604030504040204" pitchFamily="34" charset="-120"/>
              </a:rPr>
              <a:t>15)</a:t>
            </a:r>
          </a:p>
        </p:txBody>
      </p:sp>
      <p:sp>
        <p:nvSpPr>
          <p:cNvPr id="5" name="圓角矩形 4"/>
          <p:cNvSpPr/>
          <p:nvPr/>
        </p:nvSpPr>
        <p:spPr>
          <a:xfrm>
            <a:off x="323528" y="1123736"/>
            <a:ext cx="8640960" cy="52575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buClrTx/>
              <a:buSzTx/>
              <a:buFontTx/>
              <a:buNone/>
              <a:defRPr/>
            </a:pPr>
            <a:r>
              <a:rPr lang="zh-TW" altLang="en-US" sz="2000" b="1" dirty="0" smtClean="0">
                <a:solidFill>
                  <a:prstClr val="black"/>
                </a:solidFill>
              </a:rPr>
              <a:t>       </a:t>
            </a:r>
            <a:endParaRPr lang="zh-TW" altLang="en-US" sz="2000" dirty="0">
              <a:solidFill>
                <a:prstClr val="black"/>
              </a:solidFill>
            </a:endParaRPr>
          </a:p>
        </p:txBody>
      </p:sp>
      <p:sp>
        <p:nvSpPr>
          <p:cNvPr id="8" name="文字方塊 7"/>
          <p:cNvSpPr txBox="1"/>
          <p:nvPr/>
        </p:nvSpPr>
        <p:spPr>
          <a:xfrm>
            <a:off x="787592" y="1340768"/>
            <a:ext cx="7744847" cy="1785104"/>
          </a:xfrm>
          <a:prstGeom prst="rect">
            <a:avLst/>
          </a:prstGeom>
          <a:noFill/>
        </p:spPr>
        <p:txBody>
          <a:bodyPr wrap="square" rtlCol="0">
            <a:spAutoFit/>
          </a:bodyPr>
          <a:lstStyle/>
          <a:p>
            <a:pPr defTabSz="914400" fontAlgn="auto">
              <a:spcBef>
                <a:spcPts val="0"/>
              </a:spcBef>
              <a:spcAft>
                <a:spcPts val="0"/>
              </a:spcAft>
              <a:buClrTx/>
              <a:buSzTx/>
              <a:buFontTx/>
              <a:buNone/>
              <a:defRPr/>
            </a:pPr>
            <a:r>
              <a:rPr lang="zh-TW" altLang="en-US" sz="2200" dirty="0" smtClean="0">
                <a:solidFill>
                  <a:prstClr val="black"/>
                </a:solidFill>
                <a:latin typeface="微軟正黑體" panose="020B0604030504040204" pitchFamily="34" charset="-120"/>
                <a:ea typeface="微軟正黑體" panose="020B0604030504040204" pitchFamily="34" charset="-120"/>
              </a:rPr>
              <a:t>        </a:t>
            </a:r>
            <a:r>
              <a:rPr lang="zh-TW" altLang="en-US" sz="2200" u="sng" dirty="0" smtClean="0">
                <a:solidFill>
                  <a:prstClr val="black"/>
                </a:solidFill>
                <a:latin typeface="微軟正黑體" panose="020B0604030504040204" pitchFamily="34" charset="-120"/>
                <a:ea typeface="微軟正黑體" panose="020B0604030504040204" pitchFamily="34" charset="-120"/>
              </a:rPr>
              <a:t>陳先生</a:t>
            </a:r>
            <a:r>
              <a:rPr lang="zh-TW" altLang="en-US" sz="2200" dirty="0" smtClean="0">
                <a:solidFill>
                  <a:prstClr val="black"/>
                </a:solidFill>
                <a:latin typeface="微軟正黑體" panose="020B0604030504040204" pitchFamily="34" charset="-120"/>
                <a:ea typeface="微軟正黑體" panose="020B0604030504040204" pitchFamily="34" charset="-120"/>
              </a:rPr>
              <a:t>於</a:t>
            </a:r>
            <a:r>
              <a:rPr lang="en-US" altLang="zh-TW" sz="2200" dirty="0" smtClean="0">
                <a:solidFill>
                  <a:prstClr val="black"/>
                </a:solidFill>
                <a:latin typeface="微軟正黑體" panose="020B0604030504040204" pitchFamily="34" charset="-120"/>
                <a:ea typeface="微軟正黑體" panose="020B0604030504040204" pitchFamily="34" charset="-120"/>
              </a:rPr>
              <a:t>100</a:t>
            </a:r>
            <a:r>
              <a:rPr lang="zh-TW" altLang="en-US" sz="2200" dirty="0" smtClean="0">
                <a:solidFill>
                  <a:prstClr val="black"/>
                </a:solidFill>
                <a:latin typeface="微軟正黑體" panose="020B0604030504040204" pitchFamily="34" charset="-120"/>
                <a:ea typeface="微軟正黑體" panose="020B0604030504040204" pitchFamily="34" charset="-120"/>
              </a:rPr>
              <a:t>年</a:t>
            </a:r>
            <a:r>
              <a:rPr lang="en-US" altLang="zh-TW" sz="2200" dirty="0">
                <a:solidFill>
                  <a:prstClr val="black"/>
                </a:solidFill>
                <a:latin typeface="微軟正黑體" panose="020B0604030504040204" pitchFamily="34" charset="-120"/>
                <a:ea typeface="微軟正黑體" panose="020B0604030504040204" pitchFamily="34" charset="-120"/>
              </a:rPr>
              <a:t>1</a:t>
            </a:r>
            <a:r>
              <a:rPr lang="zh-TW" altLang="en-US" sz="2200" dirty="0" smtClean="0">
                <a:solidFill>
                  <a:prstClr val="black"/>
                </a:solidFill>
                <a:latin typeface="微軟正黑體" panose="020B0604030504040204" pitchFamily="34" charset="-120"/>
                <a:ea typeface="微軟正黑體" panose="020B0604030504040204" pitchFamily="34" charset="-120"/>
              </a:rPr>
              <a:t>月購入</a:t>
            </a:r>
            <a:r>
              <a:rPr lang="en-US" altLang="zh-TW" sz="2200" dirty="0" smtClean="0">
                <a:solidFill>
                  <a:prstClr val="black"/>
                </a:solidFill>
                <a:latin typeface="微軟正黑體" panose="020B0604030504040204" pitchFamily="34" charset="-120"/>
                <a:ea typeface="微軟正黑體" panose="020B0604030504040204" pitchFamily="34" charset="-120"/>
              </a:rPr>
              <a:t>A</a:t>
            </a:r>
            <a:r>
              <a:rPr lang="zh-TW" altLang="en-US" sz="2200" dirty="0" smtClean="0">
                <a:solidFill>
                  <a:prstClr val="black"/>
                </a:solidFill>
                <a:latin typeface="微軟正黑體" panose="020B0604030504040204" pitchFamily="34" charset="-120"/>
                <a:ea typeface="微軟正黑體" panose="020B0604030504040204" pitchFamily="34" charset="-120"/>
              </a:rPr>
              <a:t>房地並完成過戶，</a:t>
            </a:r>
            <a:r>
              <a:rPr lang="zh-TW" altLang="en-US" sz="2200" dirty="0">
                <a:solidFill>
                  <a:prstClr val="black"/>
                </a:solidFill>
                <a:latin typeface="微軟正黑體" panose="020B0604030504040204" pitchFamily="34" charset="-120"/>
                <a:ea typeface="微軟正黑體" panose="020B0604030504040204" pitchFamily="34" charset="-120"/>
              </a:rPr>
              <a:t>於</a:t>
            </a:r>
            <a:r>
              <a:rPr lang="en-US" altLang="zh-TW" sz="2200" dirty="0" smtClean="0">
                <a:solidFill>
                  <a:prstClr val="black"/>
                </a:solidFill>
                <a:latin typeface="微軟正黑體" panose="020B0604030504040204" pitchFamily="34" charset="-120"/>
                <a:ea typeface="微軟正黑體" panose="020B0604030504040204" pitchFamily="34" charset="-120"/>
              </a:rPr>
              <a:t>105</a:t>
            </a:r>
            <a:r>
              <a:rPr lang="zh-TW" altLang="en-US" sz="2200" dirty="0" smtClean="0">
                <a:solidFill>
                  <a:prstClr val="black"/>
                </a:solidFill>
                <a:latin typeface="微軟正黑體" panose="020B0604030504040204" pitchFamily="34" charset="-120"/>
                <a:ea typeface="微軟正黑體" panose="020B0604030504040204" pitchFamily="34" charset="-120"/>
              </a:rPr>
              <a:t>年</a:t>
            </a:r>
            <a:r>
              <a:rPr lang="en-US" altLang="zh-TW" sz="2200" dirty="0" smtClean="0">
                <a:solidFill>
                  <a:prstClr val="black"/>
                </a:solidFill>
                <a:latin typeface="微軟正黑體" panose="020B0604030504040204" pitchFamily="34" charset="-120"/>
                <a:ea typeface="微軟正黑體" panose="020B0604030504040204" pitchFamily="34" charset="-120"/>
              </a:rPr>
              <a:t>6</a:t>
            </a:r>
            <a:r>
              <a:rPr lang="zh-TW" altLang="en-US" sz="2200" dirty="0" smtClean="0">
                <a:solidFill>
                  <a:prstClr val="black"/>
                </a:solidFill>
                <a:latin typeface="微軟正黑體" panose="020B0604030504040204" pitchFamily="34" charset="-120"/>
                <a:ea typeface="微軟正黑體" panose="020B0604030504040204" pitchFamily="34" charset="-120"/>
              </a:rPr>
              <a:t>月與建設公司簽訂合建分屋契約，並拆除建築物開始興建，建設公司於入</a:t>
            </a:r>
            <a:r>
              <a:rPr lang="en-US" altLang="zh-TW" sz="2200" dirty="0" smtClean="0">
                <a:solidFill>
                  <a:prstClr val="black"/>
                </a:solidFill>
                <a:latin typeface="微軟正黑體" panose="020B0604030504040204" pitchFamily="34" charset="-120"/>
                <a:ea typeface="微軟正黑體" panose="020B0604030504040204" pitchFamily="34" charset="-120"/>
              </a:rPr>
              <a:t>108</a:t>
            </a:r>
            <a:r>
              <a:rPr lang="zh-TW" altLang="en-US" sz="2200" dirty="0" smtClean="0">
                <a:solidFill>
                  <a:prstClr val="black"/>
                </a:solidFill>
                <a:latin typeface="微軟正黑體" panose="020B0604030504040204" pitchFamily="34" charset="-120"/>
                <a:ea typeface="微軟正黑體" panose="020B0604030504040204" pitchFamily="34" charset="-120"/>
              </a:rPr>
              <a:t>年</a:t>
            </a:r>
            <a:r>
              <a:rPr lang="en-US" altLang="zh-TW" sz="2200" dirty="0">
                <a:solidFill>
                  <a:prstClr val="black"/>
                </a:solidFill>
                <a:latin typeface="微軟正黑體" panose="020B0604030504040204" pitchFamily="34" charset="-120"/>
                <a:ea typeface="微軟正黑體" panose="020B0604030504040204" pitchFamily="34" charset="-120"/>
              </a:rPr>
              <a:t>1</a:t>
            </a:r>
            <a:r>
              <a:rPr lang="zh-TW" altLang="en-US" sz="2200" dirty="0" smtClean="0">
                <a:solidFill>
                  <a:prstClr val="black"/>
                </a:solidFill>
                <a:latin typeface="微軟正黑體" panose="020B0604030504040204" pitchFamily="34" charset="-120"/>
                <a:ea typeface="微軟正黑體" panose="020B0604030504040204" pitchFamily="34" charset="-120"/>
              </a:rPr>
              <a:t>月興建完成並完成互易產權</a:t>
            </a:r>
            <a:r>
              <a:rPr lang="zh-TW" altLang="en-US" sz="2200" dirty="0">
                <a:solidFill>
                  <a:prstClr val="black"/>
                </a:solidFill>
                <a:latin typeface="微軟正黑體" panose="020B0604030504040204" pitchFamily="34" charset="-120"/>
                <a:ea typeface="微軟正黑體" panose="020B0604030504040204" pitchFamily="34" charset="-120"/>
              </a:rPr>
              <a:t>登記</a:t>
            </a:r>
            <a:r>
              <a:rPr lang="zh-TW" altLang="en-US" sz="2200" dirty="0" smtClean="0">
                <a:solidFill>
                  <a:prstClr val="black"/>
                </a:solidFill>
                <a:latin typeface="微軟正黑體" panose="020B0604030504040204" pitchFamily="34" charset="-120"/>
                <a:ea typeface="微軟正黑體" panose="020B0604030504040204" pitchFamily="34" charset="-120"/>
              </a:rPr>
              <a:t>，</a:t>
            </a:r>
            <a:r>
              <a:rPr lang="zh-TW" altLang="en-US" sz="2200" u="sng" dirty="0" smtClean="0">
                <a:solidFill>
                  <a:prstClr val="black"/>
                </a:solidFill>
                <a:latin typeface="微軟正黑體" panose="020B0604030504040204" pitchFamily="34" charset="-120"/>
                <a:ea typeface="微軟正黑體" panose="020B0604030504040204" pitchFamily="34" charset="-120"/>
              </a:rPr>
              <a:t>陳先生</a:t>
            </a:r>
            <a:r>
              <a:rPr lang="zh-TW" altLang="en-US" sz="2200" dirty="0" smtClean="0">
                <a:solidFill>
                  <a:prstClr val="black"/>
                </a:solidFill>
                <a:latin typeface="微軟正黑體" panose="020B0604030504040204" pitchFamily="34" charset="-120"/>
                <a:ea typeface="微軟正黑體" panose="020B0604030504040204" pitchFamily="34" charset="-120"/>
              </a:rPr>
              <a:t>分得房地於</a:t>
            </a:r>
            <a:r>
              <a:rPr lang="en-US" altLang="zh-TW" sz="2200" dirty="0" smtClean="0">
                <a:solidFill>
                  <a:prstClr val="black"/>
                </a:solidFill>
                <a:latin typeface="微軟正黑體" panose="020B0604030504040204" pitchFamily="34" charset="-120"/>
                <a:ea typeface="微軟正黑體" panose="020B0604030504040204" pitchFamily="34" charset="-120"/>
              </a:rPr>
              <a:t>109</a:t>
            </a:r>
            <a:r>
              <a:rPr lang="zh-TW" altLang="en-US" sz="2200" dirty="0" smtClean="0">
                <a:solidFill>
                  <a:prstClr val="black"/>
                </a:solidFill>
                <a:latin typeface="微軟正黑體" panose="020B0604030504040204" pitchFamily="34" charset="-120"/>
                <a:ea typeface="微軟正黑體" panose="020B0604030504040204" pitchFamily="34" charset="-120"/>
              </a:rPr>
              <a:t>年</a:t>
            </a:r>
            <a:r>
              <a:rPr lang="en-US" altLang="zh-TW" sz="2200" dirty="0" smtClean="0">
                <a:solidFill>
                  <a:prstClr val="black"/>
                </a:solidFill>
                <a:latin typeface="微軟正黑體" panose="020B0604030504040204" pitchFamily="34" charset="-120"/>
                <a:ea typeface="微軟正黑體" panose="020B0604030504040204" pitchFamily="34" charset="-120"/>
              </a:rPr>
              <a:t>1</a:t>
            </a:r>
            <a:r>
              <a:rPr lang="zh-TW" altLang="en-US" sz="2200" dirty="0" smtClean="0">
                <a:solidFill>
                  <a:prstClr val="black"/>
                </a:solidFill>
                <a:latin typeface="微軟正黑體" panose="020B0604030504040204" pitchFamily="34" charset="-120"/>
                <a:ea typeface="微軟正黑體" panose="020B0604030504040204" pitchFamily="34" charset="-120"/>
              </a:rPr>
              <a:t>月銷售並完成移轉登記，其土地、房屋持有前間各為多久？適用新舊制情形</a:t>
            </a:r>
            <a:r>
              <a:rPr lang="en-US" altLang="zh-TW" sz="2200" dirty="0" smtClean="0">
                <a:solidFill>
                  <a:prstClr val="black"/>
                </a:solidFill>
                <a:latin typeface="微軟正黑體" panose="020B0604030504040204" pitchFamily="34" charset="-120"/>
                <a:ea typeface="微軟正黑體" panose="020B0604030504040204" pitchFamily="34" charset="-120"/>
              </a:rPr>
              <a:t>?</a:t>
            </a:r>
          </a:p>
        </p:txBody>
      </p:sp>
      <p:sp>
        <p:nvSpPr>
          <p:cNvPr id="16" name="投影片編號版面配置區 5"/>
          <p:cNvSpPr txBox="1">
            <a:spLocks/>
          </p:cNvSpPr>
          <p:nvPr/>
        </p:nvSpPr>
        <p:spPr>
          <a:xfrm>
            <a:off x="7452320" y="6453336"/>
            <a:ext cx="480060" cy="237744"/>
          </a:xfrm>
          <a:prstGeom prst="rect">
            <a:avLst/>
          </a:prstGeom>
        </p:spPr>
        <p:txBody>
          <a:bodyPr/>
          <a:lstStyle/>
          <a:p>
            <a:pPr>
              <a:defRPr/>
            </a:pPr>
            <a:fld id="{CA8D9AD5-F248-4919-864A-CFD76CC027D6}" type="slidenum">
              <a:rPr lang="en-US" altLang="zh-TW" sz="1050" smtClean="0">
                <a:solidFill>
                  <a:prstClr val="white"/>
                </a:solidFill>
              </a:rPr>
              <a:pPr>
                <a:defRPr/>
              </a:pPr>
              <a:t>54</a:t>
            </a:fld>
            <a:endParaRPr lang="zh-TW" altLang="en-US" sz="1050" dirty="0">
              <a:solidFill>
                <a:prstClr val="white"/>
              </a:solidFill>
            </a:endParaRPr>
          </a:p>
        </p:txBody>
      </p:sp>
      <p:sp>
        <p:nvSpPr>
          <p:cNvPr id="9" name="頁尾版面配置區 6"/>
          <p:cNvSpPr txBox="1">
            <a:spLocks/>
          </p:cNvSpPr>
          <p:nvPr/>
        </p:nvSpPr>
        <p:spPr>
          <a:xfrm>
            <a:off x="0" y="6453336"/>
            <a:ext cx="9144000" cy="260648"/>
          </a:xfrm>
          <a:prstGeom prst="rect">
            <a:avLst/>
          </a:prstGeom>
          <a:solidFill>
            <a:srgbClr val="3333CC">
              <a:lumMod val="50000"/>
            </a:srgbClr>
          </a:solidFill>
        </p:spPr>
        <p:txBody>
          <a:bodyPr/>
          <a:lstStyle/>
          <a:p>
            <a:pPr defTabSz="914400" fontAlgn="auto">
              <a:spcBef>
                <a:spcPts val="0"/>
              </a:spcBef>
              <a:spcAft>
                <a:spcPts val="0"/>
              </a:spcAft>
              <a:buClrTx/>
              <a:buSzTx/>
              <a:buFontTx/>
              <a:buNone/>
              <a:defRPr/>
            </a:pPr>
            <a:r>
              <a:rPr lang="zh-TW" altLang="en-US" sz="1050" kern="0" dirty="0" smtClean="0">
                <a:solidFill>
                  <a:srgbClr val="FFFFFF"/>
                </a:solidFill>
              </a:rPr>
              <a:t>                                 林秀銘</a:t>
            </a:r>
            <a:endParaRPr lang="en-US" altLang="zh-TW" sz="1050" kern="0" dirty="0" smtClean="0">
              <a:solidFill>
                <a:srgbClr val="FFFFFF"/>
              </a:solidFill>
            </a:endParaRPr>
          </a:p>
          <a:p>
            <a:pPr defTabSz="914400" fontAlgn="auto">
              <a:spcBef>
                <a:spcPts val="0"/>
              </a:spcBef>
              <a:spcAft>
                <a:spcPts val="0"/>
              </a:spcAft>
              <a:buClrTx/>
              <a:buSzTx/>
              <a:buFontTx/>
              <a:buNone/>
              <a:defRPr/>
            </a:pPr>
            <a:endParaRPr lang="zh-TW" altLang="en-US" sz="1050" kern="0" dirty="0">
              <a:solidFill>
                <a:srgbClr val="FFFFFF"/>
              </a:solidFill>
            </a:endParaRPr>
          </a:p>
        </p:txBody>
      </p:sp>
      <p:sp>
        <p:nvSpPr>
          <p:cNvPr id="10"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54</a:t>
            </a:fld>
            <a:endParaRPr lang="zh-TW" altLang="en-US" sz="1050" dirty="0">
              <a:solidFill>
                <a:srgbClr val="FFFFFF"/>
              </a:solidFill>
            </a:endParaRPr>
          </a:p>
        </p:txBody>
      </p:sp>
      <p:sp>
        <p:nvSpPr>
          <p:cNvPr id="2" name="矩形 1"/>
          <p:cNvSpPr/>
          <p:nvPr/>
        </p:nvSpPr>
        <p:spPr>
          <a:xfrm>
            <a:off x="1151620" y="3573016"/>
            <a:ext cx="7200800" cy="1107996"/>
          </a:xfrm>
          <a:prstGeom prst="rect">
            <a:avLst/>
          </a:prstGeom>
        </p:spPr>
        <p:txBody>
          <a:bodyPr wrap="square">
            <a:spAutoFit/>
          </a:bodyPr>
          <a:lstStyle/>
          <a:p>
            <a:pPr defTabSz="914400" fontAlgn="auto">
              <a:spcBef>
                <a:spcPts val="0"/>
              </a:spcBef>
              <a:spcAft>
                <a:spcPts val="0"/>
              </a:spcAft>
              <a:buClrTx/>
              <a:buSzTx/>
              <a:defRPr/>
            </a:pPr>
            <a:r>
              <a:rPr lang="zh-TW" altLang="en-US" sz="2200" dirty="0">
                <a:solidFill>
                  <a:srgbClr val="FF0000"/>
                </a:solidFill>
                <a:latin typeface="微軟正黑體" panose="020B0604030504040204" pitchFamily="34" charset="-120"/>
                <a:ea typeface="微軟正黑體" panose="020B0604030504040204" pitchFamily="34" charset="-120"/>
              </a:rPr>
              <a:t>依據房地合一課徵所得稅申報作業要點規定，</a:t>
            </a:r>
            <a:r>
              <a:rPr lang="zh-TW" altLang="zh-TW" sz="2200" dirty="0">
                <a:solidFill>
                  <a:srgbClr val="FF0000"/>
                </a:solidFill>
                <a:latin typeface="微軟正黑體" panose="020B0604030504040204" pitchFamily="34" charset="-120"/>
                <a:ea typeface="微軟正黑體" panose="020B0604030504040204" pitchFamily="34" charset="-120"/>
              </a:rPr>
              <a:t>以自有土地與營利事業合建分屋所取得之房屋，依規定計算房屋持有期間，應以該土地之持有期間為準</a:t>
            </a:r>
            <a:endParaRPr lang="en-US" altLang="zh-TW" sz="2200" dirty="0">
              <a:solidFill>
                <a:srgbClr val="FF0000"/>
              </a:solidFill>
              <a:latin typeface="微軟正黑體" panose="020B0604030504040204" pitchFamily="34" charset="-120"/>
              <a:ea typeface="微軟正黑體" panose="020B0604030504040204" pitchFamily="34" charset="-120"/>
            </a:endParaRPr>
          </a:p>
        </p:txBody>
      </p:sp>
      <p:sp>
        <p:nvSpPr>
          <p:cNvPr id="3" name="矩形 2"/>
          <p:cNvSpPr/>
          <p:nvPr/>
        </p:nvSpPr>
        <p:spPr>
          <a:xfrm>
            <a:off x="1842908" y="4797152"/>
            <a:ext cx="7029635" cy="1446550"/>
          </a:xfrm>
          <a:prstGeom prst="rect">
            <a:avLst/>
          </a:prstGeom>
        </p:spPr>
        <p:txBody>
          <a:bodyPr wrap="square">
            <a:spAutoFit/>
          </a:bodyPr>
          <a:lstStyle/>
          <a:p>
            <a:pPr defTabSz="914400" fontAlgn="auto">
              <a:spcBef>
                <a:spcPts val="0"/>
              </a:spcBef>
              <a:spcAft>
                <a:spcPts val="0"/>
              </a:spcAft>
              <a:buClrTx/>
              <a:buSzTx/>
              <a:defRPr/>
            </a:pPr>
            <a:r>
              <a:rPr lang="zh-TW" altLang="en-US" sz="2200" dirty="0">
                <a:solidFill>
                  <a:srgbClr val="990099"/>
                </a:solidFill>
                <a:latin typeface="微軟正黑體" panose="020B0604030504040204" pitchFamily="34" charset="-120"/>
                <a:ea typeface="微軟正黑體" panose="020B0604030504040204" pitchFamily="34" charset="-120"/>
              </a:rPr>
              <a:t>因此</a:t>
            </a:r>
            <a:r>
              <a:rPr lang="zh-TW" altLang="en-US" sz="2200" b="1" u="sng" dirty="0">
                <a:solidFill>
                  <a:srgbClr val="990099"/>
                </a:solidFill>
                <a:latin typeface="微軟正黑體" panose="020B0604030504040204" pitchFamily="34" charset="-120"/>
                <a:ea typeface="微軟正黑體" panose="020B0604030504040204" pitchFamily="34" charset="-120"/>
              </a:rPr>
              <a:t>房屋部分持有期間</a:t>
            </a:r>
            <a:r>
              <a:rPr lang="zh-TW" altLang="en-US" sz="2200" b="1" u="sng" dirty="0" smtClean="0">
                <a:solidFill>
                  <a:srgbClr val="990099"/>
                </a:solidFill>
                <a:latin typeface="微軟正黑體" panose="020B0604030504040204" pitchFamily="34" charset="-120"/>
                <a:ea typeface="微軟正黑體" panose="020B0604030504040204" pitchFamily="34" charset="-120"/>
              </a:rPr>
              <a:t>為</a:t>
            </a:r>
            <a:r>
              <a:rPr lang="en-US" altLang="zh-TW" sz="2200" b="1" u="sng" dirty="0" smtClean="0">
                <a:solidFill>
                  <a:schemeClr val="tx1"/>
                </a:solidFill>
                <a:latin typeface="微軟正黑體" panose="020B0604030504040204" pitchFamily="34" charset="-120"/>
                <a:ea typeface="微軟正黑體" panose="020B0604030504040204" pitchFamily="34" charset="-120"/>
              </a:rPr>
              <a:t>9</a:t>
            </a:r>
            <a:r>
              <a:rPr lang="zh-TW" altLang="en-US" sz="2200" b="1" u="sng" dirty="0" smtClean="0">
                <a:solidFill>
                  <a:schemeClr val="tx1"/>
                </a:solidFill>
                <a:latin typeface="微軟正黑體" panose="020B0604030504040204" pitchFamily="34" charset="-120"/>
                <a:ea typeface="微軟正黑體" panose="020B0604030504040204" pitchFamily="34" charset="-120"/>
              </a:rPr>
              <a:t>年</a:t>
            </a:r>
            <a:r>
              <a:rPr lang="zh-TW" altLang="en-US" sz="2200" dirty="0">
                <a:solidFill>
                  <a:srgbClr val="990099"/>
                </a:solidFill>
                <a:latin typeface="微軟正黑體" panose="020B0604030504040204" pitchFamily="34" charset="-120"/>
                <a:ea typeface="微軟正黑體" panose="020B0604030504040204" pitchFamily="34" charset="-120"/>
              </a:rPr>
              <a:t>。</a:t>
            </a:r>
            <a:endParaRPr lang="en-US" altLang="zh-TW" sz="2200" dirty="0">
              <a:solidFill>
                <a:srgbClr val="990099"/>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defRPr/>
            </a:pPr>
            <a:endParaRPr lang="en-US" altLang="zh-TW" sz="2200" b="1" u="sng" dirty="0" smtClean="0">
              <a:solidFill>
                <a:srgbClr val="990099"/>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buClrTx/>
              <a:buSzTx/>
              <a:defRPr/>
            </a:pPr>
            <a:r>
              <a:rPr lang="zh-TW" altLang="en-US" sz="2200" b="1" u="sng" dirty="0" smtClean="0">
                <a:solidFill>
                  <a:srgbClr val="990099"/>
                </a:solidFill>
                <a:latin typeface="微軟正黑體" panose="020B0604030504040204" pitchFamily="34" charset="-120"/>
                <a:ea typeface="微軟正黑體" panose="020B0604030504040204" pitchFamily="34" charset="-120"/>
              </a:rPr>
              <a:t>出售</a:t>
            </a:r>
            <a:r>
              <a:rPr lang="zh-TW" altLang="en-US" sz="2200" b="1" u="sng" dirty="0">
                <a:solidFill>
                  <a:srgbClr val="990099"/>
                </a:solidFill>
                <a:latin typeface="微軟正黑體" panose="020B0604030504040204" pitchFamily="34" charset="-120"/>
                <a:ea typeface="微軟正黑體" panose="020B0604030504040204" pitchFamily="34" charset="-120"/>
              </a:rPr>
              <a:t>土地部分適用舊制</a:t>
            </a:r>
            <a:r>
              <a:rPr lang="zh-TW" altLang="en-US" sz="2200" b="1" u="sng" dirty="0" smtClean="0">
                <a:solidFill>
                  <a:srgbClr val="990099"/>
                </a:solidFill>
                <a:latin typeface="微軟正黑體" panose="020B0604030504040204" pitchFamily="34" charset="-120"/>
                <a:ea typeface="微軟正黑體" panose="020B0604030504040204" pitchFamily="34" charset="-120"/>
              </a:rPr>
              <a:t>免稅</a:t>
            </a:r>
            <a:r>
              <a:rPr lang="zh-TW" altLang="en-US" sz="2200" dirty="0">
                <a:solidFill>
                  <a:srgbClr val="990099"/>
                </a:solidFill>
                <a:latin typeface="微軟正黑體" panose="020B0604030504040204" pitchFamily="34" charset="-120"/>
                <a:ea typeface="微軟正黑體" panose="020B0604030504040204" pitchFamily="34" charset="-120"/>
              </a:rPr>
              <a:t>；</a:t>
            </a:r>
            <a:r>
              <a:rPr lang="zh-TW" altLang="en-US" sz="2200" b="1" u="sng" dirty="0" smtClean="0">
                <a:solidFill>
                  <a:srgbClr val="990099"/>
                </a:solidFill>
                <a:latin typeface="微軟正黑體" panose="020B0604030504040204" pitchFamily="34" charset="-120"/>
                <a:ea typeface="微軟正黑體" panose="020B0604030504040204" pitchFamily="34" charset="-120"/>
              </a:rPr>
              <a:t>房屋</a:t>
            </a:r>
            <a:r>
              <a:rPr lang="zh-TW" altLang="en-US" sz="2200" b="1" u="sng" dirty="0">
                <a:solidFill>
                  <a:srgbClr val="990099"/>
                </a:solidFill>
                <a:latin typeface="微軟正黑體" panose="020B0604030504040204" pitchFamily="34" charset="-120"/>
                <a:ea typeface="微軟正黑體" panose="020B0604030504040204" pitchFamily="34" charset="-120"/>
              </a:rPr>
              <a:t>部分</a:t>
            </a:r>
            <a:r>
              <a:rPr lang="zh-TW" altLang="en-US" sz="2200" dirty="0">
                <a:solidFill>
                  <a:srgbClr val="990099"/>
                </a:solidFill>
                <a:latin typeface="微軟正黑體" panose="020B0604030504040204" pitchFamily="34" charset="-120"/>
                <a:ea typeface="微軟正黑體" panose="020B0604030504040204" pitchFamily="34" charset="-120"/>
              </a:rPr>
              <a:t>適用新制，稅率為</a:t>
            </a:r>
            <a:r>
              <a:rPr lang="zh-TW" altLang="zh-TW" sz="2200" b="1" u="sng" dirty="0">
                <a:solidFill>
                  <a:schemeClr val="tx1"/>
                </a:solidFill>
                <a:latin typeface="微軟正黑體" panose="020B0604030504040204" pitchFamily="34" charset="-120"/>
                <a:ea typeface="微軟正黑體" panose="020B0604030504040204" pitchFamily="34" charset="-120"/>
              </a:rPr>
              <a:t>百分之二十</a:t>
            </a:r>
            <a:r>
              <a:rPr lang="zh-TW" altLang="zh-TW" sz="2200" b="1" dirty="0">
                <a:solidFill>
                  <a:srgbClr val="990099"/>
                </a:solidFill>
                <a:latin typeface="微軟正黑體" panose="020B0604030504040204" pitchFamily="34" charset="-120"/>
                <a:ea typeface="微軟正黑體" panose="020B0604030504040204" pitchFamily="34" charset="-120"/>
              </a:rPr>
              <a:t>。</a:t>
            </a:r>
            <a:endParaRPr lang="zh-TW" altLang="en-US" sz="2200" b="1" dirty="0">
              <a:solidFill>
                <a:srgbClr val="990099"/>
              </a:solidFill>
              <a:latin typeface="微軟正黑體" panose="020B0604030504040204" pitchFamily="34" charset="-120"/>
              <a:ea typeface="微軟正黑體" panose="020B0604030504040204" pitchFamily="34" charset="-120"/>
            </a:endParaRPr>
          </a:p>
        </p:txBody>
      </p:sp>
      <p:cxnSp>
        <p:nvCxnSpPr>
          <p:cNvPr id="7" name="直線接點 6"/>
          <p:cNvCxnSpPr/>
          <p:nvPr/>
        </p:nvCxnSpPr>
        <p:spPr>
          <a:xfrm>
            <a:off x="683568" y="3356992"/>
            <a:ext cx="7848871"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3074" name="Picture 2" descr="「書」的圖片搜尋結果"/>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22" t="9708" r="11994" b="8118"/>
          <a:stretch/>
        </p:blipFill>
        <p:spPr bwMode="auto">
          <a:xfrm>
            <a:off x="443935" y="3436926"/>
            <a:ext cx="826388" cy="9302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Administrator.CLOUD\Desktop\20159241213421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66597" y="4679277"/>
            <a:ext cx="812696" cy="7222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Administrator.CLOUD\Desktop\20159241213421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66597" y="5398997"/>
            <a:ext cx="812696" cy="72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150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3" name="Group 14"/>
          <p:cNvGrpSpPr>
            <a:grpSpLocks/>
          </p:cNvGrpSpPr>
          <p:nvPr/>
        </p:nvGrpSpPr>
        <p:grpSpPr bwMode="auto">
          <a:xfrm>
            <a:off x="323528" y="980728"/>
            <a:ext cx="2448272" cy="504056"/>
            <a:chOff x="1162" y="3793"/>
            <a:chExt cx="2404" cy="395"/>
          </a:xfrm>
        </p:grpSpPr>
        <p:sp>
          <p:nvSpPr>
            <p:cNvPr id="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7" name="矩形 6"/>
          <p:cNvSpPr/>
          <p:nvPr/>
        </p:nvSpPr>
        <p:spPr>
          <a:xfrm>
            <a:off x="539552" y="980728"/>
            <a:ext cx="2160240" cy="400110"/>
          </a:xfrm>
          <a:prstGeom prst="rect">
            <a:avLst/>
          </a:prstGeom>
        </p:spPr>
        <p:txBody>
          <a:bodyPr wrap="square">
            <a:spAutoFit/>
          </a:bodyPr>
          <a:lstStyle/>
          <a:p>
            <a:r>
              <a:rPr lang="zh-TW" altLang="en-US" sz="2000" b="1" dirty="0" smtClean="0">
                <a:solidFill>
                  <a:schemeClr val="accent4"/>
                </a:solidFill>
                <a:ea typeface="新細明體" pitchFamily="18" charset="-120"/>
              </a:rPr>
              <a:t>  </a:t>
            </a:r>
            <a:r>
              <a:rPr lang="en-US" altLang="zh-TW" sz="2000" b="1" dirty="0" smtClean="0">
                <a:solidFill>
                  <a:schemeClr val="accent4"/>
                </a:solidFill>
                <a:ea typeface="新細明體" pitchFamily="18" charset="-120"/>
              </a:rPr>
              <a:t>(</a:t>
            </a:r>
            <a:r>
              <a:rPr lang="zh-TW" altLang="en-US" sz="2000" b="1" dirty="0" smtClean="0">
                <a:solidFill>
                  <a:schemeClr val="accent4"/>
                </a:solidFill>
                <a:ea typeface="新細明體" pitchFamily="18" charset="-120"/>
              </a:rPr>
              <a:t>十</a:t>
            </a:r>
            <a:r>
              <a:rPr lang="en-US" altLang="zh-TW" sz="2000" b="1" dirty="0" smtClean="0">
                <a:solidFill>
                  <a:schemeClr val="accent4"/>
                </a:solidFill>
                <a:ea typeface="新細明體" pitchFamily="18" charset="-120"/>
              </a:rPr>
              <a:t>)</a:t>
            </a:r>
            <a:r>
              <a:rPr lang="zh-TW" altLang="zh-TW" sz="2000" b="1" dirty="0" smtClean="0">
                <a:solidFill>
                  <a:schemeClr val="accent4"/>
                </a:solidFill>
                <a:ea typeface="新細明體" pitchFamily="18" charset="-120"/>
              </a:rPr>
              <a:t> </a:t>
            </a:r>
            <a:r>
              <a:rPr lang="zh-TW" altLang="en-US" sz="2000" b="1" dirty="0" smtClean="0">
                <a:solidFill>
                  <a:schemeClr val="accent4"/>
                </a:solidFill>
                <a:ea typeface="新細明體" pitchFamily="18" charset="-120"/>
              </a:rPr>
              <a:t>納稅及申報</a:t>
            </a:r>
            <a:endParaRPr lang="zh-TW" altLang="en-US" sz="2000" dirty="0">
              <a:solidFill>
                <a:schemeClr val="accent4"/>
              </a:solidFill>
              <a:ea typeface="新細明體" pitchFamily="18" charset="-120"/>
            </a:endParaRPr>
          </a:p>
        </p:txBody>
      </p:sp>
      <p:sp>
        <p:nvSpPr>
          <p:cNvPr id="16"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7"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55</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graphicFrame>
        <p:nvGraphicFramePr>
          <p:cNvPr id="19" name="資料庫圖表 18"/>
          <p:cNvGraphicFramePr/>
          <p:nvPr>
            <p:extLst>
              <p:ext uri="{D42A27DB-BD31-4B8C-83A1-F6EECF244321}">
                <p14:modId xmlns:p14="http://schemas.microsoft.com/office/powerpoint/2010/main" val="2088452980"/>
              </p:ext>
            </p:extLst>
          </p:nvPr>
        </p:nvGraphicFramePr>
        <p:xfrm>
          <a:off x="248" y="1607986"/>
          <a:ext cx="9011043"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nchor="ctr"/>
          <a:lstStyle>
            <a:defPPr>
              <a:defRPr lang="en-GB"/>
            </a:defPPr>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1">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defRPr>
            </a:lvl1pPr>
          </a:lstStyle>
          <a:p>
            <a:r>
              <a:rPr lang="zh-TW" altLang="zh-TW" dirty="0"/>
              <a:t>房地合一所得稅解析</a:t>
            </a:r>
            <a:endParaRPr lang="zh-TW" dirty="0"/>
          </a:p>
        </p:txBody>
      </p:sp>
      <p:sp>
        <p:nvSpPr>
          <p:cNvPr id="12" name="Rectangle 1"/>
          <p:cNvSpPr txBox="1">
            <a:spLocks noChangeArrowheads="1"/>
          </p:cNvSpPr>
          <p:nvPr/>
        </p:nvSpPr>
        <p:spPr bwMode="auto">
          <a:xfrm>
            <a:off x="3275856" y="4535297"/>
            <a:ext cx="5731666" cy="1938992"/>
          </a:xfrm>
          <a:prstGeom prst="rect">
            <a:avLst/>
          </a:prstGeom>
          <a:solidFill>
            <a:srgbClr val="FFFF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spAutoFit/>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a:lstStyle>
          <a:p>
            <a:pPr algn="l" defTabSz="914400">
              <a:buClrTx/>
              <a:buSzTx/>
              <a:buFontTx/>
              <a:buNone/>
            </a:pPr>
            <a:r>
              <a:rPr lang="zh-TW" altLang="en-US" sz="1800" dirty="0" smtClean="0">
                <a:solidFill>
                  <a:schemeClr val="tx1"/>
                </a:solidFill>
              </a:rPr>
              <a:t>◎</a:t>
            </a:r>
            <a:r>
              <a:rPr lang="zh-TW" altLang="zh-TW" sz="1800" dirty="0" smtClean="0">
                <a:solidFill>
                  <a:schemeClr val="tx1"/>
                </a:solidFill>
              </a:rPr>
              <a:t>個人未依規定申報或申報之成交價額較時價偏低而無正當理由者</a:t>
            </a:r>
            <a:r>
              <a:rPr lang="zh-TW" altLang="zh-TW" sz="1800" b="1" dirty="0" smtClean="0">
                <a:solidFill>
                  <a:schemeClr val="tx1"/>
                </a:solidFill>
              </a:rPr>
              <a:t>，</a:t>
            </a:r>
            <a:r>
              <a:rPr lang="zh-TW" altLang="zh-TW" sz="1800" b="1" dirty="0" smtClean="0">
                <a:solidFill>
                  <a:srgbClr val="FF0000"/>
                </a:solidFill>
              </a:rPr>
              <a:t>稽徵機關得依時價或查得資料，核定其成交價額</a:t>
            </a:r>
            <a:r>
              <a:rPr lang="zh-TW" altLang="en-US" sz="1800" b="1" dirty="0" smtClean="0">
                <a:solidFill>
                  <a:srgbClr val="FF0000"/>
                </a:solidFill>
              </a:rPr>
              <a:t>。</a:t>
            </a:r>
            <a:r>
              <a:rPr lang="en-US" altLang="zh-TW" sz="1800" dirty="0" smtClean="0">
                <a:solidFill>
                  <a:srgbClr val="FF0000"/>
                </a:solidFill>
              </a:rPr>
              <a:t/>
            </a:r>
            <a:br>
              <a:rPr lang="en-US" altLang="zh-TW" sz="1800" dirty="0" smtClean="0">
                <a:solidFill>
                  <a:srgbClr val="FF0000"/>
                </a:solidFill>
              </a:rPr>
            </a:br>
            <a:r>
              <a:rPr lang="zh-TW" altLang="en-US" sz="1800" dirty="0" smtClean="0">
                <a:solidFill>
                  <a:schemeClr val="tx1"/>
                </a:solidFill>
              </a:rPr>
              <a:t>◎個</a:t>
            </a:r>
            <a:r>
              <a:rPr lang="zh-TW" altLang="zh-TW" sz="1800" dirty="0" smtClean="0">
                <a:solidFill>
                  <a:schemeClr val="tx1"/>
                </a:solidFill>
              </a:rPr>
              <a:t>人未提示原始取得成本之證明文件者，稽徵機關得依查得資料核定其成本，無查得資料，</a:t>
            </a:r>
            <a:r>
              <a:rPr lang="zh-TW" altLang="zh-TW" sz="1800" b="1" dirty="0" smtClean="0">
                <a:solidFill>
                  <a:srgbClr val="FF0000"/>
                </a:solidFill>
              </a:rPr>
              <a:t>得依原始取得時房屋評定現值及公告土地現值按政府發布之消費者物價指數調整後，核定其成本</a:t>
            </a:r>
            <a:r>
              <a:rPr lang="zh-TW" altLang="en-US" sz="1800" b="1" dirty="0" smtClean="0">
                <a:solidFill>
                  <a:srgbClr val="FF0000"/>
                </a:solidFill>
              </a:rPr>
              <a:t>。</a:t>
            </a:r>
            <a:r>
              <a:rPr lang="en-US" altLang="zh-TW" sz="1800" b="1" dirty="0" smtClean="0">
                <a:solidFill>
                  <a:schemeClr val="tx1"/>
                </a:solidFill>
              </a:rPr>
              <a:t>(§14-6)</a:t>
            </a:r>
            <a:endParaRPr lang="zh-TW" altLang="zh-TW" sz="1800" b="1" dirty="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3" name="Group 14"/>
          <p:cNvGrpSpPr>
            <a:grpSpLocks/>
          </p:cNvGrpSpPr>
          <p:nvPr/>
        </p:nvGrpSpPr>
        <p:grpSpPr bwMode="auto">
          <a:xfrm>
            <a:off x="323528" y="980728"/>
            <a:ext cx="2448272" cy="504056"/>
            <a:chOff x="1162" y="3793"/>
            <a:chExt cx="2404" cy="395"/>
          </a:xfrm>
        </p:grpSpPr>
        <p:sp>
          <p:nvSpPr>
            <p:cNvPr id="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7" name="矩形 6"/>
          <p:cNvSpPr/>
          <p:nvPr/>
        </p:nvSpPr>
        <p:spPr>
          <a:xfrm>
            <a:off x="539552" y="980728"/>
            <a:ext cx="2160240" cy="400110"/>
          </a:xfrm>
          <a:prstGeom prst="rect">
            <a:avLst/>
          </a:prstGeom>
        </p:spPr>
        <p:txBody>
          <a:bodyPr wrap="square">
            <a:spAutoFit/>
          </a:bodyPr>
          <a:lstStyle/>
          <a:p>
            <a:r>
              <a:rPr lang="zh-TW" altLang="en-US" sz="2000" b="1" dirty="0" smtClean="0">
                <a:solidFill>
                  <a:schemeClr val="accent4"/>
                </a:solidFill>
                <a:ea typeface="新細明體" pitchFamily="18" charset="-120"/>
              </a:rPr>
              <a:t>  </a:t>
            </a:r>
            <a:r>
              <a:rPr lang="en-US" altLang="zh-TW" sz="2000" b="1" dirty="0" smtClean="0">
                <a:solidFill>
                  <a:schemeClr val="accent4"/>
                </a:solidFill>
                <a:ea typeface="新細明體" pitchFamily="18" charset="-120"/>
              </a:rPr>
              <a:t>(</a:t>
            </a:r>
            <a:r>
              <a:rPr lang="zh-TW" altLang="en-US" sz="2000" b="1" dirty="0" smtClean="0">
                <a:solidFill>
                  <a:schemeClr val="accent4"/>
                </a:solidFill>
                <a:ea typeface="新細明體" pitchFamily="18" charset="-120"/>
              </a:rPr>
              <a:t>十</a:t>
            </a:r>
            <a:r>
              <a:rPr lang="en-US" altLang="zh-TW" sz="2000" b="1" dirty="0" smtClean="0">
                <a:solidFill>
                  <a:schemeClr val="accent4"/>
                </a:solidFill>
                <a:ea typeface="新細明體" pitchFamily="18" charset="-120"/>
              </a:rPr>
              <a:t>)</a:t>
            </a:r>
            <a:r>
              <a:rPr lang="zh-TW" altLang="zh-TW" sz="2000" b="1" dirty="0" smtClean="0">
                <a:solidFill>
                  <a:schemeClr val="accent4"/>
                </a:solidFill>
                <a:ea typeface="新細明體" pitchFamily="18" charset="-120"/>
              </a:rPr>
              <a:t> </a:t>
            </a:r>
            <a:r>
              <a:rPr lang="zh-TW" altLang="en-US" sz="2000" b="1" dirty="0" smtClean="0">
                <a:solidFill>
                  <a:schemeClr val="accent4"/>
                </a:solidFill>
                <a:ea typeface="新細明體" pitchFamily="18" charset="-120"/>
              </a:rPr>
              <a:t>納稅及申報</a:t>
            </a:r>
            <a:endParaRPr lang="zh-TW" altLang="en-US" sz="2000" dirty="0">
              <a:solidFill>
                <a:schemeClr val="accent4"/>
              </a:solidFill>
              <a:ea typeface="新細明體" pitchFamily="18" charset="-120"/>
            </a:endParaRPr>
          </a:p>
        </p:txBody>
      </p:sp>
      <p:sp>
        <p:nvSpPr>
          <p:cNvPr id="16"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7"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56</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graphicFrame>
        <p:nvGraphicFramePr>
          <p:cNvPr id="19" name="資料庫圖表 18"/>
          <p:cNvGraphicFramePr/>
          <p:nvPr>
            <p:extLst>
              <p:ext uri="{D42A27DB-BD31-4B8C-83A1-F6EECF244321}">
                <p14:modId xmlns:p14="http://schemas.microsoft.com/office/powerpoint/2010/main" val="250894560"/>
              </p:ext>
            </p:extLst>
          </p:nvPr>
        </p:nvGraphicFramePr>
        <p:xfrm>
          <a:off x="179512" y="1556792"/>
          <a:ext cx="8640960"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nchor="ctr"/>
          <a:lstStyle>
            <a:defPPr>
              <a:defRPr lang="en-GB"/>
            </a:defPPr>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1">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defRPr>
            </a:lvl1pPr>
          </a:lstStyle>
          <a:p>
            <a:r>
              <a:rPr lang="zh-TW" altLang="zh-TW" dirty="0"/>
              <a:t>房地合一所得稅解析</a:t>
            </a:r>
            <a:endParaRPr lang="zh-TW" dirty="0"/>
          </a:p>
        </p:txBody>
      </p:sp>
    </p:spTree>
    <p:extLst>
      <p:ext uri="{BB962C8B-B14F-4D97-AF65-F5344CB8AC3E}">
        <p14:creationId xmlns:p14="http://schemas.microsoft.com/office/powerpoint/2010/main" val="10823447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0" y="949586"/>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dirty="0" smtClean="0">
              <a:solidFill>
                <a:srgbClr val="FFFFFF"/>
              </a:solidFill>
              <a:latin typeface="Arial"/>
              <a:cs typeface="Arial"/>
            </a:endParaRPr>
          </a:p>
        </p:txBody>
      </p:sp>
      <p:sp>
        <p:nvSpPr>
          <p:cNvPr id="3" name="內容版面配置區 2"/>
          <p:cNvSpPr>
            <a:spLocks noGrp="1"/>
          </p:cNvSpPr>
          <p:nvPr>
            <p:ph idx="1"/>
          </p:nvPr>
        </p:nvSpPr>
        <p:spPr>
          <a:xfrm>
            <a:off x="1428853" y="2211166"/>
            <a:ext cx="7667993" cy="4219266"/>
          </a:xfrm>
        </p:spPr>
        <p:txBody>
          <a:bodyPr vert="horz" lIns="91440" tIns="45720" rIns="91440" bIns="45720" rtlCol="0">
            <a:normAutofit fontScale="85000" lnSpcReduction="20000"/>
          </a:bodyPr>
          <a:lstStyle/>
          <a:p>
            <a:pPr marL="0" indent="0" algn="just">
              <a:lnSpc>
                <a:spcPct val="80000"/>
              </a:lnSpc>
              <a:buSzPts val="1800"/>
              <a:buNone/>
            </a:pPr>
            <a:endParaRPr lang="en-US" altLang="zh-TW" sz="3000" b="1" dirty="0" smtClean="0">
              <a:solidFill>
                <a:srgbClr val="0070C0"/>
              </a:solidFill>
              <a:latin typeface="微軟正黑體" panose="020B0604030504040204" pitchFamily="34" charset="-120"/>
              <a:ea typeface="微軟正黑體" panose="020B0604030504040204" pitchFamily="34" charset="-120"/>
            </a:endParaRPr>
          </a:p>
          <a:p>
            <a:pPr marL="0" indent="0" algn="just">
              <a:lnSpc>
                <a:spcPct val="70000"/>
              </a:lnSpc>
              <a:spcBef>
                <a:spcPts val="1200"/>
              </a:spcBef>
              <a:buSzPts val="1800"/>
              <a:buNone/>
            </a:pPr>
            <a:r>
              <a:rPr lang="ar-SA" altLang="zh-TW" sz="3000" b="1" dirty="0" smtClean="0">
                <a:solidFill>
                  <a:srgbClr val="0070C0"/>
                </a:solidFill>
                <a:latin typeface="微軟正黑體" panose="020B0604030504040204" pitchFamily="34" charset="-120"/>
                <a:ea typeface="微軟正黑體" panose="020B0604030504040204" pitchFamily="34" charset="-120"/>
              </a:rPr>
              <a:t>個人房屋土地交易所得稅申報書</a:t>
            </a:r>
            <a:endParaRPr lang="en-US" altLang="zh-TW" sz="3000" b="1" dirty="0">
              <a:solidFill>
                <a:srgbClr val="0070C0"/>
              </a:solidFill>
              <a:latin typeface="微軟正黑體" panose="020B0604030504040204" pitchFamily="34" charset="-120"/>
              <a:ea typeface="微軟正黑體" panose="020B0604030504040204" pitchFamily="34" charset="-120"/>
            </a:endParaRPr>
          </a:p>
          <a:p>
            <a:pPr marL="0" indent="0" algn="just">
              <a:lnSpc>
                <a:spcPct val="70000"/>
              </a:lnSpc>
              <a:spcBef>
                <a:spcPts val="1200"/>
              </a:spcBef>
              <a:buSzPts val="1800"/>
              <a:buNone/>
            </a:pPr>
            <a:r>
              <a:rPr lang="zh-TW" altLang="en-US" sz="3000" b="1" dirty="0" smtClean="0">
                <a:latin typeface="微軟正黑體" panose="020B0604030504040204" pitchFamily="34" charset="-120"/>
                <a:ea typeface="微軟正黑體" panose="020B0604030504040204" pitchFamily="34" charset="-120"/>
              </a:rPr>
              <a:t>稅款繳納</a:t>
            </a:r>
            <a:r>
              <a:rPr lang="zh-TW" altLang="en-US" sz="3000" b="1" u="sng" dirty="0" smtClean="0">
                <a:latin typeface="微軟正黑體" panose="020B0604030504040204" pitchFamily="34" charset="-120"/>
                <a:ea typeface="微軟正黑體" panose="020B0604030504040204" pitchFamily="34" charset="-120"/>
              </a:rPr>
              <a:t>收據</a:t>
            </a:r>
            <a:r>
              <a:rPr lang="zh-TW" altLang="en-US" sz="3000" b="1" dirty="0" smtClean="0">
                <a:latin typeface="微軟正黑體" panose="020B0604030504040204" pitchFamily="34" charset="-120"/>
                <a:ea typeface="微軟正黑體" panose="020B0604030504040204" pitchFamily="34" charset="-120"/>
              </a:rPr>
              <a:t>正本</a:t>
            </a:r>
            <a:r>
              <a:rPr lang="en-US" altLang="zh-TW" sz="3100" b="1" dirty="0">
                <a:latin typeface="微軟正黑體" panose="020B0604030504040204" pitchFamily="34" charset="-120"/>
                <a:ea typeface="微軟正黑體" panose="020B0604030504040204" pitchFamily="34" charset="-120"/>
              </a:rPr>
              <a:t>(</a:t>
            </a:r>
            <a:r>
              <a:rPr lang="zh-TW" altLang="en-US" sz="3100" b="1" dirty="0">
                <a:latin typeface="微軟正黑體" panose="020B0604030504040204" pitchFamily="34" charset="-120"/>
                <a:ea typeface="微軟正黑體" panose="020B0604030504040204" pitchFamily="34" charset="-120"/>
              </a:rPr>
              <a:t>價款</a:t>
            </a:r>
            <a:r>
              <a:rPr lang="zh-TW" altLang="en-US" sz="3100" b="1" dirty="0">
                <a:latin typeface="微軟正黑體" panose="020B0604030504040204" pitchFamily="34" charset="-120"/>
                <a:ea typeface="微軟正黑體" panose="020B0604030504040204" pitchFamily="34" charset="-120"/>
              </a:rPr>
              <a:t>收付</a:t>
            </a:r>
            <a:r>
              <a:rPr lang="zh-TW" altLang="en-US" sz="3100" b="1" dirty="0">
                <a:latin typeface="微軟正黑體" panose="020B0604030504040204" pitchFamily="34" charset="-120"/>
                <a:ea typeface="微軟正黑體" panose="020B0604030504040204" pitchFamily="34" charset="-120"/>
              </a:rPr>
              <a:t>紀錄</a:t>
            </a:r>
            <a:r>
              <a:rPr lang="en-US" altLang="zh-TW" sz="3100" b="1" dirty="0">
                <a:latin typeface="微軟正黑體" panose="020B0604030504040204" pitchFamily="34" charset="-120"/>
                <a:ea typeface="微軟正黑體" panose="020B0604030504040204" pitchFamily="34" charset="-120"/>
              </a:rPr>
              <a:t>)</a:t>
            </a:r>
          </a:p>
          <a:p>
            <a:pPr marL="0" indent="0" algn="just">
              <a:lnSpc>
                <a:spcPct val="70000"/>
              </a:lnSpc>
              <a:spcBef>
                <a:spcPts val="1200"/>
              </a:spcBef>
              <a:buSzPts val="1800"/>
              <a:buNone/>
            </a:pPr>
            <a:r>
              <a:rPr lang="zh-TW" altLang="en-US" sz="3000" b="1" dirty="0" smtClean="0">
                <a:solidFill>
                  <a:srgbClr val="0070C0"/>
                </a:solidFill>
                <a:latin typeface="微軟正黑體" panose="020B0604030504040204" pitchFamily="34" charset="-120"/>
                <a:ea typeface="微軟正黑體" panose="020B0604030504040204" pitchFamily="34" charset="-120"/>
              </a:rPr>
              <a:t>買入</a:t>
            </a:r>
            <a:r>
              <a:rPr lang="zh-TW" altLang="en-US" sz="3000" b="1" dirty="0">
                <a:solidFill>
                  <a:srgbClr val="0070C0"/>
                </a:solidFill>
                <a:latin typeface="微軟正黑體" panose="020B0604030504040204" pitchFamily="34" charset="-120"/>
                <a:ea typeface="微軟正黑體" panose="020B0604030504040204" pitchFamily="34" charset="-120"/>
              </a:rPr>
              <a:t>即</a:t>
            </a:r>
            <a:r>
              <a:rPr lang="zh-TW" altLang="en-US" sz="3000" b="1" dirty="0" smtClean="0">
                <a:solidFill>
                  <a:srgbClr val="0070C0"/>
                </a:solidFill>
                <a:latin typeface="微軟正黑體" panose="020B0604030504040204" pitchFamily="34" charset="-120"/>
                <a:ea typeface="微軟正黑體" panose="020B0604030504040204" pitchFamily="34" charset="-120"/>
              </a:rPr>
              <a:t>賣出買賣</a:t>
            </a:r>
            <a:r>
              <a:rPr lang="zh-TW" altLang="en-US" sz="3000" b="1" u="sng" dirty="0" smtClean="0">
                <a:solidFill>
                  <a:srgbClr val="0070C0"/>
                </a:solidFill>
                <a:latin typeface="微軟正黑體" panose="020B0604030504040204" pitchFamily="34" charset="-120"/>
                <a:ea typeface="微軟正黑體" panose="020B0604030504040204" pitchFamily="34" charset="-120"/>
              </a:rPr>
              <a:t>契約書</a:t>
            </a:r>
            <a:r>
              <a:rPr lang="zh-TW" altLang="en-US" sz="3000" b="1" dirty="0" smtClean="0">
                <a:solidFill>
                  <a:srgbClr val="0070C0"/>
                </a:solidFill>
                <a:latin typeface="微軟正黑體" panose="020B0604030504040204" pitchFamily="34" charset="-120"/>
                <a:ea typeface="微軟正黑體" panose="020B0604030504040204" pitchFamily="34" charset="-120"/>
              </a:rPr>
              <a:t>影本</a:t>
            </a:r>
            <a:r>
              <a:rPr lang="en-US" altLang="zh-TW" sz="3000" b="1" dirty="0" smtClean="0">
                <a:solidFill>
                  <a:srgbClr val="0070C0"/>
                </a:solidFill>
                <a:latin typeface="微軟正黑體" panose="020B0604030504040204" pitchFamily="34" charset="-120"/>
                <a:ea typeface="微軟正黑體" panose="020B0604030504040204" pitchFamily="34" charset="-120"/>
              </a:rPr>
              <a:t>(</a:t>
            </a:r>
            <a:r>
              <a:rPr lang="zh-TW" altLang="en-US" sz="3000" b="1" dirty="0">
                <a:solidFill>
                  <a:srgbClr val="0070C0"/>
                </a:solidFill>
                <a:latin typeface="微軟正黑體" panose="020B0604030504040204" pitchFamily="34" charset="-120"/>
                <a:ea typeface="微軟正黑體" panose="020B0604030504040204" pitchFamily="34" charset="-120"/>
              </a:rPr>
              <a:t>公</a:t>
            </a:r>
            <a:r>
              <a:rPr lang="zh-TW" altLang="en-US" sz="3000" b="1" dirty="0" smtClean="0">
                <a:solidFill>
                  <a:srgbClr val="0070C0"/>
                </a:solidFill>
                <a:latin typeface="微軟正黑體" panose="020B0604030504040204" pitchFamily="34" charset="-120"/>
                <a:ea typeface="微軟正黑體" panose="020B0604030504040204" pitchFamily="34" charset="-120"/>
              </a:rPr>
              <a:t>契及私契</a:t>
            </a:r>
            <a:r>
              <a:rPr lang="en-US" altLang="zh-TW" sz="3000" b="1" dirty="0" smtClean="0">
                <a:solidFill>
                  <a:srgbClr val="0070C0"/>
                </a:solidFill>
                <a:latin typeface="微軟正黑體" panose="020B0604030504040204" pitchFamily="34" charset="-120"/>
                <a:ea typeface="微軟正黑體" panose="020B0604030504040204" pitchFamily="34" charset="-120"/>
              </a:rPr>
              <a:t>)</a:t>
            </a:r>
          </a:p>
          <a:p>
            <a:pPr marL="0" indent="0" algn="just">
              <a:lnSpc>
                <a:spcPct val="70000"/>
              </a:lnSpc>
              <a:spcBef>
                <a:spcPts val="1200"/>
              </a:spcBef>
              <a:buSzPts val="1800"/>
              <a:buNone/>
            </a:pPr>
            <a:r>
              <a:rPr lang="zh-TW" altLang="en-US" sz="3000" b="1" dirty="0" smtClean="0">
                <a:latin typeface="微軟正黑體" panose="020B0604030504040204" pitchFamily="34" charset="-120"/>
                <a:ea typeface="微軟正黑體" panose="020B0604030504040204" pitchFamily="34" charset="-120"/>
              </a:rPr>
              <a:t>建物及土地登記</a:t>
            </a:r>
            <a:r>
              <a:rPr lang="zh-TW" altLang="en-US" sz="3000" b="1" u="sng" dirty="0" smtClean="0">
                <a:latin typeface="微軟正黑體" panose="020B0604030504040204" pitchFamily="34" charset="-120"/>
                <a:ea typeface="微軟正黑體" panose="020B0604030504040204" pitchFamily="34" charset="-120"/>
              </a:rPr>
              <a:t>謄本</a:t>
            </a:r>
            <a:r>
              <a:rPr lang="en-US" altLang="zh-TW" sz="3000" b="1" dirty="0" smtClean="0">
                <a:latin typeface="微軟正黑體" panose="020B0604030504040204" pitchFamily="34" charset="-120"/>
                <a:ea typeface="微軟正黑體" panose="020B0604030504040204" pitchFamily="34" charset="-120"/>
              </a:rPr>
              <a:t>(</a:t>
            </a:r>
            <a:r>
              <a:rPr lang="zh-TW" altLang="en-US" sz="3000" b="1" dirty="0" smtClean="0">
                <a:latin typeface="微軟正黑體" panose="020B0604030504040204" pitchFamily="34" charset="-120"/>
                <a:ea typeface="微軟正黑體" panose="020B0604030504040204" pitchFamily="34" charset="-120"/>
              </a:rPr>
              <a:t>確認交易或取得日期</a:t>
            </a:r>
            <a:r>
              <a:rPr lang="en-US" altLang="zh-TW" sz="3000" b="1" dirty="0" smtClean="0">
                <a:latin typeface="微軟正黑體" panose="020B0604030504040204" pitchFamily="34" charset="-120"/>
                <a:ea typeface="微軟正黑體" panose="020B0604030504040204" pitchFamily="34" charset="-120"/>
              </a:rPr>
              <a:t>)</a:t>
            </a:r>
          </a:p>
          <a:p>
            <a:pPr marL="0" indent="0" algn="just">
              <a:lnSpc>
                <a:spcPct val="70000"/>
              </a:lnSpc>
              <a:spcBef>
                <a:spcPts val="1200"/>
              </a:spcBef>
              <a:buSzPts val="1800"/>
              <a:buNone/>
            </a:pPr>
            <a:endParaRPr lang="en-US" altLang="zh-TW" sz="3000" b="1" dirty="0" smtClean="0">
              <a:solidFill>
                <a:srgbClr val="0070C0"/>
              </a:solidFill>
              <a:latin typeface="微軟正黑體" panose="020B0604030504040204" pitchFamily="34" charset="-120"/>
              <a:ea typeface="微軟正黑體" panose="020B0604030504040204" pitchFamily="34" charset="-120"/>
            </a:endParaRPr>
          </a:p>
          <a:p>
            <a:pPr marL="0" indent="0" algn="just">
              <a:lnSpc>
                <a:spcPct val="70000"/>
              </a:lnSpc>
              <a:spcBef>
                <a:spcPts val="1200"/>
              </a:spcBef>
              <a:buSzPts val="1800"/>
              <a:buNone/>
            </a:pPr>
            <a:r>
              <a:rPr lang="zh-TW" altLang="en-US" sz="2800" b="1" dirty="0" smtClean="0">
                <a:solidFill>
                  <a:srgbClr val="0070C0"/>
                </a:solidFill>
                <a:latin typeface="微軟正黑體" panose="020B0604030504040204" pitchFamily="34" charset="-120"/>
                <a:ea typeface="微軟正黑體" panose="020B0604030504040204" pitchFamily="34" charset="-120"/>
              </a:rPr>
              <a:t>取得達可供使用狀態前支付</a:t>
            </a:r>
            <a:r>
              <a:rPr lang="zh-TW" altLang="en-US" sz="2800" b="1" u="sng" dirty="0" smtClean="0">
                <a:solidFill>
                  <a:srgbClr val="0070C0"/>
                </a:solidFill>
                <a:latin typeface="微軟正黑體" panose="020B0604030504040204" pitchFamily="34" charset="-120"/>
                <a:ea typeface="微軟正黑體" panose="020B0604030504040204" pitchFamily="34" charset="-120"/>
              </a:rPr>
              <a:t>費用、稅單、發票或收據</a:t>
            </a:r>
            <a:r>
              <a:rPr lang="zh-TW" altLang="en-US" sz="2800" b="1" dirty="0" smtClean="0">
                <a:solidFill>
                  <a:srgbClr val="0070C0"/>
                </a:solidFill>
                <a:latin typeface="微軟正黑體" panose="020B0604030504040204" pitchFamily="34" charset="-120"/>
                <a:ea typeface="微軟正黑體" panose="020B0604030504040204" pitchFamily="34" charset="-120"/>
              </a:rPr>
              <a:t>等</a:t>
            </a:r>
            <a:endParaRPr lang="en-US" altLang="zh-TW" sz="2800" b="1" dirty="0" smtClean="0">
              <a:solidFill>
                <a:srgbClr val="0070C0"/>
              </a:solidFill>
              <a:latin typeface="微軟正黑體" panose="020B0604030504040204" pitchFamily="34" charset="-120"/>
              <a:ea typeface="微軟正黑體" panose="020B0604030504040204" pitchFamily="34" charset="-120"/>
            </a:endParaRPr>
          </a:p>
          <a:p>
            <a:pPr marL="0" indent="0" algn="just">
              <a:lnSpc>
                <a:spcPct val="70000"/>
              </a:lnSpc>
              <a:spcBef>
                <a:spcPts val="1200"/>
              </a:spcBef>
              <a:buSzPts val="1800"/>
              <a:buNone/>
            </a:pPr>
            <a:r>
              <a:rPr lang="en-US" altLang="zh-TW" sz="2800" b="1" dirty="0" smtClean="0">
                <a:solidFill>
                  <a:srgbClr val="0070C0"/>
                </a:solidFill>
                <a:latin typeface="微軟正黑體" panose="020B0604030504040204" pitchFamily="34" charset="-120"/>
                <a:ea typeface="微軟正黑體" panose="020B0604030504040204" pitchFamily="34" charset="-120"/>
              </a:rPr>
              <a:t>(</a:t>
            </a:r>
            <a:r>
              <a:rPr lang="zh-TW" altLang="en-US" sz="2800" b="1" dirty="0" smtClean="0">
                <a:solidFill>
                  <a:srgbClr val="0070C0"/>
                </a:solidFill>
                <a:latin typeface="微軟正黑體" panose="020B0604030504040204" pitchFamily="34" charset="-120"/>
                <a:ea typeface="微軟正黑體" panose="020B0604030504040204" pitchFamily="34" charset="-120"/>
              </a:rPr>
              <a:t>成本</a:t>
            </a:r>
            <a:r>
              <a:rPr lang="en-US" altLang="zh-TW" sz="2800" b="1" dirty="0" smtClean="0">
                <a:solidFill>
                  <a:srgbClr val="0070C0"/>
                </a:solidFill>
                <a:latin typeface="微軟正黑體" panose="020B0604030504040204" pitchFamily="34" charset="-120"/>
                <a:ea typeface="微軟正黑體" panose="020B0604030504040204" pitchFamily="34" charset="-120"/>
              </a:rPr>
              <a:t>)</a:t>
            </a:r>
          </a:p>
          <a:p>
            <a:pPr marL="0" indent="0" algn="just">
              <a:lnSpc>
                <a:spcPct val="70000"/>
              </a:lnSpc>
              <a:spcBef>
                <a:spcPts val="1200"/>
              </a:spcBef>
              <a:buSzPts val="1800"/>
              <a:buNone/>
            </a:pPr>
            <a:r>
              <a:rPr lang="zh-TW" altLang="en-US" sz="2800" b="1" dirty="0" smtClean="0">
                <a:latin typeface="微軟正黑體" panose="020B0604030504040204" pitchFamily="34" charset="-120"/>
                <a:ea typeface="微軟正黑體" panose="020B0604030504040204" pitchFamily="34" charset="-120"/>
              </a:rPr>
              <a:t>出售支付之</a:t>
            </a:r>
            <a:r>
              <a:rPr lang="zh-TW" altLang="en-US" sz="2800" b="1" u="sng" dirty="0" smtClean="0">
                <a:latin typeface="微軟正黑體" panose="020B0604030504040204" pitchFamily="34" charset="-120"/>
                <a:ea typeface="微軟正黑體" panose="020B0604030504040204" pitchFamily="34" charset="-120"/>
              </a:rPr>
              <a:t>收據或發票</a:t>
            </a:r>
            <a:r>
              <a:rPr lang="en-US" altLang="zh-TW" sz="2800" b="1" dirty="0">
                <a:latin typeface="微軟正黑體" panose="020B0604030504040204" pitchFamily="34" charset="-120"/>
                <a:ea typeface="微軟正黑體" panose="020B0604030504040204" pitchFamily="34" charset="-120"/>
              </a:rPr>
              <a:t>(</a:t>
            </a:r>
            <a:r>
              <a:rPr lang="zh-TW" altLang="en-US" sz="2800" b="1" dirty="0" smtClean="0">
                <a:solidFill>
                  <a:prstClr val="black"/>
                </a:solidFill>
                <a:latin typeface="微軟正黑體" panose="020B0604030504040204" pitchFamily="34" charset="-120"/>
                <a:ea typeface="微軟正黑體" panose="020B0604030504040204" pitchFamily="34" charset="-120"/>
              </a:rPr>
              <a:t>費用 </a:t>
            </a:r>
            <a:r>
              <a:rPr lang="en-US" altLang="zh-TW" sz="2800" b="1" dirty="0" smtClean="0">
                <a:solidFill>
                  <a:prstClr val="black"/>
                </a:solidFill>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marL="0" indent="0" algn="just">
              <a:lnSpc>
                <a:spcPct val="70000"/>
              </a:lnSpc>
              <a:spcBef>
                <a:spcPts val="1200"/>
              </a:spcBef>
              <a:buSzPts val="1800"/>
              <a:buNone/>
            </a:pPr>
            <a:r>
              <a:rPr lang="zh-TW" altLang="en-US" sz="2800" b="1" dirty="0" smtClean="0">
                <a:solidFill>
                  <a:srgbClr val="0070C0"/>
                </a:solidFill>
                <a:latin typeface="微軟正黑體" panose="020B0604030504040204" pitchFamily="34" charset="-120"/>
                <a:ea typeface="微軟正黑體" panose="020B0604030504040204" pitchFamily="34" charset="-120"/>
              </a:rPr>
              <a:t>土地增值稅及</a:t>
            </a:r>
            <a:r>
              <a:rPr lang="zh-TW" altLang="en-US" sz="2800" b="1" dirty="0" smtClean="0">
                <a:solidFill>
                  <a:srgbClr val="0070C0"/>
                </a:solidFill>
                <a:latin typeface="微軟正黑體" panose="020B0604030504040204" pitchFamily="34" charset="-120"/>
                <a:ea typeface="微軟正黑體" panose="020B0604030504040204" pitchFamily="34" charset="-120"/>
              </a:rPr>
              <a:t>房屋稅 繳款書</a:t>
            </a:r>
            <a:endParaRPr lang="en-US" altLang="zh-TW" sz="2800" b="1" dirty="0">
              <a:solidFill>
                <a:srgbClr val="0070C0"/>
              </a:solidFill>
              <a:latin typeface="微軟正黑體" panose="020B0604030504040204" pitchFamily="34" charset="-120"/>
              <a:ea typeface="微軟正黑體" panose="020B0604030504040204" pitchFamily="34" charset="-120"/>
            </a:endParaRPr>
          </a:p>
          <a:p>
            <a:pPr marL="0" indent="0" algn="just">
              <a:lnSpc>
                <a:spcPct val="70000"/>
              </a:lnSpc>
              <a:spcBef>
                <a:spcPts val="1200"/>
              </a:spcBef>
              <a:buSzPts val="1800"/>
              <a:buNone/>
            </a:pPr>
            <a:r>
              <a:rPr lang="en-US" altLang="zh-TW" sz="2800" b="1" dirty="0" smtClean="0">
                <a:solidFill>
                  <a:srgbClr val="0070C0"/>
                </a:solidFill>
                <a:latin typeface="微軟正黑體" panose="020B0604030504040204" pitchFamily="34" charset="-120"/>
                <a:ea typeface="微軟正黑體" panose="020B0604030504040204" pitchFamily="34" charset="-120"/>
              </a:rPr>
              <a:t>(</a:t>
            </a:r>
            <a:r>
              <a:rPr lang="zh-TW" altLang="en-US" sz="2800" b="1" dirty="0" smtClean="0">
                <a:solidFill>
                  <a:srgbClr val="0070C0"/>
                </a:solidFill>
                <a:latin typeface="微軟正黑體" panose="020B0604030504040204" pitchFamily="34" charset="-120"/>
                <a:ea typeface="微軟正黑體" panose="020B0604030504040204" pitchFamily="34" charset="-120"/>
              </a:rPr>
              <a:t>確認土地漲價總數額及房屋稅籍</a:t>
            </a:r>
            <a:r>
              <a:rPr lang="en-US" altLang="zh-TW" sz="2800" b="1" dirty="0" smtClean="0">
                <a:solidFill>
                  <a:srgbClr val="0070C0"/>
                </a:solidFill>
                <a:latin typeface="微軟正黑體" panose="020B0604030504040204" pitchFamily="34" charset="-120"/>
                <a:ea typeface="微軟正黑體" panose="020B0604030504040204" pitchFamily="34" charset="-120"/>
              </a:rPr>
              <a:t>)</a:t>
            </a:r>
          </a:p>
          <a:p>
            <a:pPr marL="0" indent="0" algn="just">
              <a:lnSpc>
                <a:spcPct val="70000"/>
              </a:lnSpc>
              <a:spcBef>
                <a:spcPts val="1200"/>
              </a:spcBef>
              <a:buSzPts val="1800"/>
              <a:buNone/>
            </a:pPr>
            <a:r>
              <a:rPr lang="zh-TW" altLang="en-US" sz="2800" b="1" dirty="0" smtClean="0">
                <a:latin typeface="微軟正黑體" panose="020B0604030504040204" pitchFamily="34" charset="-120"/>
                <a:ea typeface="微軟正黑體" panose="020B0604030504040204" pitchFamily="34" charset="-120"/>
              </a:rPr>
              <a:t>其他相關之</a:t>
            </a:r>
            <a:r>
              <a:rPr lang="zh-TW" altLang="en-US" sz="2800" b="1" dirty="0" smtClean="0">
                <a:latin typeface="微軟正黑體" panose="020B0604030504040204" pitchFamily="34" charset="-120"/>
                <a:ea typeface="微軟正黑體" panose="020B0604030504040204" pitchFamily="34" charset="-120"/>
              </a:rPr>
              <a:t>文件</a:t>
            </a:r>
            <a:endParaRPr lang="zh-TW" altLang="zh-TW" sz="2800" b="1"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smtClean="0">
              <a:latin typeface="微軟正黑體" panose="020B0604030504040204" pitchFamily="34" charset="-120"/>
              <a:ea typeface="微軟正黑體" panose="020B0604030504040204" pitchFamily="34" charset="-120"/>
            </a:endParaRPr>
          </a:p>
        </p:txBody>
      </p:sp>
      <p:sp>
        <p:nvSpPr>
          <p:cNvPr id="6" name="投影片編號版面配置區 5"/>
          <p:cNvSpPr txBox="1">
            <a:spLocks/>
          </p:cNvSpPr>
          <p:nvPr/>
        </p:nvSpPr>
        <p:spPr>
          <a:xfrm>
            <a:off x="7452320" y="6453336"/>
            <a:ext cx="480060" cy="237744"/>
          </a:xfrm>
          <a:prstGeom prst="rect">
            <a:avLst/>
          </a:prstGeom>
        </p:spPr>
        <p:txBody>
          <a:bodyPr/>
          <a:lstStyle/>
          <a:p>
            <a:pPr>
              <a:defRPr/>
            </a:pPr>
            <a:fld id="{CA8D9AD5-F248-4919-864A-CFD76CC027D6}" type="slidenum">
              <a:rPr lang="en-US" altLang="zh-TW" sz="1050" smtClean="0">
                <a:solidFill>
                  <a:prstClr val="white"/>
                </a:solidFill>
              </a:rPr>
              <a:pPr>
                <a:defRPr/>
              </a:pPr>
              <a:t>57</a:t>
            </a:fld>
            <a:endParaRPr lang="zh-TW" altLang="en-US" sz="1050" dirty="0">
              <a:solidFill>
                <a:prstClr val="white"/>
              </a:solidFill>
            </a:endParaRPr>
          </a:p>
        </p:txBody>
      </p:sp>
      <p:sp>
        <p:nvSpPr>
          <p:cNvPr id="9" name="頁尾版面配置區 6"/>
          <p:cNvSpPr txBox="1">
            <a:spLocks/>
          </p:cNvSpPr>
          <p:nvPr/>
        </p:nvSpPr>
        <p:spPr>
          <a:xfrm>
            <a:off x="0" y="6453336"/>
            <a:ext cx="9144000" cy="260648"/>
          </a:xfrm>
          <a:prstGeom prst="rect">
            <a:avLst/>
          </a:prstGeom>
          <a:solidFill>
            <a:srgbClr val="3333CC">
              <a:lumMod val="50000"/>
            </a:srgbClr>
          </a:solidFill>
        </p:spPr>
        <p:txBody>
          <a:bodyPr/>
          <a:lstStyle/>
          <a:p>
            <a:pPr defTabSz="914400" fontAlgn="auto">
              <a:spcBef>
                <a:spcPts val="0"/>
              </a:spcBef>
              <a:spcAft>
                <a:spcPts val="0"/>
              </a:spcAft>
              <a:buClrTx/>
              <a:buSzTx/>
              <a:buFontTx/>
              <a:buNone/>
              <a:defRPr/>
            </a:pPr>
            <a:r>
              <a:rPr lang="zh-TW" altLang="en-US" sz="1050" kern="0" dirty="0" smtClean="0">
                <a:solidFill>
                  <a:srgbClr val="FFFFFF"/>
                </a:solidFill>
              </a:rPr>
              <a:t>                                 林秀銘</a:t>
            </a:r>
            <a:endParaRPr lang="zh-TW" altLang="en-US" sz="1050" kern="0" dirty="0">
              <a:solidFill>
                <a:srgbClr val="FFFFFF"/>
              </a:solidFill>
            </a:endParaRPr>
          </a:p>
        </p:txBody>
      </p:sp>
      <p:sp>
        <p:nvSpPr>
          <p:cNvPr id="10"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57</a:t>
            </a:fld>
            <a:endParaRPr lang="zh-TW" altLang="en-US" sz="1050" dirty="0">
              <a:solidFill>
                <a:srgbClr val="FFFFFF"/>
              </a:solidFill>
            </a:endParaRPr>
          </a:p>
        </p:txBody>
      </p:sp>
      <p:sp>
        <p:nvSpPr>
          <p:cNvPr id="7" name="Text Box 1"/>
          <p:cNvSpPr txBox="1">
            <a:spLocks noChangeArrowheads="1"/>
          </p:cNvSpPr>
          <p:nvPr/>
        </p:nvSpPr>
        <p:spPr bwMode="auto">
          <a:xfrm>
            <a:off x="457200" y="274637"/>
            <a:ext cx="7931224" cy="962981"/>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zh-TW"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房地合一</a:t>
            </a:r>
            <a:r>
              <a:rPr lang="zh-TW" altLang="zh-TW"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所得稅</a:t>
            </a:r>
            <a:r>
              <a:rPr lang="zh-TW" altLang="en-US"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申報</a:t>
            </a:r>
            <a:r>
              <a:rPr lang="zh-TW" altLang="en-US"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應</a:t>
            </a:r>
            <a:r>
              <a:rPr lang="zh-TW" altLang="en-US" sz="4000" b="1" dirty="0" smtClean="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檢附文</a:t>
            </a:r>
            <a:r>
              <a:rPr lang="zh-TW" altLang="en-US" sz="4000" b="1" dirty="0">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rPr>
              <a:t>件</a:t>
            </a:r>
          </a:p>
        </p:txBody>
      </p:sp>
      <p:pic>
        <p:nvPicPr>
          <p:cNvPr id="1028" name="Picture 4" descr="C:\Users\Administrator.CLOUD\Desktop\20159241213421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4827" y="1484784"/>
            <a:ext cx="1224137" cy="108796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428853" y="1366538"/>
            <a:ext cx="7319611" cy="1126462"/>
          </a:xfrm>
          <a:prstGeom prst="rect">
            <a:avLst/>
          </a:prstGeom>
        </p:spPr>
        <p:txBody>
          <a:bodyPr wrap="square">
            <a:spAutoFit/>
          </a:bodyPr>
          <a:lstStyle/>
          <a:p>
            <a:pPr defTabSz="914400" fontAlgn="auto">
              <a:spcBef>
                <a:spcPct val="20000"/>
              </a:spcBef>
              <a:spcAft>
                <a:spcPts val="0"/>
              </a:spcAft>
              <a:buClrTx/>
              <a:buSzTx/>
            </a:pPr>
            <a:r>
              <a:rPr lang="ar-SA" altLang="zh-TW" sz="3200" b="1" dirty="0" smtClean="0">
                <a:solidFill>
                  <a:srgbClr val="FF0000"/>
                </a:solidFill>
                <a:latin typeface="微軟正黑體" panose="020B0604030504040204" pitchFamily="34" charset="-120"/>
                <a:ea typeface="微軟正黑體" panose="020B0604030504040204" pitchFamily="34" charset="-120"/>
              </a:rPr>
              <a:t>申報時應檢附的文件</a:t>
            </a:r>
            <a:r>
              <a:rPr lang="zh-TW" altLang="en-US" sz="3200" b="1" dirty="0" smtClean="0">
                <a:solidFill>
                  <a:srgbClr val="FF0000"/>
                </a:solidFill>
                <a:latin typeface="微軟正黑體" panose="020B0604030504040204" pitchFamily="34" charset="-120"/>
                <a:ea typeface="微軟正黑體" panose="020B0604030504040204" pitchFamily="34" charset="-120"/>
              </a:rPr>
              <a:t>及</a:t>
            </a:r>
            <a:r>
              <a:rPr lang="zh-TW" altLang="en-US" sz="3200" b="1" dirty="0">
                <a:solidFill>
                  <a:srgbClr val="FF0000"/>
                </a:solidFill>
                <a:latin typeface="微軟正黑體" panose="020B0604030504040204" pitchFamily="34" charset="-120"/>
                <a:ea typeface="微軟正黑體" panose="020B0604030504040204" pitchFamily="34" charset="-120"/>
              </a:rPr>
              <a:t>資料如下</a:t>
            </a:r>
            <a:r>
              <a:rPr lang="en-US" altLang="zh-TW" sz="3200" b="1" dirty="0" smtClean="0">
                <a:solidFill>
                  <a:srgbClr val="FF0000"/>
                </a:solidFill>
                <a:latin typeface="微軟正黑體" panose="020B0604030504040204" pitchFamily="34" charset="-120"/>
                <a:ea typeface="微軟正黑體" panose="020B0604030504040204" pitchFamily="34" charset="-120"/>
              </a:rPr>
              <a:t>:</a:t>
            </a:r>
          </a:p>
          <a:p>
            <a:pPr defTabSz="914400" fontAlgn="auto">
              <a:spcBef>
                <a:spcPct val="20000"/>
              </a:spcBef>
              <a:spcAft>
                <a:spcPts val="0"/>
              </a:spcAft>
              <a:buClrTx/>
              <a:buSzTx/>
            </a:pPr>
            <a:r>
              <a:rPr lang="zh-TW" altLang="en-US" sz="1600" dirty="0" smtClean="0">
                <a:solidFill>
                  <a:srgbClr val="CC0099"/>
                </a:solidFill>
                <a:latin typeface="微軟正黑體" panose="020B0604030504040204" pitchFamily="34" charset="-120"/>
                <a:ea typeface="微軟正黑體" panose="020B0604030504040204" pitchFamily="34" charset="-120"/>
              </a:rPr>
              <a:t>應</a:t>
            </a:r>
            <a:r>
              <a:rPr lang="zh-TW" altLang="en-US" sz="1600" dirty="0">
                <a:solidFill>
                  <a:srgbClr val="CC0099"/>
                </a:solidFill>
                <a:latin typeface="微軟正黑體" panose="020B0604030504040204" pitchFamily="34" charset="-120"/>
                <a:ea typeface="微軟正黑體" panose="020B0604030504040204" pitchFamily="34" charset="-120"/>
              </a:rPr>
              <a:t>於房地完成所有權移轉登記日之次日起算</a:t>
            </a:r>
            <a:r>
              <a:rPr lang="en-US" altLang="zh-TW" sz="1600" dirty="0">
                <a:solidFill>
                  <a:srgbClr val="CC0099"/>
                </a:solidFill>
                <a:latin typeface="微軟正黑體" panose="020B0604030504040204" pitchFamily="34" charset="-120"/>
                <a:ea typeface="微軟正黑體" panose="020B0604030504040204" pitchFamily="34" charset="-120"/>
              </a:rPr>
              <a:t>30</a:t>
            </a:r>
            <a:r>
              <a:rPr lang="zh-TW" altLang="en-US" sz="1600" dirty="0">
                <a:solidFill>
                  <a:srgbClr val="CC0099"/>
                </a:solidFill>
                <a:latin typeface="微軟正黑體" panose="020B0604030504040204" pitchFamily="34" charset="-120"/>
                <a:ea typeface="微軟正黑體" panose="020B0604030504040204" pitchFamily="34" charset="-120"/>
              </a:rPr>
              <a:t>日內，檢附下列文件向該管稅捐稽徵機關辦理申報：</a:t>
            </a:r>
            <a:r>
              <a:rPr lang="zh-TW" altLang="en-US" sz="1600" b="1" dirty="0" smtClean="0">
                <a:solidFill>
                  <a:srgbClr val="CC0099"/>
                </a:solidFill>
                <a:latin typeface="微軟正黑體" panose="020B0604030504040204" pitchFamily="34" charset="-120"/>
                <a:ea typeface="微軟正黑體" panose="020B0604030504040204" pitchFamily="34" charset="-120"/>
              </a:rPr>
              <a:t> </a:t>
            </a:r>
            <a:endParaRPr lang="en-US" altLang="zh-TW" sz="1600" b="1" dirty="0">
              <a:solidFill>
                <a:srgbClr val="CC0099"/>
              </a:solidFill>
              <a:latin typeface="微軟正黑體" panose="020B0604030504040204" pitchFamily="34" charset="-120"/>
              <a:ea typeface="微軟正黑體" panose="020B0604030504040204" pitchFamily="34" charset="-120"/>
            </a:endParaRPr>
          </a:p>
        </p:txBody>
      </p:sp>
      <p:pic>
        <p:nvPicPr>
          <p:cNvPr id="15" name="Picture 8" descr="「打勾」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6" t="217" r="9706" b="13571"/>
          <a:stretch/>
        </p:blipFill>
        <p:spPr bwMode="auto">
          <a:xfrm>
            <a:off x="1123485" y="5904174"/>
            <a:ext cx="360040" cy="3454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打勾」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6" t="217" r="9706" b="13571"/>
          <a:stretch/>
        </p:blipFill>
        <p:spPr bwMode="auto">
          <a:xfrm>
            <a:off x="1096055" y="2452715"/>
            <a:ext cx="360040" cy="3454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打勾」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6" t="217" r="9706" b="13571"/>
          <a:stretch/>
        </p:blipFill>
        <p:spPr bwMode="auto">
          <a:xfrm>
            <a:off x="1082434" y="2824064"/>
            <a:ext cx="360040" cy="3454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打勾」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6" t="217" r="9706" b="13571"/>
          <a:stretch/>
        </p:blipFill>
        <p:spPr bwMode="auto">
          <a:xfrm>
            <a:off x="1096055" y="3192393"/>
            <a:ext cx="360040" cy="3454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打勾」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6" t="217" r="9706" b="13571"/>
          <a:stretch/>
        </p:blipFill>
        <p:spPr bwMode="auto">
          <a:xfrm>
            <a:off x="1096055" y="3586646"/>
            <a:ext cx="360040" cy="3454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打勾」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6" t="217" r="9706" b="13571"/>
          <a:stretch/>
        </p:blipFill>
        <p:spPr bwMode="auto">
          <a:xfrm>
            <a:off x="1108900" y="4201232"/>
            <a:ext cx="360040" cy="3454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打勾」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6" t="217" r="9706" b="13571"/>
          <a:stretch/>
        </p:blipFill>
        <p:spPr bwMode="auto">
          <a:xfrm>
            <a:off x="1108900" y="4900870"/>
            <a:ext cx="360040" cy="3454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打勾」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06" t="217" r="9706" b="13571"/>
          <a:stretch/>
        </p:blipFill>
        <p:spPr bwMode="auto">
          <a:xfrm>
            <a:off x="1123485" y="5277319"/>
            <a:ext cx="360040" cy="34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005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0" y="791974"/>
            <a:ext cx="9144000" cy="609329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2400" b="1" i="0" u="none" strike="noStrike" cap="none" normalizeH="0" baseline="0" dirty="0" smtClean="0">
              <a:ln>
                <a:noFill/>
              </a:ln>
              <a:solidFill>
                <a:schemeClr val="bg1"/>
              </a:solidFill>
              <a:effectLst/>
              <a:latin typeface="Arial" charset="0"/>
              <a:cs typeface="Arial" charset="0"/>
            </a:endParaRPr>
          </a:p>
        </p:txBody>
      </p:sp>
      <p:sp>
        <p:nvSpPr>
          <p:cNvPr id="4" name="矩形 3"/>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5" name="Group 14"/>
          <p:cNvGrpSpPr>
            <a:grpSpLocks/>
          </p:cNvGrpSpPr>
          <p:nvPr/>
        </p:nvGrpSpPr>
        <p:grpSpPr bwMode="auto">
          <a:xfrm>
            <a:off x="1133618" y="864171"/>
            <a:ext cx="5832648" cy="504056"/>
            <a:chOff x="1162" y="3793"/>
            <a:chExt cx="2404" cy="395"/>
          </a:xfrm>
        </p:grpSpPr>
        <p:sp>
          <p:nvSpPr>
            <p:cNvPr id="7"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8"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0" name="矩形 9"/>
          <p:cNvSpPr/>
          <p:nvPr/>
        </p:nvSpPr>
        <p:spPr>
          <a:xfrm>
            <a:off x="2160455" y="862138"/>
            <a:ext cx="4320480" cy="400110"/>
          </a:xfrm>
          <a:prstGeom prst="rect">
            <a:avLst/>
          </a:prstGeom>
        </p:spPr>
        <p:txBody>
          <a:bodyPr wrap="square">
            <a:spAutoFit/>
          </a:bodyPr>
          <a:lstStyle/>
          <a:p>
            <a:r>
              <a:rPr lang="en-US" altLang="zh-TW" sz="2000" b="1" dirty="0" smtClean="0">
                <a:solidFill>
                  <a:schemeClr val="accent4"/>
                </a:solidFill>
                <a:ea typeface="新細明體" pitchFamily="18" charset="-120"/>
              </a:rPr>
              <a:t>     </a:t>
            </a:r>
            <a:r>
              <a:rPr lang="zh-TW" altLang="en-US" sz="2000" b="1" dirty="0">
                <a:solidFill>
                  <a:schemeClr val="accent4"/>
                </a:solidFill>
                <a:ea typeface="新細明體" pitchFamily="18" charset="-120"/>
              </a:rPr>
              <a:t>◎</a:t>
            </a:r>
            <a:r>
              <a:rPr lang="zh-TW" altLang="en-US" sz="2000" b="1" dirty="0" smtClean="0">
                <a:solidFill>
                  <a:schemeClr val="accent4"/>
                </a:solidFill>
                <a:ea typeface="新細明體" pitchFamily="18" charset="-120"/>
              </a:rPr>
              <a:t>個人房地交易所得稅試算表   </a:t>
            </a:r>
            <a:endParaRPr lang="zh-TW" altLang="en-US" sz="2000" dirty="0">
              <a:solidFill>
                <a:schemeClr val="accent4"/>
              </a:solidFill>
              <a:ea typeface="新細明體" pitchFamily="18" charset="-120"/>
            </a:endParaRPr>
          </a:p>
        </p:txBody>
      </p:sp>
      <p:pic>
        <p:nvPicPr>
          <p:cNvPr id="11" name="Picture 3" descr="C:\Users\User\Desktop\所得稅試算.png"/>
          <p:cNvPicPr>
            <a:picLocks noChangeAspect="1" noChangeArrowheads="1"/>
          </p:cNvPicPr>
          <p:nvPr/>
        </p:nvPicPr>
        <p:blipFill>
          <a:blip r:embed="rId2" cstate="print"/>
          <a:srcRect/>
          <a:stretch>
            <a:fillRect/>
          </a:stretch>
        </p:blipFill>
        <p:spPr bwMode="auto">
          <a:xfrm>
            <a:off x="179512" y="1340768"/>
            <a:ext cx="5328592" cy="5173163"/>
          </a:xfrm>
          <a:prstGeom prst="rect">
            <a:avLst/>
          </a:prstGeom>
          <a:noFill/>
        </p:spPr>
      </p:pic>
      <p:sp>
        <p:nvSpPr>
          <p:cNvPr id="17" name="流程圖: 替代處理程序 16"/>
          <p:cNvSpPr/>
          <p:nvPr/>
        </p:nvSpPr>
        <p:spPr bwMode="auto">
          <a:xfrm>
            <a:off x="5436096" y="3645024"/>
            <a:ext cx="3397343" cy="792088"/>
          </a:xfrm>
          <a:prstGeom prst="flowChartAlternateProcess">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zh-TW" altLang="en-US" sz="2400" b="1" i="0" u="none" strike="noStrike" cap="none" normalizeH="0" baseline="0" dirty="0" smtClean="0">
                <a:ln>
                  <a:noFill/>
                </a:ln>
                <a:solidFill>
                  <a:sysClr val="windowText" lastClr="000000"/>
                </a:solidFill>
                <a:effectLst/>
                <a:latin typeface="Arial" charset="0"/>
                <a:cs typeface="Arial" charset="0"/>
              </a:rPr>
              <a:t>出售時</a:t>
            </a:r>
            <a:r>
              <a:rPr kumimoji="0" lang="zh-TW" altLang="en-US" sz="2400" b="1" i="0" u="none" strike="noStrike" cap="none" normalizeH="0" baseline="0" dirty="0" smtClean="0">
                <a:ln>
                  <a:noFill/>
                </a:ln>
                <a:solidFill>
                  <a:srgbClr val="FF0000"/>
                </a:solidFill>
                <a:effectLst/>
                <a:latin typeface="Arial" charset="0"/>
                <a:cs typeface="Arial" charset="0"/>
              </a:rPr>
              <a:t>費用</a:t>
            </a:r>
            <a:r>
              <a:rPr kumimoji="0" lang="zh-TW" altLang="en-US" sz="2400" b="1" i="0" u="none" strike="noStrike" cap="none" normalizeH="0" baseline="0" dirty="0" smtClean="0">
                <a:ln>
                  <a:noFill/>
                </a:ln>
                <a:solidFill>
                  <a:schemeClr val="tx1"/>
                </a:solidFill>
                <a:effectLst/>
                <a:latin typeface="Arial" charset="0"/>
                <a:cs typeface="Arial" charset="0"/>
              </a:rPr>
              <a:t>、未提出者</a:t>
            </a:r>
            <a:r>
              <a:rPr kumimoji="0" lang="zh-TW" altLang="en-US" sz="2400" b="1" i="0" u="none" strike="noStrike" cap="none" normalizeH="0" baseline="0" dirty="0" smtClean="0">
                <a:ln>
                  <a:noFill/>
                </a:ln>
                <a:solidFill>
                  <a:srgbClr val="FF0000"/>
                </a:solidFill>
                <a:effectLst/>
                <a:latin typeface="Arial" charset="0"/>
                <a:cs typeface="Arial" charset="0"/>
              </a:rPr>
              <a:t>成交價</a:t>
            </a:r>
            <a:r>
              <a:rPr kumimoji="0" lang="en-US" altLang="zh-TW" sz="2400" b="1" i="0" u="none" strike="noStrike" cap="none" normalizeH="0" baseline="0" dirty="0" smtClean="0">
                <a:ln>
                  <a:noFill/>
                </a:ln>
                <a:solidFill>
                  <a:srgbClr val="FF0000"/>
                </a:solidFill>
                <a:effectLst/>
                <a:latin typeface="Arial" charset="0"/>
                <a:cs typeface="Arial" charset="0"/>
              </a:rPr>
              <a:t>5%</a:t>
            </a:r>
            <a:endParaRPr kumimoji="0" lang="zh-TW" altLang="en-US" sz="2400" b="1" i="0" u="none" strike="noStrike" cap="none" normalizeH="0" baseline="0" dirty="0" smtClean="0">
              <a:ln>
                <a:noFill/>
              </a:ln>
              <a:solidFill>
                <a:srgbClr val="FF0000"/>
              </a:solidFill>
              <a:effectLst/>
              <a:latin typeface="Arial" charset="0"/>
              <a:cs typeface="Arial" charset="0"/>
            </a:endParaRPr>
          </a:p>
        </p:txBody>
      </p:sp>
      <p:sp>
        <p:nvSpPr>
          <p:cNvPr id="2"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3" name="投影片編號版面配置區 5"/>
          <p:cNvSpPr txBox="1">
            <a:spLocks/>
          </p:cNvSpPr>
          <p:nvPr/>
        </p:nvSpPr>
        <p:spPr>
          <a:xfrm>
            <a:off x="7236296"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58</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
        <p:nvSpPr>
          <p:cNvPr id="13" name="流程圖: 替代處理程序 12"/>
          <p:cNvSpPr/>
          <p:nvPr/>
        </p:nvSpPr>
        <p:spPr bwMode="auto">
          <a:xfrm>
            <a:off x="5076056" y="1412776"/>
            <a:ext cx="3888432" cy="432048"/>
          </a:xfrm>
          <a:prstGeom prst="flowChartAlternateProcess">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zh-TW" altLang="en-US" sz="2400" b="1" i="0" u="none" strike="noStrike" cap="none" normalizeH="0" baseline="0" dirty="0" smtClean="0">
                <a:ln>
                  <a:noFill/>
                </a:ln>
                <a:solidFill>
                  <a:sysClr val="windowText" lastClr="000000"/>
                </a:solidFill>
                <a:effectLst/>
                <a:latin typeface="Arial" charset="0"/>
                <a:cs typeface="Arial" charset="0"/>
              </a:rPr>
              <a:t>取得房地所有權移轉</a:t>
            </a:r>
            <a:r>
              <a:rPr kumimoji="0" lang="zh-TW" altLang="en-US" sz="2400" b="1" i="0" u="none" strike="noStrike" cap="none" normalizeH="0" baseline="0" dirty="0" smtClean="0">
                <a:ln>
                  <a:noFill/>
                </a:ln>
                <a:solidFill>
                  <a:srgbClr val="FF0000"/>
                </a:solidFill>
                <a:effectLst/>
                <a:latin typeface="Arial" charset="0"/>
                <a:cs typeface="Arial" charset="0"/>
              </a:rPr>
              <a:t>登記日</a:t>
            </a:r>
          </a:p>
        </p:txBody>
      </p:sp>
      <p:sp>
        <p:nvSpPr>
          <p:cNvPr id="14" name="流程圖: 替代處理程序 13"/>
          <p:cNvSpPr/>
          <p:nvPr/>
        </p:nvSpPr>
        <p:spPr bwMode="auto">
          <a:xfrm>
            <a:off x="5076056" y="1988840"/>
            <a:ext cx="3888432" cy="432048"/>
          </a:xfrm>
          <a:prstGeom prst="flowChartAlternateProcess">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zh-TW" altLang="en-US" sz="2400" b="1" i="0" u="none" strike="noStrike" cap="none" normalizeH="0" baseline="0" dirty="0" smtClean="0">
                <a:ln>
                  <a:noFill/>
                </a:ln>
                <a:solidFill>
                  <a:sysClr val="windowText" lastClr="000000"/>
                </a:solidFill>
                <a:effectLst/>
                <a:latin typeface="Arial" charset="0"/>
                <a:cs typeface="Arial" charset="0"/>
              </a:rPr>
              <a:t>出售房地所有權移轉</a:t>
            </a:r>
            <a:r>
              <a:rPr kumimoji="0" lang="zh-TW" altLang="en-US" sz="2400" b="1" i="0" u="none" strike="noStrike" cap="none" normalizeH="0" baseline="0" dirty="0" smtClean="0">
                <a:ln>
                  <a:noFill/>
                </a:ln>
                <a:solidFill>
                  <a:srgbClr val="FF0000"/>
                </a:solidFill>
                <a:effectLst/>
                <a:latin typeface="Arial" charset="0"/>
                <a:cs typeface="Arial" charset="0"/>
              </a:rPr>
              <a:t>登記日</a:t>
            </a:r>
          </a:p>
        </p:txBody>
      </p:sp>
      <p:sp>
        <p:nvSpPr>
          <p:cNvPr id="15" name="流程圖: 替代處理程序 14"/>
          <p:cNvSpPr/>
          <p:nvPr/>
        </p:nvSpPr>
        <p:spPr bwMode="auto">
          <a:xfrm>
            <a:off x="5256076" y="2564904"/>
            <a:ext cx="3420380" cy="432048"/>
          </a:xfrm>
          <a:prstGeom prst="flowChartAlternateProcess">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400" b="1" dirty="0" smtClean="0">
                <a:solidFill>
                  <a:sysClr val="windowText" lastClr="000000"/>
                </a:solidFill>
                <a:latin typeface="Arial" charset="0"/>
                <a:cs typeface="Arial" charset="0"/>
              </a:rPr>
              <a:t>含以設定地上權之方式</a:t>
            </a:r>
            <a:endParaRPr kumimoji="0" lang="zh-TW" altLang="en-US" sz="2400" b="1" i="0" u="none" strike="noStrike" cap="none" normalizeH="0" baseline="0" dirty="0" smtClean="0">
              <a:ln>
                <a:noFill/>
              </a:ln>
              <a:solidFill>
                <a:sysClr val="windowText" lastClr="000000"/>
              </a:solidFill>
              <a:effectLst/>
              <a:latin typeface="Arial" charset="0"/>
              <a:cs typeface="Arial" charset="0"/>
            </a:endParaRPr>
          </a:p>
        </p:txBody>
      </p:sp>
      <p:sp>
        <p:nvSpPr>
          <p:cNvPr id="16" name="流程圖: 替代處理程序 15"/>
          <p:cNvSpPr/>
          <p:nvPr/>
        </p:nvSpPr>
        <p:spPr bwMode="auto">
          <a:xfrm>
            <a:off x="5271506" y="3140968"/>
            <a:ext cx="3332942" cy="432048"/>
          </a:xfrm>
          <a:prstGeom prst="flowChartAlternateProcess">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400" b="1" dirty="0" smtClean="0">
                <a:solidFill>
                  <a:schemeClr val="tx1"/>
                </a:solidFill>
                <a:latin typeface="Arial" charset="0"/>
                <a:cs typeface="Arial" charset="0"/>
              </a:rPr>
              <a:t>購入時</a:t>
            </a:r>
            <a:r>
              <a:rPr lang="zh-TW" altLang="en-US" sz="2400" b="1" dirty="0" smtClean="0">
                <a:solidFill>
                  <a:srgbClr val="FF0000"/>
                </a:solidFill>
                <a:latin typeface="Arial" charset="0"/>
                <a:cs typeface="Arial" charset="0"/>
              </a:rPr>
              <a:t>成本</a:t>
            </a:r>
            <a:r>
              <a:rPr lang="en-US" altLang="zh-TW" sz="2400" b="1" dirty="0" smtClean="0">
                <a:solidFill>
                  <a:srgbClr val="FF0000"/>
                </a:solidFill>
                <a:latin typeface="Arial" charset="0"/>
                <a:cs typeface="Arial" charset="0"/>
              </a:rPr>
              <a:t>&amp;</a:t>
            </a:r>
            <a:r>
              <a:rPr lang="zh-TW" altLang="en-US" sz="2400" b="1" dirty="0" smtClean="0">
                <a:solidFill>
                  <a:srgbClr val="FF0000"/>
                </a:solidFill>
                <a:latin typeface="Arial" charset="0"/>
                <a:cs typeface="Arial" charset="0"/>
              </a:rPr>
              <a:t>費用</a:t>
            </a:r>
            <a:endParaRPr kumimoji="0" lang="zh-TW" altLang="en-US" sz="2400" b="1" i="0" u="none" strike="noStrike" cap="none" normalizeH="0" baseline="0" dirty="0" smtClean="0">
              <a:ln>
                <a:noFill/>
              </a:ln>
              <a:solidFill>
                <a:srgbClr val="FF0000"/>
              </a:solidFill>
              <a:effectLst/>
              <a:latin typeface="Arial" charset="0"/>
              <a:cs typeface="Arial" charset="0"/>
            </a:endParaRPr>
          </a:p>
        </p:txBody>
      </p:sp>
      <p:cxnSp>
        <p:nvCxnSpPr>
          <p:cNvPr id="20" name="肘形接點 19"/>
          <p:cNvCxnSpPr>
            <a:endCxn id="13" idx="1"/>
          </p:cNvCxnSpPr>
          <p:nvPr/>
        </p:nvCxnSpPr>
        <p:spPr bwMode="auto">
          <a:xfrm flipV="1">
            <a:off x="3131840" y="1628800"/>
            <a:ext cx="1944216" cy="432048"/>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p:spPr>
      </p:cxnSp>
      <p:cxnSp>
        <p:nvCxnSpPr>
          <p:cNvPr id="27" name="肘形接點 26"/>
          <p:cNvCxnSpPr>
            <a:endCxn id="14" idx="1"/>
          </p:cNvCxnSpPr>
          <p:nvPr/>
        </p:nvCxnSpPr>
        <p:spPr bwMode="auto">
          <a:xfrm flipV="1">
            <a:off x="3131840" y="2204864"/>
            <a:ext cx="1944216" cy="144016"/>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p:spPr>
      </p:cxnSp>
      <p:cxnSp>
        <p:nvCxnSpPr>
          <p:cNvPr id="29" name="肘形接點 28"/>
          <p:cNvCxnSpPr>
            <a:endCxn id="15" idx="1"/>
          </p:cNvCxnSpPr>
          <p:nvPr/>
        </p:nvCxnSpPr>
        <p:spPr bwMode="auto">
          <a:xfrm flipV="1">
            <a:off x="3131840" y="2780928"/>
            <a:ext cx="2124236" cy="288032"/>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p:spPr>
      </p:cxnSp>
      <p:cxnSp>
        <p:nvCxnSpPr>
          <p:cNvPr id="31" name="直線接點 30"/>
          <p:cNvCxnSpPr>
            <a:endCxn id="16" idx="1"/>
          </p:cNvCxnSpPr>
          <p:nvPr/>
        </p:nvCxnSpPr>
        <p:spPr bwMode="auto">
          <a:xfrm>
            <a:off x="3131840" y="3356992"/>
            <a:ext cx="2139666"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3" name="肘形接點 32"/>
          <p:cNvCxnSpPr>
            <a:endCxn id="17" idx="1"/>
          </p:cNvCxnSpPr>
          <p:nvPr/>
        </p:nvCxnSpPr>
        <p:spPr bwMode="auto">
          <a:xfrm>
            <a:off x="3131840" y="3645024"/>
            <a:ext cx="2304256" cy="396044"/>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p:spPr>
      </p:cxnSp>
      <p:sp>
        <p:nvSpPr>
          <p:cNvPr id="40" name="流程圖: 替代處理程序 39"/>
          <p:cNvSpPr/>
          <p:nvPr/>
        </p:nvSpPr>
        <p:spPr bwMode="auto">
          <a:xfrm>
            <a:off x="3817871" y="4509120"/>
            <a:ext cx="5326129" cy="432048"/>
          </a:xfrm>
          <a:prstGeom prst="flowChartAlternateProcess">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zh-TW" altLang="en-US" sz="2400" b="1" i="0" u="none" strike="noStrike" cap="none" normalizeH="0" baseline="0" dirty="0" smtClean="0">
                <a:ln>
                  <a:noFill/>
                </a:ln>
                <a:solidFill>
                  <a:sysClr val="windowText" lastClr="000000"/>
                </a:solidFill>
                <a:effectLst/>
                <a:latin typeface="Arial" charset="0"/>
                <a:cs typeface="Arial" charset="0"/>
              </a:rPr>
              <a:t>交易日以後</a:t>
            </a:r>
            <a:r>
              <a:rPr kumimoji="0" lang="en-US" altLang="zh-TW" sz="2400" b="1" i="0" u="none" strike="noStrike" cap="none" normalizeH="0" baseline="0" dirty="0" smtClean="0">
                <a:ln>
                  <a:noFill/>
                </a:ln>
                <a:solidFill>
                  <a:srgbClr val="FF0000"/>
                </a:solidFill>
                <a:effectLst/>
                <a:latin typeface="Arial" charset="0"/>
                <a:cs typeface="Arial" charset="0"/>
              </a:rPr>
              <a:t>3</a:t>
            </a:r>
            <a:r>
              <a:rPr kumimoji="0" lang="zh-TW" altLang="en-US" sz="2400" b="1" i="0" u="none" strike="noStrike" cap="none" normalizeH="0" baseline="0" dirty="0" smtClean="0">
                <a:ln>
                  <a:noFill/>
                </a:ln>
                <a:solidFill>
                  <a:srgbClr val="FF0000"/>
                </a:solidFill>
                <a:effectLst/>
                <a:latin typeface="Arial" charset="0"/>
                <a:cs typeface="Arial" charset="0"/>
              </a:rPr>
              <a:t>年內</a:t>
            </a:r>
            <a:r>
              <a:rPr kumimoji="0" lang="zh-TW" altLang="en-US" sz="2400" b="1" i="0" u="none" strike="noStrike" cap="none" normalizeH="0" baseline="0" dirty="0" smtClean="0">
                <a:ln>
                  <a:noFill/>
                </a:ln>
                <a:solidFill>
                  <a:sysClr val="windowText" lastClr="000000"/>
                </a:solidFill>
                <a:effectLst/>
                <a:latin typeface="Arial" charset="0"/>
                <a:cs typeface="Arial" charset="0"/>
              </a:rPr>
              <a:t>之房地</a:t>
            </a:r>
            <a:r>
              <a:rPr kumimoji="0" lang="zh-TW" altLang="en-US" sz="2400" b="1" i="0" u="none" strike="noStrike" cap="none" normalizeH="0" baseline="0" dirty="0" smtClean="0">
                <a:ln>
                  <a:noFill/>
                </a:ln>
                <a:solidFill>
                  <a:srgbClr val="FF0000"/>
                </a:solidFill>
                <a:effectLst/>
                <a:latin typeface="Arial" charset="0"/>
                <a:cs typeface="Arial" charset="0"/>
              </a:rPr>
              <a:t>交易所得減除</a:t>
            </a:r>
          </a:p>
        </p:txBody>
      </p:sp>
      <p:cxnSp>
        <p:nvCxnSpPr>
          <p:cNvPr id="43" name="肘形接點 42"/>
          <p:cNvCxnSpPr>
            <a:endCxn id="40" idx="1"/>
          </p:cNvCxnSpPr>
          <p:nvPr/>
        </p:nvCxnSpPr>
        <p:spPr bwMode="auto">
          <a:xfrm>
            <a:off x="3131840" y="4581128"/>
            <a:ext cx="686031" cy="144016"/>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p:spPr>
      </p:cxnSp>
      <p:sp>
        <p:nvSpPr>
          <p:cNvPr id="44" name="流程圖: 替代處理程序 43"/>
          <p:cNvSpPr/>
          <p:nvPr/>
        </p:nvSpPr>
        <p:spPr bwMode="auto">
          <a:xfrm>
            <a:off x="3887416" y="5013176"/>
            <a:ext cx="5256584" cy="936104"/>
          </a:xfrm>
          <a:prstGeom prst="flowChartAlternateProcess">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zh-TW" altLang="en-US" sz="2400" b="1" i="0" u="none" strike="noStrike" cap="none" normalizeH="0" baseline="0" dirty="0" smtClean="0">
                <a:ln>
                  <a:noFill/>
                </a:ln>
                <a:solidFill>
                  <a:sysClr val="windowText" lastClr="000000"/>
                </a:solidFill>
                <a:effectLst/>
                <a:latin typeface="Arial" charset="0"/>
                <a:cs typeface="Arial" charset="0"/>
              </a:rPr>
              <a:t>移轉現值總額</a:t>
            </a:r>
            <a:r>
              <a:rPr kumimoji="0" lang="en-US" altLang="zh-TW" sz="2400" b="1" i="0" u="none" strike="noStrike" cap="none" normalizeH="0" baseline="0" dirty="0" smtClean="0">
                <a:ln>
                  <a:noFill/>
                </a:ln>
                <a:solidFill>
                  <a:sysClr val="windowText" lastClr="000000"/>
                </a:solidFill>
                <a:effectLst/>
                <a:latin typeface="Arial" charset="0"/>
                <a:cs typeface="Arial" charset="0"/>
              </a:rPr>
              <a:t>-</a:t>
            </a:r>
            <a:r>
              <a:rPr kumimoji="0" lang="zh-TW" altLang="en-US" sz="2400" b="1" i="0" u="none" strike="noStrike" cap="none" normalizeH="0" baseline="0" dirty="0" smtClean="0">
                <a:ln>
                  <a:noFill/>
                </a:ln>
                <a:solidFill>
                  <a:sysClr val="windowText" lastClr="000000"/>
                </a:solidFill>
                <a:effectLst/>
                <a:latin typeface="Arial" charset="0"/>
                <a:cs typeface="Arial" charset="0"/>
              </a:rPr>
              <a:t>按物價指數調整後原地價總額</a:t>
            </a:r>
            <a:r>
              <a:rPr kumimoji="0" lang="en-US" altLang="zh-TW" sz="2400" b="1" i="0" u="none" strike="noStrike" cap="none" normalizeH="0" baseline="0" dirty="0" smtClean="0">
                <a:ln>
                  <a:noFill/>
                </a:ln>
                <a:solidFill>
                  <a:sysClr val="windowText" lastClr="000000"/>
                </a:solidFill>
                <a:effectLst/>
                <a:latin typeface="Arial" charset="0"/>
                <a:cs typeface="Arial" charset="0"/>
              </a:rPr>
              <a:t>-</a:t>
            </a:r>
            <a:r>
              <a:rPr kumimoji="0" lang="zh-TW" altLang="en-US" sz="2400" b="1" i="0" u="none" strike="noStrike" cap="none" normalizeH="0" baseline="0" dirty="0" smtClean="0">
                <a:ln>
                  <a:noFill/>
                </a:ln>
                <a:solidFill>
                  <a:sysClr val="windowText" lastClr="000000"/>
                </a:solidFill>
                <a:effectLst/>
                <a:latin typeface="Arial" charset="0"/>
                <a:cs typeface="Arial" charset="0"/>
              </a:rPr>
              <a:t>改良土地費用</a:t>
            </a:r>
          </a:p>
        </p:txBody>
      </p:sp>
      <p:cxnSp>
        <p:nvCxnSpPr>
          <p:cNvPr id="48" name="肘形接點 47"/>
          <p:cNvCxnSpPr>
            <a:endCxn id="44" idx="1"/>
          </p:cNvCxnSpPr>
          <p:nvPr/>
        </p:nvCxnSpPr>
        <p:spPr bwMode="auto">
          <a:xfrm>
            <a:off x="3131840" y="4941168"/>
            <a:ext cx="755576" cy="540060"/>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p:spPr>
      </p:cxnSp>
      <p:sp>
        <p:nvSpPr>
          <p:cNvPr id="50" name="橢圓 49"/>
          <p:cNvSpPr/>
          <p:nvPr/>
        </p:nvSpPr>
        <p:spPr bwMode="auto">
          <a:xfrm>
            <a:off x="107504" y="5805264"/>
            <a:ext cx="1043608" cy="72008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51" name="流程圖: 替代處理程序 50"/>
          <p:cNvSpPr/>
          <p:nvPr/>
        </p:nvSpPr>
        <p:spPr bwMode="auto">
          <a:xfrm>
            <a:off x="2051720" y="6021288"/>
            <a:ext cx="2808312" cy="432048"/>
          </a:xfrm>
          <a:prstGeom prst="flowChartAlternateProcess">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altLang="zh-TW" sz="1800" b="0" i="0" u="none" strike="noStrike" cap="none" normalizeH="0" baseline="0" dirty="0" smtClean="0">
                <a:ln>
                  <a:noFill/>
                </a:ln>
                <a:solidFill>
                  <a:srgbClr val="0070C0"/>
                </a:solidFill>
                <a:effectLst/>
                <a:latin typeface="Arial" charset="0"/>
                <a:cs typeface="Arial" charset="0"/>
              </a:rPr>
              <a:t>45%</a:t>
            </a:r>
            <a:r>
              <a:rPr kumimoji="0" lang="zh-TW" altLang="en-US" sz="1800" b="0" i="0" u="none" strike="noStrike" cap="none" normalizeH="0" baseline="0" dirty="0" smtClean="0">
                <a:ln>
                  <a:noFill/>
                </a:ln>
                <a:solidFill>
                  <a:srgbClr val="0070C0"/>
                </a:solidFill>
                <a:effectLst/>
                <a:latin typeface="Arial" charset="0"/>
                <a:cs typeface="Arial" charset="0"/>
              </a:rPr>
              <a:t>、</a:t>
            </a:r>
            <a:r>
              <a:rPr kumimoji="0" lang="en-US" altLang="zh-TW" sz="1800" b="0" i="0" u="none" strike="noStrike" cap="none" normalizeH="0" baseline="0" dirty="0" smtClean="0">
                <a:ln>
                  <a:noFill/>
                </a:ln>
                <a:solidFill>
                  <a:srgbClr val="0070C0"/>
                </a:solidFill>
                <a:effectLst/>
                <a:latin typeface="Arial" charset="0"/>
                <a:cs typeface="Arial" charset="0"/>
              </a:rPr>
              <a:t>35%</a:t>
            </a:r>
            <a:r>
              <a:rPr kumimoji="0" lang="zh-TW" altLang="en-US" sz="1800" b="0" i="0" u="none" strike="noStrike" cap="none" normalizeH="0" baseline="0" dirty="0" smtClean="0">
                <a:ln>
                  <a:noFill/>
                </a:ln>
                <a:solidFill>
                  <a:srgbClr val="0070C0"/>
                </a:solidFill>
                <a:effectLst/>
                <a:latin typeface="Arial" charset="0"/>
                <a:cs typeface="Arial" charset="0"/>
              </a:rPr>
              <a:t>、</a:t>
            </a:r>
            <a:r>
              <a:rPr kumimoji="0" lang="en-US" altLang="zh-TW" sz="1800" b="0" i="0" u="none" strike="noStrike" cap="none" normalizeH="0" baseline="0" dirty="0" smtClean="0">
                <a:ln>
                  <a:noFill/>
                </a:ln>
                <a:solidFill>
                  <a:srgbClr val="0070C0"/>
                </a:solidFill>
                <a:effectLst/>
                <a:latin typeface="Arial" charset="0"/>
                <a:cs typeface="Arial" charset="0"/>
              </a:rPr>
              <a:t>20%</a:t>
            </a:r>
            <a:r>
              <a:rPr kumimoji="0" lang="zh-TW" altLang="en-US" sz="1800" b="0" i="0" u="none" strike="noStrike" cap="none" normalizeH="0" baseline="0" dirty="0" smtClean="0">
                <a:ln>
                  <a:noFill/>
                </a:ln>
                <a:solidFill>
                  <a:srgbClr val="0070C0"/>
                </a:solidFill>
                <a:effectLst/>
                <a:latin typeface="Arial" charset="0"/>
                <a:cs typeface="Arial" charset="0"/>
              </a:rPr>
              <a:t>、</a:t>
            </a:r>
            <a:r>
              <a:rPr kumimoji="0" lang="en-US" altLang="zh-TW" sz="1800" b="0" i="0" u="none" strike="noStrike" cap="none" normalizeH="0" baseline="0" dirty="0" smtClean="0">
                <a:ln>
                  <a:noFill/>
                </a:ln>
                <a:solidFill>
                  <a:srgbClr val="0070C0"/>
                </a:solidFill>
                <a:effectLst/>
                <a:latin typeface="Arial" charset="0"/>
                <a:cs typeface="Arial" charset="0"/>
              </a:rPr>
              <a:t>15%</a:t>
            </a:r>
            <a:endParaRPr kumimoji="0" lang="zh-TW" altLang="en-US" sz="1800" b="0" i="0" u="none" strike="noStrike" cap="none" normalizeH="0" baseline="0" dirty="0" smtClean="0">
              <a:ln>
                <a:noFill/>
              </a:ln>
              <a:solidFill>
                <a:srgbClr val="0070C0"/>
              </a:solidFill>
              <a:effectLst/>
              <a:latin typeface="Arial" charset="0"/>
              <a:cs typeface="Arial" charset="0"/>
            </a:endParaRPr>
          </a:p>
        </p:txBody>
      </p:sp>
      <p:sp>
        <p:nvSpPr>
          <p:cNvPr id="52" name="橢圓 51"/>
          <p:cNvSpPr/>
          <p:nvPr/>
        </p:nvSpPr>
        <p:spPr bwMode="auto">
          <a:xfrm>
            <a:off x="3131840" y="1484784"/>
            <a:ext cx="504056"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54" name="流程圖: 替代處理程序 53"/>
          <p:cNvSpPr/>
          <p:nvPr/>
        </p:nvSpPr>
        <p:spPr bwMode="auto">
          <a:xfrm>
            <a:off x="5148064" y="6021288"/>
            <a:ext cx="720080" cy="432048"/>
          </a:xfrm>
          <a:prstGeom prst="flowChartAlternateProcess">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altLang="zh-TW" sz="1800" b="0" i="0" u="none" strike="noStrike" cap="none" normalizeH="0" baseline="0" dirty="0" smtClean="0">
                <a:ln>
                  <a:noFill/>
                </a:ln>
                <a:solidFill>
                  <a:srgbClr val="0070C0"/>
                </a:solidFill>
                <a:effectLst/>
                <a:latin typeface="Arial" charset="0"/>
                <a:cs typeface="Arial" charset="0"/>
              </a:rPr>
              <a:t>10%</a:t>
            </a:r>
            <a:endParaRPr kumimoji="0" lang="zh-TW" altLang="en-US" sz="1800" b="0" i="0" u="none" strike="noStrike" cap="none" normalizeH="0" baseline="0" dirty="0" smtClean="0">
              <a:ln>
                <a:noFill/>
              </a:ln>
              <a:solidFill>
                <a:srgbClr val="0070C0"/>
              </a:solidFill>
              <a:effectLst/>
              <a:latin typeface="Arial" charset="0"/>
              <a:cs typeface="Arial" charset="0"/>
            </a:endParaRPr>
          </a:p>
        </p:txBody>
      </p:sp>
      <p:cxnSp>
        <p:nvCxnSpPr>
          <p:cNvPr id="56" name="直線接點 55"/>
          <p:cNvCxnSpPr>
            <a:stCxn id="52" idx="5"/>
            <a:endCxn id="52" idx="5"/>
          </p:cNvCxnSpPr>
          <p:nvPr/>
        </p:nvCxnSpPr>
        <p:spPr bwMode="auto">
          <a:xfrm>
            <a:off x="3562079" y="1853560"/>
            <a:ext cx="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5" name="直線單箭頭接點 94"/>
          <p:cNvCxnSpPr>
            <a:stCxn id="52" idx="6"/>
            <a:endCxn id="54" idx="0"/>
          </p:cNvCxnSpPr>
          <p:nvPr/>
        </p:nvCxnSpPr>
        <p:spPr bwMode="auto">
          <a:xfrm>
            <a:off x="3635896" y="1700808"/>
            <a:ext cx="1872208" cy="4320480"/>
          </a:xfrm>
          <a:prstGeom prst="straightConnector1">
            <a:avLst/>
          </a:prstGeom>
          <a:solidFill>
            <a:srgbClr val="00B8FF"/>
          </a:solidFill>
          <a:ln w="19050" cap="flat" cmpd="sng" algn="ctr">
            <a:solidFill>
              <a:srgbClr val="C00000"/>
            </a:solidFill>
            <a:prstDash val="solid"/>
            <a:round/>
            <a:headEnd type="none" w="med" len="med"/>
            <a:tailEnd type="arrow"/>
          </a:ln>
          <a:effectLst/>
        </p:spPr>
      </p:cxnSp>
      <p:cxnSp>
        <p:nvCxnSpPr>
          <p:cNvPr id="97" name="直線單箭頭接點 96"/>
          <p:cNvCxnSpPr>
            <a:stCxn id="50" idx="6"/>
            <a:endCxn id="51" idx="1"/>
          </p:cNvCxnSpPr>
          <p:nvPr/>
        </p:nvCxnSpPr>
        <p:spPr bwMode="auto">
          <a:xfrm>
            <a:off x="1151112" y="6165304"/>
            <a:ext cx="900608" cy="72008"/>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34"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nchor="ctr"/>
          <a:lstStyle>
            <a:defPPr>
              <a:defRPr lang="en-GB"/>
            </a:defPPr>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1">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defRPr>
            </a:lvl1pPr>
          </a:lstStyle>
          <a:p>
            <a:r>
              <a:rPr lang="zh-TW" altLang="zh-TW" dirty="0"/>
              <a:t>房地合一所得稅解析</a:t>
            </a:r>
            <a:endParaRPr 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ppt_x"/>
                                          </p:val>
                                        </p:tav>
                                        <p:tav tm="100000">
                                          <p:val>
                                            <p:strVal val="#ppt_x"/>
                                          </p:val>
                                        </p:tav>
                                      </p:tavLst>
                                    </p:anim>
                                    <p:anim calcmode="lin" valueType="num">
                                      <p:cBhvr additive="base">
                                        <p:cTn id="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checkerboard(across)">
                                      <p:cBhvr>
                                        <p:cTn id="1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win7\Desktop\tddd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19" y="4183345"/>
            <a:ext cx="2735957" cy="231523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3" name="Group 14"/>
          <p:cNvGrpSpPr>
            <a:grpSpLocks/>
          </p:cNvGrpSpPr>
          <p:nvPr/>
        </p:nvGrpSpPr>
        <p:grpSpPr bwMode="auto">
          <a:xfrm>
            <a:off x="1259632" y="908720"/>
            <a:ext cx="3240360" cy="504056"/>
            <a:chOff x="1162" y="3793"/>
            <a:chExt cx="2404" cy="395"/>
          </a:xfrm>
        </p:grpSpPr>
        <p:sp>
          <p:nvSpPr>
            <p:cNvPr id="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6"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7" name="矩形 6"/>
          <p:cNvSpPr/>
          <p:nvPr/>
        </p:nvSpPr>
        <p:spPr>
          <a:xfrm>
            <a:off x="1547664" y="908720"/>
            <a:ext cx="2952328" cy="400110"/>
          </a:xfrm>
          <a:prstGeom prst="rect">
            <a:avLst/>
          </a:prstGeom>
        </p:spPr>
        <p:txBody>
          <a:bodyPr wrap="square">
            <a:spAutoFit/>
          </a:bodyPr>
          <a:lstStyle/>
          <a:p>
            <a:r>
              <a:rPr lang="zh-TW" altLang="en-US" sz="2000" b="1" dirty="0" smtClean="0">
                <a:solidFill>
                  <a:schemeClr val="accent4"/>
                </a:solidFill>
                <a:ea typeface="新細明體" pitchFamily="18" charset="-120"/>
              </a:rPr>
              <a:t>  </a:t>
            </a:r>
            <a:r>
              <a:rPr lang="en-US" altLang="zh-TW" sz="2000" b="1" dirty="0" smtClean="0">
                <a:solidFill>
                  <a:schemeClr val="accent4"/>
                </a:solidFill>
                <a:ea typeface="新細明體" pitchFamily="18" charset="-120"/>
              </a:rPr>
              <a:t>(</a:t>
            </a:r>
            <a:r>
              <a:rPr lang="zh-TW" altLang="en-US" sz="2000" b="1" dirty="0" smtClean="0">
                <a:solidFill>
                  <a:schemeClr val="accent4"/>
                </a:solidFill>
                <a:ea typeface="新細明體" pitchFamily="18" charset="-120"/>
              </a:rPr>
              <a:t>十一</a:t>
            </a:r>
            <a:r>
              <a:rPr lang="en-US" altLang="zh-TW" sz="2000" b="1" dirty="0" smtClean="0">
                <a:solidFill>
                  <a:schemeClr val="accent4"/>
                </a:solidFill>
                <a:ea typeface="新細明體" pitchFamily="18" charset="-120"/>
              </a:rPr>
              <a:t>) </a:t>
            </a:r>
            <a:r>
              <a:rPr lang="zh-TW" altLang="en-US" sz="2000" b="1" dirty="0" smtClean="0">
                <a:solidFill>
                  <a:schemeClr val="accent4"/>
                </a:solidFill>
                <a:ea typeface="新細明體" pitchFamily="18" charset="-120"/>
              </a:rPr>
              <a:t>罰     則 </a:t>
            </a:r>
            <a:r>
              <a:rPr lang="en-US" altLang="zh-TW" sz="2000" b="1" dirty="0" smtClean="0">
                <a:solidFill>
                  <a:schemeClr val="accent4"/>
                </a:solidFill>
                <a:ea typeface="新細明體" pitchFamily="18" charset="-120"/>
              </a:rPr>
              <a:t>§108-2</a:t>
            </a:r>
            <a:endParaRPr lang="zh-TW" altLang="en-US" sz="2000" dirty="0">
              <a:solidFill>
                <a:schemeClr val="accent4"/>
              </a:solidFill>
              <a:ea typeface="新細明體" pitchFamily="18" charset="-120"/>
            </a:endParaRPr>
          </a:p>
        </p:txBody>
      </p:sp>
      <p:grpSp>
        <p:nvGrpSpPr>
          <p:cNvPr id="4" name="Group 14"/>
          <p:cNvGrpSpPr>
            <a:grpSpLocks/>
          </p:cNvGrpSpPr>
          <p:nvPr/>
        </p:nvGrpSpPr>
        <p:grpSpPr bwMode="auto">
          <a:xfrm>
            <a:off x="5652120" y="908720"/>
            <a:ext cx="2592288" cy="504056"/>
            <a:chOff x="1162" y="3793"/>
            <a:chExt cx="2404" cy="395"/>
          </a:xfrm>
        </p:grpSpPr>
        <p:sp>
          <p:nvSpPr>
            <p:cNvPr id="1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lang="zh-TW" altLang="en-US"/>
            </a:p>
          </p:txBody>
        </p:sp>
        <p:sp>
          <p:nvSpPr>
            <p:cNvPr id="13"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a:endParaRPr lang="zh-TW" altLang="zh-TW" sz="3200" b="1" dirty="0">
                <a:ea typeface="標楷體" pitchFamily="65" charset="-120"/>
              </a:endParaRPr>
            </a:p>
          </p:txBody>
        </p:sp>
      </p:grpSp>
      <p:sp>
        <p:nvSpPr>
          <p:cNvPr id="14" name="矩形 13"/>
          <p:cNvSpPr/>
          <p:nvPr/>
        </p:nvSpPr>
        <p:spPr>
          <a:xfrm>
            <a:off x="5940152" y="908720"/>
            <a:ext cx="2088232" cy="400110"/>
          </a:xfrm>
          <a:prstGeom prst="rect">
            <a:avLst/>
          </a:prstGeom>
        </p:spPr>
        <p:txBody>
          <a:bodyPr wrap="square">
            <a:spAutoFit/>
          </a:bodyPr>
          <a:lstStyle/>
          <a:p>
            <a:r>
              <a:rPr lang="zh-TW" altLang="en-US" sz="2000" b="1" dirty="0" smtClean="0">
                <a:solidFill>
                  <a:schemeClr val="accent4"/>
                </a:solidFill>
                <a:ea typeface="新細明體" pitchFamily="18" charset="-120"/>
              </a:rPr>
              <a:t> </a:t>
            </a:r>
            <a:r>
              <a:rPr lang="en-US" altLang="zh-TW" sz="2000" b="1" dirty="0" smtClean="0">
                <a:solidFill>
                  <a:schemeClr val="accent4"/>
                </a:solidFill>
                <a:ea typeface="新細明體" pitchFamily="18" charset="-120"/>
              </a:rPr>
              <a:t>(</a:t>
            </a:r>
            <a:r>
              <a:rPr lang="zh-TW" altLang="en-US" sz="2000" b="1" dirty="0" smtClean="0">
                <a:solidFill>
                  <a:schemeClr val="accent4"/>
                </a:solidFill>
                <a:ea typeface="新細明體" pitchFamily="18" charset="-120"/>
              </a:rPr>
              <a:t>十二</a:t>
            </a:r>
            <a:r>
              <a:rPr lang="en-US" altLang="zh-TW" sz="2000" b="1" dirty="0" smtClean="0">
                <a:solidFill>
                  <a:schemeClr val="accent4"/>
                </a:solidFill>
                <a:ea typeface="新細明體" pitchFamily="18" charset="-120"/>
              </a:rPr>
              <a:t>) </a:t>
            </a:r>
            <a:r>
              <a:rPr lang="zh-TW" altLang="en-US" sz="2000" b="1" dirty="0" smtClean="0">
                <a:solidFill>
                  <a:schemeClr val="accent4"/>
                </a:solidFill>
                <a:ea typeface="新細明體" pitchFamily="18" charset="-120"/>
              </a:rPr>
              <a:t>收入用途</a:t>
            </a:r>
            <a:endParaRPr lang="zh-TW" altLang="en-US" sz="2000" dirty="0">
              <a:solidFill>
                <a:schemeClr val="accent4"/>
              </a:solidFill>
              <a:ea typeface="新細明體" pitchFamily="18" charset="-120"/>
            </a:endParaRPr>
          </a:p>
        </p:txBody>
      </p:sp>
      <p:sp>
        <p:nvSpPr>
          <p:cNvPr id="15" name="矩形 19"/>
          <p:cNvSpPr>
            <a:spLocks noChangeArrowheads="1"/>
          </p:cNvSpPr>
          <p:nvPr/>
        </p:nvSpPr>
        <p:spPr bwMode="auto">
          <a:xfrm>
            <a:off x="5652120" y="1628800"/>
            <a:ext cx="2735957" cy="2554545"/>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3500000" scaled="1"/>
            <a:tileRect/>
          </a:gradFill>
          <a:ln w="9525">
            <a:noFill/>
            <a:miter lim="800000"/>
            <a:headEnd/>
            <a:tailEnd/>
          </a:ln>
        </p:spPr>
        <p:txBody>
          <a:bodyPr wrap="square">
            <a:spAutoFit/>
          </a:bodyPr>
          <a:lstStyle/>
          <a:p>
            <a:pPr lvl="0"/>
            <a:r>
              <a:rPr lang="en-US" altLang="zh-TW" sz="2400" b="1" dirty="0" smtClean="0">
                <a:solidFill>
                  <a:srgbClr val="FFFF00"/>
                </a:solidFill>
                <a:ea typeface="新細明體" pitchFamily="18" charset="-120"/>
              </a:rPr>
              <a:t>(1)</a:t>
            </a:r>
            <a:r>
              <a:rPr lang="zh-TW" altLang="zh-TW" sz="2400" b="1" dirty="0" smtClean="0"/>
              <a:t>住宅政策及長期照顧服務支出</a:t>
            </a:r>
            <a:endParaRPr lang="en-US" altLang="zh-TW" sz="2400" b="1" dirty="0" smtClean="0"/>
          </a:p>
          <a:p>
            <a:pPr lvl="0"/>
            <a:r>
              <a:rPr lang="en-US" altLang="zh-TW" sz="2000" b="1" dirty="0" smtClean="0">
                <a:solidFill>
                  <a:srgbClr val="FFFFFF"/>
                </a:solidFill>
                <a:ea typeface="新細明體" pitchFamily="18" charset="-120"/>
              </a:rPr>
              <a:t>§125-2</a:t>
            </a:r>
            <a:endParaRPr lang="zh-TW" altLang="en-US" sz="2000" dirty="0">
              <a:solidFill>
                <a:srgbClr val="FFFFFF"/>
              </a:solidFill>
              <a:ea typeface="新細明體" pitchFamily="18" charset="-120"/>
            </a:endParaRPr>
          </a:p>
          <a:p>
            <a:pPr lvl="0"/>
            <a:r>
              <a:rPr lang="en-US" altLang="zh-TW" sz="2400" b="1" dirty="0" smtClean="0">
                <a:solidFill>
                  <a:srgbClr val="FFFF00"/>
                </a:solidFill>
                <a:ea typeface="新細明體" pitchFamily="18" charset="-120"/>
              </a:rPr>
              <a:t>(2)</a:t>
            </a:r>
            <a:r>
              <a:rPr lang="zh-TW" altLang="zh-TW" sz="2400" b="1" dirty="0" smtClean="0"/>
              <a:t>照顧青年、弱勢者及老年人</a:t>
            </a:r>
            <a:r>
              <a:rPr lang="zh-TW" altLang="zh-TW" sz="2400" dirty="0" smtClean="0"/>
              <a:t>，有助縮減貧富差距。</a:t>
            </a:r>
            <a:r>
              <a:rPr lang="en-US" altLang="zh-TW" sz="2000" b="1" dirty="0">
                <a:ea typeface="新細明體" pitchFamily="18" charset="-120"/>
              </a:rPr>
              <a:t>§</a:t>
            </a:r>
            <a:r>
              <a:rPr lang="en-US" altLang="zh-TW" sz="2000" b="1" dirty="0" smtClean="0">
                <a:ea typeface="新細明體" pitchFamily="18" charset="-120"/>
              </a:rPr>
              <a:t>125-2</a:t>
            </a:r>
            <a:endParaRPr lang="zh-TW" altLang="en-US" sz="2000" dirty="0">
              <a:ea typeface="新細明體" pitchFamily="18" charset="-120"/>
            </a:endParaRPr>
          </a:p>
        </p:txBody>
      </p:sp>
      <p:sp>
        <p:nvSpPr>
          <p:cNvPr id="16"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7"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59</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graphicFrame>
        <p:nvGraphicFramePr>
          <p:cNvPr id="19" name="資料庫圖表 18"/>
          <p:cNvGraphicFramePr/>
          <p:nvPr/>
        </p:nvGraphicFramePr>
        <p:xfrm>
          <a:off x="0" y="1556792"/>
          <a:ext cx="554461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nchor="ctr"/>
          <a:lstStyle>
            <a:defPPr>
              <a:defRPr lang="en-GB"/>
            </a:defPPr>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1">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defRPr>
            </a:lvl1pPr>
          </a:lstStyle>
          <a:p>
            <a:r>
              <a:rPr lang="zh-TW" altLang="zh-TW" dirty="0"/>
              <a:t>房地合一所得稅解析</a:t>
            </a:r>
            <a:endParaRPr lang="zh-TW"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5813" y="0"/>
            <a:ext cx="9138187"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3" name="內容版面配置區 2"/>
          <p:cNvSpPr>
            <a:spLocks noGrp="1"/>
          </p:cNvSpPr>
          <p:nvPr>
            <p:ph idx="1"/>
          </p:nvPr>
        </p:nvSpPr>
        <p:spPr>
          <a:xfrm>
            <a:off x="27880" y="1126015"/>
            <a:ext cx="8693387" cy="2857374"/>
          </a:xfrm>
        </p:spPr>
        <p:txBody>
          <a:bodyPr vert="horz" lIns="91440" tIns="45720" rIns="91440" bIns="45720" rtlCol="0">
            <a:normAutofit/>
          </a:bodyPr>
          <a:lstStyle/>
          <a:p>
            <a:pPr marL="0" indent="0">
              <a:buNone/>
            </a:pPr>
            <a:r>
              <a:rPr lang="zh-TW" altLang="en-US" b="1" dirty="0" smtClean="0">
                <a:solidFill>
                  <a:srgbClr val="0070C0"/>
                </a:solidFill>
                <a:latin typeface="微軟正黑體" panose="020B0604030504040204" pitchFamily="34" charset="-120"/>
                <a:ea typeface="微軟正黑體" panose="020B0604030504040204" pitchFamily="34" charset="-120"/>
              </a:rPr>
              <a:t>  房屋稅之</a:t>
            </a:r>
            <a:r>
              <a:rPr lang="zh-TW" altLang="en-US" b="1" dirty="0">
                <a:solidFill>
                  <a:srgbClr val="0070C0"/>
                </a:solidFill>
                <a:latin typeface="微軟正黑體" panose="020B0604030504040204" pitchFamily="34" charset="-120"/>
                <a:ea typeface="微軟正黑體" panose="020B0604030504040204" pitchFamily="34" charset="-120"/>
              </a:rPr>
              <a:t>稅率</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r>
              <a:rPr lang="en-US" altLang="zh-TW" sz="2600" b="1" dirty="0" smtClean="0">
                <a:latin typeface="微軟正黑體" panose="020B0604030504040204" pitchFamily="34" charset="-120"/>
                <a:ea typeface="微軟正黑體" panose="020B0604030504040204" pitchFamily="34" charset="-120"/>
              </a:rPr>
              <a:t>1.</a:t>
            </a:r>
            <a:r>
              <a:rPr lang="zh-TW" altLang="en-US" sz="2600" b="1" dirty="0" smtClean="0">
                <a:latin typeface="微軟正黑體" panose="020B0604030504040204" pitchFamily="34" charset="-120"/>
                <a:ea typeface="微軟正黑體" panose="020B0604030504040204" pitchFamily="34" charset="-120"/>
              </a:rPr>
              <a:t>住家用房屋屬於</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smtClean="0">
                <a:latin typeface="微軟正黑體" panose="020B0604030504040204" pitchFamily="34" charset="-120"/>
                <a:ea typeface="微軟正黑體" panose="020B0604030504040204" pitchFamily="34" charset="-120"/>
              </a:rPr>
              <a:t>自住使用</a:t>
            </a:r>
            <a:r>
              <a:rPr lang="en-US" altLang="zh-TW" sz="2600" b="1" dirty="0" smtClean="0">
                <a:latin typeface="微軟正黑體" panose="020B0604030504040204" pitchFamily="34" charset="-120"/>
                <a:ea typeface="微軟正黑體" panose="020B0604030504040204" pitchFamily="34" charset="-120"/>
              </a:rPr>
              <a:t>)</a:t>
            </a:r>
            <a:endParaRPr lang="en-US" altLang="zh-TW" sz="2600" b="1" dirty="0">
              <a:latin typeface="微軟正黑體" panose="020B0604030504040204" pitchFamily="34" charset="-120"/>
              <a:ea typeface="微軟正黑體" panose="020B0604030504040204" pitchFamily="34" charset="-120"/>
            </a:endParaRPr>
          </a:p>
          <a:p>
            <a:pPr marL="0" indent="0">
              <a:buNone/>
            </a:pPr>
            <a:r>
              <a:rPr lang="zh-TW" altLang="en-US" sz="2600" dirty="0">
                <a:latin typeface="微軟正黑體" panose="020B0604030504040204" pitchFamily="34" charset="-120"/>
                <a:ea typeface="微軟正黑體" panose="020B0604030504040204" pitchFamily="34" charset="-120"/>
              </a:rPr>
              <a:t>     </a:t>
            </a:r>
            <a:r>
              <a:rPr lang="zh-TW" altLang="en-US" sz="2600" dirty="0" smtClean="0">
                <a:latin typeface="微軟正黑體" panose="020B0604030504040204" pitchFamily="34" charset="-120"/>
                <a:ea typeface="微軟正黑體" panose="020B0604030504040204" pitchFamily="34" charset="-120"/>
              </a:rPr>
              <a:t>       個人</a:t>
            </a:r>
            <a:r>
              <a:rPr lang="zh-TW" altLang="en-US" sz="2600" dirty="0">
                <a:latin typeface="微軟正黑體" panose="020B0604030504040204" pitchFamily="34" charset="-120"/>
                <a:ea typeface="微軟正黑體" panose="020B0604030504040204" pitchFamily="34" charset="-120"/>
              </a:rPr>
              <a:t>所有之住家用房屋符合規定，屬供自住使用。</a:t>
            </a:r>
            <a:endParaRPr lang="en-US" altLang="zh-TW" sz="2600" dirty="0">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r>
              <a:rPr lang="en-US" altLang="zh-TW" sz="2600" b="1" dirty="0" smtClean="0">
                <a:latin typeface="微軟正黑體" panose="020B0604030504040204" pitchFamily="34" charset="-120"/>
                <a:ea typeface="微軟正黑體" panose="020B0604030504040204" pitchFamily="34" charset="-120"/>
              </a:rPr>
              <a:t>2.</a:t>
            </a:r>
            <a:r>
              <a:rPr lang="zh-TW" altLang="en-US" sz="2600" b="1" dirty="0" smtClean="0">
                <a:latin typeface="微軟正黑體" panose="020B0604030504040204" pitchFamily="34" charset="-120"/>
                <a:ea typeface="微軟正黑體" panose="020B0604030504040204" pitchFamily="34" charset="-120"/>
              </a:rPr>
              <a:t>稅基及稅率</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smtClean="0">
                <a:latin typeface="微軟正黑體" panose="020B0604030504040204" pitchFamily="34" charset="-120"/>
                <a:ea typeface="微軟正黑體" panose="020B0604030504040204" pitchFamily="34" charset="-120"/>
              </a:rPr>
              <a:t>稅基為：</a:t>
            </a:r>
            <a:r>
              <a:rPr lang="zh-TW" altLang="en-US" sz="2600" b="1" dirty="0">
                <a:solidFill>
                  <a:srgbClr val="0070C0"/>
                </a:solidFill>
                <a:latin typeface="微軟正黑體" panose="020B0604030504040204" pitchFamily="34" charset="-120"/>
                <a:ea typeface="微軟正黑體" panose="020B0604030504040204" pitchFamily="34" charset="-120"/>
              </a:rPr>
              <a:t>「房屋</a:t>
            </a:r>
            <a:r>
              <a:rPr lang="zh-TW" altLang="en-US" sz="2600" b="1" dirty="0" smtClean="0">
                <a:solidFill>
                  <a:srgbClr val="0070C0"/>
                </a:solidFill>
                <a:latin typeface="微軟正黑體" panose="020B0604030504040204" pitchFamily="34" charset="-120"/>
                <a:ea typeface="微軟正黑體" panose="020B0604030504040204" pitchFamily="34" charset="-120"/>
              </a:rPr>
              <a:t>現值」</a:t>
            </a:r>
            <a:endParaRPr lang="en-US" altLang="zh-TW" sz="2600" b="1" dirty="0" smtClean="0">
              <a:solidFill>
                <a:srgbClr val="0070C0"/>
              </a:solidFill>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r>
              <a:rPr lang="zh-TW" altLang="zh-TW" sz="2600" dirty="0" smtClean="0">
                <a:latin typeface="微軟正黑體" panose="020B0604030504040204" pitchFamily="34" charset="-120"/>
                <a:ea typeface="微軟正黑體" panose="020B0604030504040204" pitchFamily="34" charset="-120"/>
              </a:rPr>
              <a:t>自住</a:t>
            </a:r>
            <a:r>
              <a:rPr lang="zh-TW" altLang="en-US" sz="2600" dirty="0" smtClean="0">
                <a:latin typeface="微軟正黑體" panose="020B0604030504040204" pitchFamily="34" charset="-120"/>
                <a:ea typeface="微軟正黑體" panose="020B0604030504040204" pitchFamily="34" charset="-120"/>
              </a:rPr>
              <a:t>稅率</a:t>
            </a:r>
            <a:r>
              <a:rPr lang="en-US" altLang="zh-TW" sz="2600" dirty="0" smtClean="0">
                <a:latin typeface="微軟正黑體" panose="020B0604030504040204" pitchFamily="34" charset="-120"/>
                <a:ea typeface="微軟正黑體" panose="020B0604030504040204" pitchFamily="34" charset="-120"/>
              </a:rPr>
              <a:t>:</a:t>
            </a:r>
            <a:r>
              <a:rPr lang="en-US" altLang="zh-TW" sz="2600" b="1" dirty="0">
                <a:solidFill>
                  <a:srgbClr val="FF0000"/>
                </a:solidFill>
                <a:latin typeface="微軟正黑體" panose="020B0604030504040204" pitchFamily="34" charset="-120"/>
                <a:ea typeface="微軟正黑體" panose="020B0604030504040204" pitchFamily="34" charset="-120"/>
              </a:rPr>
              <a:t>1.2%</a:t>
            </a:r>
            <a:r>
              <a:rPr lang="zh-TW" altLang="en-US" sz="2600" dirty="0">
                <a:latin typeface="微軟正黑體" panose="020B0604030504040204" pitchFamily="34" charset="-120"/>
                <a:ea typeface="微軟正黑體" panose="020B0604030504040204" pitchFamily="34" charset="-120"/>
              </a:rPr>
              <a:t>；</a:t>
            </a:r>
            <a:r>
              <a:rPr lang="zh-TW" altLang="zh-TW" sz="2600" dirty="0">
                <a:latin typeface="微軟正黑體" panose="020B0604030504040204" pitchFamily="34" charset="-120"/>
                <a:ea typeface="微軟正黑體" panose="020B0604030504040204" pitchFamily="34" charset="-120"/>
              </a:rPr>
              <a:t>住家用</a:t>
            </a:r>
            <a:r>
              <a:rPr lang="zh-TW" altLang="zh-TW" sz="2600" dirty="0" smtClean="0">
                <a:latin typeface="微軟正黑體" panose="020B0604030504040204" pitchFamily="34" charset="-120"/>
                <a:ea typeface="微軟正黑體" panose="020B0604030504040204" pitchFamily="34" charset="-120"/>
              </a:rPr>
              <a:t>其他</a:t>
            </a:r>
            <a:r>
              <a:rPr lang="zh-TW" altLang="en-US" sz="2600" dirty="0" smtClean="0">
                <a:latin typeface="微軟正黑體" panose="020B0604030504040204" pitchFamily="34" charset="-120"/>
                <a:ea typeface="微軟正黑體" panose="020B0604030504040204" pitchFamily="34" charset="-120"/>
              </a:rPr>
              <a:t>稅率</a:t>
            </a:r>
            <a:r>
              <a:rPr lang="en-US" altLang="zh-TW" sz="2600" dirty="0" smtClean="0">
                <a:latin typeface="微軟正黑體" panose="020B0604030504040204" pitchFamily="34" charset="-120"/>
                <a:ea typeface="微軟正黑體" panose="020B0604030504040204" pitchFamily="34" charset="-120"/>
              </a:rPr>
              <a:t>:</a:t>
            </a:r>
            <a:r>
              <a:rPr lang="en-US" altLang="zh-TW" sz="2600" b="1" dirty="0">
                <a:solidFill>
                  <a:srgbClr val="FF0000"/>
                </a:solidFill>
                <a:latin typeface="微軟正黑體" panose="020B0604030504040204" pitchFamily="34" charset="-120"/>
                <a:ea typeface="微軟正黑體" panose="020B0604030504040204" pitchFamily="34" charset="-120"/>
              </a:rPr>
              <a:t>1.5%~3.6</a:t>
            </a:r>
            <a:r>
              <a:rPr lang="en-US" altLang="zh-TW" sz="1800" b="1" dirty="0" smtClean="0">
                <a:solidFill>
                  <a:srgbClr val="FF0000"/>
                </a:solidFill>
                <a:latin typeface="微軟正黑體" panose="020B0604030504040204" pitchFamily="34" charset="-120"/>
                <a:ea typeface="微軟正黑體" panose="020B0604030504040204" pitchFamily="34" charset="-120"/>
              </a:rPr>
              <a:t>%(</a:t>
            </a:r>
            <a:r>
              <a:rPr lang="zh-TW" altLang="en-US" sz="1800" b="1" dirty="0" smtClean="0">
                <a:solidFill>
                  <a:srgbClr val="FF0000"/>
                </a:solidFill>
                <a:latin typeface="微軟正黑體" panose="020B0604030504040204" pitchFamily="34" charset="-120"/>
                <a:ea typeface="微軟正黑體" panose="020B0604030504040204" pitchFamily="34" charset="-120"/>
              </a:rPr>
              <a:t>囤房稅</a:t>
            </a:r>
            <a:r>
              <a:rPr lang="en-US" altLang="zh-TW" sz="1800" b="1" dirty="0" smtClean="0">
                <a:solidFill>
                  <a:srgbClr val="FF0000"/>
                </a:solidFill>
                <a:latin typeface="微軟正黑體" panose="020B0604030504040204" pitchFamily="34" charset="-120"/>
                <a:ea typeface="微軟正黑體" panose="020B0604030504040204" pitchFamily="34" charset="-120"/>
              </a:rPr>
              <a:t>)</a:t>
            </a:r>
            <a:endParaRPr lang="en-US" altLang="zh-TW" sz="1800" b="1" dirty="0">
              <a:solidFill>
                <a:srgbClr val="FF0000"/>
              </a:solidFill>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zh-TW"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zh-TW" altLang="en-US" sz="2600" dirty="0">
              <a:latin typeface="微軟正黑體" panose="020B0604030504040204" pitchFamily="34" charset="-120"/>
              <a:ea typeface="微軟正黑體" panose="020B0604030504040204" pitchFamily="34" charset="-120"/>
            </a:endParaRPr>
          </a:p>
        </p:txBody>
      </p:sp>
      <p:sp>
        <p:nvSpPr>
          <p:cNvPr id="6" name="矩形 5"/>
          <p:cNvSpPr/>
          <p:nvPr/>
        </p:nvSpPr>
        <p:spPr>
          <a:xfrm>
            <a:off x="5674027" y="4278998"/>
            <a:ext cx="1440160" cy="489451"/>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1800" b="0" i="0" u="none" strike="noStrike" kern="1200" cap="none" spc="0" normalizeH="0" baseline="0" noProof="0">
              <a:ln>
                <a:noFill/>
              </a:ln>
              <a:solidFill>
                <a:srgbClr val="FF0000"/>
              </a:solidFill>
              <a:effectLst/>
              <a:uLnTx/>
              <a:uFillTx/>
              <a:latin typeface="Arial"/>
              <a:ea typeface="+mn-ea"/>
              <a:cs typeface="Arial"/>
            </a:endParaRPr>
          </a:p>
        </p:txBody>
      </p:sp>
      <p:sp>
        <p:nvSpPr>
          <p:cNvPr id="7" name="文字方塊 6"/>
          <p:cNvSpPr txBox="1"/>
          <p:nvPr/>
        </p:nvSpPr>
        <p:spPr>
          <a:xfrm>
            <a:off x="8025970" y="3764953"/>
            <a:ext cx="492443" cy="2557512"/>
          </a:xfrm>
          <a:prstGeom prst="rect">
            <a:avLst/>
          </a:prstGeom>
          <a:solidFill>
            <a:srgbClr val="0070C0"/>
          </a:solidFill>
          <a:ln>
            <a:noFill/>
          </a:ln>
        </p:spPr>
        <p:txBody>
          <a:bodyPr vert="eaVert"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2000" b="1"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台</a:t>
            </a:r>
            <a:r>
              <a:rPr kumimoji="0" lang="zh-TW" altLang="en-US" sz="20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北</a:t>
            </a:r>
            <a:r>
              <a:rPr kumimoji="0" lang="zh-TW" altLang="en-US" sz="2000" b="1"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市房屋稅徵收率</a:t>
            </a:r>
            <a:endParaRPr kumimoji="0" lang="zh-TW" altLang="en-US" sz="2000" b="1" i="0" u="none" strike="noStrike" kern="1200" cap="none" spc="0" normalizeH="0" baseline="0" noProof="0" dirty="0">
              <a:ln>
                <a:noFill/>
              </a:ln>
              <a:solidFill>
                <a:srgbClr val="FFFF00"/>
              </a:solidFill>
              <a:effectLst/>
              <a:uLnTx/>
              <a:uFillTx/>
              <a:latin typeface="Arial" pitchFamily="34" charset="0"/>
              <a:ea typeface="+mn-ea"/>
              <a:cs typeface="Arial" pitchFamily="34" charset="0"/>
            </a:endParaRPr>
          </a:p>
        </p:txBody>
      </p:sp>
      <p:sp>
        <p:nvSpPr>
          <p:cNvPr id="8" name="向左箭號 7"/>
          <p:cNvSpPr/>
          <p:nvPr/>
        </p:nvSpPr>
        <p:spPr>
          <a:xfrm>
            <a:off x="7524613" y="4833855"/>
            <a:ext cx="250666" cy="477537"/>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0"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林秀銘                                                                                                                                                            </a:t>
            </a:r>
            <a:endParaRPr kumimoji="0" lang="zh-TW" alt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1"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6</a:t>
            </a:fld>
            <a:endParaRPr kumimoji="0" lang="zh-TW" alt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2" name="矩形 11"/>
          <p:cNvSpPr/>
          <p:nvPr/>
        </p:nvSpPr>
        <p:spPr>
          <a:xfrm>
            <a:off x="5674027" y="5072624"/>
            <a:ext cx="1440160" cy="87665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1800" b="0" i="0" u="none" strike="noStrike" kern="1200" cap="none" spc="0" normalizeH="0" baseline="0" noProof="0">
              <a:ln>
                <a:noFill/>
              </a:ln>
              <a:solidFill>
                <a:srgbClr val="000000"/>
              </a:solidFill>
              <a:effectLst/>
              <a:uLnTx/>
              <a:uFillTx/>
              <a:latin typeface="Arial"/>
              <a:ea typeface="+mn-ea"/>
              <a:cs typeface="Arial"/>
            </a:endParaRPr>
          </a:p>
        </p:txBody>
      </p:sp>
      <p:pic>
        <p:nvPicPr>
          <p:cNvPr id="9" name="圖片 8"/>
          <p:cNvPicPr>
            <a:picLocks noChangeAspect="1"/>
          </p:cNvPicPr>
          <p:nvPr/>
        </p:nvPicPr>
        <p:blipFill>
          <a:blip r:embed="rId2"/>
          <a:stretch>
            <a:fillRect/>
          </a:stretch>
        </p:blipFill>
        <p:spPr>
          <a:xfrm>
            <a:off x="5813" y="3764953"/>
            <a:ext cx="7328513" cy="2688383"/>
          </a:xfrm>
          <a:prstGeom prst="rect">
            <a:avLst/>
          </a:prstGeom>
        </p:spPr>
      </p:pic>
      <p:grpSp>
        <p:nvGrpSpPr>
          <p:cNvPr id="13" name="群組 12"/>
          <p:cNvGrpSpPr/>
          <p:nvPr/>
        </p:nvGrpSpPr>
        <p:grpSpPr>
          <a:xfrm>
            <a:off x="2950176" y="176949"/>
            <a:ext cx="4346501" cy="892335"/>
            <a:chOff x="1026461" y="1645454"/>
            <a:chExt cx="3816947" cy="1180079"/>
          </a:xfrm>
        </p:grpSpPr>
        <p:sp>
          <p:nvSpPr>
            <p:cNvPr id="15" name="五邊形 14"/>
            <p:cNvSpPr/>
            <p:nvPr/>
          </p:nvSpPr>
          <p:spPr>
            <a:xfrm rot="10800000">
              <a:off x="1026461" y="1645454"/>
              <a:ext cx="3816947" cy="1180079"/>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五邊形 4"/>
            <p:cNvSpPr/>
            <p:nvPr/>
          </p:nvSpPr>
          <p:spPr>
            <a:xfrm rot="21600000">
              <a:off x="1321481" y="1645454"/>
              <a:ext cx="3521927" cy="1180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382" tIns="137160" rIns="256032" bIns="137160" numCol="1" spcCol="1270" anchor="ctr" anchorCtr="0">
              <a:noAutofit/>
            </a:bodyPr>
            <a:lstStyle/>
            <a:p>
              <a:pPr lvl="0" algn="ctr" defTabSz="1600200" rtl="0">
                <a:lnSpc>
                  <a:spcPct val="90000"/>
                </a:lnSpc>
                <a:spcBef>
                  <a:spcPct val="0"/>
                </a:spcBef>
                <a:spcAft>
                  <a:spcPct val="35000"/>
                </a:spcAft>
              </a:pPr>
              <a:r>
                <a:rPr lang="zh-TW" altLang="en-US" sz="3600" b="1" kern="1200" dirty="0" smtClean="0">
                  <a:solidFill>
                    <a:schemeClr val="tx1">
                      <a:lumMod val="95000"/>
                      <a:lumOff val="5000"/>
                    </a:schemeClr>
                  </a:solidFill>
                </a:rPr>
                <a:t>囤房稅</a:t>
              </a:r>
              <a:r>
                <a:rPr lang="en-US" altLang="zh-TW" sz="3600" b="1" dirty="0">
                  <a:solidFill>
                    <a:schemeClr val="tx1">
                      <a:lumMod val="95000"/>
                      <a:lumOff val="5000"/>
                    </a:schemeClr>
                  </a:solidFill>
                </a:rPr>
                <a:t/>
              </a:r>
              <a:br>
                <a:rPr lang="en-US" altLang="zh-TW" sz="3600" b="1" dirty="0">
                  <a:solidFill>
                    <a:schemeClr val="tx1">
                      <a:lumMod val="95000"/>
                      <a:lumOff val="5000"/>
                    </a:schemeClr>
                  </a:solidFill>
                </a:rPr>
              </a:br>
              <a:r>
                <a:rPr lang="en-US" altLang="zh-TW" sz="1600" b="1" kern="1200" dirty="0" smtClean="0">
                  <a:solidFill>
                    <a:schemeClr val="tx1">
                      <a:lumMod val="95000"/>
                      <a:lumOff val="5000"/>
                    </a:schemeClr>
                  </a:solidFill>
                </a:rPr>
                <a:t>(2015.06 </a:t>
              </a:r>
              <a:r>
                <a:rPr lang="zh-TW" altLang="en-US" sz="1600" b="1" kern="1200" dirty="0" smtClean="0">
                  <a:solidFill>
                    <a:schemeClr val="tx1">
                      <a:lumMod val="95000"/>
                      <a:lumOff val="5000"/>
                    </a:schemeClr>
                  </a:solidFill>
                </a:rPr>
                <a:t>房屋稅條例修正</a:t>
              </a:r>
              <a:r>
                <a:rPr lang="en-US" altLang="zh-TW" sz="1600" b="1" kern="1200" dirty="0" smtClean="0">
                  <a:solidFill>
                    <a:schemeClr val="tx1">
                      <a:lumMod val="95000"/>
                      <a:lumOff val="5000"/>
                    </a:schemeClr>
                  </a:solidFill>
                </a:rPr>
                <a:t>)</a:t>
              </a:r>
              <a:endParaRPr lang="zh-TW" altLang="en-US" sz="1600" kern="1200" dirty="0">
                <a:solidFill>
                  <a:schemeClr val="tx1">
                    <a:lumMod val="95000"/>
                    <a:lumOff val="5000"/>
                  </a:schemeClr>
                </a:solidFill>
              </a:endParaRPr>
            </a:p>
          </p:txBody>
        </p:sp>
      </p:grpSp>
      <p:sp>
        <p:nvSpPr>
          <p:cNvPr id="17" name="文字方塊 16"/>
          <p:cNvSpPr txBox="1"/>
          <p:nvPr/>
        </p:nvSpPr>
        <p:spPr>
          <a:xfrm>
            <a:off x="3253068" y="176950"/>
            <a:ext cx="795649" cy="1015663"/>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en-US" altLang="zh-TW" sz="6000" b="0" i="0" u="none" strike="noStrike" kern="1200" cap="none" spc="0" normalizeH="0" baseline="0" noProof="0" dirty="0" smtClean="0">
                <a:ln>
                  <a:noFill/>
                </a:ln>
                <a:solidFill>
                  <a:srgbClr val="3333CC">
                    <a:lumMod val="75000"/>
                  </a:srgbClr>
                </a:solidFill>
                <a:effectLst/>
                <a:uLnTx/>
                <a:uFillTx/>
                <a:latin typeface="Goudy Stout" pitchFamily="18" charset="0"/>
                <a:ea typeface="+mn-ea"/>
                <a:cs typeface="Arial" pitchFamily="34" charset="0"/>
              </a:rPr>
              <a:t>2</a:t>
            </a:r>
            <a:endParaRPr kumimoji="0" lang="zh-TW" altLang="en-US" sz="6000" b="0" i="0" u="none" strike="noStrike" kern="1200" cap="none" spc="0" normalizeH="0" baseline="0" noProof="0" dirty="0">
              <a:ln>
                <a:noFill/>
              </a:ln>
              <a:solidFill>
                <a:srgbClr val="3333CC">
                  <a:lumMod val="75000"/>
                </a:srgbClr>
              </a:solidFill>
              <a:effectLst/>
              <a:uLnTx/>
              <a:uFillTx/>
              <a:latin typeface="Goudy Stout" pitchFamily="18" charset="0"/>
              <a:ea typeface="+mn-ea"/>
              <a:cs typeface="Arial" pitchFamily="34" charset="0"/>
            </a:endParaRPr>
          </a:p>
        </p:txBody>
      </p:sp>
      <p:sp>
        <p:nvSpPr>
          <p:cNvPr id="18" name="橢圓 17"/>
          <p:cNvSpPr/>
          <p:nvPr/>
        </p:nvSpPr>
        <p:spPr>
          <a:xfrm>
            <a:off x="2184592" y="510906"/>
            <a:ext cx="242528" cy="224422"/>
          </a:xfrm>
          <a:prstGeom prst="ellipse">
            <a:avLst/>
          </a:prstGeom>
          <a:ln/>
        </p:spPr>
        <p:style>
          <a:lnRef idx="2">
            <a:schemeClr val="accent1"/>
          </a:lnRef>
          <a:fillRef idx="1">
            <a:schemeClr val="lt1"/>
          </a:fillRef>
          <a:effectRef idx="0">
            <a:schemeClr val="accent1"/>
          </a:effectRef>
          <a:fontRef idx="minor">
            <a:schemeClr val="dk1"/>
          </a:fontRef>
        </p:style>
      </p:sp>
      <p:cxnSp>
        <p:nvCxnSpPr>
          <p:cNvPr id="20" name="直線接點 19"/>
          <p:cNvCxnSpPr/>
          <p:nvPr/>
        </p:nvCxnSpPr>
        <p:spPr bwMode="auto">
          <a:xfrm>
            <a:off x="2427120" y="623116"/>
            <a:ext cx="64807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橢圓 26"/>
          <p:cNvSpPr/>
          <p:nvPr/>
        </p:nvSpPr>
        <p:spPr>
          <a:xfrm>
            <a:off x="3094244" y="546916"/>
            <a:ext cx="135632" cy="152400"/>
          </a:xfrm>
          <a:prstGeom prst="ellipse">
            <a:avLst/>
          </a:prstGeom>
          <a:ln/>
        </p:spPr>
        <p:style>
          <a:lnRef idx="2">
            <a:schemeClr val="accent5"/>
          </a:lnRef>
          <a:fillRef idx="1">
            <a:schemeClr val="lt1"/>
          </a:fillRef>
          <a:effectRef idx="0">
            <a:schemeClr val="accent5"/>
          </a:effectRef>
          <a:fontRef idx="minor">
            <a:schemeClr val="dk1"/>
          </a:fontRef>
        </p:style>
      </p:sp>
      <p:pic>
        <p:nvPicPr>
          <p:cNvPr id="10244" name="Picture 4" descr="「房子」的圖片搜尋結果"/>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t="6923" r="12029" b="7527"/>
          <a:stretch/>
        </p:blipFill>
        <p:spPr bwMode="auto">
          <a:xfrm>
            <a:off x="899592" y="83688"/>
            <a:ext cx="1218381" cy="110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2748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CLOUD\Desktop\個人房屋土地交易所得稅申報簡表-上.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8" y="548681"/>
            <a:ext cx="8568953" cy="6048671"/>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6876256" y="150748"/>
            <a:ext cx="1872208" cy="253916"/>
          </a:xfrm>
          <a:prstGeom prst="rect">
            <a:avLst/>
          </a:prstGeom>
          <a:noFill/>
        </p:spPr>
        <p:txBody>
          <a:bodyPr wrap="square" rtlCol="0">
            <a:spAutoFit/>
          </a:bodyPr>
          <a:lstStyle/>
          <a:p>
            <a:pPr defTabSz="914400" fontAlgn="auto">
              <a:spcBef>
                <a:spcPts val="0"/>
              </a:spcBef>
              <a:spcAft>
                <a:spcPts val="0"/>
              </a:spcAft>
              <a:buClrTx/>
              <a:buSzTx/>
              <a:buFontTx/>
              <a:buNone/>
            </a:pPr>
            <a:r>
              <a:rPr lang="zh-TW" altLang="en-US" sz="1050" dirty="0" smtClean="0">
                <a:solidFill>
                  <a:prstClr val="black"/>
                </a:solidFill>
                <a:latin typeface="標楷體" panose="03000509000000000000" pitchFamily="65" charset="-120"/>
                <a:ea typeface="標楷體" panose="03000509000000000000" pitchFamily="65" charset="-120"/>
                <a:cs typeface="+mn-cs"/>
              </a:rPr>
              <a:t>金典地產代書  </a:t>
            </a:r>
            <a:r>
              <a:rPr lang="en-US" altLang="zh-TW" sz="1050" dirty="0" smtClean="0">
                <a:solidFill>
                  <a:prstClr val="black"/>
                </a:solidFill>
                <a:latin typeface="標楷體" panose="03000509000000000000" pitchFamily="65" charset="-120"/>
                <a:ea typeface="標楷體" panose="03000509000000000000" pitchFamily="65" charset="-120"/>
                <a:cs typeface="+mn-cs"/>
              </a:rPr>
              <a:t>105.04</a:t>
            </a:r>
            <a:r>
              <a:rPr lang="zh-TW" altLang="en-US" sz="1050" dirty="0" smtClean="0">
                <a:solidFill>
                  <a:prstClr val="black"/>
                </a:solidFill>
                <a:latin typeface="標楷體" panose="03000509000000000000" pitchFamily="65" charset="-120"/>
                <a:ea typeface="標楷體" panose="03000509000000000000" pitchFamily="65" charset="-120"/>
                <a:cs typeface="+mn-cs"/>
              </a:rPr>
              <a:t> 製表</a:t>
            </a:r>
            <a:endParaRPr lang="zh-TW" altLang="en-US" sz="1050" dirty="0">
              <a:solidFill>
                <a:prstClr val="black"/>
              </a:solidFill>
              <a:latin typeface="標楷體" panose="03000509000000000000" pitchFamily="65" charset="-120"/>
              <a:ea typeface="標楷體" panose="03000509000000000000" pitchFamily="65" charset="-120"/>
              <a:cs typeface="+mn-cs"/>
            </a:endParaRPr>
          </a:p>
        </p:txBody>
      </p:sp>
      <p:sp>
        <p:nvSpPr>
          <p:cNvPr id="7" name="投影片編號版面配置區 5"/>
          <p:cNvSpPr txBox="1">
            <a:spLocks/>
          </p:cNvSpPr>
          <p:nvPr/>
        </p:nvSpPr>
        <p:spPr>
          <a:xfrm>
            <a:off x="7452320" y="6453336"/>
            <a:ext cx="480060" cy="237744"/>
          </a:xfrm>
          <a:prstGeom prst="rect">
            <a:avLst/>
          </a:prstGeom>
        </p:spPr>
        <p:txBody>
          <a:bodyPr/>
          <a:lstStyle/>
          <a:p>
            <a:pPr>
              <a:defRPr/>
            </a:pPr>
            <a:endParaRPr lang="zh-TW" altLang="en-US" sz="1050" dirty="0">
              <a:solidFill>
                <a:prstClr val="white"/>
              </a:solidFill>
            </a:endParaRPr>
          </a:p>
        </p:txBody>
      </p:sp>
      <p:sp>
        <p:nvSpPr>
          <p:cNvPr id="3" name="文字方塊 2"/>
          <p:cNvSpPr txBox="1"/>
          <p:nvPr/>
        </p:nvSpPr>
        <p:spPr>
          <a:xfrm>
            <a:off x="251518" y="186466"/>
            <a:ext cx="6192690" cy="461665"/>
          </a:xfrm>
          <a:prstGeom prst="rect">
            <a:avLst/>
          </a:prstGeom>
          <a:noFill/>
        </p:spPr>
        <p:txBody>
          <a:bodyPr wrap="square" rtlCol="0">
            <a:spAutoFit/>
          </a:bodyPr>
          <a:lstStyle/>
          <a:p>
            <a:pPr defTabSz="914400" fontAlgn="auto">
              <a:spcBef>
                <a:spcPts val="0"/>
              </a:spcBef>
              <a:spcAft>
                <a:spcPts val="0"/>
              </a:spcAft>
              <a:buClrTx/>
              <a:buSzTx/>
              <a:buFontTx/>
              <a:buNone/>
            </a:pPr>
            <a:r>
              <a:rPr lang="zh-TW" altLang="en-US" sz="2400" b="1" dirty="0" smtClean="0">
                <a:solidFill>
                  <a:srgbClr val="3513FF"/>
                </a:solidFill>
                <a:latin typeface="微軟正黑體" panose="020B0604030504040204" pitchFamily="34" charset="-120"/>
                <a:ea typeface="微軟正黑體" panose="020B0604030504040204" pitchFamily="34" charset="-120"/>
                <a:cs typeface="+mn-cs"/>
              </a:rPr>
              <a:t>房地合一</a:t>
            </a:r>
            <a:r>
              <a:rPr lang="en-US" altLang="zh-TW" sz="2400" b="1" dirty="0" smtClean="0">
                <a:solidFill>
                  <a:srgbClr val="3513FF"/>
                </a:solidFill>
                <a:latin typeface="微軟正黑體" panose="020B0604030504040204" pitchFamily="34" charset="-120"/>
                <a:ea typeface="微軟正黑體" panose="020B0604030504040204" pitchFamily="34" charset="-120"/>
                <a:cs typeface="+mn-cs"/>
              </a:rPr>
              <a:t>『</a:t>
            </a:r>
            <a:r>
              <a:rPr lang="zh-TW" altLang="en-US" sz="2400" b="1" dirty="0" smtClean="0">
                <a:solidFill>
                  <a:srgbClr val="3513FF"/>
                </a:solidFill>
                <a:latin typeface="微軟正黑體" panose="020B0604030504040204" pitchFamily="34" charset="-120"/>
                <a:ea typeface="微軟正黑體" panose="020B0604030504040204" pitchFamily="34" charset="-120"/>
                <a:cs typeface="+mn-cs"/>
              </a:rPr>
              <a:t>十項建設 </a:t>
            </a:r>
            <a:r>
              <a:rPr lang="en-US" altLang="zh-TW" sz="2400" b="1" dirty="0" smtClean="0">
                <a:solidFill>
                  <a:srgbClr val="3513FF"/>
                </a:solidFill>
                <a:latin typeface="微軟正黑體" panose="020B0604030504040204" pitchFamily="34" charset="-120"/>
                <a:ea typeface="微軟正黑體" panose="020B0604030504040204" pitchFamily="34" charset="-120"/>
                <a:cs typeface="+mn-cs"/>
              </a:rPr>
              <a:t>』</a:t>
            </a:r>
            <a:r>
              <a:rPr lang="zh-TW" altLang="en-US" sz="2400" b="1" dirty="0" smtClean="0">
                <a:solidFill>
                  <a:srgbClr val="3513FF"/>
                </a:solidFill>
                <a:latin typeface="微軟正黑體" panose="020B0604030504040204" pitchFamily="34" charset="-120"/>
                <a:ea typeface="微軟正黑體" panose="020B0604030504040204" pitchFamily="34" charset="-120"/>
                <a:cs typeface="+mn-cs"/>
              </a:rPr>
              <a:t> </a:t>
            </a:r>
            <a:r>
              <a:rPr lang="en-US" altLang="zh-TW" sz="2400" b="1" dirty="0" smtClean="0">
                <a:solidFill>
                  <a:srgbClr val="3513FF"/>
                </a:solidFill>
                <a:latin typeface="微軟正黑體" panose="020B0604030504040204" pitchFamily="34" charset="-120"/>
                <a:ea typeface="微軟正黑體" panose="020B0604030504040204" pitchFamily="34" charset="-120"/>
                <a:cs typeface="+mn-cs"/>
              </a:rPr>
              <a:t>(</a:t>
            </a:r>
            <a:r>
              <a:rPr lang="zh-TW" altLang="en-US" sz="2400" b="1" dirty="0" smtClean="0">
                <a:solidFill>
                  <a:srgbClr val="3513FF"/>
                </a:solidFill>
                <a:latin typeface="微軟正黑體" panose="020B0604030504040204" pitchFamily="34" charset="-120"/>
                <a:ea typeface="微軟正黑體" panose="020B0604030504040204" pitchFamily="34" charset="-120"/>
                <a:cs typeface="+mn-cs"/>
              </a:rPr>
              <a:t>上</a:t>
            </a:r>
            <a:r>
              <a:rPr lang="en-US" altLang="zh-TW" sz="2400" b="1" dirty="0" smtClean="0">
                <a:solidFill>
                  <a:srgbClr val="3513FF"/>
                </a:solidFill>
                <a:latin typeface="微軟正黑體" panose="020B0604030504040204" pitchFamily="34" charset="-120"/>
                <a:ea typeface="微軟正黑體" panose="020B0604030504040204" pitchFamily="34" charset="-120"/>
                <a:cs typeface="+mn-cs"/>
              </a:rPr>
              <a:t>)</a:t>
            </a:r>
            <a:endParaRPr lang="zh-TW" altLang="en-US" sz="2400" b="1" dirty="0">
              <a:solidFill>
                <a:srgbClr val="3513FF"/>
              </a:solidFill>
              <a:latin typeface="微軟正黑體" panose="020B0604030504040204" pitchFamily="34" charset="-120"/>
              <a:ea typeface="微軟正黑體" panose="020B0604030504040204" pitchFamily="34" charset="-120"/>
              <a:cs typeface="+mn-cs"/>
            </a:endParaRPr>
          </a:p>
        </p:txBody>
      </p:sp>
      <p:sp>
        <p:nvSpPr>
          <p:cNvPr id="8" name="頁尾版面配置區 6"/>
          <p:cNvSpPr txBox="1">
            <a:spLocks/>
          </p:cNvSpPr>
          <p:nvPr/>
        </p:nvSpPr>
        <p:spPr>
          <a:xfrm>
            <a:off x="0" y="6597352"/>
            <a:ext cx="9144000" cy="260648"/>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                                                                                                                                                            </a:t>
            </a:r>
            <a:endParaRPr kumimoji="0" lang="zh-TW" altLang="en-US" sz="1050" b="0" i="0" u="none" strike="noStrike" kern="0" cap="none" spc="0" normalizeH="0" baseline="0" noProof="0" dirty="0">
              <a:ln>
                <a:noFill/>
              </a:ln>
              <a:solidFill>
                <a:srgbClr val="FFFFFF"/>
              </a:solidFill>
              <a:effectLst/>
              <a:uLnTx/>
              <a:uFillTx/>
            </a:endParaRPr>
          </a:p>
        </p:txBody>
      </p:sp>
      <p:sp>
        <p:nvSpPr>
          <p:cNvPr id="9" name="投影片編號版面配置區 5"/>
          <p:cNvSpPr txBox="1">
            <a:spLocks/>
          </p:cNvSpPr>
          <p:nvPr/>
        </p:nvSpPr>
        <p:spPr>
          <a:xfrm>
            <a:off x="7380312" y="6573730"/>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60</a:t>
            </a:fld>
            <a:endParaRPr lang="zh-TW" altLang="en-US" sz="1050" dirty="0">
              <a:solidFill>
                <a:srgbClr val="FFFFFF"/>
              </a:solidFill>
            </a:endParaRPr>
          </a:p>
        </p:txBody>
      </p:sp>
    </p:spTree>
    <p:extLst>
      <p:ext uri="{BB962C8B-B14F-4D97-AF65-F5344CB8AC3E}">
        <p14:creationId xmlns:p14="http://schemas.microsoft.com/office/powerpoint/2010/main" val="21451854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CLOUD\Desktop\個人房屋土地交易所得稅申報簡表-下.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408" y="596204"/>
            <a:ext cx="8463184" cy="6178996"/>
          </a:xfrm>
          <a:prstGeom prst="rect">
            <a:avLst/>
          </a:prstGeom>
          <a:noFill/>
          <a:extLst>
            <a:ext uri="{909E8E84-426E-40DD-AFC4-6F175D3DCCD1}">
              <a14:hiddenFill xmlns:a14="http://schemas.microsoft.com/office/drawing/2010/main">
                <a:solidFill>
                  <a:srgbClr val="FFFFFF"/>
                </a:solidFill>
              </a14:hiddenFill>
            </a:ext>
          </a:extLst>
        </p:spPr>
      </p:pic>
      <p:sp>
        <p:nvSpPr>
          <p:cNvPr id="6" name="投影片編號版面配置區 5"/>
          <p:cNvSpPr txBox="1">
            <a:spLocks/>
          </p:cNvSpPr>
          <p:nvPr/>
        </p:nvSpPr>
        <p:spPr>
          <a:xfrm>
            <a:off x="7452320" y="6453336"/>
            <a:ext cx="480060" cy="237744"/>
          </a:xfrm>
          <a:prstGeom prst="rect">
            <a:avLst/>
          </a:prstGeom>
        </p:spPr>
        <p:txBody>
          <a:bodyPr/>
          <a:lstStyle/>
          <a:p>
            <a:pPr>
              <a:defRPr/>
            </a:pPr>
            <a:fld id="{CA8D9AD5-F248-4919-864A-CFD76CC027D6}" type="slidenum">
              <a:rPr lang="en-US" altLang="zh-TW" sz="1050" smtClean="0">
                <a:solidFill>
                  <a:prstClr val="white"/>
                </a:solidFill>
              </a:rPr>
              <a:pPr>
                <a:defRPr/>
              </a:pPr>
              <a:t>61</a:t>
            </a:fld>
            <a:endParaRPr lang="zh-TW" altLang="en-US" sz="1050" dirty="0">
              <a:solidFill>
                <a:prstClr val="white"/>
              </a:solidFill>
            </a:endParaRPr>
          </a:p>
        </p:txBody>
      </p:sp>
      <p:sp>
        <p:nvSpPr>
          <p:cNvPr id="7" name="文字方塊 6"/>
          <p:cNvSpPr txBox="1"/>
          <p:nvPr/>
        </p:nvSpPr>
        <p:spPr>
          <a:xfrm>
            <a:off x="179511" y="-9477"/>
            <a:ext cx="4176465" cy="461665"/>
          </a:xfrm>
          <a:prstGeom prst="rect">
            <a:avLst/>
          </a:prstGeom>
          <a:noFill/>
        </p:spPr>
        <p:txBody>
          <a:bodyPr wrap="square" rtlCol="0">
            <a:spAutoFit/>
          </a:bodyPr>
          <a:lstStyle/>
          <a:p>
            <a:pPr defTabSz="914400" fontAlgn="auto">
              <a:spcBef>
                <a:spcPts val="0"/>
              </a:spcBef>
              <a:spcAft>
                <a:spcPts val="0"/>
              </a:spcAft>
              <a:buClrTx/>
              <a:buSzTx/>
              <a:buFontTx/>
              <a:buNone/>
            </a:pPr>
            <a:r>
              <a:rPr lang="zh-TW" altLang="en-US" sz="2400" b="1" dirty="0">
                <a:solidFill>
                  <a:srgbClr val="3513FF"/>
                </a:solidFill>
                <a:latin typeface="微軟正黑體" panose="020B0604030504040204" pitchFamily="34" charset="-120"/>
                <a:ea typeface="微軟正黑體" panose="020B0604030504040204" pitchFamily="34" charset="-120"/>
              </a:rPr>
              <a:t>房地合一</a:t>
            </a:r>
            <a:r>
              <a:rPr lang="en-US" altLang="zh-TW" sz="2400" b="1" dirty="0">
                <a:solidFill>
                  <a:srgbClr val="3513FF"/>
                </a:solidFill>
                <a:latin typeface="微軟正黑體" panose="020B0604030504040204" pitchFamily="34" charset="-120"/>
                <a:ea typeface="微軟正黑體" panose="020B0604030504040204" pitchFamily="34" charset="-120"/>
              </a:rPr>
              <a:t>『</a:t>
            </a:r>
            <a:r>
              <a:rPr lang="zh-TW" altLang="en-US" sz="2400" b="1" dirty="0">
                <a:solidFill>
                  <a:srgbClr val="3513FF"/>
                </a:solidFill>
                <a:latin typeface="微軟正黑體" panose="020B0604030504040204" pitchFamily="34" charset="-120"/>
                <a:ea typeface="微軟正黑體" panose="020B0604030504040204" pitchFamily="34" charset="-120"/>
              </a:rPr>
              <a:t>十項建設 </a:t>
            </a:r>
            <a:r>
              <a:rPr lang="en-US" altLang="zh-TW" sz="2400" b="1" dirty="0">
                <a:solidFill>
                  <a:srgbClr val="3513FF"/>
                </a:solidFill>
                <a:latin typeface="微軟正黑體" panose="020B0604030504040204" pitchFamily="34" charset="-120"/>
                <a:ea typeface="微軟正黑體" panose="020B0604030504040204" pitchFamily="34" charset="-120"/>
              </a:rPr>
              <a:t>』</a:t>
            </a:r>
            <a:r>
              <a:rPr lang="zh-TW" altLang="en-US" sz="2400" b="1" dirty="0" smtClean="0">
                <a:solidFill>
                  <a:srgbClr val="3513FF"/>
                </a:solidFill>
                <a:latin typeface="微軟正黑體" panose="020B0604030504040204" pitchFamily="34" charset="-120"/>
                <a:ea typeface="微軟正黑體" panose="020B0604030504040204" pitchFamily="34" charset="-120"/>
                <a:cs typeface="+mn-cs"/>
              </a:rPr>
              <a:t> </a:t>
            </a:r>
            <a:r>
              <a:rPr lang="en-US" altLang="zh-TW" sz="2400" b="1" dirty="0" smtClean="0">
                <a:solidFill>
                  <a:srgbClr val="3513FF"/>
                </a:solidFill>
                <a:latin typeface="微軟正黑體" panose="020B0604030504040204" pitchFamily="34" charset="-120"/>
                <a:ea typeface="微軟正黑體" panose="020B0604030504040204" pitchFamily="34" charset="-120"/>
                <a:cs typeface="+mn-cs"/>
              </a:rPr>
              <a:t>(</a:t>
            </a:r>
            <a:r>
              <a:rPr lang="zh-TW" altLang="en-US" sz="2400" b="1" dirty="0" smtClean="0">
                <a:solidFill>
                  <a:srgbClr val="3513FF"/>
                </a:solidFill>
                <a:latin typeface="微軟正黑體" panose="020B0604030504040204" pitchFamily="34" charset="-120"/>
                <a:ea typeface="微軟正黑體" panose="020B0604030504040204" pitchFamily="34" charset="-120"/>
                <a:cs typeface="+mn-cs"/>
              </a:rPr>
              <a:t>下</a:t>
            </a:r>
            <a:r>
              <a:rPr lang="en-US" altLang="zh-TW" sz="2400" b="1" dirty="0" smtClean="0">
                <a:solidFill>
                  <a:srgbClr val="3513FF"/>
                </a:solidFill>
                <a:latin typeface="微軟正黑體" panose="020B0604030504040204" pitchFamily="34" charset="-120"/>
                <a:ea typeface="微軟正黑體" panose="020B0604030504040204" pitchFamily="34" charset="-120"/>
                <a:cs typeface="+mn-cs"/>
              </a:rPr>
              <a:t>)</a:t>
            </a:r>
          </a:p>
        </p:txBody>
      </p:sp>
      <p:sp>
        <p:nvSpPr>
          <p:cNvPr id="9" name="頁尾版面配置區 6"/>
          <p:cNvSpPr txBox="1">
            <a:spLocks/>
          </p:cNvSpPr>
          <p:nvPr/>
        </p:nvSpPr>
        <p:spPr>
          <a:xfrm>
            <a:off x="0" y="6597352"/>
            <a:ext cx="9144000" cy="260648"/>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                                                                                                                                                            </a:t>
            </a:r>
            <a:endParaRPr kumimoji="0" lang="zh-TW" altLang="en-US" sz="1050" b="0" i="0" u="none" strike="noStrike" kern="0" cap="none" spc="0" normalizeH="0" baseline="0" noProof="0" dirty="0">
              <a:ln>
                <a:noFill/>
              </a:ln>
              <a:solidFill>
                <a:srgbClr val="FFFFFF"/>
              </a:solidFill>
              <a:effectLst/>
              <a:uLnTx/>
              <a:uFillTx/>
            </a:endParaRPr>
          </a:p>
        </p:txBody>
      </p:sp>
      <p:sp>
        <p:nvSpPr>
          <p:cNvPr id="8" name="投影片編號版面配置區 5"/>
          <p:cNvSpPr txBox="1">
            <a:spLocks/>
          </p:cNvSpPr>
          <p:nvPr/>
        </p:nvSpPr>
        <p:spPr>
          <a:xfrm>
            <a:off x="7408365" y="6608804"/>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61</a:t>
            </a:fld>
            <a:endParaRPr lang="zh-TW" altLang="en-US" sz="1050" dirty="0">
              <a:solidFill>
                <a:srgbClr val="FFFFFF"/>
              </a:solidFill>
            </a:endParaRPr>
          </a:p>
        </p:txBody>
      </p:sp>
    </p:spTree>
    <p:extLst>
      <p:ext uri="{BB962C8B-B14F-4D97-AF65-F5344CB8AC3E}">
        <p14:creationId xmlns:p14="http://schemas.microsoft.com/office/powerpoint/2010/main" val="24416428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052736"/>
            <a:ext cx="9144000" cy="5805264"/>
          </a:xfrm>
          <a:prstGeom prst="rect">
            <a:avLst/>
          </a:prstGeom>
          <a:gradFill rotWithShape="0">
            <a:gsLst>
              <a:gs pos="0">
                <a:srgbClr val="9999FF"/>
              </a:gs>
              <a:gs pos="50000">
                <a:srgbClr val="DDDDFF"/>
              </a:gs>
              <a:gs pos="100000">
                <a:srgbClr val="9999FF"/>
              </a:gs>
            </a:gsLst>
            <a:lin ang="2700000" scaled="1"/>
          </a:gradFill>
          <a:ln w="9525" cap="flat">
            <a:noFill/>
            <a:round/>
            <a:headEnd/>
            <a:tailEnd/>
          </a:ln>
          <a:effectLst>
            <a:outerShdw dist="17819" dir="2700000" algn="ctr" rotWithShape="0">
              <a:srgbClr val="333399"/>
            </a:outerShdw>
          </a:effectLst>
        </p:spPr>
        <p:txBody>
          <a:bodyPr wrap="none"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zh-TW" altLang="en-US" sz="2400" dirty="0">
              <a:solidFill>
                <a:srgbClr val="000000"/>
              </a:solidFill>
              <a:latin typeface="微軟正黑體" pitchFamily="32" charset="-120"/>
              <a:ea typeface="微軟正黑體" pitchFamily="32" charset="-120"/>
              <a:cs typeface="Arial" charset="0"/>
            </a:endParaRPr>
          </a:p>
        </p:txBody>
      </p:sp>
      <p:sp>
        <p:nvSpPr>
          <p:cNvPr id="7" name="矩形 6"/>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zh-TW" altLang="en-US" dirty="0" smtClean="0">
              <a:solidFill>
                <a:srgbClr val="FFFFFF"/>
              </a:solidFill>
              <a:latin typeface="Arial" charset="0"/>
              <a:cs typeface="Arial" charset="0"/>
            </a:endParaRPr>
          </a:p>
        </p:txBody>
      </p:sp>
      <p:sp>
        <p:nvSpPr>
          <p:cNvPr id="11265" name="Text Box 1"/>
          <p:cNvSpPr txBox="1">
            <a:spLocks noChangeArrowheads="1"/>
          </p:cNvSpPr>
          <p:nvPr/>
        </p:nvSpPr>
        <p:spPr bwMode="auto">
          <a:xfrm>
            <a:off x="1187624" y="260648"/>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nchor="ctr"/>
          <a:lstStyle>
            <a:defPPr>
              <a:defRPr lang="en-GB"/>
            </a:defPPr>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1">
                <a:ln>
                  <a:solidFill>
                    <a:srgbClr val="FF0000"/>
                  </a:solidFill>
                </a:ln>
                <a:solidFill>
                  <a:srgbClr val="FF3300"/>
                </a:solidFill>
                <a:latin typeface="微軟正黑體" panose="020B0604030504040204" pitchFamily="34" charset="-120"/>
                <a:ea typeface="微軟正黑體" panose="020B0604030504040204" pitchFamily="34" charset="-120"/>
                <a:cs typeface="Arial" charset="0"/>
              </a:defRPr>
            </a:lvl1pPr>
          </a:lstStyle>
          <a:p>
            <a:r>
              <a:rPr lang="zh-TW" altLang="en-US" dirty="0"/>
              <a:t>新制</a:t>
            </a:r>
            <a:r>
              <a:rPr lang="zh-TW" altLang="zh-TW" dirty="0"/>
              <a:t>房地合一所得稅</a:t>
            </a:r>
            <a:r>
              <a:rPr lang="zh-TW" altLang="en-US" dirty="0"/>
              <a:t> 歸納表</a:t>
            </a:r>
          </a:p>
        </p:txBody>
      </p:sp>
      <p:sp>
        <p:nvSpPr>
          <p:cNvPr id="13315" name="AutoShape 2"/>
          <p:cNvSpPr>
            <a:spLocks noChangeArrowheads="1"/>
          </p:cNvSpPr>
          <p:nvPr/>
        </p:nvSpPr>
        <p:spPr bwMode="auto">
          <a:xfrm>
            <a:off x="323528" y="1052736"/>
            <a:ext cx="3168352" cy="430659"/>
          </a:xfrm>
          <a:custGeom>
            <a:avLst/>
            <a:gdLst>
              <a:gd name="T0" fmla="*/ 3816350 w 3816350"/>
              <a:gd name="T1" fmla="*/ 287338 h 574675"/>
              <a:gd name="T2" fmla="*/ 1908175 w 3816350"/>
              <a:gd name="T3" fmla="*/ 574675 h 574675"/>
              <a:gd name="T4" fmla="*/ 0 w 3816350"/>
              <a:gd name="T5" fmla="*/ 287338 h 574675"/>
              <a:gd name="T6" fmla="*/ 1908175 w 3816350"/>
              <a:gd name="T7" fmla="*/ 0 h 574675"/>
              <a:gd name="T8" fmla="*/ 0 60000 65536"/>
              <a:gd name="T9" fmla="*/ 0 60000 65536"/>
              <a:gd name="T10" fmla="*/ 0 60000 65536"/>
              <a:gd name="T11" fmla="*/ 0 60000 65536"/>
              <a:gd name="T12" fmla="*/ 0 w 3816350"/>
              <a:gd name="T13" fmla="*/ 47891 h 574675"/>
              <a:gd name="T14" fmla="*/ 3768458 w 3816350"/>
              <a:gd name="T15" fmla="*/ 574675 h 574675"/>
            </a:gdLst>
            <a:ahLst/>
            <a:cxnLst>
              <a:cxn ang="T8">
                <a:pos x="T0" y="T1"/>
              </a:cxn>
              <a:cxn ang="T9">
                <a:pos x="T2" y="T3"/>
              </a:cxn>
              <a:cxn ang="T10">
                <a:pos x="T4" y="T5"/>
              </a:cxn>
              <a:cxn ang="T11">
                <a:pos x="T6" y="T7"/>
              </a:cxn>
            </a:cxnLst>
            <a:rect l="T12" t="T13" r="T14" b="T15"/>
            <a:pathLst>
              <a:path w="3816350" h="574675">
                <a:moveTo>
                  <a:pt x="0" y="0"/>
                </a:moveTo>
                <a:lnTo>
                  <a:pt x="3720569" y="0"/>
                </a:lnTo>
                <a:lnTo>
                  <a:pt x="3816350" y="95781"/>
                </a:lnTo>
                <a:lnTo>
                  <a:pt x="3816350" y="574675"/>
                </a:lnTo>
                <a:lnTo>
                  <a:pt x="0" y="574675"/>
                </a:lnTo>
                <a:close/>
              </a:path>
            </a:pathLst>
          </a:custGeom>
          <a:solidFill>
            <a:srgbClr val="FFFF00"/>
          </a:solidFill>
          <a:ln>
            <a:noFill/>
            <a:headEnd/>
            <a:tailEnd/>
          </a:ln>
          <a:scene3d>
            <a:camera prst="orthographicFront">
              <a:rot lat="0" lon="0" rev="0"/>
            </a:camera>
            <a:lightRig rig="threePt" dir="t">
              <a:rot lat="0" lon="0" rev="1200000"/>
            </a:lightRig>
          </a:scene3d>
          <a:sp3d>
            <a:bevelT w="63500" h="25400" prst="angle"/>
          </a:sp3d>
        </p:spPr>
        <p:style>
          <a:lnRef idx="0">
            <a:schemeClr val="accent6"/>
          </a:lnRef>
          <a:fillRef idx="3">
            <a:schemeClr val="accent6"/>
          </a:fillRef>
          <a:effectRef idx="3">
            <a:schemeClr val="accent6"/>
          </a:effectRef>
          <a:fontRef idx="minor">
            <a:schemeClr val="lt1"/>
          </a:fontRef>
        </p:style>
        <p:txBody>
          <a:bodyPr lIns="90000" tIns="46800" rIns="90000" bIns="46800"/>
          <a:lstStyle/>
          <a:p>
            <a:endParaRPr lang="zh-TW" altLang="en-US">
              <a:solidFill>
                <a:srgbClr val="FFFFFF"/>
              </a:solidFill>
            </a:endParaRPr>
          </a:p>
        </p:txBody>
      </p:sp>
      <p:graphicFrame>
        <p:nvGraphicFramePr>
          <p:cNvPr id="5" name="表格 4"/>
          <p:cNvGraphicFramePr>
            <a:graphicFrameLocks noGrp="1"/>
          </p:cNvGraphicFramePr>
          <p:nvPr>
            <p:extLst/>
          </p:nvPr>
        </p:nvGraphicFramePr>
        <p:xfrm>
          <a:off x="323528" y="1556792"/>
          <a:ext cx="8496945" cy="5035462"/>
        </p:xfrm>
        <a:graphic>
          <a:graphicData uri="http://schemas.openxmlformats.org/drawingml/2006/table">
            <a:tbl>
              <a:tblPr>
                <a:effectLst>
                  <a:outerShdw blurRad="76200" dist="12700" dir="8100000" sy="-23000" kx="800400" algn="br" rotWithShape="0">
                    <a:prstClr val="black">
                      <a:alpha val="20000"/>
                    </a:prstClr>
                  </a:outerShdw>
                </a:effectLst>
              </a:tblPr>
              <a:tblGrid>
                <a:gridCol w="1281670">
                  <a:extLst>
                    <a:ext uri="{9D8B030D-6E8A-4147-A177-3AD203B41FA5}">
                      <a16:colId xmlns="" xmlns:a16="http://schemas.microsoft.com/office/drawing/2014/main" val="20000"/>
                    </a:ext>
                  </a:extLst>
                </a:gridCol>
                <a:gridCol w="1441243">
                  <a:extLst>
                    <a:ext uri="{9D8B030D-6E8A-4147-A177-3AD203B41FA5}">
                      <a16:colId xmlns="" xmlns:a16="http://schemas.microsoft.com/office/drawing/2014/main" val="20001"/>
                    </a:ext>
                  </a:extLst>
                </a:gridCol>
                <a:gridCol w="69185">
                  <a:extLst>
                    <a:ext uri="{9D8B030D-6E8A-4147-A177-3AD203B41FA5}">
                      <a16:colId xmlns="" xmlns:a16="http://schemas.microsoft.com/office/drawing/2014/main" val="20002"/>
                    </a:ext>
                  </a:extLst>
                </a:gridCol>
                <a:gridCol w="3670159">
                  <a:extLst>
                    <a:ext uri="{9D8B030D-6E8A-4147-A177-3AD203B41FA5}">
                      <a16:colId xmlns="" xmlns:a16="http://schemas.microsoft.com/office/drawing/2014/main" val="20003"/>
                    </a:ext>
                  </a:extLst>
                </a:gridCol>
                <a:gridCol w="2034688">
                  <a:extLst>
                    <a:ext uri="{9D8B030D-6E8A-4147-A177-3AD203B41FA5}">
                      <a16:colId xmlns="" xmlns:a16="http://schemas.microsoft.com/office/drawing/2014/main" val="20004"/>
                    </a:ext>
                  </a:extLst>
                </a:gridCol>
              </a:tblGrid>
              <a:tr h="575807">
                <a:tc>
                  <a:txBody>
                    <a:bodyPr/>
                    <a:lstStyle/>
                    <a:p>
                      <a:pPr algn="ctr">
                        <a:spcAft>
                          <a:spcPts val="0"/>
                        </a:spcAft>
                      </a:pPr>
                      <a:r>
                        <a:rPr lang="zh-TW" sz="1400" b="1" kern="0" dirty="0">
                          <a:latin typeface="Times New Roman"/>
                          <a:ea typeface="新細明體"/>
                          <a:cs typeface="Times New Roman"/>
                        </a:rPr>
                        <a:t>日出條款</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a:spcAft>
                          <a:spcPts val="0"/>
                        </a:spcAft>
                      </a:pPr>
                      <a:r>
                        <a:rPr lang="en-US" sz="1300" kern="0" dirty="0">
                          <a:latin typeface="Times New Roman"/>
                          <a:ea typeface="新細明體"/>
                          <a:cs typeface="Times New Roman"/>
                        </a:rPr>
                        <a:t>105</a:t>
                      </a:r>
                      <a:r>
                        <a:rPr lang="zh-TW" sz="1300" kern="0" dirty="0">
                          <a:latin typeface="Times New Roman"/>
                          <a:ea typeface="新細明體"/>
                          <a:cs typeface="Times New Roman"/>
                        </a:rPr>
                        <a:t>年</a:t>
                      </a:r>
                      <a:r>
                        <a:rPr lang="en-US" sz="1300" kern="0" dirty="0">
                          <a:latin typeface="Times New Roman"/>
                          <a:ea typeface="新細明體"/>
                          <a:cs typeface="Times New Roman"/>
                        </a:rPr>
                        <a:t>1</a:t>
                      </a:r>
                      <a:r>
                        <a:rPr lang="zh-TW" sz="1300" kern="0" dirty="0">
                          <a:latin typeface="Times New Roman"/>
                          <a:ea typeface="新細明體"/>
                          <a:cs typeface="Times New Roman"/>
                        </a:rPr>
                        <a:t>月</a:t>
                      </a:r>
                      <a:r>
                        <a:rPr lang="en-US" sz="1300" kern="0" dirty="0">
                          <a:latin typeface="Times New Roman"/>
                          <a:ea typeface="新細明體"/>
                          <a:cs typeface="Times New Roman"/>
                        </a:rPr>
                        <a:t>1</a:t>
                      </a:r>
                      <a:r>
                        <a:rPr lang="zh-TW" sz="1300" kern="0" dirty="0">
                          <a:latin typeface="Times New Roman"/>
                          <a:ea typeface="新細明體"/>
                          <a:cs typeface="Times New Roman"/>
                        </a:rPr>
                        <a:t>日起</a:t>
                      </a:r>
                      <a:r>
                        <a:rPr lang="zh-TW" sz="1300" kern="0" dirty="0">
                          <a:latin typeface="Calibri"/>
                          <a:ea typeface="Times New Roman"/>
                          <a:cs typeface="Times New Roman"/>
                        </a:rPr>
                        <a:t> </a:t>
                      </a:r>
                      <a:r>
                        <a:rPr lang="zh-TW" sz="1300" kern="0" dirty="0">
                          <a:latin typeface="Times New Roman"/>
                          <a:ea typeface="新細明體"/>
                          <a:cs typeface="Times New Roman"/>
                        </a:rPr>
                        <a:t>交易房地</a:t>
                      </a:r>
                      <a:endParaRPr lang="zh-TW" sz="1300" kern="100" dirty="0">
                        <a:latin typeface="Calibri"/>
                        <a:ea typeface="新細明體"/>
                        <a:cs typeface="Times New Roman"/>
                      </a:endParaRPr>
                    </a:p>
                    <a:p>
                      <a:pPr marL="0" lvl="0" indent="0">
                        <a:spcAft>
                          <a:spcPts val="0"/>
                        </a:spcAft>
                        <a:buFont typeface="Wingdings"/>
                        <a:buNone/>
                      </a:pPr>
                      <a:r>
                        <a:rPr lang="en-US" sz="1300" kern="0" dirty="0">
                          <a:latin typeface="Times New Roman"/>
                          <a:ea typeface="新細明體"/>
                          <a:cs typeface="Times New Roman"/>
                        </a:rPr>
                        <a:t>105.1.1</a:t>
                      </a:r>
                      <a:r>
                        <a:rPr lang="zh-TW" sz="1300" kern="0" dirty="0">
                          <a:latin typeface="Times New Roman"/>
                          <a:ea typeface="新細明體"/>
                          <a:cs typeface="Times New Roman"/>
                        </a:rPr>
                        <a:t>起</a:t>
                      </a:r>
                      <a:r>
                        <a:rPr lang="zh-TW" sz="1300" kern="0" dirty="0">
                          <a:latin typeface="Calibri"/>
                          <a:ea typeface="Times New Roman"/>
                          <a:cs typeface="Times New Roman"/>
                        </a:rPr>
                        <a:t> </a:t>
                      </a:r>
                      <a:r>
                        <a:rPr lang="zh-TW" sz="1300" kern="0" dirty="0">
                          <a:latin typeface="Times New Roman"/>
                          <a:ea typeface="新細明體"/>
                          <a:cs typeface="Times New Roman"/>
                        </a:rPr>
                        <a:t>出售持有</a:t>
                      </a:r>
                      <a:r>
                        <a:rPr lang="en-US" sz="1300" kern="0" dirty="0">
                          <a:latin typeface="Times New Roman"/>
                          <a:ea typeface="新細明體"/>
                          <a:cs typeface="Times New Roman"/>
                        </a:rPr>
                        <a:t>2</a:t>
                      </a:r>
                      <a:r>
                        <a:rPr lang="zh-TW" sz="1300" kern="0" dirty="0">
                          <a:latin typeface="Times New Roman"/>
                          <a:ea typeface="新細明體"/>
                          <a:cs typeface="Times New Roman"/>
                        </a:rPr>
                        <a:t>年以內。</a:t>
                      </a:r>
                      <a:r>
                        <a:rPr lang="en-US" sz="1300" kern="0" dirty="0">
                          <a:latin typeface="Times New Roman"/>
                          <a:ea typeface="新細明體"/>
                          <a:cs typeface="Times New Roman"/>
                        </a:rPr>
                        <a:t>(</a:t>
                      </a:r>
                      <a:r>
                        <a:rPr lang="zh-TW" sz="1300" kern="0" dirty="0">
                          <a:latin typeface="Times New Roman"/>
                          <a:ea typeface="新細明體"/>
                          <a:cs typeface="Times New Roman"/>
                        </a:rPr>
                        <a:t>配合奢侈稅退場</a:t>
                      </a:r>
                      <a:r>
                        <a:rPr lang="en-US" sz="1300" kern="0" dirty="0" smtClean="0">
                          <a:latin typeface="Times New Roman"/>
                          <a:ea typeface="新細明體"/>
                          <a:cs typeface="Times New Roman"/>
                        </a:rPr>
                        <a:t>)</a:t>
                      </a:r>
                    </a:p>
                    <a:p>
                      <a:pPr>
                        <a:spcAft>
                          <a:spcPts val="0"/>
                        </a:spcAft>
                      </a:pPr>
                      <a:r>
                        <a:rPr lang="en-US" sz="1300" kern="0" dirty="0" smtClean="0">
                          <a:latin typeface="Times New Roman"/>
                          <a:ea typeface="新細明體"/>
                          <a:cs typeface="Times New Roman"/>
                        </a:rPr>
                        <a:t>105.1.1</a:t>
                      </a:r>
                      <a:r>
                        <a:rPr lang="zh-TW" sz="1300" kern="0" dirty="0">
                          <a:latin typeface="Times New Roman"/>
                          <a:ea typeface="新細明體"/>
                          <a:cs typeface="Times New Roman"/>
                        </a:rPr>
                        <a:t>起</a:t>
                      </a:r>
                      <a:r>
                        <a:rPr lang="zh-TW" sz="1300" kern="0" dirty="0">
                          <a:latin typeface="Calibri"/>
                          <a:ea typeface="Times New Roman"/>
                          <a:cs typeface="Times New Roman"/>
                        </a:rPr>
                        <a:t> </a:t>
                      </a:r>
                      <a:r>
                        <a:rPr lang="zh-TW" sz="1300" kern="0" dirty="0">
                          <a:latin typeface="Times New Roman"/>
                          <a:ea typeface="新細明體"/>
                          <a:cs typeface="Times New Roman"/>
                        </a:rPr>
                        <a:t>取得且</a:t>
                      </a:r>
                      <a:r>
                        <a:rPr lang="zh-TW" sz="1300" kern="0" dirty="0" smtClean="0">
                          <a:latin typeface="Times New Roman"/>
                          <a:ea typeface="新細明體"/>
                          <a:cs typeface="Times New Roman"/>
                        </a:rPr>
                        <a:t>出售</a:t>
                      </a:r>
                      <a:r>
                        <a:rPr lang="zh-TW" altLang="en-US" sz="1300" kern="0" dirty="0" smtClean="0">
                          <a:latin typeface="Times New Roman"/>
                          <a:ea typeface="新細明體"/>
                          <a:cs typeface="Times New Roman"/>
                        </a:rPr>
                        <a:t>。</a:t>
                      </a:r>
                      <a:r>
                        <a:rPr lang="en-US" altLang="zh-TW" sz="1300" kern="0" dirty="0" smtClean="0">
                          <a:latin typeface="Times New Roman"/>
                          <a:ea typeface="新細明體"/>
                          <a:cs typeface="Times New Roman"/>
                        </a:rPr>
                        <a:t>(</a:t>
                      </a:r>
                      <a:r>
                        <a:rPr lang="zh-TW" altLang="zh-TW" sz="1400" b="1" kern="100" dirty="0" smtClean="0">
                          <a:effectLst/>
                          <a:latin typeface="Calibri" panose="020F0502020204030204" pitchFamily="34" charset="0"/>
                          <a:ea typeface="新細明體" panose="02020500000000000000" pitchFamily="18" charset="-120"/>
                          <a:cs typeface="Times New Roman" panose="02020603050405020304" pitchFamily="18" charset="0"/>
                        </a:rPr>
                        <a:t>以設定地上權方式之房屋使用權，其交易視同房屋交易</a:t>
                      </a:r>
                      <a:r>
                        <a:rPr lang="en-US" altLang="zh-TW" sz="1400" b="1" kern="100" dirty="0" smtClean="0">
                          <a:effectLst/>
                          <a:latin typeface="Calibri" panose="020F0502020204030204" pitchFamily="34" charset="0"/>
                          <a:ea typeface="新細明體" panose="02020500000000000000" pitchFamily="18" charset="-120"/>
                          <a:cs typeface="Times New Roman" panose="02020603050405020304" pitchFamily="18" charset="0"/>
                        </a:rPr>
                        <a:t>)</a:t>
                      </a:r>
                      <a:endParaRPr lang="zh-TW" altLang="zh-TW" sz="1400" kern="100" dirty="0" smtClean="0">
                        <a:effectLst/>
                        <a:latin typeface="Calibri" panose="020F0502020204030204" pitchFamily="34" charset="0"/>
                        <a:ea typeface="新細明體" panose="02020500000000000000" pitchFamily="18" charset="-120"/>
                        <a:cs typeface="Times New Roman" panose="02020603050405020304" pitchFamily="18" charset="0"/>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0"/>
                  </a:ext>
                </a:extLst>
              </a:tr>
              <a:tr h="181700">
                <a:tc>
                  <a:txBody>
                    <a:bodyPr/>
                    <a:lstStyle/>
                    <a:p>
                      <a:pPr algn="ctr">
                        <a:spcAft>
                          <a:spcPts val="0"/>
                        </a:spcAft>
                      </a:pPr>
                      <a:r>
                        <a:rPr lang="zh-TW" sz="1400" b="1" kern="0" dirty="0">
                          <a:latin typeface="Times New Roman"/>
                          <a:ea typeface="新細明體"/>
                          <a:cs typeface="Times New Roman"/>
                        </a:rPr>
                        <a:t>課徵範圍</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a:spcAft>
                          <a:spcPts val="0"/>
                        </a:spcAft>
                      </a:pPr>
                      <a:r>
                        <a:rPr lang="zh-TW" sz="1200" kern="0" dirty="0">
                          <a:latin typeface="Times New Roman"/>
                          <a:ea typeface="新細明體"/>
                          <a:cs typeface="Times New Roman"/>
                        </a:rPr>
                        <a:t>出售房屋、房屋及其坐落基地或依法得核發建造執照之土地</a:t>
                      </a:r>
                      <a:endParaRPr lang="zh-TW" sz="1200" kern="100" dirty="0">
                        <a:latin typeface="Calibri"/>
                        <a:ea typeface="新細明體"/>
                        <a:cs typeface="Times New Roman"/>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1"/>
                  </a:ext>
                </a:extLst>
              </a:tr>
              <a:tr h="181700">
                <a:tc>
                  <a:txBody>
                    <a:bodyPr/>
                    <a:lstStyle/>
                    <a:p>
                      <a:pPr algn="ctr">
                        <a:spcAft>
                          <a:spcPts val="0"/>
                        </a:spcAft>
                      </a:pPr>
                      <a:r>
                        <a:rPr lang="zh-TW" sz="1400" b="1" kern="0" dirty="0">
                          <a:latin typeface="Times New Roman"/>
                          <a:ea typeface="新細明體"/>
                          <a:cs typeface="Times New Roman"/>
                        </a:rPr>
                        <a:t>稅</a:t>
                      </a:r>
                      <a:r>
                        <a:rPr lang="en-US" sz="1400" b="1" kern="0" dirty="0">
                          <a:latin typeface="Times New Roman"/>
                          <a:ea typeface="新細明體"/>
                          <a:cs typeface="Times New Roman"/>
                        </a:rPr>
                        <a:t>    </a:t>
                      </a:r>
                      <a:r>
                        <a:rPr lang="zh-TW" sz="1400" b="1" kern="0" dirty="0">
                          <a:latin typeface="Times New Roman"/>
                          <a:ea typeface="新細明體"/>
                          <a:cs typeface="Times New Roman"/>
                        </a:rPr>
                        <a:t>基</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200" kern="0" dirty="0" smtClean="0">
                          <a:latin typeface="Times New Roman"/>
                          <a:ea typeface="新細明體"/>
                          <a:cs typeface="Times New Roman"/>
                        </a:rPr>
                        <a:t>【（房地收入－成本－</a:t>
                      </a:r>
                      <a:r>
                        <a:rPr lang="zh-TW" altLang="en-US" sz="1200" kern="0" dirty="0" smtClean="0">
                          <a:latin typeface="Times New Roman"/>
                          <a:ea typeface="新細明體"/>
                          <a:cs typeface="Times New Roman"/>
                        </a:rPr>
                        <a:t>費用</a:t>
                      </a:r>
                      <a:r>
                        <a:rPr kumimoji="0" lang="zh-TW" altLang="en-US" sz="1200" b="0" i="0" u="none" strike="noStrike" kern="0" cap="none" spc="0" normalizeH="0" baseline="0" noProof="0" dirty="0" smtClean="0">
                          <a:ln>
                            <a:noFill/>
                          </a:ln>
                          <a:solidFill>
                            <a:srgbClr val="000000"/>
                          </a:solidFill>
                          <a:effectLst/>
                          <a:uLnTx/>
                          <a:uFillTx/>
                          <a:latin typeface="Times New Roman"/>
                          <a:ea typeface="新細明體"/>
                          <a:cs typeface="Times New Roman"/>
                        </a:rPr>
                        <a:t>－土地漲價總數額）</a:t>
                      </a:r>
                      <a:r>
                        <a:rPr kumimoji="0" lang="en-US" altLang="zh-TW" sz="1200" b="0" i="0" u="none" strike="noStrike" kern="0" cap="none" spc="0" normalizeH="0" baseline="0" noProof="0" dirty="0" smtClean="0">
                          <a:ln>
                            <a:noFill/>
                          </a:ln>
                          <a:solidFill>
                            <a:srgbClr val="000000"/>
                          </a:solidFill>
                          <a:effectLst/>
                          <a:uLnTx/>
                          <a:uFillTx/>
                          <a:latin typeface="Times New Roman"/>
                          <a:ea typeface="新細明體"/>
                          <a:cs typeface="Times New Roman"/>
                        </a:rPr>
                        <a:t>】</a:t>
                      </a:r>
                      <a:endParaRPr kumimoji="0" lang="zh-TW" altLang="en-US" sz="1200" b="0" i="0" u="none" strike="noStrike" kern="100" cap="none" spc="0" normalizeH="0" baseline="0" noProof="0" dirty="0" smtClean="0">
                        <a:ln>
                          <a:noFill/>
                        </a:ln>
                        <a:solidFill>
                          <a:srgbClr val="000000"/>
                        </a:solidFill>
                        <a:effectLst/>
                        <a:uLnTx/>
                        <a:uFillTx/>
                        <a:latin typeface="Calibri"/>
                        <a:ea typeface="新細明體"/>
                        <a:cs typeface="Times New Roman"/>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2"/>
                  </a:ext>
                </a:extLst>
              </a:tr>
              <a:tr h="1271901">
                <a:tc rowSpan="2">
                  <a:txBody>
                    <a:bodyPr/>
                    <a:lstStyle/>
                    <a:p>
                      <a:pPr algn="ctr">
                        <a:spcAft>
                          <a:spcPts val="0"/>
                        </a:spcAft>
                      </a:pPr>
                      <a:r>
                        <a:rPr lang="zh-TW" sz="1400" b="1" kern="0" dirty="0">
                          <a:latin typeface="Times New Roman"/>
                          <a:ea typeface="新細明體"/>
                          <a:cs typeface="Times New Roman"/>
                        </a:rPr>
                        <a:t>稅率（利得）</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zh-TW" sz="1200" kern="0" dirty="0">
                          <a:latin typeface="Times New Roman"/>
                          <a:ea typeface="新細明體"/>
                          <a:cs typeface="Times New Roman"/>
                        </a:rPr>
                        <a:t>居住境內者</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US" sz="1200" kern="0" dirty="0">
                          <a:latin typeface="Times New Roman"/>
                          <a:ea typeface="新細明體"/>
                          <a:cs typeface="Times New Roman"/>
                        </a:rPr>
                        <a:t>1. 105.1.1</a:t>
                      </a:r>
                      <a:r>
                        <a:rPr lang="zh-TW" sz="1200" kern="0" dirty="0">
                          <a:latin typeface="Times New Roman"/>
                          <a:ea typeface="新細明體"/>
                          <a:cs typeface="Times New Roman"/>
                        </a:rPr>
                        <a:t>起出售持有</a:t>
                      </a:r>
                      <a:r>
                        <a:rPr lang="en-US" sz="1200" kern="0" dirty="0">
                          <a:latin typeface="Times New Roman"/>
                          <a:ea typeface="新細明體"/>
                          <a:cs typeface="Times New Roman"/>
                        </a:rPr>
                        <a:t>1</a:t>
                      </a:r>
                      <a:r>
                        <a:rPr lang="zh-TW" sz="1200" kern="0" dirty="0">
                          <a:latin typeface="Times New Roman"/>
                          <a:ea typeface="新細明體"/>
                          <a:cs typeface="Times New Roman"/>
                        </a:rPr>
                        <a:t>年以內：</a:t>
                      </a:r>
                      <a:r>
                        <a:rPr lang="en-US" sz="1200" kern="0" dirty="0">
                          <a:latin typeface="Times New Roman"/>
                          <a:ea typeface="新細明體"/>
                          <a:cs typeface="Times New Roman"/>
                        </a:rPr>
                        <a:t>45%</a:t>
                      </a:r>
                      <a:endParaRPr lang="zh-TW" sz="1200" kern="100" dirty="0">
                        <a:latin typeface="Calibri"/>
                        <a:ea typeface="新細明體"/>
                        <a:cs typeface="Times New Roman"/>
                      </a:endParaRPr>
                    </a:p>
                    <a:p>
                      <a:pPr>
                        <a:spcAft>
                          <a:spcPts val="0"/>
                        </a:spcAft>
                      </a:pPr>
                      <a:r>
                        <a:rPr lang="en-US" sz="1200" kern="0" dirty="0" smtClean="0">
                          <a:latin typeface="Times New Roman"/>
                          <a:ea typeface="新細明體"/>
                          <a:cs typeface="Times New Roman"/>
                        </a:rPr>
                        <a:t>2</a:t>
                      </a:r>
                      <a:r>
                        <a:rPr lang="en-US" altLang="zh-TW" sz="1200" kern="0" dirty="0" smtClean="0">
                          <a:latin typeface="Times New Roman"/>
                          <a:ea typeface="新細明體"/>
                          <a:cs typeface="Times New Roman"/>
                        </a:rPr>
                        <a:t>.</a:t>
                      </a:r>
                      <a:r>
                        <a:rPr lang="en-US" sz="1200" kern="0" dirty="0" smtClean="0">
                          <a:latin typeface="Times New Roman"/>
                          <a:ea typeface="新細明體"/>
                          <a:cs typeface="Times New Roman"/>
                        </a:rPr>
                        <a:t> </a:t>
                      </a:r>
                      <a:r>
                        <a:rPr lang="en-US" sz="1200" kern="0" dirty="0">
                          <a:latin typeface="Times New Roman"/>
                          <a:ea typeface="新細明體"/>
                          <a:cs typeface="Times New Roman"/>
                        </a:rPr>
                        <a:t>105.1.1</a:t>
                      </a:r>
                      <a:r>
                        <a:rPr lang="zh-TW" sz="1200" kern="0" dirty="0">
                          <a:latin typeface="Times New Roman"/>
                          <a:ea typeface="新細明體"/>
                          <a:cs typeface="Times New Roman"/>
                        </a:rPr>
                        <a:t>起出售持有</a:t>
                      </a:r>
                      <a:r>
                        <a:rPr lang="en-US" sz="1200" kern="0" dirty="0">
                          <a:latin typeface="Times New Roman"/>
                          <a:ea typeface="新細明體"/>
                          <a:cs typeface="Times New Roman"/>
                        </a:rPr>
                        <a:t>2</a:t>
                      </a:r>
                      <a:r>
                        <a:rPr lang="zh-TW" sz="1200" kern="0" dirty="0">
                          <a:latin typeface="Times New Roman"/>
                          <a:ea typeface="新細明體"/>
                          <a:cs typeface="Times New Roman"/>
                        </a:rPr>
                        <a:t>年以內超過</a:t>
                      </a:r>
                      <a:r>
                        <a:rPr lang="en-US" sz="1200" kern="0" dirty="0">
                          <a:latin typeface="Times New Roman"/>
                          <a:ea typeface="新細明體"/>
                          <a:cs typeface="Times New Roman"/>
                        </a:rPr>
                        <a:t>1</a:t>
                      </a:r>
                      <a:r>
                        <a:rPr lang="zh-TW" sz="1200" kern="0" dirty="0">
                          <a:latin typeface="Times New Roman"/>
                          <a:ea typeface="新細明體"/>
                          <a:cs typeface="Times New Roman"/>
                        </a:rPr>
                        <a:t>年：</a:t>
                      </a:r>
                      <a:r>
                        <a:rPr lang="en-US" sz="1200" kern="0" dirty="0">
                          <a:latin typeface="Times New Roman"/>
                          <a:ea typeface="新細明體"/>
                          <a:cs typeface="Times New Roman"/>
                        </a:rPr>
                        <a:t>35%</a:t>
                      </a:r>
                      <a:endParaRPr lang="zh-TW" sz="1200" kern="100" dirty="0">
                        <a:latin typeface="Calibri"/>
                        <a:ea typeface="新細明體"/>
                        <a:cs typeface="Times New Roman"/>
                      </a:endParaRPr>
                    </a:p>
                    <a:p>
                      <a:pPr>
                        <a:spcAft>
                          <a:spcPts val="0"/>
                        </a:spcAft>
                      </a:pPr>
                      <a:r>
                        <a:rPr lang="en-US" sz="1200" kern="0" dirty="0">
                          <a:latin typeface="Times New Roman"/>
                          <a:ea typeface="新細明體"/>
                          <a:cs typeface="Times New Roman"/>
                        </a:rPr>
                        <a:t>3. </a:t>
                      </a:r>
                      <a:r>
                        <a:rPr lang="zh-TW" sz="1200" kern="0" dirty="0">
                          <a:latin typeface="Times New Roman"/>
                          <a:ea typeface="新細明體"/>
                          <a:cs typeface="Times New Roman"/>
                        </a:rPr>
                        <a:t>超過</a:t>
                      </a:r>
                      <a:r>
                        <a:rPr lang="en-US" sz="1200" kern="0" dirty="0">
                          <a:latin typeface="Times New Roman"/>
                          <a:ea typeface="新細明體"/>
                          <a:cs typeface="Times New Roman"/>
                        </a:rPr>
                        <a:t>2</a:t>
                      </a:r>
                      <a:r>
                        <a:rPr lang="zh-TW" sz="1200" kern="0" dirty="0">
                          <a:latin typeface="Times New Roman"/>
                          <a:ea typeface="新細明體"/>
                          <a:cs typeface="Times New Roman"/>
                        </a:rPr>
                        <a:t>年至</a:t>
                      </a:r>
                      <a:r>
                        <a:rPr lang="en-US" sz="1200" kern="0" dirty="0">
                          <a:latin typeface="Times New Roman"/>
                          <a:ea typeface="新細明體"/>
                          <a:cs typeface="Times New Roman"/>
                        </a:rPr>
                        <a:t>10</a:t>
                      </a:r>
                      <a:r>
                        <a:rPr lang="zh-TW" sz="1200" kern="0" dirty="0">
                          <a:latin typeface="Times New Roman"/>
                          <a:ea typeface="新細明體"/>
                          <a:cs typeface="Times New Roman"/>
                        </a:rPr>
                        <a:t>年以下出售：</a:t>
                      </a:r>
                      <a:r>
                        <a:rPr lang="en-US" sz="1200" kern="0" dirty="0">
                          <a:latin typeface="Times New Roman"/>
                          <a:ea typeface="新細明體"/>
                          <a:cs typeface="Times New Roman"/>
                        </a:rPr>
                        <a:t>20%</a:t>
                      </a:r>
                      <a:endParaRPr lang="zh-TW" sz="1200" kern="100" dirty="0">
                        <a:latin typeface="Calibri"/>
                        <a:ea typeface="新細明體"/>
                        <a:cs typeface="Times New Roman"/>
                      </a:endParaRPr>
                    </a:p>
                    <a:p>
                      <a:pPr>
                        <a:spcAft>
                          <a:spcPts val="0"/>
                        </a:spcAft>
                      </a:pPr>
                      <a:r>
                        <a:rPr lang="en-US" sz="1200" kern="0" dirty="0">
                          <a:latin typeface="Times New Roman"/>
                          <a:ea typeface="新細明體"/>
                          <a:cs typeface="Times New Roman"/>
                        </a:rPr>
                        <a:t>4. </a:t>
                      </a:r>
                      <a:r>
                        <a:rPr lang="zh-TW" sz="1200" kern="0" dirty="0">
                          <a:latin typeface="Times New Roman"/>
                          <a:ea typeface="新細明體"/>
                          <a:cs typeface="Times New Roman"/>
                        </a:rPr>
                        <a:t>持有超過</a:t>
                      </a:r>
                      <a:r>
                        <a:rPr lang="en-US" sz="1200" kern="0" dirty="0">
                          <a:latin typeface="Times New Roman"/>
                          <a:ea typeface="新細明體"/>
                          <a:cs typeface="Times New Roman"/>
                        </a:rPr>
                        <a:t>10</a:t>
                      </a:r>
                      <a:r>
                        <a:rPr lang="zh-TW" sz="1200" kern="0" dirty="0">
                          <a:latin typeface="Times New Roman"/>
                          <a:ea typeface="新細明體"/>
                          <a:cs typeface="Times New Roman"/>
                        </a:rPr>
                        <a:t>年以上出售：</a:t>
                      </a:r>
                      <a:r>
                        <a:rPr lang="en-US" sz="1200" kern="0" dirty="0">
                          <a:latin typeface="Times New Roman"/>
                          <a:ea typeface="新細明體"/>
                          <a:cs typeface="Times New Roman"/>
                        </a:rPr>
                        <a:t>15%</a:t>
                      </a:r>
                      <a:endParaRPr lang="zh-TW" sz="1200" kern="100" dirty="0">
                        <a:latin typeface="Calibri"/>
                        <a:ea typeface="新細明體"/>
                        <a:cs typeface="Times New Roman"/>
                      </a:endParaRPr>
                    </a:p>
                    <a:p>
                      <a:pPr>
                        <a:spcAft>
                          <a:spcPts val="0"/>
                        </a:spcAft>
                      </a:pPr>
                      <a:r>
                        <a:rPr lang="en-US" sz="1200" kern="0" dirty="0">
                          <a:latin typeface="Times New Roman"/>
                          <a:ea typeface="新細明體"/>
                          <a:cs typeface="Times New Roman"/>
                        </a:rPr>
                        <a:t>5. </a:t>
                      </a:r>
                      <a:r>
                        <a:rPr lang="zh-TW" sz="1200" kern="0" dirty="0">
                          <a:latin typeface="Times New Roman"/>
                          <a:ea typeface="新細明體"/>
                          <a:cs typeface="Times New Roman"/>
                        </a:rPr>
                        <a:t>例外情形：</a:t>
                      </a:r>
                      <a:endParaRPr lang="zh-TW" sz="1200" kern="100" dirty="0">
                        <a:latin typeface="Calibri"/>
                        <a:ea typeface="新細明體"/>
                        <a:cs typeface="Times New Roman"/>
                      </a:endParaRPr>
                    </a:p>
                    <a:p>
                      <a:pPr>
                        <a:spcAft>
                          <a:spcPts val="0"/>
                        </a:spcAft>
                      </a:pPr>
                      <a:r>
                        <a:rPr lang="zh-TW" sz="1200" kern="0" dirty="0">
                          <a:latin typeface="Times New Roman"/>
                          <a:ea typeface="新細明體"/>
                          <a:cs typeface="Times New Roman"/>
                        </a:rPr>
                        <a:t>非自願性因素在</a:t>
                      </a:r>
                      <a:r>
                        <a:rPr lang="en-US" sz="1200" kern="0" dirty="0">
                          <a:latin typeface="Times New Roman"/>
                          <a:ea typeface="新細明體"/>
                          <a:cs typeface="Times New Roman"/>
                        </a:rPr>
                        <a:t>2</a:t>
                      </a:r>
                      <a:r>
                        <a:rPr lang="zh-TW" sz="1200" kern="0" dirty="0">
                          <a:latin typeface="Times New Roman"/>
                          <a:ea typeface="新細明體"/>
                          <a:cs typeface="Times New Roman"/>
                        </a:rPr>
                        <a:t>年內出售：</a:t>
                      </a:r>
                      <a:r>
                        <a:rPr lang="en-US" sz="1200" kern="0" dirty="0">
                          <a:latin typeface="Times New Roman"/>
                          <a:ea typeface="新細明體"/>
                          <a:cs typeface="Times New Roman"/>
                        </a:rPr>
                        <a:t>20%</a:t>
                      </a:r>
                      <a:endParaRPr lang="zh-TW" sz="1200" kern="100" dirty="0">
                        <a:latin typeface="Calibri"/>
                        <a:ea typeface="新細明體"/>
                        <a:cs typeface="Times New Roman"/>
                      </a:endParaRPr>
                    </a:p>
                    <a:p>
                      <a:pPr>
                        <a:spcAft>
                          <a:spcPts val="0"/>
                        </a:spcAft>
                      </a:pPr>
                      <a:r>
                        <a:rPr lang="zh-TW" sz="1200" kern="0" dirty="0">
                          <a:latin typeface="Times New Roman"/>
                          <a:ea typeface="新細明體"/>
                          <a:cs typeface="Times New Roman"/>
                        </a:rPr>
                        <a:t>合建分售在</a:t>
                      </a:r>
                      <a:r>
                        <a:rPr lang="en-US" sz="1200" kern="0" dirty="0">
                          <a:latin typeface="Times New Roman"/>
                          <a:ea typeface="新細明體"/>
                          <a:cs typeface="Times New Roman"/>
                        </a:rPr>
                        <a:t>2</a:t>
                      </a:r>
                      <a:r>
                        <a:rPr lang="zh-TW" sz="1200" kern="0" dirty="0">
                          <a:latin typeface="Times New Roman"/>
                          <a:ea typeface="新細明體"/>
                          <a:cs typeface="Times New Roman"/>
                        </a:rPr>
                        <a:t>年內完成：</a:t>
                      </a:r>
                      <a:r>
                        <a:rPr lang="en-US" sz="1200" kern="0" dirty="0">
                          <a:latin typeface="Times New Roman"/>
                          <a:ea typeface="新細明體"/>
                          <a:cs typeface="Times New Roman"/>
                        </a:rPr>
                        <a:t>20%</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3"/>
                  </a:ext>
                </a:extLst>
              </a:tr>
              <a:tr h="363400">
                <a:tc vMerge="1">
                  <a:txBody>
                    <a:bodyPr/>
                    <a:lstStyle/>
                    <a:p>
                      <a:endParaRPr lang="zh-TW" altLang="en-US"/>
                    </a:p>
                  </a:txBody>
                  <a:tcPr/>
                </a:tc>
                <a:tc>
                  <a:txBody>
                    <a:bodyPr/>
                    <a:lstStyle/>
                    <a:p>
                      <a:pPr>
                        <a:spcAft>
                          <a:spcPts val="0"/>
                        </a:spcAft>
                      </a:pPr>
                      <a:r>
                        <a:rPr lang="zh-TW" sz="1200" kern="0" dirty="0">
                          <a:latin typeface="Times New Roman"/>
                          <a:ea typeface="新細明體"/>
                          <a:cs typeface="Times New Roman"/>
                        </a:rPr>
                        <a:t>非居住境內者</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US" sz="1200" kern="0" dirty="0">
                          <a:latin typeface="Times New Roman"/>
                          <a:ea typeface="新細明體"/>
                          <a:cs typeface="Times New Roman"/>
                        </a:rPr>
                        <a:t>1. </a:t>
                      </a:r>
                      <a:r>
                        <a:rPr lang="zh-TW" sz="1200" kern="0" dirty="0">
                          <a:latin typeface="Times New Roman"/>
                          <a:ea typeface="新細明體"/>
                          <a:cs typeface="Times New Roman"/>
                        </a:rPr>
                        <a:t>持有房屋、土地之期間在一年以內者：</a:t>
                      </a:r>
                      <a:r>
                        <a:rPr lang="en-US" sz="1200" kern="0" dirty="0">
                          <a:latin typeface="Times New Roman"/>
                          <a:ea typeface="新細明體"/>
                          <a:cs typeface="Times New Roman"/>
                        </a:rPr>
                        <a:t>45%</a:t>
                      </a:r>
                      <a:endParaRPr lang="zh-TW" sz="1200" kern="100" dirty="0">
                        <a:latin typeface="Calibri"/>
                        <a:ea typeface="新細明體"/>
                        <a:cs typeface="Times New Roman"/>
                      </a:endParaRPr>
                    </a:p>
                    <a:p>
                      <a:pPr>
                        <a:spcAft>
                          <a:spcPts val="0"/>
                        </a:spcAft>
                      </a:pPr>
                      <a:r>
                        <a:rPr lang="en-US" sz="1200" kern="0" dirty="0">
                          <a:latin typeface="Times New Roman"/>
                          <a:ea typeface="新細明體"/>
                          <a:cs typeface="Times New Roman"/>
                        </a:rPr>
                        <a:t>2. </a:t>
                      </a:r>
                      <a:r>
                        <a:rPr lang="zh-TW" sz="1200" kern="0" dirty="0">
                          <a:latin typeface="Times New Roman"/>
                          <a:ea typeface="新細明體"/>
                          <a:cs typeface="Times New Roman"/>
                        </a:rPr>
                        <a:t>持有房屋、土地之期間超過一年者：</a:t>
                      </a:r>
                      <a:r>
                        <a:rPr lang="en-US" sz="1200" kern="0" dirty="0">
                          <a:latin typeface="Times New Roman"/>
                          <a:ea typeface="新細明體"/>
                          <a:cs typeface="Times New Roman"/>
                        </a:rPr>
                        <a:t>35%</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4"/>
                  </a:ext>
                </a:extLst>
              </a:tr>
              <a:tr h="573360">
                <a:tc>
                  <a:txBody>
                    <a:bodyPr/>
                    <a:lstStyle/>
                    <a:p>
                      <a:pPr algn="ctr">
                        <a:spcAft>
                          <a:spcPts val="0"/>
                        </a:spcAft>
                      </a:pPr>
                      <a:r>
                        <a:rPr lang="zh-TW" sz="1400" b="1" kern="0" dirty="0">
                          <a:latin typeface="Times New Roman"/>
                          <a:ea typeface="新細明體"/>
                          <a:cs typeface="Times New Roman"/>
                        </a:rPr>
                        <a:t>自住優惠</a:t>
                      </a:r>
                      <a:endParaRPr lang="zh-TW" sz="1400" kern="100" dirty="0">
                        <a:latin typeface="Calibri"/>
                        <a:ea typeface="新細明體"/>
                        <a:cs typeface="Times New Roman"/>
                      </a:endParaRPr>
                    </a:p>
                    <a:p>
                      <a:pPr algn="ctr">
                        <a:spcAft>
                          <a:spcPts val="0"/>
                        </a:spcAft>
                      </a:pPr>
                      <a:r>
                        <a:rPr lang="zh-TW" sz="1400" b="1" kern="0" dirty="0">
                          <a:latin typeface="Times New Roman"/>
                          <a:ea typeface="新細明體"/>
                          <a:cs typeface="Times New Roman"/>
                        </a:rPr>
                        <a:t>（免稅額）</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a:spcAft>
                          <a:spcPts val="0"/>
                        </a:spcAft>
                      </a:pPr>
                      <a:r>
                        <a:rPr lang="en-US" sz="1200" kern="0" dirty="0">
                          <a:latin typeface="Times New Roman"/>
                          <a:ea typeface="新細明體"/>
                          <a:cs typeface="Times New Roman"/>
                        </a:rPr>
                        <a:t>1.</a:t>
                      </a:r>
                      <a:r>
                        <a:rPr lang="zh-TW" sz="1200" kern="0" dirty="0" smtClean="0">
                          <a:latin typeface="Times New Roman"/>
                          <a:ea typeface="新細明體"/>
                          <a:cs typeface="Times New Roman"/>
                        </a:rPr>
                        <a:t>本人</a:t>
                      </a:r>
                      <a:r>
                        <a:rPr lang="zh-TW" altLang="en-US" sz="1200" kern="0" dirty="0" smtClean="0">
                          <a:latin typeface="Times New Roman"/>
                          <a:ea typeface="新細明體"/>
                          <a:cs typeface="Times New Roman"/>
                        </a:rPr>
                        <a:t>或</a:t>
                      </a:r>
                      <a:r>
                        <a:rPr lang="zh-TW" sz="1200" kern="0" dirty="0" smtClean="0">
                          <a:latin typeface="Times New Roman"/>
                          <a:ea typeface="新細明體"/>
                          <a:cs typeface="Times New Roman"/>
                        </a:rPr>
                        <a:t>配偶</a:t>
                      </a:r>
                      <a:r>
                        <a:rPr lang="zh-TW" sz="1200" kern="0" dirty="0">
                          <a:latin typeface="Times New Roman"/>
                          <a:ea typeface="新細明體"/>
                          <a:cs typeface="Times New Roman"/>
                        </a:rPr>
                        <a:t>及未成年子女設有戶籍，持有並居住事實，於該房地連續滿</a:t>
                      </a:r>
                      <a:r>
                        <a:rPr lang="en-US" sz="1200" kern="0" dirty="0">
                          <a:latin typeface="Times New Roman"/>
                          <a:ea typeface="新細明體"/>
                          <a:cs typeface="Times New Roman"/>
                        </a:rPr>
                        <a:t>6</a:t>
                      </a:r>
                      <a:r>
                        <a:rPr lang="zh-TW" sz="1200" kern="0" dirty="0">
                          <a:latin typeface="Times New Roman"/>
                          <a:ea typeface="新細明體"/>
                          <a:cs typeface="Times New Roman"/>
                        </a:rPr>
                        <a:t>年且無供營業使用或出租，但</a:t>
                      </a:r>
                      <a:r>
                        <a:rPr lang="en-US" sz="1200" kern="0" dirty="0">
                          <a:latin typeface="Times New Roman"/>
                          <a:ea typeface="新細明體"/>
                          <a:cs typeface="Times New Roman"/>
                        </a:rPr>
                        <a:t>6</a:t>
                      </a:r>
                      <a:r>
                        <a:rPr lang="zh-TW" sz="1200" kern="0" dirty="0">
                          <a:latin typeface="Times New Roman"/>
                          <a:ea typeface="新細明體"/>
                          <a:cs typeface="Times New Roman"/>
                        </a:rPr>
                        <a:t>年內以</a:t>
                      </a:r>
                      <a:r>
                        <a:rPr lang="en-US" sz="1200" kern="0" dirty="0">
                          <a:latin typeface="Times New Roman"/>
                          <a:ea typeface="新細明體"/>
                          <a:cs typeface="Times New Roman"/>
                        </a:rPr>
                        <a:t>1</a:t>
                      </a:r>
                      <a:r>
                        <a:rPr lang="zh-TW" sz="1200" kern="0" dirty="0">
                          <a:latin typeface="Times New Roman"/>
                          <a:ea typeface="新細明體"/>
                          <a:cs typeface="Times New Roman"/>
                        </a:rPr>
                        <a:t>次為限。出售房地課稅稅基</a:t>
                      </a:r>
                      <a:r>
                        <a:rPr lang="en-US" sz="1200" kern="0" dirty="0">
                          <a:latin typeface="Times New Roman"/>
                          <a:ea typeface="新細明體"/>
                          <a:cs typeface="Times New Roman"/>
                        </a:rPr>
                        <a:t>(</a:t>
                      </a:r>
                      <a:r>
                        <a:rPr lang="zh-TW" sz="1200" kern="0" dirty="0">
                          <a:latin typeface="Times New Roman"/>
                          <a:ea typeface="新細明體"/>
                          <a:cs typeface="Times New Roman"/>
                        </a:rPr>
                        <a:t>即課稅所得</a:t>
                      </a:r>
                      <a:r>
                        <a:rPr lang="en-US" sz="1200" kern="0" dirty="0">
                          <a:latin typeface="Times New Roman"/>
                          <a:ea typeface="新細明體"/>
                          <a:cs typeface="Times New Roman"/>
                        </a:rPr>
                        <a:t>)</a:t>
                      </a:r>
                      <a:r>
                        <a:rPr lang="zh-TW" sz="1200" kern="0" dirty="0">
                          <a:latin typeface="Times New Roman"/>
                          <a:ea typeface="新細明體"/>
                          <a:cs typeface="Times New Roman"/>
                        </a:rPr>
                        <a:t>在</a:t>
                      </a:r>
                      <a:r>
                        <a:rPr lang="en-US" sz="1200" kern="0" dirty="0">
                          <a:latin typeface="Times New Roman"/>
                          <a:ea typeface="新細明體"/>
                          <a:cs typeface="Times New Roman"/>
                        </a:rPr>
                        <a:t>400</a:t>
                      </a:r>
                      <a:r>
                        <a:rPr lang="zh-TW" sz="1200" kern="0" dirty="0">
                          <a:latin typeface="Times New Roman"/>
                          <a:ea typeface="新細明體"/>
                          <a:cs typeface="Times New Roman"/>
                        </a:rPr>
                        <a:t>萬元以下免稅。</a:t>
                      </a:r>
                      <a:endParaRPr lang="zh-TW" sz="1200" kern="100" dirty="0">
                        <a:latin typeface="Calibri"/>
                        <a:ea typeface="新細明體"/>
                        <a:cs typeface="Times New Roman"/>
                      </a:endParaRPr>
                    </a:p>
                    <a:p>
                      <a:pPr>
                        <a:spcAft>
                          <a:spcPts val="0"/>
                        </a:spcAft>
                      </a:pPr>
                      <a:r>
                        <a:rPr lang="en-US" sz="1200" kern="0" dirty="0">
                          <a:latin typeface="Times New Roman"/>
                          <a:ea typeface="新細明體"/>
                          <a:cs typeface="Times New Roman"/>
                        </a:rPr>
                        <a:t>2.</a:t>
                      </a:r>
                      <a:r>
                        <a:rPr lang="zh-TW" sz="1200" kern="0" dirty="0">
                          <a:latin typeface="Times New Roman"/>
                          <a:ea typeface="新細明體"/>
                          <a:cs typeface="Times New Roman"/>
                        </a:rPr>
                        <a:t>超過部分</a:t>
                      </a:r>
                      <a:r>
                        <a:rPr lang="zh-TW" sz="1200" kern="0" dirty="0">
                          <a:latin typeface="Calibri"/>
                          <a:ea typeface="新細明體"/>
                          <a:cs typeface="Times New Roman"/>
                        </a:rPr>
                        <a:t>：</a:t>
                      </a:r>
                      <a:r>
                        <a:rPr lang="en-US" sz="1200" kern="0" dirty="0" smtClean="0">
                          <a:latin typeface="Calibri"/>
                          <a:ea typeface="新細明體"/>
                          <a:cs typeface="Times New Roman"/>
                        </a:rPr>
                        <a:t>10%</a:t>
                      </a:r>
                      <a:endParaRPr lang="zh-TW" sz="1200" kern="100" dirty="0">
                        <a:latin typeface="Calibri"/>
                        <a:ea typeface="新細明體"/>
                        <a:cs typeface="Times New Roman"/>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5"/>
                  </a:ext>
                </a:extLst>
              </a:tr>
              <a:tr h="181700">
                <a:tc rowSpan="3">
                  <a:txBody>
                    <a:bodyPr/>
                    <a:lstStyle/>
                    <a:p>
                      <a:pPr algn="ctr">
                        <a:spcAft>
                          <a:spcPts val="0"/>
                        </a:spcAft>
                      </a:pPr>
                      <a:r>
                        <a:rPr lang="zh-TW" sz="1400" b="1" kern="0" dirty="0">
                          <a:latin typeface="Times New Roman"/>
                          <a:ea typeface="新細明體"/>
                          <a:cs typeface="Times New Roman"/>
                        </a:rPr>
                        <a:t>自用住宅</a:t>
                      </a:r>
                      <a:endParaRPr lang="zh-TW" sz="1400" kern="100" dirty="0">
                        <a:latin typeface="Calibri"/>
                        <a:ea typeface="新細明體"/>
                        <a:cs typeface="Times New Roman"/>
                      </a:endParaRPr>
                    </a:p>
                    <a:p>
                      <a:pPr algn="ctr">
                        <a:spcAft>
                          <a:spcPts val="0"/>
                        </a:spcAft>
                      </a:pPr>
                      <a:r>
                        <a:rPr lang="zh-TW" sz="1400" b="1" kern="0" dirty="0">
                          <a:latin typeface="Times New Roman"/>
                          <a:ea typeface="新細明體"/>
                          <a:cs typeface="Times New Roman"/>
                        </a:rPr>
                        <a:t>重購退稅</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a:spcAft>
                          <a:spcPts val="0"/>
                        </a:spcAft>
                      </a:pPr>
                      <a:r>
                        <a:rPr lang="zh-TW" altLang="en-US" sz="1200" kern="0" dirty="0" smtClean="0">
                          <a:latin typeface="Times New Roman"/>
                          <a:ea typeface="新細明體"/>
                          <a:cs typeface="Times New Roman"/>
                        </a:rPr>
                        <a:t>  </a:t>
                      </a:r>
                      <a:r>
                        <a:rPr lang="en-US" altLang="zh-TW" sz="1200" kern="0" dirty="0" smtClean="0">
                          <a:latin typeface="Times New Roman"/>
                          <a:ea typeface="新細明體"/>
                          <a:cs typeface="Times New Roman"/>
                        </a:rPr>
                        <a:t>2</a:t>
                      </a:r>
                      <a:r>
                        <a:rPr lang="zh-TW" altLang="en-US" sz="1200" kern="0" dirty="0" smtClean="0">
                          <a:latin typeface="Times New Roman"/>
                          <a:ea typeface="新細明體"/>
                          <a:cs typeface="Times New Roman"/>
                        </a:rPr>
                        <a:t>年內  </a:t>
                      </a:r>
                      <a:r>
                        <a:rPr lang="zh-TW" sz="1200" kern="0" dirty="0" smtClean="0">
                          <a:latin typeface="Times New Roman"/>
                          <a:ea typeface="新細明體"/>
                          <a:cs typeface="Times New Roman"/>
                        </a:rPr>
                        <a:t>賣</a:t>
                      </a:r>
                      <a:r>
                        <a:rPr lang="zh-TW" altLang="en-US" sz="1200" kern="0" dirty="0" smtClean="0">
                          <a:latin typeface="Times New Roman"/>
                          <a:ea typeface="新細明體"/>
                          <a:cs typeface="Times New Roman"/>
                        </a:rPr>
                        <a:t>低</a:t>
                      </a:r>
                      <a:r>
                        <a:rPr lang="zh-TW" sz="1200" kern="0" dirty="0" smtClean="0">
                          <a:latin typeface="Times New Roman"/>
                          <a:ea typeface="新細明體"/>
                          <a:cs typeface="Times New Roman"/>
                        </a:rPr>
                        <a:t>（</a:t>
                      </a:r>
                      <a:r>
                        <a:rPr lang="zh-TW" altLang="en-US" sz="1200" kern="0" dirty="0">
                          <a:latin typeface="Times New Roman"/>
                          <a:ea typeface="新細明體"/>
                          <a:cs typeface="Times New Roman"/>
                        </a:rPr>
                        <a:t>小</a:t>
                      </a:r>
                      <a:r>
                        <a:rPr lang="zh-TW" sz="1200" kern="0" dirty="0" smtClean="0">
                          <a:latin typeface="Times New Roman"/>
                          <a:ea typeface="新細明體"/>
                          <a:cs typeface="Times New Roman"/>
                        </a:rPr>
                        <a:t>）</a:t>
                      </a:r>
                      <a:r>
                        <a:rPr lang="zh-TW" sz="1200" kern="0" dirty="0">
                          <a:latin typeface="Times New Roman"/>
                          <a:ea typeface="新細明體"/>
                          <a:cs typeface="Times New Roman"/>
                        </a:rPr>
                        <a:t>換高（大）</a:t>
                      </a:r>
                      <a:r>
                        <a:rPr lang="zh-TW" sz="1200" kern="0" dirty="0">
                          <a:latin typeface="Calibri"/>
                          <a:ea typeface="新細明體"/>
                          <a:cs typeface="Times New Roman"/>
                        </a:rPr>
                        <a:t>→</a:t>
                      </a:r>
                      <a:r>
                        <a:rPr lang="zh-TW" sz="1200" kern="0" dirty="0">
                          <a:latin typeface="Calibri"/>
                          <a:ea typeface="Times New Roman"/>
                          <a:cs typeface="Times New Roman"/>
                        </a:rPr>
                        <a:t> </a:t>
                      </a:r>
                      <a:r>
                        <a:rPr lang="zh-TW" sz="1200" kern="0" dirty="0">
                          <a:latin typeface="Times New Roman"/>
                          <a:ea typeface="新細明體"/>
                          <a:cs typeface="Times New Roman"/>
                        </a:rPr>
                        <a:t>全額退稅</a:t>
                      </a:r>
                      <a:endParaRPr lang="zh-TW" sz="1200" kern="100" dirty="0">
                        <a:latin typeface="Calibri"/>
                        <a:ea typeface="新細明體"/>
                        <a:cs typeface="Times New Roman"/>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6"/>
                  </a:ext>
                </a:extLst>
              </a:tr>
              <a:tr h="181700">
                <a:tc vMerge="1">
                  <a:txBody>
                    <a:bodyPr/>
                    <a:lstStyle/>
                    <a:p>
                      <a:endParaRPr lang="zh-TW" altLang="en-US"/>
                    </a:p>
                  </a:txBody>
                  <a:tcPr/>
                </a:tc>
                <a:tc gridSpan="4">
                  <a:txBody>
                    <a:bodyPr/>
                    <a:lstStyle/>
                    <a:p>
                      <a:pPr>
                        <a:spcAft>
                          <a:spcPts val="0"/>
                        </a:spcAft>
                      </a:pPr>
                      <a:r>
                        <a:rPr kumimoji="0" lang="zh-TW" altLang="en-US" sz="1200" b="0" i="0" u="none" strike="noStrike" kern="0" cap="none" spc="0" normalizeH="0" baseline="0" noProof="0" dirty="0" smtClean="0">
                          <a:ln>
                            <a:noFill/>
                          </a:ln>
                          <a:solidFill>
                            <a:srgbClr val="000000"/>
                          </a:solidFill>
                          <a:effectLst/>
                          <a:uLnTx/>
                          <a:uFillTx/>
                          <a:latin typeface="Times New Roman"/>
                          <a:ea typeface="新細明體"/>
                          <a:cs typeface="Times New Roman"/>
                        </a:rPr>
                        <a:t>  </a:t>
                      </a:r>
                      <a:r>
                        <a:rPr kumimoji="0" lang="en-US" altLang="zh-TW" sz="1200" b="0" i="0" u="none" strike="noStrike" kern="0" cap="none" spc="0" normalizeH="0" baseline="0" noProof="0" dirty="0" smtClean="0">
                          <a:ln>
                            <a:noFill/>
                          </a:ln>
                          <a:solidFill>
                            <a:srgbClr val="000000"/>
                          </a:solidFill>
                          <a:effectLst/>
                          <a:uLnTx/>
                          <a:uFillTx/>
                          <a:latin typeface="Times New Roman"/>
                          <a:ea typeface="新細明體"/>
                          <a:cs typeface="Times New Roman"/>
                        </a:rPr>
                        <a:t>2</a:t>
                      </a:r>
                      <a:r>
                        <a:rPr kumimoji="0" lang="zh-TW" altLang="en-US" sz="1200" b="0" i="0" u="none" strike="noStrike" kern="0" cap="none" spc="0" normalizeH="0" baseline="0" noProof="0" dirty="0" smtClean="0">
                          <a:ln>
                            <a:noFill/>
                          </a:ln>
                          <a:solidFill>
                            <a:srgbClr val="000000"/>
                          </a:solidFill>
                          <a:effectLst/>
                          <a:uLnTx/>
                          <a:uFillTx/>
                          <a:latin typeface="Times New Roman"/>
                          <a:ea typeface="新細明體"/>
                          <a:cs typeface="Times New Roman"/>
                        </a:rPr>
                        <a:t>年內  </a:t>
                      </a:r>
                      <a:r>
                        <a:rPr lang="zh-TW" sz="1200" kern="0" dirty="0" smtClean="0">
                          <a:latin typeface="Times New Roman"/>
                          <a:ea typeface="新細明體"/>
                          <a:cs typeface="Times New Roman"/>
                        </a:rPr>
                        <a:t>賣</a:t>
                      </a:r>
                      <a:r>
                        <a:rPr lang="zh-TW" sz="1200" kern="0" dirty="0">
                          <a:latin typeface="Times New Roman"/>
                          <a:ea typeface="新細明體"/>
                          <a:cs typeface="Times New Roman"/>
                        </a:rPr>
                        <a:t>高（大）換低（小）</a:t>
                      </a:r>
                      <a:r>
                        <a:rPr lang="zh-TW" sz="1200" kern="0" dirty="0">
                          <a:latin typeface="Calibri"/>
                          <a:ea typeface="新細明體"/>
                          <a:cs typeface="Times New Roman"/>
                        </a:rPr>
                        <a:t>→</a:t>
                      </a:r>
                      <a:r>
                        <a:rPr lang="zh-TW" sz="1200" kern="0" dirty="0">
                          <a:latin typeface="Calibri"/>
                          <a:ea typeface="Times New Roman"/>
                          <a:cs typeface="Times New Roman"/>
                        </a:rPr>
                        <a:t> </a:t>
                      </a:r>
                      <a:r>
                        <a:rPr lang="zh-TW" sz="1200" kern="0" dirty="0">
                          <a:latin typeface="Times New Roman"/>
                          <a:ea typeface="新細明體"/>
                          <a:cs typeface="Times New Roman"/>
                        </a:rPr>
                        <a:t>比例退稅</a:t>
                      </a:r>
                      <a:endParaRPr lang="zh-TW" sz="1200" kern="100" dirty="0">
                        <a:latin typeface="Calibri"/>
                        <a:ea typeface="新細明體"/>
                        <a:cs typeface="Times New Roman"/>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7"/>
                  </a:ext>
                </a:extLst>
              </a:tr>
              <a:tr h="177171">
                <a:tc vMerge="1">
                  <a:txBody>
                    <a:bodyPr/>
                    <a:lstStyle/>
                    <a:p>
                      <a:endParaRPr lang="zh-TW" altLang="en-US"/>
                    </a:p>
                  </a:txBody>
                  <a:tcPr/>
                </a:tc>
                <a:tc gridSpan="4">
                  <a:txBody>
                    <a:bodyPr/>
                    <a:lstStyle/>
                    <a:p>
                      <a:pPr>
                        <a:spcAft>
                          <a:spcPts val="0"/>
                        </a:spcAft>
                      </a:pPr>
                      <a:r>
                        <a:rPr lang="zh-TW" sz="1200" kern="0" dirty="0">
                          <a:latin typeface="Times New Roman"/>
                          <a:ea typeface="新細明體"/>
                          <a:cs typeface="Times New Roman"/>
                        </a:rPr>
                        <a:t>備註</a:t>
                      </a:r>
                      <a:r>
                        <a:rPr lang="en-US" sz="1200" kern="0" dirty="0">
                          <a:latin typeface="Times New Roman"/>
                          <a:ea typeface="新細明體"/>
                          <a:cs typeface="Times New Roman"/>
                        </a:rPr>
                        <a:t>:</a:t>
                      </a:r>
                      <a:r>
                        <a:rPr lang="zh-TW" sz="1200" kern="0" dirty="0">
                          <a:latin typeface="Times New Roman"/>
                          <a:ea typeface="新細明體"/>
                          <a:cs typeface="Times New Roman"/>
                        </a:rPr>
                        <a:t>重購後</a:t>
                      </a:r>
                      <a:r>
                        <a:rPr lang="en-US" sz="1200" kern="0" dirty="0">
                          <a:latin typeface="Times New Roman"/>
                          <a:ea typeface="新細明體"/>
                          <a:cs typeface="Times New Roman"/>
                        </a:rPr>
                        <a:t>5</a:t>
                      </a:r>
                      <a:r>
                        <a:rPr lang="zh-TW" sz="1200" kern="0" dirty="0">
                          <a:latin typeface="Times New Roman"/>
                          <a:ea typeface="新細明體"/>
                          <a:cs typeface="Times New Roman"/>
                        </a:rPr>
                        <a:t>年內不得再行移轉或改作其他用途。</a:t>
                      </a:r>
                      <a:endParaRPr lang="zh-TW" sz="1200" kern="100" dirty="0">
                        <a:latin typeface="Calibri"/>
                        <a:ea typeface="新細明體"/>
                        <a:cs typeface="Times New Roman"/>
                      </a:endParaRPr>
                    </a:p>
                  </a:txBody>
                  <a:tcPr marL="14153" marR="141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8"/>
                  </a:ext>
                </a:extLst>
              </a:tr>
              <a:tr h="520694">
                <a:tc>
                  <a:txBody>
                    <a:bodyPr/>
                    <a:lstStyle/>
                    <a:p>
                      <a:pPr algn="ctr">
                        <a:spcAft>
                          <a:spcPts val="0"/>
                        </a:spcAft>
                      </a:pPr>
                      <a:r>
                        <a:rPr lang="zh-TW" sz="1400" b="1" kern="0" dirty="0">
                          <a:latin typeface="Times New Roman"/>
                          <a:ea typeface="新細明體"/>
                          <a:cs typeface="Times New Roman"/>
                        </a:rPr>
                        <a:t>課稅方式</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a:spcAft>
                          <a:spcPts val="0"/>
                        </a:spcAft>
                      </a:pPr>
                      <a:r>
                        <a:rPr lang="zh-TW" sz="1200" kern="0" dirty="0">
                          <a:latin typeface="Times New Roman"/>
                          <a:ea typeface="新細明體"/>
                          <a:cs typeface="Times New Roman"/>
                        </a:rPr>
                        <a:t>個人部分採</a:t>
                      </a:r>
                      <a:r>
                        <a:rPr lang="zh-TW" sz="1200" b="1" kern="0" dirty="0">
                          <a:latin typeface="Times New Roman"/>
                          <a:ea typeface="新細明體"/>
                          <a:cs typeface="Times New Roman"/>
                        </a:rPr>
                        <a:t>分離課稅</a:t>
                      </a:r>
                      <a:r>
                        <a:rPr lang="zh-TW" sz="1200" kern="0" dirty="0">
                          <a:latin typeface="Times New Roman"/>
                          <a:ea typeface="新細明體"/>
                          <a:cs typeface="Times New Roman"/>
                        </a:rPr>
                        <a:t>，於所有權移轉之次日起算</a:t>
                      </a:r>
                      <a:r>
                        <a:rPr lang="en-US" sz="1200" kern="0" dirty="0">
                          <a:latin typeface="Times New Roman"/>
                          <a:ea typeface="新細明體"/>
                          <a:cs typeface="Times New Roman"/>
                        </a:rPr>
                        <a:t>30</a:t>
                      </a:r>
                      <a:r>
                        <a:rPr lang="zh-TW" sz="1200" kern="0" dirty="0">
                          <a:latin typeface="Times New Roman"/>
                          <a:ea typeface="新細明體"/>
                          <a:cs typeface="Times New Roman"/>
                        </a:rPr>
                        <a:t>天內申報納稅。</a:t>
                      </a:r>
                      <a:endParaRPr lang="zh-TW" sz="1200" kern="100" dirty="0">
                        <a:latin typeface="Calibri"/>
                        <a:ea typeface="新細明體"/>
                        <a:cs typeface="Times New Roman"/>
                      </a:endParaRPr>
                    </a:p>
                    <a:p>
                      <a:pPr>
                        <a:spcAft>
                          <a:spcPts val="0"/>
                        </a:spcAft>
                      </a:pPr>
                      <a:r>
                        <a:rPr lang="zh-TW" sz="1200" b="1" kern="0" dirty="0">
                          <a:solidFill>
                            <a:srgbClr val="000000"/>
                          </a:solidFill>
                          <a:latin typeface="Calibri"/>
                          <a:ea typeface="新細明體"/>
                          <a:cs typeface="標楷體"/>
                        </a:rPr>
                        <a:t>盈虧互抵：</a:t>
                      </a:r>
                      <a:r>
                        <a:rPr lang="zh-TW" sz="1200" kern="0" dirty="0">
                          <a:solidFill>
                            <a:srgbClr val="000000"/>
                          </a:solidFill>
                          <a:latin typeface="Calibri"/>
                          <a:ea typeface="新細明體"/>
                          <a:cs typeface="標楷體"/>
                        </a:rPr>
                        <a:t>個人房屋、土地交易損失，得自交易日</a:t>
                      </a:r>
                      <a:r>
                        <a:rPr lang="zh-TW" sz="1200" kern="0" dirty="0" smtClean="0">
                          <a:solidFill>
                            <a:srgbClr val="000000"/>
                          </a:solidFill>
                          <a:latin typeface="Calibri"/>
                          <a:ea typeface="新細明體"/>
                          <a:cs typeface="標楷體"/>
                        </a:rPr>
                        <a:t>以後</a:t>
                      </a:r>
                      <a:r>
                        <a:rPr lang="en-US" altLang="zh-TW" sz="1200" kern="0" dirty="0" smtClean="0">
                          <a:solidFill>
                            <a:srgbClr val="000000"/>
                          </a:solidFill>
                          <a:latin typeface="Calibri"/>
                          <a:ea typeface="新細明體"/>
                          <a:cs typeface="標楷體"/>
                        </a:rPr>
                        <a:t>3</a:t>
                      </a:r>
                      <a:r>
                        <a:rPr lang="en-US" altLang="zh-TW" sz="1200" kern="0" baseline="0" dirty="0" smtClean="0">
                          <a:solidFill>
                            <a:srgbClr val="000000"/>
                          </a:solidFill>
                          <a:latin typeface="Calibri"/>
                          <a:ea typeface="新細明體"/>
                          <a:cs typeface="標楷體"/>
                        </a:rPr>
                        <a:t> </a:t>
                      </a:r>
                      <a:r>
                        <a:rPr lang="zh-TW" sz="1200" kern="0" dirty="0" smtClean="0">
                          <a:solidFill>
                            <a:srgbClr val="000000"/>
                          </a:solidFill>
                          <a:latin typeface="Calibri"/>
                          <a:ea typeface="新細明體"/>
                          <a:cs typeface="標楷體"/>
                        </a:rPr>
                        <a:t>年內</a:t>
                      </a:r>
                      <a:r>
                        <a:rPr lang="zh-TW" sz="1200" kern="0" dirty="0">
                          <a:solidFill>
                            <a:srgbClr val="000000"/>
                          </a:solidFill>
                          <a:latin typeface="Calibri"/>
                          <a:ea typeface="新細明體"/>
                          <a:cs typeface="標楷體"/>
                        </a:rPr>
                        <a:t>之房屋、土地交易所得減除之。</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9"/>
                  </a:ext>
                </a:extLst>
              </a:tr>
              <a:tr h="363400">
                <a:tc rowSpan="2">
                  <a:txBody>
                    <a:bodyPr/>
                    <a:lstStyle/>
                    <a:p>
                      <a:pPr algn="ctr">
                        <a:spcAft>
                          <a:spcPts val="0"/>
                        </a:spcAft>
                      </a:pPr>
                      <a:r>
                        <a:rPr lang="zh-TW" sz="1400" b="1" kern="0" dirty="0">
                          <a:latin typeface="Times New Roman"/>
                          <a:ea typeface="新細明體"/>
                          <a:cs typeface="Times New Roman"/>
                        </a:rPr>
                        <a:t>配</a:t>
                      </a:r>
                      <a:r>
                        <a:rPr lang="en-US" sz="1400" b="1" kern="0" dirty="0">
                          <a:latin typeface="Times New Roman"/>
                          <a:ea typeface="新細明體"/>
                          <a:cs typeface="Times New Roman"/>
                        </a:rPr>
                        <a:t>    </a:t>
                      </a:r>
                      <a:r>
                        <a:rPr lang="zh-TW" sz="1400" b="1" kern="0" dirty="0">
                          <a:latin typeface="Times New Roman"/>
                          <a:ea typeface="新細明體"/>
                          <a:cs typeface="Times New Roman"/>
                        </a:rPr>
                        <a:t>套</a:t>
                      </a:r>
                      <a:endParaRPr lang="zh-TW" sz="1400" kern="100" dirty="0">
                        <a:latin typeface="Calibri"/>
                        <a:ea typeface="新細明體"/>
                        <a:cs typeface="Times New Roman"/>
                      </a:endParaRPr>
                    </a:p>
                  </a:txBody>
                  <a:tcPr marL="14153" marR="141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spcAft>
                          <a:spcPts val="0"/>
                        </a:spcAft>
                      </a:pPr>
                      <a:r>
                        <a:rPr lang="zh-TW" sz="1200" kern="0" dirty="0">
                          <a:latin typeface="Times New Roman"/>
                          <a:ea typeface="新細明體"/>
                          <a:cs typeface="Times New Roman"/>
                        </a:rPr>
                        <a:t>奢侈稅</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1200" kern="0">
                          <a:latin typeface="Times New Roman"/>
                          <a:ea typeface="新細明體"/>
                          <a:cs typeface="Times New Roman"/>
                        </a:rPr>
                        <a:t>土地增值稅</a:t>
                      </a:r>
                      <a:endParaRPr lang="zh-TW" sz="1200" kern="10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0" dirty="0">
                          <a:latin typeface="Times New Roman"/>
                          <a:ea typeface="新細明體"/>
                          <a:cs typeface="Times New Roman"/>
                        </a:rPr>
                        <a:t>外資（境內無固定營業場所）</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47128">
                <a:tc vMerge="1">
                  <a:txBody>
                    <a:bodyPr/>
                    <a:lstStyle/>
                    <a:p>
                      <a:endParaRPr lang="zh-TW" altLang="en-US"/>
                    </a:p>
                  </a:txBody>
                  <a:tcPr/>
                </a:tc>
                <a:tc gridSpan="2">
                  <a:txBody>
                    <a:bodyPr/>
                    <a:lstStyle/>
                    <a:p>
                      <a:pPr algn="ctr">
                        <a:spcAft>
                          <a:spcPts val="0"/>
                        </a:spcAft>
                      </a:pPr>
                      <a:r>
                        <a:rPr lang="zh-TW" sz="1200" kern="0" dirty="0">
                          <a:latin typeface="Times New Roman"/>
                          <a:ea typeface="新細明體"/>
                          <a:cs typeface="Times New Roman"/>
                        </a:rPr>
                        <a:t>不動產部分停徵</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1200" kern="0" dirty="0">
                          <a:latin typeface="Times New Roman"/>
                          <a:ea typeface="新細明體"/>
                          <a:cs typeface="Times New Roman"/>
                        </a:rPr>
                        <a:t>維持</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latin typeface="Times New Roman"/>
                          <a:ea typeface="新細明體"/>
                          <a:cs typeface="Times New Roman"/>
                        </a:rPr>
                        <a:t>35-45%</a:t>
                      </a:r>
                      <a:endParaRPr lang="zh-TW" sz="1200" kern="100" dirty="0">
                        <a:latin typeface="Calibri"/>
                        <a:ea typeface="新細明體"/>
                        <a:cs typeface="Times New Roman"/>
                      </a:endParaRPr>
                    </a:p>
                  </a:txBody>
                  <a:tcPr marL="14153" marR="141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
        <p:nvSpPr>
          <p:cNvPr id="13363" name="矩形 5"/>
          <p:cNvSpPr>
            <a:spLocks noChangeArrowheads="1"/>
          </p:cNvSpPr>
          <p:nvPr/>
        </p:nvSpPr>
        <p:spPr bwMode="auto">
          <a:xfrm>
            <a:off x="395536" y="1124744"/>
            <a:ext cx="2808312" cy="400110"/>
          </a:xfrm>
          <a:prstGeom prst="rect">
            <a:avLst/>
          </a:prstGeom>
          <a:noFill/>
          <a:ln w="9525">
            <a:noFill/>
            <a:miter lim="800000"/>
            <a:headEnd/>
            <a:tailEnd/>
          </a:ln>
        </p:spPr>
        <p:txBody>
          <a:bodyPr wrap="square">
            <a:spAutoFit/>
          </a:bodyPr>
          <a:lstStyle/>
          <a:p>
            <a:r>
              <a:rPr lang="zh-TW" altLang="en-US" sz="2000" b="1" dirty="0" smtClean="0">
                <a:solidFill>
                  <a:srgbClr val="FF0000"/>
                </a:solidFill>
                <a:ea typeface="新細明體" pitchFamily="18" charset="-120"/>
              </a:rPr>
              <a:t>新制</a:t>
            </a:r>
            <a:r>
              <a:rPr lang="zh-TW" altLang="zh-TW" sz="2000" b="1" dirty="0" smtClean="0">
                <a:solidFill>
                  <a:srgbClr val="FF0000"/>
                </a:solidFill>
                <a:ea typeface="新細明體" pitchFamily="18" charset="-120"/>
              </a:rPr>
              <a:t>房地</a:t>
            </a:r>
            <a:r>
              <a:rPr lang="zh-TW" altLang="zh-TW" sz="2000" b="1" dirty="0">
                <a:solidFill>
                  <a:srgbClr val="FF0000"/>
                </a:solidFill>
                <a:ea typeface="新細明體" pitchFamily="18" charset="-120"/>
              </a:rPr>
              <a:t>合一</a:t>
            </a:r>
            <a:r>
              <a:rPr lang="zh-TW" altLang="zh-TW" sz="2000" b="1" dirty="0" smtClean="0">
                <a:solidFill>
                  <a:srgbClr val="FF0000"/>
                </a:solidFill>
                <a:ea typeface="新細明體" pitchFamily="18" charset="-120"/>
              </a:rPr>
              <a:t>所得稅</a:t>
            </a:r>
            <a:endParaRPr lang="zh-TW" altLang="en-US" sz="2000" dirty="0">
              <a:solidFill>
                <a:srgbClr val="FF0000"/>
              </a:solidFill>
              <a:ea typeface="新細明體" pitchFamily="18" charset="-120"/>
            </a:endParaRPr>
          </a:p>
        </p:txBody>
      </p:sp>
      <p:sp>
        <p:nvSpPr>
          <p:cNvPr id="8" name="頁尾版面配置區 6"/>
          <p:cNvSpPr txBox="1">
            <a:spLocks/>
          </p:cNvSpPr>
          <p:nvPr/>
        </p:nvSpPr>
        <p:spPr>
          <a:xfrm>
            <a:off x="0" y="6597352"/>
            <a:ext cx="9144000" cy="260648"/>
          </a:xfrm>
          <a:prstGeom prst="rect">
            <a:avLst/>
          </a:prstGeom>
          <a:solidFill>
            <a:schemeClr val="accent2">
              <a:lumMod val="50000"/>
            </a:schemeClr>
          </a:solidFill>
        </p:spPr>
        <p:txBody>
          <a:bodyPr/>
          <a:lstStyle/>
          <a:p>
            <a:pPr>
              <a:defRPr/>
            </a:pPr>
            <a:r>
              <a:rPr lang="zh-TW" altLang="en-US" sz="1050" dirty="0" smtClean="0">
                <a:solidFill>
                  <a:srgbClr val="FFFFFF"/>
                </a:solidFill>
              </a:rPr>
              <a:t>                                 林秀銘                                                                                                                                                            </a:t>
            </a:r>
            <a:endParaRPr lang="zh-TW" altLang="en-US" sz="1050" dirty="0">
              <a:solidFill>
                <a:srgbClr val="FFFFFF"/>
              </a:solidFill>
            </a:endParaRPr>
          </a:p>
        </p:txBody>
      </p:sp>
      <p:sp>
        <p:nvSpPr>
          <p:cNvPr id="9" name="投影片編號版面配置區 5"/>
          <p:cNvSpPr txBox="1">
            <a:spLocks/>
          </p:cNvSpPr>
          <p:nvPr/>
        </p:nvSpPr>
        <p:spPr>
          <a:xfrm>
            <a:off x="7380312" y="6620256"/>
            <a:ext cx="480060" cy="237744"/>
          </a:xfrm>
          <a:prstGeom prst="rect">
            <a:avLst/>
          </a:prstGeom>
        </p:spPr>
        <p:txBody>
          <a:bodyPr/>
          <a:lstStyle/>
          <a:p>
            <a:pPr>
              <a:defRPr/>
            </a:pPr>
            <a:endParaRPr lang="zh-TW" altLang="en-US" sz="1050" dirty="0">
              <a:solidFill>
                <a:srgbClr val="3333CC">
                  <a:lumMod val="60000"/>
                  <a:lumOff val="40000"/>
                </a:srgbClr>
              </a:solidFill>
            </a:endParaRPr>
          </a:p>
        </p:txBody>
      </p:sp>
      <p:sp>
        <p:nvSpPr>
          <p:cNvPr id="10" name="投影片編號版面配置區 5"/>
          <p:cNvSpPr txBox="1">
            <a:spLocks/>
          </p:cNvSpPr>
          <p:nvPr/>
        </p:nvSpPr>
        <p:spPr>
          <a:xfrm>
            <a:off x="7380312" y="6608804"/>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62</a:t>
            </a:fld>
            <a:endParaRPr lang="zh-TW" altLang="en-US" sz="1050" dirty="0">
              <a:solidFill>
                <a:srgbClr val="FFFFFF"/>
              </a:solidFill>
            </a:endParaRPr>
          </a:p>
        </p:txBody>
      </p:sp>
    </p:spTree>
    <p:extLst>
      <p:ext uri="{BB962C8B-B14F-4D97-AF65-F5344CB8AC3E}">
        <p14:creationId xmlns:p14="http://schemas.microsoft.com/office/powerpoint/2010/main" val="30330738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368300" y="192088"/>
            <a:ext cx="2232025" cy="763587"/>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4400" u="sng">
                <a:solidFill>
                  <a:srgbClr val="5EC902"/>
                </a:solidFill>
                <a:ea typeface="新細明體" pitchFamily="18" charset="-120"/>
              </a:rPr>
              <a:t>The end</a:t>
            </a:r>
          </a:p>
        </p:txBody>
      </p:sp>
      <p:sp>
        <p:nvSpPr>
          <p:cNvPr id="27651" name="Text Box 3"/>
          <p:cNvSpPr txBox="1">
            <a:spLocks noChangeArrowheads="1"/>
          </p:cNvSpPr>
          <p:nvPr/>
        </p:nvSpPr>
        <p:spPr bwMode="auto">
          <a:xfrm>
            <a:off x="2987675" y="3573463"/>
            <a:ext cx="4176713" cy="1150937"/>
          </a:xfrm>
          <a:prstGeom prst="rect">
            <a:avLst/>
          </a:prstGeom>
          <a:noFill/>
          <a:ln w="9525">
            <a:noFill/>
            <a:round/>
            <a:headEnd/>
            <a:tailEnd/>
          </a:ln>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zh-TW" sz="6000" b="1">
              <a:solidFill>
                <a:srgbClr val="FFFFFF"/>
              </a:solidFill>
              <a:latin typeface="Verdana" pitchFamily="34" charset="0"/>
              <a:ea typeface="新細明體" pitchFamily="18" charset="-120"/>
            </a:endParaRPr>
          </a:p>
        </p:txBody>
      </p:sp>
      <p:pic>
        <p:nvPicPr>
          <p:cNvPr id="27652" name="Picture 2" descr="http://72abfb7c1a8a71411901-4a3d306595cd09781b35fe13ebdb4f63.r27.cf2.rackcdn.com/C978346C-C699-4741-A869-2F37FCA4440D.jpg"/>
          <p:cNvPicPr>
            <a:picLocks noChangeAspect="1" noChangeArrowheads="1"/>
          </p:cNvPicPr>
          <p:nvPr/>
        </p:nvPicPr>
        <p:blipFill>
          <a:blip r:embed="rId3" cstate="print"/>
          <a:srcRect/>
          <a:stretch>
            <a:fillRect/>
          </a:stretch>
        </p:blipFill>
        <p:spPr bwMode="auto">
          <a:xfrm>
            <a:off x="0" y="-171400"/>
            <a:ext cx="9753600" cy="7315200"/>
          </a:xfrm>
          <a:prstGeom prst="rect">
            <a:avLst/>
          </a:prstGeom>
          <a:noFill/>
          <a:ln w="9525">
            <a:noFill/>
            <a:miter lim="800000"/>
            <a:headEnd/>
            <a:tailEnd/>
          </a:ln>
        </p:spPr>
      </p:pic>
      <p:sp>
        <p:nvSpPr>
          <p:cNvPr id="6" name="Titel 5"/>
          <p:cNvSpPr txBox="1">
            <a:spLocks/>
          </p:cNvSpPr>
          <p:nvPr/>
        </p:nvSpPr>
        <p:spPr>
          <a:xfrm>
            <a:off x="323528" y="764704"/>
            <a:ext cx="4103688" cy="936625"/>
          </a:xfrm>
          <a:prstGeom prst="rect">
            <a:avLst/>
          </a:prstGeom>
        </p:spPr>
        <p:txBody>
          <a:bodyPr/>
          <a:lstStyle/>
          <a:p>
            <a:pPr algn="ctr" eaLnBrk="0" hangingPunct="0">
              <a:buFont typeface="Times New Roman" pitchFamily="16" charset="0"/>
              <a:buNone/>
              <a:defRPr/>
            </a:pPr>
            <a:r>
              <a:rPr lang="zh-TW" altLang="en-US" sz="4800" kern="0" dirty="0">
                <a:solidFill>
                  <a:schemeClr val="accent1">
                    <a:lumMod val="60000"/>
                    <a:lumOff val="40000"/>
                  </a:schemeClr>
                </a:solidFill>
                <a:latin typeface="微軟正黑體" pitchFamily="34" charset="-120"/>
                <a:ea typeface="微軟正黑體" pitchFamily="34" charset="-120"/>
                <a:cs typeface="+mj-cs"/>
              </a:rPr>
              <a:t>感謝您的聆聽</a:t>
            </a:r>
            <a:endParaRPr lang="de-DE" sz="4800" kern="0" dirty="0">
              <a:solidFill>
                <a:schemeClr val="accent1">
                  <a:lumMod val="60000"/>
                  <a:lumOff val="40000"/>
                </a:schemeClr>
              </a:solidFill>
              <a:latin typeface="微軟正黑體" pitchFamily="34" charset="-120"/>
              <a:ea typeface="微軟正黑體" pitchFamily="34" charset="-120"/>
              <a:cs typeface="+mj-cs"/>
            </a:endParaRPr>
          </a:p>
        </p:txBody>
      </p:sp>
      <p:sp>
        <p:nvSpPr>
          <p:cNvPr id="7" name="Untertitel 8"/>
          <p:cNvSpPr txBox="1">
            <a:spLocks/>
          </p:cNvSpPr>
          <p:nvPr/>
        </p:nvSpPr>
        <p:spPr>
          <a:xfrm>
            <a:off x="6516216" y="5949280"/>
            <a:ext cx="2268537" cy="567258"/>
          </a:xfrm>
          <a:prstGeom prst="rect">
            <a:avLst/>
          </a:prstGeom>
        </p:spPr>
        <p:style>
          <a:lnRef idx="0">
            <a:schemeClr val="accent5"/>
          </a:lnRef>
          <a:fillRef idx="3">
            <a:schemeClr val="accent5"/>
          </a:fillRef>
          <a:effectRef idx="3">
            <a:schemeClr val="accent5"/>
          </a:effectRef>
          <a:fontRef idx="minor">
            <a:schemeClr val="lt1"/>
          </a:fontRef>
        </p:style>
        <p:txBody>
          <a:bodyPr>
            <a:normAutofit fontScale="92500"/>
          </a:bodyPr>
          <a:lstStyle/>
          <a:p>
            <a:pPr marL="342900" indent="-342900" eaLnBrk="0" hangingPunct="0">
              <a:spcBef>
                <a:spcPts val="800"/>
              </a:spcBef>
              <a:buFont typeface="Times New Roman" pitchFamily="16" charset="0"/>
              <a:buNone/>
              <a:defRPr/>
            </a:pPr>
            <a:r>
              <a:rPr lang="zh-TW" altLang="en-US" sz="3000" kern="0" smtClean="0">
                <a:solidFill>
                  <a:srgbClr val="FF0000"/>
                </a:solidFill>
                <a:latin typeface="微軟正黑體" pitchFamily="34" charset="-120"/>
                <a:ea typeface="微軟正黑體" pitchFamily="34" charset="-120"/>
                <a:cs typeface="+mn-cs"/>
              </a:rPr>
              <a:t>林秀銘  </a:t>
            </a:r>
            <a:r>
              <a:rPr lang="zh-TW" altLang="en-US" sz="3000" kern="0" dirty="0" smtClean="0">
                <a:solidFill>
                  <a:srgbClr val="FF0000"/>
                </a:solidFill>
                <a:latin typeface="微軟正黑體" pitchFamily="34" charset="-120"/>
                <a:ea typeface="微軟正黑體" pitchFamily="34" charset="-120"/>
                <a:cs typeface="+mn-cs"/>
              </a:rPr>
              <a:t>老師</a:t>
            </a:r>
            <a:endParaRPr lang="de-DE" sz="3000" kern="0" dirty="0">
              <a:solidFill>
                <a:srgbClr val="FF0000"/>
              </a:solidFill>
              <a:latin typeface="微軟正黑體" pitchFamily="34" charset="-120"/>
              <a:ea typeface="微軟正黑體" pitchFamily="34" charset="-120"/>
              <a:cs typeface="+mn-cs"/>
            </a:endParaRPr>
          </a:p>
        </p:txBody>
      </p:sp>
      <p:pic>
        <p:nvPicPr>
          <p:cNvPr id="1026" name="Picture 2" descr="C:\Users\User\Desktop\lineat_ogp.png"/>
          <p:cNvPicPr>
            <a:picLocks noChangeAspect="1" noChangeArrowheads="1"/>
          </p:cNvPicPr>
          <p:nvPr/>
        </p:nvPicPr>
        <p:blipFill>
          <a:blip r:embed="rId4" cstate="print"/>
          <a:srcRect/>
          <a:stretch>
            <a:fillRect/>
          </a:stretch>
        </p:blipFill>
        <p:spPr bwMode="auto">
          <a:xfrm>
            <a:off x="107504" y="5949280"/>
            <a:ext cx="720080" cy="720080"/>
          </a:xfrm>
          <a:prstGeom prst="rect">
            <a:avLst/>
          </a:prstGeom>
          <a:noFill/>
        </p:spPr>
      </p:pic>
      <p:pic>
        <p:nvPicPr>
          <p:cNvPr id="1029" name="Picture 5" descr="C:\Users\User\Desktop\FB-VYOU.jpg"/>
          <p:cNvPicPr>
            <a:picLocks noChangeAspect="1" noChangeArrowheads="1"/>
          </p:cNvPicPr>
          <p:nvPr/>
        </p:nvPicPr>
        <p:blipFill>
          <a:blip r:embed="rId5" cstate="print"/>
          <a:srcRect/>
          <a:stretch>
            <a:fillRect/>
          </a:stretch>
        </p:blipFill>
        <p:spPr bwMode="auto">
          <a:xfrm>
            <a:off x="107504" y="4941168"/>
            <a:ext cx="3096344" cy="951127"/>
          </a:xfrm>
          <a:prstGeom prst="rect">
            <a:avLst/>
          </a:prstGeom>
          <a:noFill/>
        </p:spPr>
      </p:pic>
      <p:pic>
        <p:nvPicPr>
          <p:cNvPr id="1031" name="Picture 7" descr="C:\Users\User\Desktop\Image.jpg"/>
          <p:cNvPicPr>
            <a:picLocks noChangeAspect="1" noChangeArrowheads="1"/>
          </p:cNvPicPr>
          <p:nvPr/>
        </p:nvPicPr>
        <p:blipFill>
          <a:blip r:embed="rId6" cstate="print"/>
          <a:srcRect/>
          <a:stretch>
            <a:fillRect/>
          </a:stretch>
        </p:blipFill>
        <p:spPr bwMode="auto">
          <a:xfrm>
            <a:off x="827584" y="5949280"/>
            <a:ext cx="2808312" cy="714872"/>
          </a:xfrm>
          <a:prstGeom prst="rect">
            <a:avLst/>
          </a:prstGeom>
          <a:noFill/>
        </p:spPr>
      </p:pic>
      <p:sp>
        <p:nvSpPr>
          <p:cNvPr id="19" name="頁尾版面配置區 6"/>
          <p:cNvSpPr txBox="1">
            <a:spLocks/>
          </p:cNvSpPr>
          <p:nvPr/>
        </p:nvSpPr>
        <p:spPr>
          <a:xfrm>
            <a:off x="611560" y="6620256"/>
            <a:ext cx="5369814"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accent2">
                    <a:lumMod val="60000"/>
                    <a:lumOff val="40000"/>
                  </a:schemeClr>
                </a:solidFill>
                <a:effectLst/>
                <a:uLnTx/>
                <a:uFillTx/>
                <a:latin typeface="Arial" pitchFamily="34" charset="0"/>
                <a:ea typeface="+mn-ea"/>
                <a:cs typeface="Arial" pitchFamily="34" charset="0"/>
              </a:rPr>
              <a:t>林秀銘</a:t>
            </a:r>
            <a:endParaRPr kumimoji="0" lang="zh-TW"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
        <p:nvSpPr>
          <p:cNvPr id="20" name="投影片編號版面配置區 5"/>
          <p:cNvSpPr txBox="1">
            <a:spLocks/>
          </p:cNvSpPr>
          <p:nvPr/>
        </p:nvSpPr>
        <p:spPr>
          <a:xfrm>
            <a:off x="7452320" y="662025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
        <p:nvSpPr>
          <p:cNvPr id="12" name="投影片編號版面配置區 5"/>
          <p:cNvSpPr txBox="1">
            <a:spLocks/>
          </p:cNvSpPr>
          <p:nvPr/>
        </p:nvSpPr>
        <p:spPr>
          <a:xfrm>
            <a:off x="7452320" y="6612090"/>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63</a:t>
            </a:fld>
            <a:endParaRPr lang="zh-TW" altLang="en-US" sz="1050" dirty="0">
              <a:solidFill>
                <a:srgbClr val="FFFFFF"/>
              </a:solidFill>
            </a:endParaRPr>
          </a:p>
        </p:txBody>
      </p:sp>
      <p:pic>
        <p:nvPicPr>
          <p:cNvPr id="8194" name="Picture 2" descr="D:\備份\D\Desktop\金典地產代書\照片\金典地政士事務所 QR code-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0283" y="5938267"/>
            <a:ext cx="578271" cy="5782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62881"/>
            <a:ext cx="8229600" cy="5099322"/>
          </a:xfrm>
        </p:spPr>
        <p:txBody>
          <a:bodyPr vert="horz" lIns="91440" tIns="45720" rIns="91440" bIns="45720" rtlCol="0">
            <a:normAutofit/>
          </a:bodyPr>
          <a:lstStyle/>
          <a:p>
            <a:pPr marL="0" indent="0">
              <a:buNone/>
            </a:pPr>
            <a:r>
              <a:rPr lang="zh-TW" altLang="en-US" sz="2600" b="1" dirty="0" smtClean="0">
                <a:latin typeface="微軟正黑體" panose="020B0604030504040204" pitchFamily="34" charset="-120"/>
                <a:ea typeface="微軟正黑體" panose="020B0604030504040204" pitchFamily="34" charset="-120"/>
              </a:rPr>
              <a:t>住家</a:t>
            </a:r>
            <a:r>
              <a:rPr lang="zh-TW" altLang="en-US" sz="2600" b="1" dirty="0">
                <a:latin typeface="微軟正黑體" panose="020B0604030504040204" pitchFamily="34" charset="-120"/>
                <a:ea typeface="微軟正黑體" panose="020B0604030504040204" pitchFamily="34" charset="-120"/>
              </a:rPr>
              <a:t>用房屋供自住及公益出租人</a:t>
            </a:r>
            <a:r>
              <a:rPr lang="zh-TW" altLang="en-US" sz="2600" b="1" dirty="0" smtClean="0">
                <a:latin typeface="微軟正黑體" panose="020B0604030504040204" pitchFamily="34" charset="-120"/>
                <a:ea typeface="微軟正黑體" panose="020B0604030504040204" pitchFamily="34" charset="-120"/>
              </a:rPr>
              <a:t>出租使用之</a:t>
            </a:r>
            <a:r>
              <a:rPr lang="zh-TW" altLang="en-US" sz="2600" b="1" dirty="0" smtClean="0">
                <a:solidFill>
                  <a:srgbClr val="FF0000"/>
                </a:solidFill>
                <a:latin typeface="微軟正黑體" panose="020B0604030504040204" pitchFamily="34" charset="-120"/>
                <a:ea typeface="微軟正黑體" panose="020B0604030504040204" pitchFamily="34" charset="-120"/>
              </a:rPr>
              <a:t>認定</a:t>
            </a:r>
            <a:r>
              <a:rPr lang="zh-TW" altLang="en-US" sz="2600" b="1" dirty="0">
                <a:solidFill>
                  <a:srgbClr val="FF0000"/>
                </a:solidFill>
                <a:latin typeface="微軟正黑體" panose="020B0604030504040204" pitchFamily="34" charset="-120"/>
                <a:ea typeface="微軟正黑體" panose="020B0604030504040204" pitchFamily="34" charset="-120"/>
              </a:rPr>
              <a:t>標準</a:t>
            </a:r>
            <a:r>
              <a:rPr lang="en-US" altLang="zh-TW" sz="2600" b="1" dirty="0" smtClean="0">
                <a:latin typeface="微軟正黑體" panose="020B0604030504040204" pitchFamily="34" charset="-120"/>
                <a:ea typeface="微軟正黑體" panose="020B0604030504040204" pitchFamily="34" charset="-120"/>
              </a:rPr>
              <a:t>)</a:t>
            </a:r>
          </a:p>
          <a:p>
            <a:pPr marL="0" lvl="0" indent="0">
              <a:spcBef>
                <a:spcPts val="0"/>
              </a:spcBef>
              <a:buNone/>
              <a:defRPr/>
            </a:pPr>
            <a:r>
              <a:rPr lang="en-US" altLang="zh-TW" sz="2400" b="1" dirty="0" smtClean="0">
                <a:solidFill>
                  <a:srgbClr val="FF0000"/>
                </a:solidFill>
                <a:latin typeface="微軟正黑體" panose="020B0604030504040204" pitchFamily="34" charset="-120"/>
                <a:ea typeface="微軟正黑體" panose="020B0604030504040204" pitchFamily="34" charset="-120"/>
              </a:rPr>
              <a:t>1.</a:t>
            </a:r>
            <a:r>
              <a:rPr lang="zh-TW" altLang="en-US" sz="2400" b="1" dirty="0">
                <a:solidFill>
                  <a:srgbClr val="FF0000"/>
                </a:solidFill>
              </a:rPr>
              <a:t>自住</a:t>
            </a:r>
            <a:r>
              <a:rPr lang="zh-TW" altLang="en-US" sz="2400" b="1" dirty="0" smtClean="0">
                <a:solidFill>
                  <a:srgbClr val="FF0000"/>
                </a:solidFill>
              </a:rPr>
              <a:t>使用：</a:t>
            </a:r>
            <a:endParaRPr lang="zh-TW" altLang="en-US" sz="2400" b="1" dirty="0">
              <a:solidFill>
                <a:srgbClr val="FF0000"/>
              </a:solidFill>
            </a:endParaRPr>
          </a:p>
          <a:p>
            <a:pPr marL="0" indent="0">
              <a:buNone/>
            </a:pPr>
            <a:endParaRPr lang="en-US" altLang="zh-TW" sz="2600" b="1"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spcBef>
                <a:spcPts val="0"/>
              </a:spcBef>
              <a:buNone/>
              <a:defRPr/>
            </a:pPr>
            <a:r>
              <a:rPr lang="zh-TW" altLang="en-US" sz="2400" b="1" dirty="0">
                <a:solidFill>
                  <a:srgbClr val="FF0000"/>
                </a:solidFill>
                <a:latin typeface="微軟正黑體" panose="020B0604030504040204" pitchFamily="34" charset="-120"/>
                <a:ea typeface="微軟正黑體" panose="020B0604030504040204" pitchFamily="34" charset="-120"/>
              </a:rPr>
              <a:t> </a:t>
            </a:r>
            <a:r>
              <a:rPr lang="en-US" altLang="zh-TW" sz="2400" b="1" dirty="0" smtClean="0">
                <a:solidFill>
                  <a:srgbClr val="FF0000"/>
                </a:solidFill>
                <a:latin typeface="微軟正黑體" panose="020B0604030504040204" pitchFamily="34" charset="-120"/>
                <a:ea typeface="微軟正黑體" panose="020B0604030504040204" pitchFamily="34" charset="-120"/>
              </a:rPr>
              <a:t>2</a:t>
            </a:r>
            <a:r>
              <a:rPr lang="en-US" altLang="zh-TW" sz="2400" b="1" dirty="0">
                <a:solidFill>
                  <a:srgbClr val="FF0000"/>
                </a:solidFill>
                <a:latin typeface="微軟正黑體" panose="020B0604030504040204" pitchFamily="34" charset="-120"/>
                <a:ea typeface="微軟正黑體" panose="020B0604030504040204" pitchFamily="34" charset="-120"/>
              </a:rPr>
              <a:t>. </a:t>
            </a:r>
            <a:r>
              <a:rPr lang="zh-TW" altLang="en-US" sz="2400" b="1" dirty="0">
                <a:solidFill>
                  <a:srgbClr val="FF0000"/>
                </a:solidFill>
                <a:latin typeface="微軟正黑體" panose="020B0604030504040204" pitchFamily="34" charset="-120"/>
                <a:ea typeface="微軟正黑體" panose="020B0604030504040204" pitchFamily="34" charset="-120"/>
              </a:rPr>
              <a:t>公益出租人出租使用：</a:t>
            </a:r>
          </a:p>
          <a:p>
            <a:pPr marL="0" indent="0">
              <a:buNone/>
            </a:pPr>
            <a:endParaRPr lang="zh-TW" altLang="en-US"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zh-TW" altLang="en-US" sz="2600" dirty="0">
              <a:latin typeface="微軟正黑體" panose="020B0604030504040204" pitchFamily="34" charset="-120"/>
              <a:ea typeface="微軟正黑體" panose="020B0604030504040204" pitchFamily="34" charset="-120"/>
            </a:endParaRPr>
          </a:p>
        </p:txBody>
      </p:sp>
      <p:sp>
        <p:nvSpPr>
          <p:cNvPr id="4" name="標題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a:spcBef>
                <a:spcPct val="0"/>
              </a:spcBef>
              <a:buNone/>
              <a:defRPr sz="4400" b="1">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 typeface="Times New Roman" pitchFamily="18" charset="0"/>
              <a:buNone/>
              <a:tabLst/>
              <a:defRPr/>
            </a:pPr>
            <a:r>
              <a:rPr kumimoji="0" lang="zh-TW" altLang="en-US" sz="44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j-cs"/>
              </a:rPr>
              <a:t>自住房屋及</a:t>
            </a:r>
            <a:r>
              <a:rPr kumimoji="0" lang="zh-TW" altLang="en-US" sz="4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rPr>
              <a:t>公益</a:t>
            </a:r>
            <a:r>
              <a:rPr kumimoji="0" lang="zh-TW" altLang="en-US" sz="44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j-cs"/>
              </a:rPr>
              <a:t>出租人</a:t>
            </a:r>
            <a:r>
              <a:rPr kumimoji="0" lang="zh-TW" altLang="en-US" sz="4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rPr>
              <a:t>之優惠：</a:t>
            </a:r>
          </a:p>
        </p:txBody>
      </p:sp>
      <p:graphicFrame>
        <p:nvGraphicFramePr>
          <p:cNvPr id="6" name="表格 5"/>
          <p:cNvGraphicFramePr>
            <a:graphicFrameLocks noGrp="1"/>
          </p:cNvGraphicFramePr>
          <p:nvPr>
            <p:extLst/>
          </p:nvPr>
        </p:nvGraphicFramePr>
        <p:xfrm>
          <a:off x="627820" y="2204863"/>
          <a:ext cx="8211379" cy="1850484"/>
        </p:xfrm>
        <a:graphic>
          <a:graphicData uri="http://schemas.openxmlformats.org/drawingml/2006/table">
            <a:tbl>
              <a:tblPr firstRow="1" bandRow="1">
                <a:tableStyleId>{93296810-A885-4BE3-A3E7-6D5BEEA58F35}</a:tableStyleId>
              </a:tblPr>
              <a:tblGrid>
                <a:gridCol w="476733">
                  <a:extLst>
                    <a:ext uri="{9D8B030D-6E8A-4147-A177-3AD203B41FA5}">
                      <a16:colId xmlns="" xmlns:a16="http://schemas.microsoft.com/office/drawing/2014/main" val="20000"/>
                    </a:ext>
                  </a:extLst>
                </a:gridCol>
                <a:gridCol w="2143246">
                  <a:extLst>
                    <a:ext uri="{9D8B030D-6E8A-4147-A177-3AD203B41FA5}">
                      <a16:colId xmlns="" xmlns:a16="http://schemas.microsoft.com/office/drawing/2014/main" val="20001"/>
                    </a:ext>
                  </a:extLst>
                </a:gridCol>
                <a:gridCol w="5591400">
                  <a:extLst>
                    <a:ext uri="{9D8B030D-6E8A-4147-A177-3AD203B41FA5}">
                      <a16:colId xmlns="" xmlns:a16="http://schemas.microsoft.com/office/drawing/2014/main" val="20002"/>
                    </a:ext>
                  </a:extLst>
                </a:gridCol>
              </a:tblGrid>
              <a:tr h="41643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rPr>
                        <a:t>個人所有之住家用房屋符合下列情形者，屬供自住使用</a:t>
                      </a:r>
                      <a:endParaRPr lang="zh-TW" altLang="en-US" sz="2400" dirty="0" smtClean="0">
                        <a:solidFill>
                          <a:schemeClr val="tx1"/>
                        </a:solidFill>
                      </a:endParaRPr>
                    </a:p>
                  </a:txBody>
                  <a:tcPr/>
                </a:tc>
                <a:tc hMerge="1">
                  <a:txBody>
                    <a:bodyPr/>
                    <a:lstStyle/>
                    <a:p>
                      <a:endParaRPr lang="zh-TW" altLang="en-US"/>
                    </a:p>
                  </a:txBody>
                  <a:tcPr/>
                </a:tc>
                <a:tc hMerge="1">
                  <a:txBody>
                    <a:bodyPr/>
                    <a:lstStyle/>
                    <a:p>
                      <a:endParaRPr lang="zh-TW" altLang="en-US" dirty="0"/>
                    </a:p>
                  </a:txBody>
                  <a:tcPr/>
                </a:tc>
                <a:extLst>
                  <a:ext uri="{0D108BD9-81ED-4DB2-BD59-A6C34878D82A}">
                    <a16:rowId xmlns="" xmlns:a16="http://schemas.microsoft.com/office/drawing/2014/main" val="10000"/>
                  </a:ext>
                </a:extLst>
              </a:tr>
              <a:tr h="416436">
                <a:tc>
                  <a:txBody>
                    <a:bodyPr/>
                    <a:lstStyle/>
                    <a:p>
                      <a:r>
                        <a:rPr lang="en-US" altLang="zh-TW" sz="2400" dirty="0" smtClean="0">
                          <a:solidFill>
                            <a:srgbClr val="002060"/>
                          </a:solidFill>
                          <a:latin typeface="微軟正黑體" panose="020B0604030504040204" pitchFamily="34" charset="-120"/>
                          <a:ea typeface="微軟正黑體" panose="020B0604030504040204" pitchFamily="34" charset="-120"/>
                        </a:rPr>
                        <a:t>(1)</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lnR w="190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FF0000"/>
                          </a:solidFill>
                          <a:latin typeface="微軟正黑體" panose="020B0604030504040204" pitchFamily="34" charset="-120"/>
                          <a:ea typeface="微軟正黑體" panose="020B0604030504040204" pitchFamily="34" charset="-120"/>
                        </a:rPr>
                        <a:t>無出租</a:t>
                      </a:r>
                    </a:p>
                  </a:txBody>
                  <a:tcPr>
                    <a:lnL w="19050" cap="flat" cmpd="sng" algn="ctr">
                      <a:solidFill>
                        <a:schemeClr val="bg1"/>
                      </a:solidFill>
                      <a:prstDash val="solid"/>
                      <a:round/>
                      <a:headEnd type="none" w="med" len="med"/>
                      <a:tailEnd type="none" w="med" len="med"/>
                    </a:lnL>
                  </a:tcPr>
                </a:tc>
                <a:tc>
                  <a:txBody>
                    <a:bodyPr/>
                    <a:lstStyle/>
                    <a:p>
                      <a:r>
                        <a:rPr lang="zh-TW" altLang="en-US" sz="2000" dirty="0" smtClean="0">
                          <a:solidFill>
                            <a:srgbClr val="3513FF"/>
                          </a:solidFill>
                          <a:latin typeface="微軟正黑體" panose="020B0604030504040204" pitchFamily="34" charset="-120"/>
                          <a:ea typeface="微軟正黑體" panose="020B0604030504040204" pitchFamily="34" charset="-120"/>
                        </a:rPr>
                        <a:t>房屋無出租使用</a:t>
                      </a:r>
                      <a:endParaRPr lang="zh-TW" altLang="en-US" sz="2000" dirty="0">
                        <a:solidFill>
                          <a:srgbClr val="3513FF"/>
                        </a:solidFill>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10001"/>
                  </a:ext>
                </a:extLst>
              </a:tr>
              <a:tr h="478884">
                <a:tc>
                  <a:txBody>
                    <a:bodyPr/>
                    <a:lstStyle/>
                    <a:p>
                      <a:r>
                        <a:rPr lang="en-US" altLang="zh-TW" sz="2400" dirty="0" smtClean="0">
                          <a:solidFill>
                            <a:srgbClr val="002060"/>
                          </a:solidFill>
                          <a:latin typeface="微軟正黑體" panose="020B0604030504040204" pitchFamily="34" charset="-120"/>
                          <a:ea typeface="微軟正黑體" panose="020B0604030504040204" pitchFamily="34" charset="-120"/>
                        </a:rPr>
                        <a:t>(2)</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lnR w="190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FF0000"/>
                          </a:solidFill>
                          <a:latin typeface="微軟正黑體" panose="020B0604030504040204" pitchFamily="34" charset="-120"/>
                          <a:ea typeface="微軟正黑體" panose="020B0604030504040204" pitchFamily="34" charset="-120"/>
                        </a:rPr>
                        <a:t>所配直實際居住</a:t>
                      </a:r>
                      <a:endParaRPr lang="zh-TW" altLang="en-US" sz="2000" dirty="0">
                        <a:solidFill>
                          <a:srgbClr val="FF0000"/>
                        </a:solidFill>
                        <a:latin typeface="微軟正黑體" panose="020B0604030504040204" pitchFamily="34" charset="-120"/>
                        <a:ea typeface="微軟正黑體" panose="020B0604030504040204" pitchFamily="34" charset="-120"/>
                      </a:endParaRPr>
                    </a:p>
                  </a:txBody>
                  <a:tcPr>
                    <a:lnL w="19050" cap="flat" cmpd="sng" algn="ctr">
                      <a:solidFill>
                        <a:schemeClr val="bg1"/>
                      </a:solidFill>
                      <a:prstDash val="solid"/>
                      <a:round/>
                      <a:headEnd type="none" w="med" len="med"/>
                      <a:tailEnd type="none" w="med" len="med"/>
                    </a:lnL>
                  </a:tcPr>
                </a:tc>
                <a:tc>
                  <a:txBody>
                    <a:bodyPr/>
                    <a:lstStyle/>
                    <a:p>
                      <a:r>
                        <a:rPr lang="zh-TW" altLang="en-US" sz="2000" dirty="0" smtClean="0">
                          <a:solidFill>
                            <a:srgbClr val="3513FF"/>
                          </a:solidFill>
                          <a:latin typeface="微軟正黑體" panose="020B0604030504040204" pitchFamily="34" charset="-120"/>
                          <a:ea typeface="微軟正黑體" panose="020B0604030504040204" pitchFamily="34" charset="-120"/>
                        </a:rPr>
                        <a:t>供本人、配偶或直系親屬實際居住使用</a:t>
                      </a:r>
                      <a:endParaRPr lang="zh-TW" altLang="en-US" sz="2000" dirty="0">
                        <a:solidFill>
                          <a:srgbClr val="3513FF"/>
                        </a:solidFill>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10002"/>
                  </a:ext>
                </a:extLst>
              </a:tr>
              <a:tr h="416436">
                <a:tc>
                  <a:txBody>
                    <a:bodyPr/>
                    <a:lstStyle/>
                    <a:p>
                      <a:r>
                        <a:rPr lang="en-US" altLang="zh-TW" sz="2400" dirty="0" smtClean="0">
                          <a:solidFill>
                            <a:srgbClr val="002060"/>
                          </a:solidFill>
                          <a:latin typeface="微軟正黑體" panose="020B0604030504040204" pitchFamily="34" charset="-120"/>
                          <a:ea typeface="微軟正黑體" panose="020B0604030504040204" pitchFamily="34" charset="-120"/>
                        </a:rPr>
                        <a:t>(3)</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lnR w="190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FF0000"/>
                          </a:solidFill>
                          <a:latin typeface="微軟正黑體" panose="020B0604030504040204" pitchFamily="34" charset="-120"/>
                          <a:ea typeface="微軟正黑體" panose="020B0604030504040204" pitchFamily="34" charset="-120"/>
                        </a:rPr>
                        <a:t>所配未全國</a:t>
                      </a:r>
                      <a:r>
                        <a:rPr lang="en-US" altLang="zh-TW" sz="2000" dirty="0" smtClean="0">
                          <a:solidFill>
                            <a:srgbClr val="FF0000"/>
                          </a:solidFill>
                          <a:latin typeface="微軟正黑體" panose="020B0604030504040204" pitchFamily="34" charset="-120"/>
                          <a:ea typeface="微軟正黑體" panose="020B0604030504040204" pitchFamily="34" charset="-120"/>
                        </a:rPr>
                        <a:t>3</a:t>
                      </a:r>
                      <a:r>
                        <a:rPr lang="zh-TW" altLang="en-US" sz="2000" dirty="0" smtClean="0">
                          <a:solidFill>
                            <a:srgbClr val="FF0000"/>
                          </a:solidFill>
                          <a:latin typeface="微軟正黑體" panose="020B0604030504040204" pitchFamily="34" charset="-120"/>
                          <a:ea typeface="微軟正黑體" panose="020B0604030504040204" pitchFamily="34" charset="-120"/>
                        </a:rPr>
                        <a:t>戶</a:t>
                      </a:r>
                      <a:endParaRPr lang="zh-TW" altLang="en-US" sz="2000" dirty="0">
                        <a:solidFill>
                          <a:srgbClr val="FF0000"/>
                        </a:solidFill>
                        <a:latin typeface="微軟正黑體" panose="020B0604030504040204" pitchFamily="34" charset="-120"/>
                        <a:ea typeface="微軟正黑體" panose="020B0604030504040204" pitchFamily="34" charset="-120"/>
                      </a:endParaRPr>
                    </a:p>
                  </a:txBody>
                  <a:tcPr>
                    <a:lnL w="19050" cap="flat" cmpd="sng" algn="ctr">
                      <a:solidFill>
                        <a:schemeClr val="bg1"/>
                      </a:solidFill>
                      <a:prstDash val="solid"/>
                      <a:round/>
                      <a:headEnd type="none" w="med" len="med"/>
                      <a:tailEnd type="none" w="med" len="med"/>
                    </a:lnL>
                  </a:tcPr>
                </a:tc>
                <a:tc>
                  <a:txBody>
                    <a:bodyPr/>
                    <a:lstStyle/>
                    <a:p>
                      <a:r>
                        <a:rPr lang="zh-TW" altLang="en-US" sz="2000" dirty="0" smtClean="0">
                          <a:solidFill>
                            <a:srgbClr val="3513FF"/>
                          </a:solidFill>
                          <a:latin typeface="微軟正黑體" panose="020B0604030504040204" pitchFamily="34" charset="-120"/>
                          <a:ea typeface="微軟正黑體" panose="020B0604030504040204" pitchFamily="34" charset="-120"/>
                        </a:rPr>
                        <a:t>本人、配偶及未成年子女全國合計三戶以內</a:t>
                      </a:r>
                      <a:endParaRPr lang="zh-TW" altLang="en-US" sz="2000" dirty="0">
                        <a:solidFill>
                          <a:srgbClr val="3513FF"/>
                        </a:solidFill>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10003"/>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565491432"/>
              </p:ext>
            </p:extLst>
          </p:nvPr>
        </p:nvGraphicFramePr>
        <p:xfrm>
          <a:off x="595943" y="4581128"/>
          <a:ext cx="8256914" cy="1626488"/>
        </p:xfrm>
        <a:graphic>
          <a:graphicData uri="http://schemas.openxmlformats.org/drawingml/2006/table">
            <a:tbl>
              <a:tblPr firstRow="1" bandRow="1">
                <a:tableStyleId>{5C22544A-7EE6-4342-B048-85BDC9FD1C3A}</a:tableStyleId>
              </a:tblPr>
              <a:tblGrid>
                <a:gridCol w="8256914">
                  <a:extLst>
                    <a:ext uri="{9D8B030D-6E8A-4147-A177-3AD203B41FA5}">
                      <a16:colId xmlns="" xmlns:a16="http://schemas.microsoft.com/office/drawing/2014/main" val="20000"/>
                    </a:ext>
                  </a:extLst>
                </a:gridCol>
              </a:tblGrid>
              <a:tr h="529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rPr>
                        <a:t>房屋屬公益出租人出租使用</a:t>
                      </a:r>
                      <a:endParaRPr lang="en-US" altLang="zh-TW" sz="2400" b="1" dirty="0" smtClean="0">
                        <a:solidFill>
                          <a:schemeClr val="tx1"/>
                        </a:solidFill>
                      </a:endParaRPr>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002060"/>
                          </a:solidFill>
                          <a:latin typeface="微軟正黑體" panose="020B0604030504040204" pitchFamily="34" charset="-120"/>
                          <a:ea typeface="微軟正黑體" panose="020B0604030504040204" pitchFamily="34" charset="-120"/>
                        </a:rPr>
                        <a:t>指持有直轄市、縣（市）主管機關核發</a:t>
                      </a:r>
                      <a:r>
                        <a:rPr lang="zh-TW" altLang="en-US" sz="2000" b="1" dirty="0" smtClean="0">
                          <a:solidFill>
                            <a:srgbClr val="002060"/>
                          </a:solidFill>
                          <a:latin typeface="微軟正黑體" panose="020B0604030504040204" pitchFamily="34" charset="-120"/>
                          <a:ea typeface="微軟正黑體" panose="020B0604030504040204" pitchFamily="34" charset="-120"/>
                        </a:rPr>
                        <a:t>公益出租人核定函</a:t>
                      </a:r>
                      <a:r>
                        <a:rPr lang="zh-TW" altLang="en-US" sz="2000" dirty="0" smtClean="0">
                          <a:solidFill>
                            <a:srgbClr val="002060"/>
                          </a:solidFill>
                          <a:latin typeface="微軟正黑體" panose="020B0604030504040204" pitchFamily="34" charset="-120"/>
                          <a:ea typeface="微軟正黑體" panose="020B0604030504040204" pitchFamily="34" charset="-120"/>
                        </a:rPr>
                        <a:t>之公益出租人</a:t>
                      </a:r>
                      <a:endParaRPr lang="zh-TW" altLang="en-US" sz="2000" dirty="0">
                        <a:solidFill>
                          <a:srgbClr val="002060"/>
                        </a:solidFill>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002060"/>
                          </a:solidFill>
                          <a:latin typeface="微軟正黑體" panose="020B0604030504040204" pitchFamily="34" charset="-120"/>
                          <a:ea typeface="微軟正黑體" panose="020B0604030504040204" pitchFamily="34" charset="-120"/>
                        </a:rPr>
                        <a:t>將房屋</a:t>
                      </a:r>
                      <a:r>
                        <a:rPr lang="zh-TW" altLang="en-US" sz="2000" b="1" dirty="0" smtClean="0">
                          <a:solidFill>
                            <a:srgbClr val="002060"/>
                          </a:solidFill>
                          <a:latin typeface="微軟正黑體" panose="020B0604030504040204" pitchFamily="34" charset="-120"/>
                          <a:ea typeface="微軟正黑體" panose="020B0604030504040204" pitchFamily="34" charset="-120"/>
                        </a:rPr>
                        <a:t>出租予領有政府最近年度核發之租金補貼核定函</a:t>
                      </a:r>
                      <a:r>
                        <a:rPr lang="zh-TW" altLang="en-US" sz="2000" dirty="0" smtClean="0">
                          <a:solidFill>
                            <a:srgbClr val="002060"/>
                          </a:solidFill>
                          <a:latin typeface="微軟正黑體" panose="020B0604030504040204" pitchFamily="34" charset="-120"/>
                          <a:ea typeface="微軟正黑體" panose="020B0604030504040204" pitchFamily="34" charset="-120"/>
                        </a:rPr>
                        <a:t>或</a:t>
                      </a:r>
                      <a:r>
                        <a:rPr lang="zh-TW" altLang="en-US" sz="2000" b="1" dirty="0" smtClean="0">
                          <a:solidFill>
                            <a:srgbClr val="002060"/>
                          </a:solidFill>
                          <a:latin typeface="微軟正黑體" panose="020B0604030504040204" pitchFamily="34" charset="-120"/>
                          <a:ea typeface="微軟正黑體" panose="020B0604030504040204" pitchFamily="34" charset="-120"/>
                        </a:rPr>
                        <a:t>資格證明之中低所得家庭</a:t>
                      </a:r>
                      <a:r>
                        <a:rPr lang="zh-TW" altLang="en-US" sz="2000" dirty="0" smtClean="0">
                          <a:solidFill>
                            <a:srgbClr val="002060"/>
                          </a:solidFill>
                          <a:latin typeface="微軟正黑體" panose="020B0604030504040204" pitchFamily="34" charset="-120"/>
                          <a:ea typeface="微軟正黑體" panose="020B0604030504040204" pitchFamily="34" charset="-120"/>
                        </a:rPr>
                        <a:t>供住家使用者</a:t>
                      </a:r>
                      <a:endParaRPr lang="zh-TW" altLang="en-US" sz="2000" dirty="0">
                        <a:solidFill>
                          <a:srgbClr val="002060"/>
                        </a:solidFill>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10002"/>
                  </a:ext>
                </a:extLst>
              </a:tr>
            </a:tbl>
          </a:graphicData>
        </a:graphic>
      </p:graphicFrame>
      <p:sp>
        <p:nvSpPr>
          <p:cNvPr id="9"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prstClr val="white"/>
                </a:solidFill>
                <a:effectLst/>
                <a:uLnTx/>
                <a:uFillTx/>
                <a:latin typeface="Arial" pitchFamily="34" charset="0"/>
                <a:ea typeface="新細明體" panose="02020500000000000000" pitchFamily="18" charset="-120"/>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7</a:t>
            </a:fld>
            <a:endParaRPr kumimoji="0" lang="zh-TW" altLang="en-US" sz="1050" b="0" i="0" u="none" strike="noStrike" kern="120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
        <p:nvSpPr>
          <p:cNvPr id="10" name="頁尾版面配置區 6"/>
          <p:cNvSpPr txBox="1">
            <a:spLocks/>
          </p:cNvSpPr>
          <p:nvPr/>
        </p:nvSpPr>
        <p:spPr>
          <a:xfrm>
            <a:off x="0" y="6453336"/>
            <a:ext cx="9144000" cy="260648"/>
          </a:xfrm>
          <a:prstGeom prst="rect">
            <a:avLst/>
          </a:prstGeom>
          <a:solidFill>
            <a:srgbClr val="3333CC">
              <a:lumMod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050" b="0" i="0" u="none" strike="noStrike" kern="0" cap="none" spc="0" normalizeH="0" baseline="0" noProof="0" dirty="0" smtClean="0">
                <a:ln>
                  <a:noFill/>
                </a:ln>
                <a:solidFill>
                  <a:srgbClr val="FFFFFF"/>
                </a:solidFill>
                <a:effectLst/>
                <a:uLnTx/>
                <a:uFillTx/>
              </a:rPr>
              <a:t>                                 林秀銘</a:t>
            </a:r>
            <a:endParaRPr kumimoji="0" lang="en-US" altLang="zh-TW" sz="1050" b="0"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050" b="0" i="0" u="none" strike="noStrike" kern="0" cap="none" spc="0" normalizeH="0" baseline="0" noProof="0" dirty="0">
              <a:ln>
                <a:noFill/>
              </a:ln>
              <a:solidFill>
                <a:srgbClr val="FFFFFF"/>
              </a:solidFill>
              <a:effectLst/>
              <a:uLnTx/>
              <a:uFillTx/>
            </a:endParaRPr>
          </a:p>
        </p:txBody>
      </p:sp>
      <p:sp>
        <p:nvSpPr>
          <p:cNvPr id="8" name="投影片編號版面配置區 5"/>
          <p:cNvSpPr txBox="1">
            <a:spLocks/>
          </p:cNvSpPr>
          <p:nvPr/>
        </p:nvSpPr>
        <p:spPr>
          <a:xfrm>
            <a:off x="7380312" y="6453336"/>
            <a:ext cx="480060" cy="237744"/>
          </a:xfrm>
          <a:prstGeom prst="rect">
            <a:avLst/>
          </a:prstGeom>
        </p:spPr>
        <p:txBody>
          <a:bodyPr/>
          <a:lstStyle/>
          <a:p>
            <a:pPr>
              <a:defRPr/>
            </a:pPr>
            <a:fld id="{CA8D9AD5-F248-4919-864A-CFD76CC027D6}" type="slidenum">
              <a:rPr lang="en-US" altLang="zh-TW" sz="1050" smtClean="0">
                <a:solidFill>
                  <a:srgbClr val="FFFFFF"/>
                </a:solidFill>
              </a:rPr>
              <a:pPr>
                <a:defRPr/>
              </a:pPr>
              <a:t>7</a:t>
            </a:fld>
            <a:endParaRPr lang="zh-TW" altLang="en-US" sz="1050" dirty="0">
              <a:solidFill>
                <a:srgbClr val="FFFFFF"/>
              </a:solidFill>
            </a:endParaRPr>
          </a:p>
        </p:txBody>
      </p:sp>
    </p:spTree>
    <p:extLst>
      <p:ext uri="{BB962C8B-B14F-4D97-AF65-F5344CB8AC3E}">
        <p14:creationId xmlns:p14="http://schemas.microsoft.com/office/powerpoint/2010/main" val="4130622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0" y="908720"/>
            <a:ext cx="9144000" cy="59492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sp>
        <p:nvSpPr>
          <p:cNvPr id="14" name="矩形 13"/>
          <p:cNvSpPr/>
          <p:nvPr/>
        </p:nvSpPr>
        <p:spPr bwMode="auto">
          <a:xfrm>
            <a:off x="0" y="764704"/>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2" name="Group 4"/>
          <p:cNvGrpSpPr>
            <a:grpSpLocks/>
          </p:cNvGrpSpPr>
          <p:nvPr/>
        </p:nvGrpSpPr>
        <p:grpSpPr bwMode="auto">
          <a:xfrm>
            <a:off x="1187624" y="260648"/>
            <a:ext cx="7488832" cy="648072"/>
            <a:chOff x="2064" y="3022"/>
            <a:chExt cx="3446" cy="997"/>
          </a:xfrm>
        </p:grpSpPr>
        <p:sp>
          <p:nvSpPr>
            <p:cNvPr id="11" name="AutoShape 5"/>
            <p:cNvSpPr>
              <a:spLocks noChangeArrowheads="1"/>
            </p:cNvSpPr>
            <p:nvPr/>
          </p:nvSpPr>
          <p:spPr bwMode="auto">
            <a:xfrm>
              <a:off x="2064" y="3022"/>
              <a:ext cx="3446" cy="997"/>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a:noFill/>
              <a:round/>
              <a:headEnd/>
              <a:tailEnd/>
            </a:ln>
            <a:scene3d>
              <a:camera prst="orthographicFront"/>
              <a:lightRig rig="threePt" dir="t"/>
            </a:scene3d>
            <a:sp3d>
              <a:bevelT/>
            </a:sp3d>
          </p:spPr>
          <p:txBody>
            <a:bodyPr wrap="none" anchor="ctr"/>
            <a:lstStyle/>
            <a:p>
              <a:endParaRPr lang="zh-TW" altLang="en-US" sz="2000">
                <a:ea typeface="新細明體" pitchFamily="18" charset="-120"/>
              </a:endParaRPr>
            </a:p>
          </p:txBody>
        </p:sp>
        <p:sp>
          <p:nvSpPr>
            <p:cNvPr id="12" name="AutoShape 6"/>
            <p:cNvSpPr>
              <a:spLocks noChangeArrowheads="1"/>
            </p:cNvSpPr>
            <p:nvPr/>
          </p:nvSpPr>
          <p:spPr bwMode="auto">
            <a:xfrm>
              <a:off x="2265" y="3080"/>
              <a:ext cx="3046" cy="881"/>
            </a:xfrm>
            <a:prstGeom prst="roundRect">
              <a:avLst>
                <a:gd name="adj" fmla="val 50000"/>
              </a:avLst>
            </a:prstGeom>
            <a:solidFill>
              <a:srgbClr val="FFFF00"/>
            </a:solidFill>
            <a:ln w="9525">
              <a:noFill/>
              <a:round/>
              <a:headEnd/>
              <a:tailEnd/>
            </a:ln>
            <a:scene3d>
              <a:camera prst="orthographicFront"/>
              <a:lightRig rig="threePt" dir="t"/>
            </a:scene3d>
            <a:sp3d>
              <a:bevelT/>
            </a:sp3d>
          </p:spPr>
          <p:txBody>
            <a:bodyPr wrap="none" anchor="ctr"/>
            <a:lstStyle/>
            <a:p>
              <a:endParaRPr lang="zh-TW" altLang="en-US" sz="2000">
                <a:ea typeface="新細明體" pitchFamily="18" charset="-120"/>
              </a:endParaRPr>
            </a:p>
          </p:txBody>
        </p:sp>
      </p:grpSp>
      <p:sp>
        <p:nvSpPr>
          <p:cNvPr id="13" name="矩形 12"/>
          <p:cNvSpPr/>
          <p:nvPr/>
        </p:nvSpPr>
        <p:spPr>
          <a:xfrm>
            <a:off x="1979712" y="260648"/>
            <a:ext cx="6264696" cy="584775"/>
          </a:xfrm>
          <a:prstGeom prst="rect">
            <a:avLst/>
          </a:prstGeom>
          <a:scene3d>
            <a:camera prst="orthographicFront"/>
            <a:lightRig rig="threePt" dir="t"/>
          </a:scene3d>
          <a:sp3d>
            <a:bevelT/>
          </a:sp3d>
        </p:spPr>
        <p:txBody>
          <a:bodyPr wrap="square">
            <a:spAutoFit/>
          </a:bodyPr>
          <a:lstStyle/>
          <a:p>
            <a:pPr>
              <a:spcBef>
                <a:spcPts val="8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zh-TW" altLang="en-US" sz="3200" b="1" dirty="0" smtClean="0">
                <a:solidFill>
                  <a:schemeClr val="tx1"/>
                </a:solidFill>
                <a:ea typeface="新細明體" pitchFamily="18" charset="-120"/>
              </a:rPr>
              <a:t>   </a:t>
            </a:r>
            <a:r>
              <a:rPr lang="zh-TW" altLang="en-US" sz="3200" b="1" dirty="0" smtClean="0">
                <a:solidFill>
                  <a:schemeClr val="accent6"/>
                </a:solidFill>
                <a:ea typeface="新細明體" pitchFamily="18" charset="-120"/>
              </a:rPr>
              <a:t>貳 、房地合一</a:t>
            </a:r>
            <a:r>
              <a:rPr lang="en-US" altLang="zh-TW" sz="3200" b="1" dirty="0" smtClean="0">
                <a:solidFill>
                  <a:schemeClr val="accent6"/>
                </a:solidFill>
                <a:ea typeface="新細明體" pitchFamily="18" charset="-120"/>
              </a:rPr>
              <a:t>(</a:t>
            </a:r>
            <a:r>
              <a:rPr lang="zh-TW" altLang="en-US" sz="3200" b="1" dirty="0" smtClean="0">
                <a:solidFill>
                  <a:schemeClr val="accent6"/>
                </a:solidFill>
                <a:ea typeface="新細明體" pitchFamily="18" charset="-120"/>
              </a:rPr>
              <a:t>個人</a:t>
            </a:r>
            <a:r>
              <a:rPr lang="en-US" altLang="zh-TW" sz="3200" b="1" dirty="0" smtClean="0">
                <a:solidFill>
                  <a:schemeClr val="accent6"/>
                </a:solidFill>
                <a:ea typeface="新細明體" pitchFamily="18" charset="-120"/>
              </a:rPr>
              <a:t>)</a:t>
            </a:r>
            <a:r>
              <a:rPr lang="zh-TW" altLang="en-US" sz="3200" b="1" dirty="0" smtClean="0">
                <a:solidFill>
                  <a:schemeClr val="accent6"/>
                </a:solidFill>
                <a:ea typeface="新細明體" pitchFamily="18" charset="-120"/>
              </a:rPr>
              <a:t>課程大</a:t>
            </a:r>
            <a:r>
              <a:rPr lang="zh-TW" altLang="en-US" sz="3200" b="1" dirty="0">
                <a:solidFill>
                  <a:schemeClr val="accent6"/>
                </a:solidFill>
                <a:ea typeface="新細明體" pitchFamily="18" charset="-120"/>
              </a:rPr>
              <a:t>綱</a:t>
            </a:r>
            <a:endParaRPr lang="en-US" altLang="zh-TW" sz="3200" b="1" dirty="0">
              <a:solidFill>
                <a:schemeClr val="accent6"/>
              </a:solidFill>
              <a:ea typeface="新細明體" pitchFamily="18" charset="-120"/>
            </a:endParaRPr>
          </a:p>
        </p:txBody>
      </p:sp>
      <p:graphicFrame>
        <p:nvGraphicFramePr>
          <p:cNvPr id="26" name="資料庫圖表 25"/>
          <p:cNvGraphicFramePr/>
          <p:nvPr>
            <p:extLst>
              <p:ext uri="{D42A27DB-BD31-4B8C-83A1-F6EECF244321}">
                <p14:modId xmlns:p14="http://schemas.microsoft.com/office/powerpoint/2010/main" val="2397571481"/>
              </p:ext>
            </p:extLst>
          </p:nvPr>
        </p:nvGraphicFramePr>
        <p:xfrm>
          <a:off x="0" y="908720"/>
          <a:ext cx="91440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9" name="投影片編號版面配置區 5"/>
          <p:cNvSpPr txBox="1">
            <a:spLocks/>
          </p:cNvSpPr>
          <p:nvPr/>
        </p:nvSpPr>
        <p:spPr>
          <a:xfrm>
            <a:off x="7380312"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8</a:t>
            </a:fld>
            <a:endParaRPr kumimoji="0" lang="zh-TW" altLang="en-US" sz="1050" b="0" i="0" u="none" strike="noStrike" kern="1200" cap="none" spc="0" normalizeH="0" baseline="0" noProof="0" dirty="0">
              <a:ln>
                <a:noFill/>
              </a:ln>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bwMode="auto">
          <a:xfrm>
            <a:off x="0" y="908720"/>
            <a:ext cx="9144000" cy="59492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smtClean="0">
              <a:ln>
                <a:noFill/>
              </a:ln>
              <a:solidFill>
                <a:schemeClr val="bg1"/>
              </a:solidFill>
              <a:effectLst/>
              <a:latin typeface="Arial" charset="0"/>
              <a:cs typeface="Arial" charset="0"/>
            </a:endParaRPr>
          </a:p>
        </p:txBody>
      </p:sp>
      <p:graphicFrame>
        <p:nvGraphicFramePr>
          <p:cNvPr id="14" name="資料庫圖表 13"/>
          <p:cNvGraphicFramePr/>
          <p:nvPr>
            <p:extLst>
              <p:ext uri="{D42A27DB-BD31-4B8C-83A1-F6EECF244321}">
                <p14:modId xmlns:p14="http://schemas.microsoft.com/office/powerpoint/2010/main" val="1871719301"/>
              </p:ext>
            </p:extLst>
          </p:nvPr>
        </p:nvGraphicFramePr>
        <p:xfrm>
          <a:off x="107504" y="980728"/>
          <a:ext cx="9036496"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bwMode="auto">
          <a:xfrm>
            <a:off x="0" y="764704"/>
            <a:ext cx="9144000" cy="144016"/>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smtClean="0">
              <a:ln>
                <a:noFill/>
              </a:ln>
              <a:solidFill>
                <a:schemeClr val="bg1"/>
              </a:solidFill>
              <a:effectLst/>
              <a:latin typeface="Arial" charset="0"/>
              <a:cs typeface="Arial" charset="0"/>
            </a:endParaRPr>
          </a:p>
        </p:txBody>
      </p:sp>
      <p:grpSp>
        <p:nvGrpSpPr>
          <p:cNvPr id="10" name="Group 4"/>
          <p:cNvGrpSpPr>
            <a:grpSpLocks/>
          </p:cNvGrpSpPr>
          <p:nvPr/>
        </p:nvGrpSpPr>
        <p:grpSpPr bwMode="auto">
          <a:xfrm>
            <a:off x="1187624" y="260648"/>
            <a:ext cx="6984776" cy="648072"/>
            <a:chOff x="2064" y="3022"/>
            <a:chExt cx="3446" cy="997"/>
          </a:xfrm>
        </p:grpSpPr>
        <p:sp>
          <p:nvSpPr>
            <p:cNvPr id="11" name="AutoShape 5"/>
            <p:cNvSpPr>
              <a:spLocks noChangeArrowheads="1"/>
            </p:cNvSpPr>
            <p:nvPr/>
          </p:nvSpPr>
          <p:spPr bwMode="auto">
            <a:xfrm>
              <a:off x="2064" y="3022"/>
              <a:ext cx="3446" cy="997"/>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a:noFill/>
              <a:round/>
              <a:headEnd/>
              <a:tailEnd/>
            </a:ln>
            <a:scene3d>
              <a:camera prst="orthographicFront"/>
              <a:lightRig rig="threePt" dir="t"/>
            </a:scene3d>
            <a:sp3d>
              <a:bevelT/>
            </a:sp3d>
          </p:spPr>
          <p:txBody>
            <a:bodyPr wrap="none" anchor="ctr"/>
            <a:lstStyle/>
            <a:p>
              <a:endParaRPr lang="zh-TW" altLang="en-US" sz="2000">
                <a:ea typeface="新細明體" pitchFamily="18" charset="-120"/>
              </a:endParaRPr>
            </a:p>
          </p:txBody>
        </p:sp>
        <p:sp>
          <p:nvSpPr>
            <p:cNvPr id="12" name="AutoShape 6"/>
            <p:cNvSpPr>
              <a:spLocks noChangeArrowheads="1"/>
            </p:cNvSpPr>
            <p:nvPr/>
          </p:nvSpPr>
          <p:spPr bwMode="auto">
            <a:xfrm>
              <a:off x="2265" y="3080"/>
              <a:ext cx="3046" cy="881"/>
            </a:xfrm>
            <a:prstGeom prst="roundRect">
              <a:avLst>
                <a:gd name="adj" fmla="val 50000"/>
              </a:avLst>
            </a:prstGeom>
            <a:solidFill>
              <a:srgbClr val="FFFF00"/>
            </a:solidFill>
            <a:ln w="9525">
              <a:noFill/>
              <a:round/>
              <a:headEnd/>
              <a:tailEnd/>
            </a:ln>
            <a:scene3d>
              <a:camera prst="orthographicFront"/>
              <a:lightRig rig="threePt" dir="t"/>
            </a:scene3d>
            <a:sp3d>
              <a:bevelT/>
            </a:sp3d>
          </p:spPr>
          <p:txBody>
            <a:bodyPr wrap="none" anchor="ctr"/>
            <a:lstStyle/>
            <a:p>
              <a:endParaRPr lang="zh-TW" altLang="en-US" sz="2000">
                <a:ea typeface="新細明體" pitchFamily="18" charset="-120"/>
              </a:endParaRPr>
            </a:p>
          </p:txBody>
        </p:sp>
      </p:grpSp>
      <p:sp>
        <p:nvSpPr>
          <p:cNvPr id="13" name="矩形 12"/>
          <p:cNvSpPr/>
          <p:nvPr/>
        </p:nvSpPr>
        <p:spPr>
          <a:xfrm>
            <a:off x="1595035" y="260648"/>
            <a:ext cx="6073309" cy="584775"/>
          </a:xfrm>
          <a:prstGeom prst="rect">
            <a:avLst/>
          </a:prstGeom>
          <a:scene3d>
            <a:camera prst="orthographicFront"/>
            <a:lightRig rig="threePt" dir="t"/>
          </a:scene3d>
          <a:sp3d>
            <a:bevelT/>
          </a:sp3d>
        </p:spPr>
        <p:txBody>
          <a:bodyPr wrap="square">
            <a:spAutoFit/>
          </a:bodyPr>
          <a:lstStyle/>
          <a:p>
            <a:pPr>
              <a:spcBef>
                <a:spcPts val="8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zh-TW" altLang="en-US" sz="3200" b="1" dirty="0" smtClean="0">
                <a:solidFill>
                  <a:schemeClr val="tx1"/>
                </a:solidFill>
                <a:ea typeface="新細明體" pitchFamily="18" charset="-120"/>
              </a:rPr>
              <a:t>   </a:t>
            </a:r>
            <a:r>
              <a:rPr lang="zh-TW" altLang="en-US" sz="3200" b="1" dirty="0" smtClean="0">
                <a:solidFill>
                  <a:schemeClr val="accent6"/>
                </a:solidFill>
                <a:ea typeface="新細明體" pitchFamily="18" charset="-120"/>
              </a:rPr>
              <a:t>貳、 房地合一</a:t>
            </a:r>
            <a:r>
              <a:rPr lang="en-US" altLang="zh-TW" sz="3200" b="1" dirty="0" smtClean="0">
                <a:solidFill>
                  <a:schemeClr val="accent6"/>
                </a:solidFill>
                <a:ea typeface="新細明體" pitchFamily="18" charset="-120"/>
              </a:rPr>
              <a:t>(</a:t>
            </a:r>
            <a:r>
              <a:rPr lang="zh-TW" altLang="en-US" sz="3200" b="1" dirty="0" smtClean="0">
                <a:solidFill>
                  <a:schemeClr val="accent6"/>
                </a:solidFill>
                <a:ea typeface="新細明體" pitchFamily="18" charset="-120"/>
              </a:rPr>
              <a:t>個人</a:t>
            </a:r>
            <a:r>
              <a:rPr lang="en-US" altLang="zh-TW" sz="3200" b="1" dirty="0" smtClean="0">
                <a:solidFill>
                  <a:schemeClr val="accent6"/>
                </a:solidFill>
                <a:ea typeface="新細明體" pitchFamily="18" charset="-120"/>
              </a:rPr>
              <a:t>)</a:t>
            </a:r>
            <a:r>
              <a:rPr lang="zh-TW" altLang="en-US" sz="3200" b="1" dirty="0" smtClean="0">
                <a:solidFill>
                  <a:schemeClr val="accent6"/>
                </a:solidFill>
                <a:ea typeface="新細明體" pitchFamily="18" charset="-120"/>
              </a:rPr>
              <a:t>課程大</a:t>
            </a:r>
            <a:r>
              <a:rPr lang="zh-TW" altLang="en-US" sz="3200" b="1" dirty="0">
                <a:solidFill>
                  <a:schemeClr val="accent6"/>
                </a:solidFill>
                <a:ea typeface="新細明體" pitchFamily="18" charset="-120"/>
              </a:rPr>
              <a:t>綱</a:t>
            </a:r>
            <a:endParaRPr lang="en-US" altLang="zh-TW" sz="3200" b="1" dirty="0">
              <a:solidFill>
                <a:schemeClr val="accent6"/>
              </a:solidFill>
              <a:ea typeface="新細明體" pitchFamily="18" charset="-120"/>
            </a:endParaRPr>
          </a:p>
        </p:txBody>
      </p:sp>
      <p:sp>
        <p:nvSpPr>
          <p:cNvPr id="19"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5" name="Picture 2" descr="http://www.cardu.com.tw/image_upload/news/16/U20130130055501.jpg"/>
          <p:cNvPicPr>
            <a:picLocks noChangeAspect="1" noChangeArrowheads="1"/>
          </p:cNvPicPr>
          <p:nvPr/>
        </p:nvPicPr>
        <p:blipFill>
          <a:blip r:embed="rId8" cstate="print"/>
          <a:srcRect t="9375" b="9374"/>
          <a:stretch>
            <a:fillRect/>
          </a:stretch>
        </p:blipFill>
        <p:spPr bwMode="auto">
          <a:xfrm>
            <a:off x="6228184" y="1628800"/>
            <a:ext cx="2688279" cy="2016224"/>
          </a:xfrm>
          <a:prstGeom prst="rect">
            <a:avLst/>
          </a:prstGeom>
          <a:ln>
            <a:noFill/>
          </a:ln>
          <a:effectLst>
            <a:softEdge rad="112500"/>
          </a:effectLst>
        </p:spPr>
      </p:pic>
      <p:pic>
        <p:nvPicPr>
          <p:cNvPr id="1027" name="Picture 3" descr="C:\Users\User\Desktop\fetch.jpg"/>
          <p:cNvPicPr>
            <a:picLocks noChangeAspect="1" noChangeArrowheads="1"/>
          </p:cNvPicPr>
          <p:nvPr/>
        </p:nvPicPr>
        <p:blipFill>
          <a:blip r:embed="rId9" cstate="print"/>
          <a:srcRect/>
          <a:stretch>
            <a:fillRect/>
          </a:stretch>
        </p:blipFill>
        <p:spPr bwMode="auto">
          <a:xfrm>
            <a:off x="2695784" y="4455941"/>
            <a:ext cx="4345903" cy="1964581"/>
          </a:xfrm>
          <a:prstGeom prst="rect">
            <a:avLst/>
          </a:prstGeom>
          <a:ln>
            <a:noFill/>
          </a:ln>
          <a:effectLst>
            <a:softEdge rad="112500"/>
          </a:effectLst>
        </p:spPr>
      </p:pic>
      <p:pic>
        <p:nvPicPr>
          <p:cNvPr id="1026" name="Picture 2" descr="C:\Users\User\Desktop\deafd599dec8440d8b89389710bdfe93.jpg"/>
          <p:cNvPicPr>
            <a:picLocks noChangeAspect="1" noChangeArrowheads="1"/>
          </p:cNvPicPr>
          <p:nvPr/>
        </p:nvPicPr>
        <p:blipFill>
          <a:blip r:embed="rId10" cstate="print"/>
          <a:srcRect/>
          <a:stretch>
            <a:fillRect/>
          </a:stretch>
        </p:blipFill>
        <p:spPr bwMode="auto">
          <a:xfrm rot="395148">
            <a:off x="6756246" y="4554760"/>
            <a:ext cx="1872208" cy="1872208"/>
          </a:xfrm>
          <a:prstGeom prst="rect">
            <a:avLst/>
          </a:prstGeom>
          <a:ln>
            <a:noFill/>
          </a:ln>
          <a:effectLst>
            <a:softEdge rad="112500"/>
          </a:effectLst>
        </p:spPr>
      </p:pic>
      <p:sp>
        <p:nvSpPr>
          <p:cNvPr id="17"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9</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4983</TotalTime>
  <Words>9690</Words>
  <Application>Microsoft Office PowerPoint</Application>
  <PresentationFormat>如螢幕大小 (4:3)</PresentationFormat>
  <Paragraphs>967</Paragraphs>
  <Slides>63</Slides>
  <Notes>21</Notes>
  <HiddenSlides>0</HiddenSlides>
  <MMClips>0</MMClips>
  <ScaleCrop>false</ScaleCrop>
  <HeadingPairs>
    <vt:vector size="6" baseType="variant">
      <vt:variant>
        <vt:lpstr>使用字型</vt:lpstr>
      </vt:variant>
      <vt:variant>
        <vt:i4>19</vt:i4>
      </vt:variant>
      <vt:variant>
        <vt:lpstr>佈景主題</vt:lpstr>
      </vt:variant>
      <vt:variant>
        <vt:i4>7</vt:i4>
      </vt:variant>
      <vt:variant>
        <vt:lpstr>投影片標題</vt:lpstr>
      </vt:variant>
      <vt:variant>
        <vt:i4>63</vt:i4>
      </vt:variant>
    </vt:vector>
  </HeadingPairs>
  <TitlesOfParts>
    <vt:vector size="89" baseType="lpstr">
      <vt:lpstr>Adobe 繁黑體 Std B</vt:lpstr>
      <vt:lpstr>Arial Unicode MS</vt:lpstr>
      <vt:lpstr>細明體</vt:lpstr>
      <vt:lpstr>微軟正黑體</vt:lpstr>
      <vt:lpstr>新細明體</vt:lpstr>
      <vt:lpstr>標楷體</vt:lpstr>
      <vt:lpstr>Arial</vt:lpstr>
      <vt:lpstr>Berlin Sans FB Demi</vt:lpstr>
      <vt:lpstr>Calibri</vt:lpstr>
      <vt:lpstr>Cambria Math</vt:lpstr>
      <vt:lpstr>Castellar</vt:lpstr>
      <vt:lpstr>Goudy Stout</vt:lpstr>
      <vt:lpstr>Helvetica</vt:lpstr>
      <vt:lpstr>Helvetica</vt:lpstr>
      <vt:lpstr>Mangal</vt:lpstr>
      <vt:lpstr>Times New Roman</vt:lpstr>
      <vt:lpstr>Verdana</vt:lpstr>
      <vt:lpstr>Wingdings</vt:lpstr>
      <vt:lpstr>Wingdings 2</vt:lpstr>
      <vt:lpstr>Office 佈景主題</vt:lpstr>
      <vt:lpstr>1_Office 佈景主題</vt:lpstr>
      <vt:lpstr>2_Office 佈景主題</vt:lpstr>
      <vt:lpstr>3_Office 佈景主題</vt:lpstr>
      <vt:lpstr>4_Office 佈景主題</vt:lpstr>
      <vt:lpstr>5_Office 佈景主題</vt:lpstr>
      <vt:lpstr>6_Office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green pen on a plan</dc:title>
  <dc:creator>www.powerpointstyles.com</dc:creator>
  <dc:description>Image credit to FreeDigitalPhotos.net</dc:description>
  <cp:lastModifiedBy>林秀銘</cp:lastModifiedBy>
  <cp:revision>650</cp:revision>
  <cp:lastPrinted>1601-01-01T00:00:00Z</cp:lastPrinted>
  <dcterms:created xsi:type="dcterms:W3CDTF">2009-03-23T15:23:24Z</dcterms:created>
  <dcterms:modified xsi:type="dcterms:W3CDTF">2016-12-05T07:27:11Z</dcterms:modified>
</cp:coreProperties>
</file>