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handoutMasterIdLst>
    <p:handoutMasterId r:id="rId48"/>
  </p:handoutMasterIdLst>
  <p:sldIdLst>
    <p:sldId id="291" r:id="rId2"/>
    <p:sldId id="292" r:id="rId3"/>
    <p:sldId id="289" r:id="rId4"/>
    <p:sldId id="290" r:id="rId5"/>
    <p:sldId id="293" r:id="rId6"/>
    <p:sldId id="294" r:id="rId7"/>
    <p:sldId id="295" r:id="rId8"/>
    <p:sldId id="257" r:id="rId9"/>
    <p:sldId id="270" r:id="rId10"/>
    <p:sldId id="268" r:id="rId11"/>
    <p:sldId id="269" r:id="rId12"/>
    <p:sldId id="273" r:id="rId13"/>
    <p:sldId id="281" r:id="rId14"/>
    <p:sldId id="272" r:id="rId15"/>
    <p:sldId id="277" r:id="rId16"/>
    <p:sldId id="275" r:id="rId17"/>
    <p:sldId id="278" r:id="rId18"/>
    <p:sldId id="276" r:id="rId19"/>
    <p:sldId id="280" r:id="rId20"/>
    <p:sldId id="283" r:id="rId21"/>
    <p:sldId id="282" r:id="rId22"/>
    <p:sldId id="271" r:id="rId23"/>
    <p:sldId id="300" r:id="rId24"/>
    <p:sldId id="301" r:id="rId25"/>
    <p:sldId id="302" r:id="rId26"/>
    <p:sldId id="303" r:id="rId27"/>
    <p:sldId id="304" r:id="rId28"/>
    <p:sldId id="305" r:id="rId29"/>
    <p:sldId id="279" r:id="rId30"/>
    <p:sldId id="258" r:id="rId31"/>
    <p:sldId id="266" r:id="rId32"/>
    <p:sldId id="259" r:id="rId33"/>
    <p:sldId id="265" r:id="rId34"/>
    <p:sldId id="260" r:id="rId35"/>
    <p:sldId id="261" r:id="rId36"/>
    <p:sldId id="262" r:id="rId37"/>
    <p:sldId id="263" r:id="rId38"/>
    <p:sldId id="264" r:id="rId39"/>
    <p:sldId id="296" r:id="rId40"/>
    <p:sldId id="284" r:id="rId41"/>
    <p:sldId id="285" r:id="rId42"/>
    <p:sldId id="286" r:id="rId43"/>
    <p:sldId id="297" r:id="rId44"/>
    <p:sldId id="298" r:id="rId45"/>
    <p:sldId id="299" r:id="rId46"/>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4727" autoAdjust="0"/>
  </p:normalViewPr>
  <p:slideViewPr>
    <p:cSldViewPr>
      <p:cViewPr>
        <p:scale>
          <a:sx n="59" d="100"/>
          <a:sy n="59" d="100"/>
        </p:scale>
        <p:origin x="-1866" y="-6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216"/>
    </p:cViewPr>
  </p:sorterViewPr>
  <p:notesViewPr>
    <p:cSldViewPr>
      <p:cViewPr varScale="1">
        <p:scale>
          <a:sx n="50" d="100"/>
          <a:sy n="50" d="100"/>
        </p:scale>
        <p:origin x="-2970" y="-108"/>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869620-7FF1-427C-A213-32427460CE03}" type="doc">
      <dgm:prSet loTypeId="urn:microsoft.com/office/officeart/2005/8/layout/orgChart1" loCatId="hierarchy" qsTypeId="urn:microsoft.com/office/officeart/2005/8/quickstyle/simple1" qsCatId="simple" csTypeId="urn:microsoft.com/office/officeart/2005/8/colors/accent3_1" csCatId="accent3" phldr="1"/>
      <dgm:spPr/>
      <dgm:t>
        <a:bodyPr/>
        <a:lstStyle/>
        <a:p>
          <a:endParaRPr lang="zh-TW" altLang="en-US"/>
        </a:p>
      </dgm:t>
    </dgm:pt>
    <dgm:pt modelId="{2C51230C-C729-490B-BC57-D15F29273268}">
      <dgm:prSet phldrT="[文字]" custT="1"/>
      <dgm:spPr/>
      <dgm:t>
        <a:bodyPr/>
        <a:lstStyle/>
        <a:p>
          <a:r>
            <a:rPr lang="zh-TW" altLang="en-US" sz="1800" smtClean="0">
              <a:latin typeface="標楷體" panose="03000509000000000000" pitchFamily="65" charset="-120"/>
              <a:ea typeface="標楷體" panose="03000509000000000000" pitchFamily="65" charset="-120"/>
            </a:rPr>
            <a:t>非都市土地分區使用計畫</a:t>
          </a:r>
          <a:endParaRPr lang="en-US" altLang="zh-TW" sz="1800" smtClean="0">
            <a:latin typeface="標楷體" panose="03000509000000000000" pitchFamily="65" charset="-120"/>
            <a:ea typeface="標楷體" panose="03000509000000000000" pitchFamily="65" charset="-120"/>
          </a:endParaRPr>
        </a:p>
        <a:p>
          <a:r>
            <a:rPr lang="en-US" altLang="zh-TW" sz="1800" smtClean="0">
              <a:latin typeface="標楷體" panose="03000509000000000000" pitchFamily="65" charset="-120"/>
              <a:ea typeface="標楷體" panose="03000509000000000000" pitchFamily="65" charset="-120"/>
            </a:rPr>
            <a:t>(</a:t>
          </a:r>
          <a:r>
            <a:rPr lang="zh-TW" altLang="en-US" sz="1800" smtClean="0">
              <a:latin typeface="標楷體" panose="03000509000000000000" pitchFamily="65" charset="-120"/>
              <a:ea typeface="標楷體" panose="03000509000000000000" pitchFamily="65" charset="-120"/>
            </a:rPr>
            <a:t>非都市土地使用管制規則</a:t>
          </a:r>
          <a:r>
            <a:rPr lang="en-US" altLang="zh-TW" sz="1800" smtClean="0">
              <a:latin typeface="標楷體" panose="03000509000000000000" pitchFamily="65" charset="-120"/>
              <a:ea typeface="標楷體" panose="03000509000000000000" pitchFamily="65" charset="-120"/>
            </a:rPr>
            <a:t>)</a:t>
          </a:r>
          <a:endParaRPr lang="zh-TW" altLang="en-US" sz="1800" dirty="0">
            <a:latin typeface="標楷體" panose="03000509000000000000" pitchFamily="65" charset="-120"/>
            <a:ea typeface="標楷體" panose="03000509000000000000" pitchFamily="65" charset="-120"/>
          </a:endParaRPr>
        </a:p>
      </dgm:t>
    </dgm:pt>
    <dgm:pt modelId="{B3F483FB-0F07-455F-9988-C86703A5B633}" type="parTrans" cxnId="{641F9910-377B-47C1-8DF6-A2201CF99B5C}">
      <dgm:prSet/>
      <dgm:spPr/>
      <dgm:t>
        <a:bodyPr/>
        <a:lstStyle/>
        <a:p>
          <a:endParaRPr lang="zh-TW" altLang="en-US" sz="1800">
            <a:latin typeface="標楷體" panose="03000509000000000000" pitchFamily="65" charset="-120"/>
            <a:ea typeface="標楷體" panose="03000509000000000000" pitchFamily="65" charset="-120"/>
          </a:endParaRPr>
        </a:p>
      </dgm:t>
    </dgm:pt>
    <dgm:pt modelId="{BBA1958B-195F-437A-881E-625A9C963D08}" type="sibTrans" cxnId="{641F9910-377B-47C1-8DF6-A2201CF99B5C}">
      <dgm:prSet/>
      <dgm:spPr/>
      <dgm:t>
        <a:bodyPr/>
        <a:lstStyle/>
        <a:p>
          <a:endParaRPr lang="zh-TW" altLang="en-US" sz="1800">
            <a:latin typeface="標楷體" panose="03000509000000000000" pitchFamily="65" charset="-120"/>
            <a:ea typeface="標楷體" panose="03000509000000000000" pitchFamily="65" charset="-120"/>
          </a:endParaRPr>
        </a:p>
      </dgm:t>
    </dgm:pt>
    <dgm:pt modelId="{D9C3531F-2311-44D4-BB66-B7039AC3A789}">
      <dgm:prSet phldrT="[文字]" custT="1"/>
      <dgm:spPr/>
      <dgm:t>
        <a:bodyPr vert="eaVert"/>
        <a:lstStyle/>
        <a:p>
          <a:r>
            <a:rPr lang="zh-TW" altLang="en-US" sz="1800" smtClean="0">
              <a:latin typeface="標楷體" panose="03000509000000000000" pitchFamily="65" charset="-120"/>
              <a:ea typeface="標楷體" panose="03000509000000000000" pitchFamily="65" charset="-120"/>
            </a:rPr>
            <a:t>特定農業區</a:t>
          </a:r>
          <a:endParaRPr lang="zh-TW" altLang="en-US" sz="1800" dirty="0">
            <a:latin typeface="標楷體" panose="03000509000000000000" pitchFamily="65" charset="-120"/>
            <a:ea typeface="標楷體" panose="03000509000000000000" pitchFamily="65" charset="-120"/>
          </a:endParaRPr>
        </a:p>
      </dgm:t>
    </dgm:pt>
    <dgm:pt modelId="{4EB6F680-9DE3-4E38-84BF-7FA310C4DC44}" type="parTrans" cxnId="{E62953C0-6DCA-40A9-8F0E-2B6591CDBF25}">
      <dgm:prSet/>
      <dgm:spPr/>
      <dgm:t>
        <a:bodyPr/>
        <a:lstStyle/>
        <a:p>
          <a:endParaRPr lang="zh-TW" altLang="en-US" sz="1800">
            <a:latin typeface="標楷體" panose="03000509000000000000" pitchFamily="65" charset="-120"/>
            <a:ea typeface="標楷體" panose="03000509000000000000" pitchFamily="65" charset="-120"/>
          </a:endParaRPr>
        </a:p>
      </dgm:t>
    </dgm:pt>
    <dgm:pt modelId="{A099B2DE-6CA4-4380-B8A2-691ACAFCACA9}" type="sibTrans" cxnId="{E62953C0-6DCA-40A9-8F0E-2B6591CDBF25}">
      <dgm:prSet/>
      <dgm:spPr/>
      <dgm:t>
        <a:bodyPr/>
        <a:lstStyle/>
        <a:p>
          <a:endParaRPr lang="zh-TW" altLang="en-US" sz="1800">
            <a:latin typeface="標楷體" panose="03000509000000000000" pitchFamily="65" charset="-120"/>
            <a:ea typeface="標楷體" panose="03000509000000000000" pitchFamily="65" charset="-120"/>
          </a:endParaRPr>
        </a:p>
      </dgm:t>
    </dgm:pt>
    <dgm:pt modelId="{6A80ED61-CD67-4D42-9DAC-AE8DDFC1D66E}">
      <dgm:prSet phldrT="[文字]" custT="1"/>
      <dgm:spPr/>
      <dgm:t>
        <a:bodyPr vert="eaVert"/>
        <a:lstStyle/>
        <a:p>
          <a:r>
            <a:rPr lang="zh-TW" altLang="en-US" sz="1800" smtClean="0">
              <a:latin typeface="標楷體" panose="03000509000000000000" pitchFamily="65" charset="-120"/>
              <a:ea typeface="標楷體" panose="03000509000000000000" pitchFamily="65" charset="-120"/>
            </a:rPr>
            <a:t>一般農業區</a:t>
          </a:r>
          <a:endParaRPr lang="zh-TW" altLang="en-US" sz="1800" dirty="0">
            <a:latin typeface="標楷體" panose="03000509000000000000" pitchFamily="65" charset="-120"/>
            <a:ea typeface="標楷體" panose="03000509000000000000" pitchFamily="65" charset="-120"/>
          </a:endParaRPr>
        </a:p>
      </dgm:t>
    </dgm:pt>
    <dgm:pt modelId="{F10486D6-E245-4F2A-B7D6-9E0E607611B3}" type="parTrans" cxnId="{364E3F26-D8F5-4CB1-BCB0-F411C898CA76}">
      <dgm:prSet/>
      <dgm:spPr/>
      <dgm:t>
        <a:bodyPr/>
        <a:lstStyle/>
        <a:p>
          <a:endParaRPr lang="zh-TW" altLang="en-US" sz="1800">
            <a:latin typeface="標楷體" panose="03000509000000000000" pitchFamily="65" charset="-120"/>
            <a:ea typeface="標楷體" panose="03000509000000000000" pitchFamily="65" charset="-120"/>
          </a:endParaRPr>
        </a:p>
      </dgm:t>
    </dgm:pt>
    <dgm:pt modelId="{C24580F2-E904-435D-AFD1-E5FBED3D0205}" type="sibTrans" cxnId="{364E3F26-D8F5-4CB1-BCB0-F411C898CA76}">
      <dgm:prSet/>
      <dgm:spPr/>
      <dgm:t>
        <a:bodyPr/>
        <a:lstStyle/>
        <a:p>
          <a:endParaRPr lang="zh-TW" altLang="en-US" sz="1800">
            <a:latin typeface="標楷體" panose="03000509000000000000" pitchFamily="65" charset="-120"/>
            <a:ea typeface="標楷體" panose="03000509000000000000" pitchFamily="65" charset="-120"/>
          </a:endParaRPr>
        </a:p>
      </dgm:t>
    </dgm:pt>
    <dgm:pt modelId="{C77B4025-0973-468D-95B8-C76AC4433105}">
      <dgm:prSet phldrT="[文字]" custT="1"/>
      <dgm:spPr/>
      <dgm:t>
        <a:bodyPr vert="eaVert"/>
        <a:lstStyle/>
        <a:p>
          <a:r>
            <a:rPr lang="zh-TW" altLang="en-US" sz="1600" smtClean="0">
              <a:latin typeface="標楷體" panose="03000509000000000000" pitchFamily="65" charset="-120"/>
              <a:ea typeface="標楷體" panose="03000509000000000000" pitchFamily="65" charset="-120"/>
            </a:rPr>
            <a:t>山坡地保育區</a:t>
          </a:r>
          <a:endParaRPr lang="zh-TW" altLang="en-US" sz="1600" dirty="0">
            <a:latin typeface="標楷體" panose="03000509000000000000" pitchFamily="65" charset="-120"/>
            <a:ea typeface="標楷體" panose="03000509000000000000" pitchFamily="65" charset="-120"/>
          </a:endParaRPr>
        </a:p>
      </dgm:t>
    </dgm:pt>
    <dgm:pt modelId="{692201B0-EEB5-46AF-BB77-37716A67728B}" type="parTrans" cxnId="{8572F9C6-A962-47AE-A68A-B29A8C57F77E}">
      <dgm:prSet/>
      <dgm:spPr/>
      <dgm:t>
        <a:bodyPr/>
        <a:lstStyle/>
        <a:p>
          <a:endParaRPr lang="zh-TW" altLang="en-US" sz="1800">
            <a:latin typeface="標楷體" panose="03000509000000000000" pitchFamily="65" charset="-120"/>
            <a:ea typeface="標楷體" panose="03000509000000000000" pitchFamily="65" charset="-120"/>
          </a:endParaRPr>
        </a:p>
      </dgm:t>
    </dgm:pt>
    <dgm:pt modelId="{F3FA95B0-80BB-4522-B263-C0DC25952742}" type="sibTrans" cxnId="{8572F9C6-A962-47AE-A68A-B29A8C57F77E}">
      <dgm:prSet/>
      <dgm:spPr/>
      <dgm:t>
        <a:bodyPr/>
        <a:lstStyle/>
        <a:p>
          <a:endParaRPr lang="zh-TW" altLang="en-US" sz="1800">
            <a:latin typeface="標楷體" panose="03000509000000000000" pitchFamily="65" charset="-120"/>
            <a:ea typeface="標楷體" panose="03000509000000000000" pitchFamily="65" charset="-120"/>
          </a:endParaRPr>
        </a:p>
      </dgm:t>
    </dgm:pt>
    <dgm:pt modelId="{71D3D616-05AF-4862-A7D5-6C68D3615810}">
      <dgm:prSet phldrT="[文字]" custT="1"/>
      <dgm:spPr/>
      <dgm:t>
        <a:bodyPr vert="eaVert"/>
        <a:lstStyle/>
        <a:p>
          <a:pPr algn="ctr"/>
          <a:r>
            <a:rPr lang="zh-TW" altLang="en-US" sz="1800" smtClean="0">
              <a:latin typeface="標楷體" panose="03000509000000000000" pitchFamily="65" charset="-120"/>
              <a:ea typeface="標楷體" panose="03000509000000000000" pitchFamily="65" charset="-120"/>
            </a:rPr>
            <a:t>風景區</a:t>
          </a:r>
          <a:endParaRPr lang="zh-TW" altLang="en-US" sz="1800" dirty="0">
            <a:latin typeface="標楷體" panose="03000509000000000000" pitchFamily="65" charset="-120"/>
            <a:ea typeface="標楷體" panose="03000509000000000000" pitchFamily="65" charset="-120"/>
          </a:endParaRPr>
        </a:p>
      </dgm:t>
    </dgm:pt>
    <dgm:pt modelId="{E6542856-E5A6-4BA7-9614-944DA137EEDD}" type="parTrans" cxnId="{1DF41195-475A-434E-A52A-63625EF4A4F4}">
      <dgm:prSet/>
      <dgm:spPr/>
      <dgm:t>
        <a:bodyPr/>
        <a:lstStyle/>
        <a:p>
          <a:endParaRPr lang="zh-TW" altLang="en-US" sz="1800">
            <a:latin typeface="標楷體" panose="03000509000000000000" pitchFamily="65" charset="-120"/>
            <a:ea typeface="標楷體" panose="03000509000000000000" pitchFamily="65" charset="-120"/>
          </a:endParaRPr>
        </a:p>
      </dgm:t>
    </dgm:pt>
    <dgm:pt modelId="{71670683-2C7E-43C2-8C2A-1418127A3680}" type="sibTrans" cxnId="{1DF41195-475A-434E-A52A-63625EF4A4F4}">
      <dgm:prSet/>
      <dgm:spPr/>
      <dgm:t>
        <a:bodyPr/>
        <a:lstStyle/>
        <a:p>
          <a:endParaRPr lang="zh-TW" altLang="en-US" sz="1800">
            <a:latin typeface="標楷體" panose="03000509000000000000" pitchFamily="65" charset="-120"/>
            <a:ea typeface="標楷體" panose="03000509000000000000" pitchFamily="65" charset="-120"/>
          </a:endParaRPr>
        </a:p>
      </dgm:t>
    </dgm:pt>
    <dgm:pt modelId="{DFD694FD-80EF-405C-92F0-298F2E8BE897}">
      <dgm:prSet phldrT="[文字]" custT="1"/>
      <dgm:spPr/>
      <dgm:t>
        <a:bodyPr vert="eaVert"/>
        <a:lstStyle/>
        <a:p>
          <a:r>
            <a:rPr lang="zh-TW" altLang="en-US" sz="1800" smtClean="0">
              <a:latin typeface="標楷體" panose="03000509000000000000" pitchFamily="65" charset="-120"/>
              <a:ea typeface="標楷體" panose="03000509000000000000" pitchFamily="65" charset="-120"/>
            </a:rPr>
            <a:t>國家公園區</a:t>
          </a:r>
          <a:endParaRPr lang="zh-TW" altLang="en-US" sz="1800" dirty="0">
            <a:latin typeface="標楷體" panose="03000509000000000000" pitchFamily="65" charset="-120"/>
            <a:ea typeface="標楷體" panose="03000509000000000000" pitchFamily="65" charset="-120"/>
          </a:endParaRPr>
        </a:p>
      </dgm:t>
    </dgm:pt>
    <dgm:pt modelId="{90F11E94-3B6A-4D5B-A7F8-538FFF6F8AF2}" type="parTrans" cxnId="{AB7533BC-B97E-4BFA-AF33-82224FB9FEE9}">
      <dgm:prSet/>
      <dgm:spPr/>
      <dgm:t>
        <a:bodyPr/>
        <a:lstStyle/>
        <a:p>
          <a:endParaRPr lang="zh-TW" altLang="en-US" sz="1800">
            <a:latin typeface="標楷體" panose="03000509000000000000" pitchFamily="65" charset="-120"/>
            <a:ea typeface="標楷體" panose="03000509000000000000" pitchFamily="65" charset="-120"/>
          </a:endParaRPr>
        </a:p>
      </dgm:t>
    </dgm:pt>
    <dgm:pt modelId="{6A824C41-E079-4234-973B-0E73592324CB}" type="sibTrans" cxnId="{AB7533BC-B97E-4BFA-AF33-82224FB9FEE9}">
      <dgm:prSet/>
      <dgm:spPr/>
      <dgm:t>
        <a:bodyPr/>
        <a:lstStyle/>
        <a:p>
          <a:endParaRPr lang="zh-TW" altLang="en-US" sz="1800">
            <a:latin typeface="標楷體" panose="03000509000000000000" pitchFamily="65" charset="-120"/>
            <a:ea typeface="標楷體" panose="03000509000000000000" pitchFamily="65" charset="-120"/>
          </a:endParaRPr>
        </a:p>
      </dgm:t>
    </dgm:pt>
    <dgm:pt modelId="{305A76E7-05E4-4D9D-A075-5CC0400D7F3A}">
      <dgm:prSet phldrT="[文字]" custT="1"/>
      <dgm:spPr/>
      <dgm:t>
        <a:bodyPr vert="eaVert"/>
        <a:lstStyle/>
        <a:p>
          <a:r>
            <a:rPr lang="zh-TW" altLang="en-US" sz="1800" smtClean="0">
              <a:latin typeface="標楷體" panose="03000509000000000000" pitchFamily="65" charset="-120"/>
              <a:ea typeface="標楷體" panose="03000509000000000000" pitchFamily="65" charset="-120"/>
            </a:rPr>
            <a:t>鄉村區</a:t>
          </a:r>
          <a:endParaRPr lang="zh-TW" altLang="en-US" sz="1800" dirty="0">
            <a:latin typeface="標楷體" panose="03000509000000000000" pitchFamily="65" charset="-120"/>
            <a:ea typeface="標楷體" panose="03000509000000000000" pitchFamily="65" charset="-120"/>
          </a:endParaRPr>
        </a:p>
      </dgm:t>
    </dgm:pt>
    <dgm:pt modelId="{82A1F154-704B-4D34-84B0-25BDE77EA3CF}" type="parTrans" cxnId="{BE7CC374-179D-44E7-8659-0DF99FD1CFFB}">
      <dgm:prSet/>
      <dgm:spPr/>
      <dgm:t>
        <a:bodyPr/>
        <a:lstStyle/>
        <a:p>
          <a:endParaRPr lang="zh-TW" altLang="en-US" sz="1800">
            <a:latin typeface="標楷體" panose="03000509000000000000" pitchFamily="65" charset="-120"/>
            <a:ea typeface="標楷體" panose="03000509000000000000" pitchFamily="65" charset="-120"/>
          </a:endParaRPr>
        </a:p>
      </dgm:t>
    </dgm:pt>
    <dgm:pt modelId="{CE25E9E0-DD61-4294-93A8-ADFB6B85773C}" type="sibTrans" cxnId="{BE7CC374-179D-44E7-8659-0DF99FD1CFFB}">
      <dgm:prSet/>
      <dgm:spPr/>
      <dgm:t>
        <a:bodyPr/>
        <a:lstStyle/>
        <a:p>
          <a:endParaRPr lang="zh-TW" altLang="en-US" sz="1800">
            <a:latin typeface="標楷體" panose="03000509000000000000" pitchFamily="65" charset="-120"/>
            <a:ea typeface="標楷體" panose="03000509000000000000" pitchFamily="65" charset="-120"/>
          </a:endParaRPr>
        </a:p>
      </dgm:t>
    </dgm:pt>
    <dgm:pt modelId="{93E25953-0B50-46CE-9669-EC0976BC57FD}">
      <dgm:prSet phldrT="[文字]" custT="1"/>
      <dgm:spPr/>
      <dgm:t>
        <a:bodyPr vert="eaVert"/>
        <a:lstStyle/>
        <a:p>
          <a:r>
            <a:rPr lang="zh-TW" altLang="en-US" sz="1800" smtClean="0">
              <a:latin typeface="標楷體" panose="03000509000000000000" pitchFamily="65" charset="-120"/>
              <a:ea typeface="標楷體" panose="03000509000000000000" pitchFamily="65" charset="-120"/>
            </a:rPr>
            <a:t>河川區</a:t>
          </a:r>
          <a:endParaRPr lang="zh-TW" altLang="en-US" sz="1800" dirty="0">
            <a:latin typeface="標楷體" panose="03000509000000000000" pitchFamily="65" charset="-120"/>
            <a:ea typeface="標楷體" panose="03000509000000000000" pitchFamily="65" charset="-120"/>
          </a:endParaRPr>
        </a:p>
      </dgm:t>
    </dgm:pt>
    <dgm:pt modelId="{FB2C3F7B-306C-4CBB-BD49-2908986DCA1B}" type="parTrans" cxnId="{CA5D1E9B-CFFD-45AB-AEE0-CB2BF3076EF2}">
      <dgm:prSet/>
      <dgm:spPr/>
      <dgm:t>
        <a:bodyPr/>
        <a:lstStyle/>
        <a:p>
          <a:endParaRPr lang="zh-TW" altLang="en-US" sz="1800">
            <a:latin typeface="標楷體" panose="03000509000000000000" pitchFamily="65" charset="-120"/>
            <a:ea typeface="標楷體" panose="03000509000000000000" pitchFamily="65" charset="-120"/>
          </a:endParaRPr>
        </a:p>
      </dgm:t>
    </dgm:pt>
    <dgm:pt modelId="{6CFC7221-D458-4B78-BDFB-334F830A8D61}" type="sibTrans" cxnId="{CA5D1E9B-CFFD-45AB-AEE0-CB2BF3076EF2}">
      <dgm:prSet/>
      <dgm:spPr/>
      <dgm:t>
        <a:bodyPr/>
        <a:lstStyle/>
        <a:p>
          <a:endParaRPr lang="zh-TW" altLang="en-US" sz="1800">
            <a:latin typeface="標楷體" panose="03000509000000000000" pitchFamily="65" charset="-120"/>
            <a:ea typeface="標楷體" panose="03000509000000000000" pitchFamily="65" charset="-120"/>
          </a:endParaRPr>
        </a:p>
      </dgm:t>
    </dgm:pt>
    <dgm:pt modelId="{7860D05C-EA28-435A-B097-61813F5116C8}">
      <dgm:prSet phldrT="[文字]" custT="1"/>
      <dgm:spPr/>
      <dgm:t>
        <a:bodyPr vert="eaVert"/>
        <a:lstStyle/>
        <a:p>
          <a:r>
            <a:rPr lang="zh-TW" altLang="en-US" sz="1800" smtClean="0">
              <a:latin typeface="標楷體" panose="03000509000000000000" pitchFamily="65" charset="-120"/>
              <a:ea typeface="標楷體" panose="03000509000000000000" pitchFamily="65" charset="-120"/>
            </a:rPr>
            <a:t>工業區</a:t>
          </a:r>
          <a:endParaRPr lang="zh-TW" altLang="en-US" sz="1800" dirty="0">
            <a:latin typeface="標楷體" panose="03000509000000000000" pitchFamily="65" charset="-120"/>
            <a:ea typeface="標楷體" panose="03000509000000000000" pitchFamily="65" charset="-120"/>
          </a:endParaRPr>
        </a:p>
      </dgm:t>
    </dgm:pt>
    <dgm:pt modelId="{877FCCFE-15D9-4AE8-A8FC-070081E7283B}" type="parTrans" cxnId="{9D5DF897-105B-43F5-96DA-A81322E6F49E}">
      <dgm:prSet/>
      <dgm:spPr/>
      <dgm:t>
        <a:bodyPr/>
        <a:lstStyle/>
        <a:p>
          <a:endParaRPr lang="zh-TW" altLang="en-US" sz="1800">
            <a:latin typeface="標楷體" panose="03000509000000000000" pitchFamily="65" charset="-120"/>
            <a:ea typeface="標楷體" panose="03000509000000000000" pitchFamily="65" charset="-120"/>
          </a:endParaRPr>
        </a:p>
      </dgm:t>
    </dgm:pt>
    <dgm:pt modelId="{6B32C02D-EE58-4D41-B510-D3577E508565}" type="sibTrans" cxnId="{9D5DF897-105B-43F5-96DA-A81322E6F49E}">
      <dgm:prSet/>
      <dgm:spPr/>
      <dgm:t>
        <a:bodyPr/>
        <a:lstStyle/>
        <a:p>
          <a:endParaRPr lang="zh-TW" altLang="en-US" sz="1800">
            <a:latin typeface="標楷體" panose="03000509000000000000" pitchFamily="65" charset="-120"/>
            <a:ea typeface="標楷體" panose="03000509000000000000" pitchFamily="65" charset="-120"/>
          </a:endParaRPr>
        </a:p>
      </dgm:t>
    </dgm:pt>
    <dgm:pt modelId="{C5AFD600-41EF-4E83-B8DE-E4842BEF98A7}">
      <dgm:prSet phldrT="[文字]" custT="1"/>
      <dgm:spPr/>
      <dgm:t>
        <a:bodyPr vert="eaVert"/>
        <a:lstStyle/>
        <a:p>
          <a:r>
            <a:rPr lang="zh-TW" altLang="en-US" sz="1800" smtClean="0">
              <a:latin typeface="標楷體" panose="03000509000000000000" pitchFamily="65" charset="-120"/>
              <a:ea typeface="標楷體" panose="03000509000000000000" pitchFamily="65" charset="-120"/>
            </a:rPr>
            <a:t>特定專用區</a:t>
          </a:r>
          <a:endParaRPr lang="zh-TW" altLang="en-US" sz="1800" dirty="0">
            <a:latin typeface="標楷體" panose="03000509000000000000" pitchFamily="65" charset="-120"/>
            <a:ea typeface="標楷體" panose="03000509000000000000" pitchFamily="65" charset="-120"/>
          </a:endParaRPr>
        </a:p>
      </dgm:t>
    </dgm:pt>
    <dgm:pt modelId="{4116BEF5-50CF-483F-BE69-30988CCDE845}" type="parTrans" cxnId="{5A03E2F0-9DF6-4ACE-9079-B1D80FA8AC86}">
      <dgm:prSet/>
      <dgm:spPr/>
      <dgm:t>
        <a:bodyPr/>
        <a:lstStyle/>
        <a:p>
          <a:endParaRPr lang="zh-TW" altLang="en-US" sz="1800">
            <a:latin typeface="標楷體" panose="03000509000000000000" pitchFamily="65" charset="-120"/>
            <a:ea typeface="標楷體" panose="03000509000000000000" pitchFamily="65" charset="-120"/>
          </a:endParaRPr>
        </a:p>
      </dgm:t>
    </dgm:pt>
    <dgm:pt modelId="{69AE4DB8-1311-4D7D-97BE-BB89A0422ED4}" type="sibTrans" cxnId="{5A03E2F0-9DF6-4ACE-9079-B1D80FA8AC86}">
      <dgm:prSet/>
      <dgm:spPr/>
      <dgm:t>
        <a:bodyPr/>
        <a:lstStyle/>
        <a:p>
          <a:endParaRPr lang="zh-TW" altLang="en-US" sz="1800">
            <a:latin typeface="標楷體" panose="03000509000000000000" pitchFamily="65" charset="-120"/>
            <a:ea typeface="標楷體" panose="03000509000000000000" pitchFamily="65" charset="-120"/>
          </a:endParaRPr>
        </a:p>
      </dgm:t>
    </dgm:pt>
    <dgm:pt modelId="{54C10E63-27FE-40A5-959B-50E0BF3D1242}">
      <dgm:prSet phldrT="[文字]" custT="1"/>
      <dgm:spPr/>
      <dgm:t>
        <a:bodyPr/>
        <a:lstStyle/>
        <a:p>
          <a:r>
            <a:rPr lang="zh-TW" altLang="en-US" sz="1800" dirty="0" smtClean="0">
              <a:latin typeface="標楷體" panose="03000509000000000000" pitchFamily="65" charset="-120"/>
              <a:ea typeface="標楷體" panose="03000509000000000000" pitchFamily="65" charset="-120"/>
            </a:rPr>
            <a:t>區域計畫</a:t>
          </a:r>
          <a:endParaRPr lang="en-US" altLang="zh-TW" sz="1800" dirty="0" smtClean="0">
            <a:latin typeface="標楷體" panose="03000509000000000000" pitchFamily="65" charset="-120"/>
            <a:ea typeface="標楷體" panose="03000509000000000000" pitchFamily="65" charset="-120"/>
          </a:endParaRPr>
        </a:p>
        <a:p>
          <a:r>
            <a:rPr lang="en-US" altLang="zh-TW" sz="1800" dirty="0" smtClean="0">
              <a:latin typeface="標楷體" panose="03000509000000000000" pitchFamily="65" charset="-120"/>
              <a:ea typeface="標楷體" panose="03000509000000000000" pitchFamily="65" charset="-120"/>
            </a:rPr>
            <a:t>(</a:t>
          </a:r>
          <a:r>
            <a:rPr lang="zh-TW" altLang="en-US" sz="1800" dirty="0" smtClean="0">
              <a:latin typeface="標楷體" panose="03000509000000000000" pitchFamily="65" charset="-120"/>
              <a:ea typeface="標楷體" panose="03000509000000000000" pitchFamily="65" charset="-120"/>
            </a:rPr>
            <a:t>區域計畫法</a:t>
          </a:r>
          <a:r>
            <a:rPr lang="en-US" altLang="zh-TW" sz="1800" dirty="0" smtClean="0">
              <a:latin typeface="標楷體" panose="03000509000000000000" pitchFamily="65" charset="-120"/>
              <a:ea typeface="標楷體" panose="03000509000000000000" pitchFamily="65" charset="-120"/>
            </a:rPr>
            <a:t>)</a:t>
          </a:r>
          <a:endParaRPr lang="zh-TW" altLang="en-US" sz="1800" dirty="0">
            <a:latin typeface="標楷體" panose="03000509000000000000" pitchFamily="65" charset="-120"/>
            <a:ea typeface="標楷體" panose="03000509000000000000" pitchFamily="65" charset="-120"/>
          </a:endParaRPr>
        </a:p>
      </dgm:t>
    </dgm:pt>
    <dgm:pt modelId="{65553AEA-7D8D-40F0-9C7A-D494D3BC3FE8}" type="parTrans" cxnId="{852DFDD6-2C59-44E8-BF61-6A72109A12FA}">
      <dgm:prSet/>
      <dgm:spPr/>
      <dgm:t>
        <a:bodyPr/>
        <a:lstStyle/>
        <a:p>
          <a:endParaRPr lang="zh-TW" altLang="en-US">
            <a:latin typeface="標楷體" panose="03000509000000000000" pitchFamily="65" charset="-120"/>
            <a:ea typeface="標楷體" panose="03000509000000000000" pitchFamily="65" charset="-120"/>
          </a:endParaRPr>
        </a:p>
      </dgm:t>
    </dgm:pt>
    <dgm:pt modelId="{423C8A7F-7423-47B2-AB92-7ABFEDB53D94}" type="sibTrans" cxnId="{852DFDD6-2C59-44E8-BF61-6A72109A12FA}">
      <dgm:prSet/>
      <dgm:spPr/>
      <dgm:t>
        <a:bodyPr/>
        <a:lstStyle/>
        <a:p>
          <a:endParaRPr lang="zh-TW" altLang="en-US">
            <a:latin typeface="標楷體" panose="03000509000000000000" pitchFamily="65" charset="-120"/>
            <a:ea typeface="標楷體" panose="03000509000000000000" pitchFamily="65" charset="-120"/>
          </a:endParaRPr>
        </a:p>
      </dgm:t>
    </dgm:pt>
    <dgm:pt modelId="{BF9A8D11-C225-4EE8-8A8D-6706C4CE882E}">
      <dgm:prSet phldrT="[文字]" custT="1"/>
      <dgm:spPr/>
      <dgm:t>
        <a:bodyPr vert="eaVert"/>
        <a:lstStyle/>
        <a:p>
          <a:r>
            <a:rPr lang="zh-TW" altLang="en-US" sz="1800" smtClean="0">
              <a:latin typeface="標楷體" panose="03000509000000000000" pitchFamily="65" charset="-120"/>
              <a:ea typeface="標楷體" panose="03000509000000000000" pitchFamily="65" charset="-120"/>
            </a:rPr>
            <a:t>森林區</a:t>
          </a:r>
          <a:endParaRPr lang="zh-TW" altLang="en-US" sz="1800" dirty="0">
            <a:latin typeface="標楷體" panose="03000509000000000000" pitchFamily="65" charset="-120"/>
            <a:ea typeface="標楷體" panose="03000509000000000000" pitchFamily="65" charset="-120"/>
          </a:endParaRPr>
        </a:p>
      </dgm:t>
    </dgm:pt>
    <dgm:pt modelId="{D5B07B07-ED48-48BF-8224-05AE8090C401}" type="sibTrans" cxnId="{50A70644-6468-42C8-9D8D-A0E966224058}">
      <dgm:prSet/>
      <dgm:spPr/>
      <dgm:t>
        <a:bodyPr/>
        <a:lstStyle/>
        <a:p>
          <a:endParaRPr lang="zh-TW" altLang="en-US" sz="1800">
            <a:latin typeface="標楷體" panose="03000509000000000000" pitchFamily="65" charset="-120"/>
            <a:ea typeface="標楷體" panose="03000509000000000000" pitchFamily="65" charset="-120"/>
          </a:endParaRPr>
        </a:p>
      </dgm:t>
    </dgm:pt>
    <dgm:pt modelId="{A71F2437-E171-4164-8C4E-1135441B850A}" type="parTrans" cxnId="{50A70644-6468-42C8-9D8D-A0E966224058}">
      <dgm:prSet/>
      <dgm:spPr/>
      <dgm:t>
        <a:bodyPr/>
        <a:lstStyle/>
        <a:p>
          <a:endParaRPr lang="zh-TW" altLang="en-US" sz="1800">
            <a:latin typeface="標楷體" panose="03000509000000000000" pitchFamily="65" charset="-120"/>
            <a:ea typeface="標楷體" panose="03000509000000000000" pitchFamily="65" charset="-120"/>
          </a:endParaRPr>
        </a:p>
      </dgm:t>
    </dgm:pt>
    <dgm:pt modelId="{8CE0C1A6-5DBA-444C-85D5-E313BDF39F94}" type="pres">
      <dgm:prSet presAssocID="{B1869620-7FF1-427C-A213-32427460CE03}" presName="hierChild1" presStyleCnt="0">
        <dgm:presLayoutVars>
          <dgm:orgChart val="1"/>
          <dgm:chPref val="1"/>
          <dgm:dir/>
          <dgm:animOne val="branch"/>
          <dgm:animLvl val="lvl"/>
          <dgm:resizeHandles/>
        </dgm:presLayoutVars>
      </dgm:prSet>
      <dgm:spPr/>
      <dgm:t>
        <a:bodyPr/>
        <a:lstStyle/>
        <a:p>
          <a:endParaRPr lang="zh-TW" altLang="en-US"/>
        </a:p>
      </dgm:t>
    </dgm:pt>
    <dgm:pt modelId="{FF68E67E-BC0D-4DC5-AAE7-39378814870E}" type="pres">
      <dgm:prSet presAssocID="{54C10E63-27FE-40A5-959B-50E0BF3D1242}" presName="hierRoot1" presStyleCnt="0">
        <dgm:presLayoutVars>
          <dgm:hierBranch val="init"/>
        </dgm:presLayoutVars>
      </dgm:prSet>
      <dgm:spPr/>
    </dgm:pt>
    <dgm:pt modelId="{49ED86FD-3061-4D68-8CAD-049507342FE7}" type="pres">
      <dgm:prSet presAssocID="{54C10E63-27FE-40A5-959B-50E0BF3D1242}" presName="rootComposite1" presStyleCnt="0"/>
      <dgm:spPr/>
    </dgm:pt>
    <dgm:pt modelId="{0DA3FAA6-0C7F-459C-9488-A5073AA5BB6C}" type="pres">
      <dgm:prSet presAssocID="{54C10E63-27FE-40A5-959B-50E0BF3D1242}" presName="rootText1" presStyleLbl="node0" presStyleIdx="0" presStyleCnt="2" custScaleX="122222" custLinFactX="100000" custLinFactY="-34335" custLinFactNeighborX="116793" custLinFactNeighborY="-100000">
        <dgm:presLayoutVars>
          <dgm:chPref val="3"/>
        </dgm:presLayoutVars>
      </dgm:prSet>
      <dgm:spPr/>
      <dgm:t>
        <a:bodyPr/>
        <a:lstStyle/>
        <a:p>
          <a:endParaRPr lang="zh-TW" altLang="en-US"/>
        </a:p>
      </dgm:t>
    </dgm:pt>
    <dgm:pt modelId="{9DF49A33-74D5-45D7-97BD-36C35FA94F96}" type="pres">
      <dgm:prSet presAssocID="{54C10E63-27FE-40A5-959B-50E0BF3D1242}" presName="rootConnector1" presStyleLbl="node1" presStyleIdx="0" presStyleCnt="0"/>
      <dgm:spPr/>
      <dgm:t>
        <a:bodyPr/>
        <a:lstStyle/>
        <a:p>
          <a:endParaRPr lang="zh-TW" altLang="en-US"/>
        </a:p>
      </dgm:t>
    </dgm:pt>
    <dgm:pt modelId="{A6D9F35B-8BDE-45A7-9421-0191FE920A6E}" type="pres">
      <dgm:prSet presAssocID="{54C10E63-27FE-40A5-959B-50E0BF3D1242}" presName="hierChild2" presStyleCnt="0"/>
      <dgm:spPr/>
    </dgm:pt>
    <dgm:pt modelId="{1D956B1F-6B08-4811-A6DA-74FE192B7E17}" type="pres">
      <dgm:prSet presAssocID="{54C10E63-27FE-40A5-959B-50E0BF3D1242}" presName="hierChild3" presStyleCnt="0"/>
      <dgm:spPr/>
    </dgm:pt>
    <dgm:pt modelId="{86B5FCA6-9541-4A79-A410-5236E59D8E9B}" type="pres">
      <dgm:prSet presAssocID="{2C51230C-C729-490B-BC57-D15F29273268}" presName="hierRoot1" presStyleCnt="0">
        <dgm:presLayoutVars>
          <dgm:hierBranch val="init"/>
        </dgm:presLayoutVars>
      </dgm:prSet>
      <dgm:spPr/>
    </dgm:pt>
    <dgm:pt modelId="{3B8F091E-DB68-46A3-9523-56358882AB89}" type="pres">
      <dgm:prSet presAssocID="{2C51230C-C729-490B-BC57-D15F29273268}" presName="rootComposite1" presStyleCnt="0"/>
      <dgm:spPr/>
    </dgm:pt>
    <dgm:pt modelId="{BE8DD96A-524D-4077-9130-576F3D39EF73}" type="pres">
      <dgm:prSet presAssocID="{2C51230C-C729-490B-BC57-D15F29273268}" presName="rootText1" presStyleLbl="node0" presStyleIdx="1" presStyleCnt="2" custScaleX="274745">
        <dgm:presLayoutVars>
          <dgm:chPref val="3"/>
        </dgm:presLayoutVars>
      </dgm:prSet>
      <dgm:spPr/>
      <dgm:t>
        <a:bodyPr/>
        <a:lstStyle/>
        <a:p>
          <a:endParaRPr lang="zh-TW" altLang="en-US"/>
        </a:p>
      </dgm:t>
    </dgm:pt>
    <dgm:pt modelId="{AA677FCB-4530-41F2-BC3D-0AE8B513900E}" type="pres">
      <dgm:prSet presAssocID="{2C51230C-C729-490B-BC57-D15F29273268}" presName="rootConnector1" presStyleLbl="node1" presStyleIdx="0" presStyleCnt="0"/>
      <dgm:spPr/>
      <dgm:t>
        <a:bodyPr/>
        <a:lstStyle/>
        <a:p>
          <a:endParaRPr lang="zh-TW" altLang="en-US"/>
        </a:p>
      </dgm:t>
    </dgm:pt>
    <dgm:pt modelId="{36810D6C-BD8B-4915-8C05-CD0F298A96EF}" type="pres">
      <dgm:prSet presAssocID="{2C51230C-C729-490B-BC57-D15F29273268}" presName="hierChild2" presStyleCnt="0"/>
      <dgm:spPr/>
    </dgm:pt>
    <dgm:pt modelId="{57C1D83C-93F9-4DD1-9645-4616B5D507B3}" type="pres">
      <dgm:prSet presAssocID="{4EB6F680-9DE3-4E38-84BF-7FA310C4DC44}" presName="Name37" presStyleLbl="parChTrans1D2" presStyleIdx="0" presStyleCnt="10"/>
      <dgm:spPr/>
      <dgm:t>
        <a:bodyPr/>
        <a:lstStyle/>
        <a:p>
          <a:endParaRPr lang="zh-TW" altLang="en-US"/>
        </a:p>
      </dgm:t>
    </dgm:pt>
    <dgm:pt modelId="{ECC768E8-AC28-49DE-AB46-CBEECAB5FF95}" type="pres">
      <dgm:prSet presAssocID="{D9C3531F-2311-44D4-BB66-B7039AC3A789}" presName="hierRoot2" presStyleCnt="0">
        <dgm:presLayoutVars>
          <dgm:hierBranch val="init"/>
        </dgm:presLayoutVars>
      </dgm:prSet>
      <dgm:spPr/>
    </dgm:pt>
    <dgm:pt modelId="{56C424A7-7200-417E-B005-B8751A403E5E}" type="pres">
      <dgm:prSet presAssocID="{D9C3531F-2311-44D4-BB66-B7039AC3A789}" presName="rootComposite" presStyleCnt="0"/>
      <dgm:spPr/>
    </dgm:pt>
    <dgm:pt modelId="{23AF1F94-15A8-43B2-B398-DC267A306756}" type="pres">
      <dgm:prSet presAssocID="{D9C3531F-2311-44D4-BB66-B7039AC3A789}" presName="rootText" presStyleLbl="node2" presStyleIdx="0" presStyleCnt="10" custScaleX="30845" custScaleY="178576">
        <dgm:presLayoutVars>
          <dgm:chPref val="3"/>
        </dgm:presLayoutVars>
      </dgm:prSet>
      <dgm:spPr/>
      <dgm:t>
        <a:bodyPr/>
        <a:lstStyle/>
        <a:p>
          <a:endParaRPr lang="zh-TW" altLang="en-US"/>
        </a:p>
      </dgm:t>
    </dgm:pt>
    <dgm:pt modelId="{6FC5F81D-C373-4E2D-823C-66FDC829FCCA}" type="pres">
      <dgm:prSet presAssocID="{D9C3531F-2311-44D4-BB66-B7039AC3A789}" presName="rootConnector" presStyleLbl="node2" presStyleIdx="0" presStyleCnt="10"/>
      <dgm:spPr/>
      <dgm:t>
        <a:bodyPr/>
        <a:lstStyle/>
        <a:p>
          <a:endParaRPr lang="zh-TW" altLang="en-US"/>
        </a:p>
      </dgm:t>
    </dgm:pt>
    <dgm:pt modelId="{BCBB9062-CE0B-4C0F-850F-E9879619C1A0}" type="pres">
      <dgm:prSet presAssocID="{D9C3531F-2311-44D4-BB66-B7039AC3A789}" presName="hierChild4" presStyleCnt="0"/>
      <dgm:spPr/>
    </dgm:pt>
    <dgm:pt modelId="{90FFE9F1-663A-4CCF-9F63-F096A65031E6}" type="pres">
      <dgm:prSet presAssocID="{D9C3531F-2311-44D4-BB66-B7039AC3A789}" presName="hierChild5" presStyleCnt="0"/>
      <dgm:spPr/>
    </dgm:pt>
    <dgm:pt modelId="{2C81E609-A30F-465A-BC73-4BD11D2F74AA}" type="pres">
      <dgm:prSet presAssocID="{F10486D6-E245-4F2A-B7D6-9E0E607611B3}" presName="Name37" presStyleLbl="parChTrans1D2" presStyleIdx="1" presStyleCnt="10"/>
      <dgm:spPr/>
      <dgm:t>
        <a:bodyPr/>
        <a:lstStyle/>
        <a:p>
          <a:endParaRPr lang="zh-TW" altLang="en-US"/>
        </a:p>
      </dgm:t>
    </dgm:pt>
    <dgm:pt modelId="{42284C11-449F-42FE-AFED-354B7866A7C6}" type="pres">
      <dgm:prSet presAssocID="{6A80ED61-CD67-4D42-9DAC-AE8DDFC1D66E}" presName="hierRoot2" presStyleCnt="0">
        <dgm:presLayoutVars>
          <dgm:hierBranch val="init"/>
        </dgm:presLayoutVars>
      </dgm:prSet>
      <dgm:spPr/>
    </dgm:pt>
    <dgm:pt modelId="{4ADC2275-B1CD-4AA4-A5E8-8449F0AC4F89}" type="pres">
      <dgm:prSet presAssocID="{6A80ED61-CD67-4D42-9DAC-AE8DDFC1D66E}" presName="rootComposite" presStyleCnt="0"/>
      <dgm:spPr/>
    </dgm:pt>
    <dgm:pt modelId="{5CEF43EC-B27A-4199-A331-C58248D60A73}" type="pres">
      <dgm:prSet presAssocID="{6A80ED61-CD67-4D42-9DAC-AE8DDFC1D66E}" presName="rootText" presStyleLbl="node2" presStyleIdx="1" presStyleCnt="10" custScaleX="30845" custScaleY="178576">
        <dgm:presLayoutVars>
          <dgm:chPref val="3"/>
        </dgm:presLayoutVars>
      </dgm:prSet>
      <dgm:spPr/>
      <dgm:t>
        <a:bodyPr/>
        <a:lstStyle/>
        <a:p>
          <a:endParaRPr lang="zh-TW" altLang="en-US"/>
        </a:p>
      </dgm:t>
    </dgm:pt>
    <dgm:pt modelId="{C9F7F8B4-490A-421C-8714-661AD407F1C9}" type="pres">
      <dgm:prSet presAssocID="{6A80ED61-CD67-4D42-9DAC-AE8DDFC1D66E}" presName="rootConnector" presStyleLbl="node2" presStyleIdx="1" presStyleCnt="10"/>
      <dgm:spPr/>
      <dgm:t>
        <a:bodyPr/>
        <a:lstStyle/>
        <a:p>
          <a:endParaRPr lang="zh-TW" altLang="en-US"/>
        </a:p>
      </dgm:t>
    </dgm:pt>
    <dgm:pt modelId="{7D8F4E3B-E17A-4529-9E3F-8F185C49C197}" type="pres">
      <dgm:prSet presAssocID="{6A80ED61-CD67-4D42-9DAC-AE8DDFC1D66E}" presName="hierChild4" presStyleCnt="0"/>
      <dgm:spPr/>
    </dgm:pt>
    <dgm:pt modelId="{13FDFD43-5EF6-4B63-9864-FF716F154A63}" type="pres">
      <dgm:prSet presAssocID="{6A80ED61-CD67-4D42-9DAC-AE8DDFC1D66E}" presName="hierChild5" presStyleCnt="0"/>
      <dgm:spPr/>
    </dgm:pt>
    <dgm:pt modelId="{315EB5AC-5637-4349-B1A8-D7AF356D4D18}" type="pres">
      <dgm:prSet presAssocID="{692201B0-EEB5-46AF-BB77-37716A67728B}" presName="Name37" presStyleLbl="parChTrans1D2" presStyleIdx="2" presStyleCnt="10"/>
      <dgm:spPr/>
      <dgm:t>
        <a:bodyPr/>
        <a:lstStyle/>
        <a:p>
          <a:endParaRPr lang="zh-TW" altLang="en-US"/>
        </a:p>
      </dgm:t>
    </dgm:pt>
    <dgm:pt modelId="{EACAEF59-39A0-4A8A-AF90-EF45A4863B00}" type="pres">
      <dgm:prSet presAssocID="{C77B4025-0973-468D-95B8-C76AC4433105}" presName="hierRoot2" presStyleCnt="0">
        <dgm:presLayoutVars>
          <dgm:hierBranch val="init"/>
        </dgm:presLayoutVars>
      </dgm:prSet>
      <dgm:spPr/>
    </dgm:pt>
    <dgm:pt modelId="{F0C62E38-45E7-45C6-B55B-326078210395}" type="pres">
      <dgm:prSet presAssocID="{C77B4025-0973-468D-95B8-C76AC4433105}" presName="rootComposite" presStyleCnt="0"/>
      <dgm:spPr/>
    </dgm:pt>
    <dgm:pt modelId="{703A4403-B5F5-46B2-BAFF-1BC97312AA06}" type="pres">
      <dgm:prSet presAssocID="{C77B4025-0973-468D-95B8-C76AC4433105}" presName="rootText" presStyleLbl="node2" presStyleIdx="2" presStyleCnt="10" custScaleX="30845" custScaleY="178576">
        <dgm:presLayoutVars>
          <dgm:chPref val="3"/>
        </dgm:presLayoutVars>
      </dgm:prSet>
      <dgm:spPr/>
      <dgm:t>
        <a:bodyPr/>
        <a:lstStyle/>
        <a:p>
          <a:endParaRPr lang="zh-TW" altLang="en-US"/>
        </a:p>
      </dgm:t>
    </dgm:pt>
    <dgm:pt modelId="{815974DF-0F0A-4E47-83B5-E64642FC3E3E}" type="pres">
      <dgm:prSet presAssocID="{C77B4025-0973-468D-95B8-C76AC4433105}" presName="rootConnector" presStyleLbl="node2" presStyleIdx="2" presStyleCnt="10"/>
      <dgm:spPr/>
      <dgm:t>
        <a:bodyPr/>
        <a:lstStyle/>
        <a:p>
          <a:endParaRPr lang="zh-TW" altLang="en-US"/>
        </a:p>
      </dgm:t>
    </dgm:pt>
    <dgm:pt modelId="{892DD297-7F6C-4B86-8C30-40450E00AF12}" type="pres">
      <dgm:prSet presAssocID="{C77B4025-0973-468D-95B8-C76AC4433105}" presName="hierChild4" presStyleCnt="0"/>
      <dgm:spPr/>
    </dgm:pt>
    <dgm:pt modelId="{98E74F42-CBA3-4B7C-AF44-6F991B887F9E}" type="pres">
      <dgm:prSet presAssocID="{C77B4025-0973-468D-95B8-C76AC4433105}" presName="hierChild5" presStyleCnt="0"/>
      <dgm:spPr/>
    </dgm:pt>
    <dgm:pt modelId="{0115F18F-486F-4A3F-B92E-28FB5399C358}" type="pres">
      <dgm:prSet presAssocID="{A71F2437-E171-4164-8C4E-1135441B850A}" presName="Name37" presStyleLbl="parChTrans1D2" presStyleIdx="3" presStyleCnt="10"/>
      <dgm:spPr/>
      <dgm:t>
        <a:bodyPr/>
        <a:lstStyle/>
        <a:p>
          <a:endParaRPr lang="zh-TW" altLang="en-US"/>
        </a:p>
      </dgm:t>
    </dgm:pt>
    <dgm:pt modelId="{D00CC609-ECC2-415A-958C-98F88A4F7770}" type="pres">
      <dgm:prSet presAssocID="{BF9A8D11-C225-4EE8-8A8D-6706C4CE882E}" presName="hierRoot2" presStyleCnt="0">
        <dgm:presLayoutVars>
          <dgm:hierBranch val="init"/>
        </dgm:presLayoutVars>
      </dgm:prSet>
      <dgm:spPr/>
    </dgm:pt>
    <dgm:pt modelId="{3727A1E5-0E2B-4251-87C8-E76EBBA0372E}" type="pres">
      <dgm:prSet presAssocID="{BF9A8D11-C225-4EE8-8A8D-6706C4CE882E}" presName="rootComposite" presStyleCnt="0"/>
      <dgm:spPr/>
    </dgm:pt>
    <dgm:pt modelId="{764C6409-5B3F-48F8-ACEE-967878B64CF5}" type="pres">
      <dgm:prSet presAssocID="{BF9A8D11-C225-4EE8-8A8D-6706C4CE882E}" presName="rootText" presStyleLbl="node2" presStyleIdx="3" presStyleCnt="10" custScaleX="30845" custScaleY="178576">
        <dgm:presLayoutVars>
          <dgm:chPref val="3"/>
        </dgm:presLayoutVars>
      </dgm:prSet>
      <dgm:spPr/>
      <dgm:t>
        <a:bodyPr/>
        <a:lstStyle/>
        <a:p>
          <a:endParaRPr lang="zh-TW" altLang="en-US"/>
        </a:p>
      </dgm:t>
    </dgm:pt>
    <dgm:pt modelId="{A2322A53-65E3-4872-9E99-72CB4E6FCFBD}" type="pres">
      <dgm:prSet presAssocID="{BF9A8D11-C225-4EE8-8A8D-6706C4CE882E}" presName="rootConnector" presStyleLbl="node2" presStyleIdx="3" presStyleCnt="10"/>
      <dgm:spPr/>
      <dgm:t>
        <a:bodyPr/>
        <a:lstStyle/>
        <a:p>
          <a:endParaRPr lang="zh-TW" altLang="en-US"/>
        </a:p>
      </dgm:t>
    </dgm:pt>
    <dgm:pt modelId="{7A2E85E0-78CB-4583-A908-D41DB0FB8FA2}" type="pres">
      <dgm:prSet presAssocID="{BF9A8D11-C225-4EE8-8A8D-6706C4CE882E}" presName="hierChild4" presStyleCnt="0"/>
      <dgm:spPr/>
    </dgm:pt>
    <dgm:pt modelId="{A16B4F07-8043-4011-B4E2-A25A27D33861}" type="pres">
      <dgm:prSet presAssocID="{BF9A8D11-C225-4EE8-8A8D-6706C4CE882E}" presName="hierChild5" presStyleCnt="0"/>
      <dgm:spPr/>
    </dgm:pt>
    <dgm:pt modelId="{38FD3692-B474-47DC-87EB-64CFE5A6C1F5}" type="pres">
      <dgm:prSet presAssocID="{E6542856-E5A6-4BA7-9614-944DA137EEDD}" presName="Name37" presStyleLbl="parChTrans1D2" presStyleIdx="4" presStyleCnt="10"/>
      <dgm:spPr/>
      <dgm:t>
        <a:bodyPr/>
        <a:lstStyle/>
        <a:p>
          <a:endParaRPr lang="zh-TW" altLang="en-US"/>
        </a:p>
      </dgm:t>
    </dgm:pt>
    <dgm:pt modelId="{1309A31D-BB54-4951-A986-644FBEEF1598}" type="pres">
      <dgm:prSet presAssocID="{71D3D616-05AF-4862-A7D5-6C68D3615810}" presName="hierRoot2" presStyleCnt="0">
        <dgm:presLayoutVars>
          <dgm:hierBranch val="init"/>
        </dgm:presLayoutVars>
      </dgm:prSet>
      <dgm:spPr/>
    </dgm:pt>
    <dgm:pt modelId="{7F8177A2-96E4-48E7-92AE-7685E9B93286}" type="pres">
      <dgm:prSet presAssocID="{71D3D616-05AF-4862-A7D5-6C68D3615810}" presName="rootComposite" presStyleCnt="0"/>
      <dgm:spPr/>
    </dgm:pt>
    <dgm:pt modelId="{DAFDA44B-BF1E-4CC6-B5FE-FF42877CC965}" type="pres">
      <dgm:prSet presAssocID="{71D3D616-05AF-4862-A7D5-6C68D3615810}" presName="rootText" presStyleLbl="node2" presStyleIdx="4" presStyleCnt="10" custScaleX="30845" custScaleY="178576">
        <dgm:presLayoutVars>
          <dgm:chPref val="3"/>
        </dgm:presLayoutVars>
      </dgm:prSet>
      <dgm:spPr/>
      <dgm:t>
        <a:bodyPr/>
        <a:lstStyle/>
        <a:p>
          <a:endParaRPr lang="zh-TW" altLang="en-US"/>
        </a:p>
      </dgm:t>
    </dgm:pt>
    <dgm:pt modelId="{0F73CF36-C2B3-4AD8-BC8B-AA8C952B7EA0}" type="pres">
      <dgm:prSet presAssocID="{71D3D616-05AF-4862-A7D5-6C68D3615810}" presName="rootConnector" presStyleLbl="node2" presStyleIdx="4" presStyleCnt="10"/>
      <dgm:spPr/>
      <dgm:t>
        <a:bodyPr/>
        <a:lstStyle/>
        <a:p>
          <a:endParaRPr lang="zh-TW" altLang="en-US"/>
        </a:p>
      </dgm:t>
    </dgm:pt>
    <dgm:pt modelId="{9DE1C9EE-2873-4A07-8B7E-88A5FA667275}" type="pres">
      <dgm:prSet presAssocID="{71D3D616-05AF-4862-A7D5-6C68D3615810}" presName="hierChild4" presStyleCnt="0"/>
      <dgm:spPr/>
    </dgm:pt>
    <dgm:pt modelId="{5FB5AE32-3E04-427B-B067-EE9E40DA4F50}" type="pres">
      <dgm:prSet presAssocID="{71D3D616-05AF-4862-A7D5-6C68D3615810}" presName="hierChild5" presStyleCnt="0"/>
      <dgm:spPr/>
    </dgm:pt>
    <dgm:pt modelId="{136EFDD8-9356-4202-8718-9418DDA35B50}" type="pres">
      <dgm:prSet presAssocID="{90F11E94-3B6A-4D5B-A7F8-538FFF6F8AF2}" presName="Name37" presStyleLbl="parChTrans1D2" presStyleIdx="5" presStyleCnt="10"/>
      <dgm:spPr/>
      <dgm:t>
        <a:bodyPr/>
        <a:lstStyle/>
        <a:p>
          <a:endParaRPr lang="zh-TW" altLang="en-US"/>
        </a:p>
      </dgm:t>
    </dgm:pt>
    <dgm:pt modelId="{43799D8B-33BE-4BFC-8DE2-62E68C015A7A}" type="pres">
      <dgm:prSet presAssocID="{DFD694FD-80EF-405C-92F0-298F2E8BE897}" presName="hierRoot2" presStyleCnt="0">
        <dgm:presLayoutVars>
          <dgm:hierBranch val="init"/>
        </dgm:presLayoutVars>
      </dgm:prSet>
      <dgm:spPr/>
    </dgm:pt>
    <dgm:pt modelId="{1B5BDA42-61A3-4D45-A625-71DE5657FB19}" type="pres">
      <dgm:prSet presAssocID="{DFD694FD-80EF-405C-92F0-298F2E8BE897}" presName="rootComposite" presStyleCnt="0"/>
      <dgm:spPr/>
    </dgm:pt>
    <dgm:pt modelId="{1031B7A6-4BC3-48AC-B369-6CC5D33BC4C3}" type="pres">
      <dgm:prSet presAssocID="{DFD694FD-80EF-405C-92F0-298F2E8BE897}" presName="rootText" presStyleLbl="node2" presStyleIdx="5" presStyleCnt="10" custScaleX="30845" custScaleY="178576">
        <dgm:presLayoutVars>
          <dgm:chPref val="3"/>
        </dgm:presLayoutVars>
      </dgm:prSet>
      <dgm:spPr/>
      <dgm:t>
        <a:bodyPr/>
        <a:lstStyle/>
        <a:p>
          <a:endParaRPr lang="zh-TW" altLang="en-US"/>
        </a:p>
      </dgm:t>
    </dgm:pt>
    <dgm:pt modelId="{98EE56A0-B141-43EC-B85B-E6E523167D6E}" type="pres">
      <dgm:prSet presAssocID="{DFD694FD-80EF-405C-92F0-298F2E8BE897}" presName="rootConnector" presStyleLbl="node2" presStyleIdx="5" presStyleCnt="10"/>
      <dgm:spPr/>
      <dgm:t>
        <a:bodyPr/>
        <a:lstStyle/>
        <a:p>
          <a:endParaRPr lang="zh-TW" altLang="en-US"/>
        </a:p>
      </dgm:t>
    </dgm:pt>
    <dgm:pt modelId="{3B768A8D-2238-4187-8FD8-12A44CB54DB7}" type="pres">
      <dgm:prSet presAssocID="{DFD694FD-80EF-405C-92F0-298F2E8BE897}" presName="hierChild4" presStyleCnt="0"/>
      <dgm:spPr/>
    </dgm:pt>
    <dgm:pt modelId="{95C24B35-14E8-4BB4-9808-42F85FD06458}" type="pres">
      <dgm:prSet presAssocID="{DFD694FD-80EF-405C-92F0-298F2E8BE897}" presName="hierChild5" presStyleCnt="0"/>
      <dgm:spPr/>
    </dgm:pt>
    <dgm:pt modelId="{F653A0F3-4B60-4BCC-865F-1BBEDC331E47}" type="pres">
      <dgm:prSet presAssocID="{82A1F154-704B-4D34-84B0-25BDE77EA3CF}" presName="Name37" presStyleLbl="parChTrans1D2" presStyleIdx="6" presStyleCnt="10"/>
      <dgm:spPr/>
      <dgm:t>
        <a:bodyPr/>
        <a:lstStyle/>
        <a:p>
          <a:endParaRPr lang="zh-TW" altLang="en-US"/>
        </a:p>
      </dgm:t>
    </dgm:pt>
    <dgm:pt modelId="{AF890475-90D1-42F3-B876-58B7AD8FF3B8}" type="pres">
      <dgm:prSet presAssocID="{305A76E7-05E4-4D9D-A075-5CC0400D7F3A}" presName="hierRoot2" presStyleCnt="0">
        <dgm:presLayoutVars>
          <dgm:hierBranch val="init"/>
        </dgm:presLayoutVars>
      </dgm:prSet>
      <dgm:spPr/>
    </dgm:pt>
    <dgm:pt modelId="{12D3F5F4-763B-4818-BD0F-773753FF81A5}" type="pres">
      <dgm:prSet presAssocID="{305A76E7-05E4-4D9D-A075-5CC0400D7F3A}" presName="rootComposite" presStyleCnt="0"/>
      <dgm:spPr/>
    </dgm:pt>
    <dgm:pt modelId="{57046A8E-9E26-4E76-AF07-87D83DC20CFE}" type="pres">
      <dgm:prSet presAssocID="{305A76E7-05E4-4D9D-A075-5CC0400D7F3A}" presName="rootText" presStyleLbl="node2" presStyleIdx="6" presStyleCnt="10" custScaleX="30845" custScaleY="178576">
        <dgm:presLayoutVars>
          <dgm:chPref val="3"/>
        </dgm:presLayoutVars>
      </dgm:prSet>
      <dgm:spPr/>
      <dgm:t>
        <a:bodyPr/>
        <a:lstStyle/>
        <a:p>
          <a:endParaRPr lang="zh-TW" altLang="en-US"/>
        </a:p>
      </dgm:t>
    </dgm:pt>
    <dgm:pt modelId="{C0484BA3-4C47-48C1-8152-B155A7239A44}" type="pres">
      <dgm:prSet presAssocID="{305A76E7-05E4-4D9D-A075-5CC0400D7F3A}" presName="rootConnector" presStyleLbl="node2" presStyleIdx="6" presStyleCnt="10"/>
      <dgm:spPr/>
      <dgm:t>
        <a:bodyPr/>
        <a:lstStyle/>
        <a:p>
          <a:endParaRPr lang="zh-TW" altLang="en-US"/>
        </a:p>
      </dgm:t>
    </dgm:pt>
    <dgm:pt modelId="{0464BFB4-019C-4A21-826C-0A5B76AE8BDB}" type="pres">
      <dgm:prSet presAssocID="{305A76E7-05E4-4D9D-A075-5CC0400D7F3A}" presName="hierChild4" presStyleCnt="0"/>
      <dgm:spPr/>
    </dgm:pt>
    <dgm:pt modelId="{3BF3989A-B466-40F6-8A1C-CB31DF116D47}" type="pres">
      <dgm:prSet presAssocID="{305A76E7-05E4-4D9D-A075-5CC0400D7F3A}" presName="hierChild5" presStyleCnt="0"/>
      <dgm:spPr/>
    </dgm:pt>
    <dgm:pt modelId="{ED10225C-26A6-4F6D-99A9-80E21DA634A3}" type="pres">
      <dgm:prSet presAssocID="{FB2C3F7B-306C-4CBB-BD49-2908986DCA1B}" presName="Name37" presStyleLbl="parChTrans1D2" presStyleIdx="7" presStyleCnt="10"/>
      <dgm:spPr/>
      <dgm:t>
        <a:bodyPr/>
        <a:lstStyle/>
        <a:p>
          <a:endParaRPr lang="zh-TW" altLang="en-US"/>
        </a:p>
      </dgm:t>
    </dgm:pt>
    <dgm:pt modelId="{73DD14F8-EEBE-4FA1-8ADB-4A0316288971}" type="pres">
      <dgm:prSet presAssocID="{93E25953-0B50-46CE-9669-EC0976BC57FD}" presName="hierRoot2" presStyleCnt="0">
        <dgm:presLayoutVars>
          <dgm:hierBranch val="init"/>
        </dgm:presLayoutVars>
      </dgm:prSet>
      <dgm:spPr/>
    </dgm:pt>
    <dgm:pt modelId="{E4ABD109-EE11-4BDF-A9C8-A60B246A4616}" type="pres">
      <dgm:prSet presAssocID="{93E25953-0B50-46CE-9669-EC0976BC57FD}" presName="rootComposite" presStyleCnt="0"/>
      <dgm:spPr/>
    </dgm:pt>
    <dgm:pt modelId="{7B999111-681E-4DFE-BCCA-712B01CF4E18}" type="pres">
      <dgm:prSet presAssocID="{93E25953-0B50-46CE-9669-EC0976BC57FD}" presName="rootText" presStyleLbl="node2" presStyleIdx="7" presStyleCnt="10" custScaleX="30845" custScaleY="178576">
        <dgm:presLayoutVars>
          <dgm:chPref val="3"/>
        </dgm:presLayoutVars>
      </dgm:prSet>
      <dgm:spPr/>
      <dgm:t>
        <a:bodyPr/>
        <a:lstStyle/>
        <a:p>
          <a:endParaRPr lang="zh-TW" altLang="en-US"/>
        </a:p>
      </dgm:t>
    </dgm:pt>
    <dgm:pt modelId="{47C8207B-C71F-4829-813E-0BF0B3A78188}" type="pres">
      <dgm:prSet presAssocID="{93E25953-0B50-46CE-9669-EC0976BC57FD}" presName="rootConnector" presStyleLbl="node2" presStyleIdx="7" presStyleCnt="10"/>
      <dgm:spPr/>
      <dgm:t>
        <a:bodyPr/>
        <a:lstStyle/>
        <a:p>
          <a:endParaRPr lang="zh-TW" altLang="en-US"/>
        </a:p>
      </dgm:t>
    </dgm:pt>
    <dgm:pt modelId="{7C92ED37-FB06-44B5-B687-507EF267200D}" type="pres">
      <dgm:prSet presAssocID="{93E25953-0B50-46CE-9669-EC0976BC57FD}" presName="hierChild4" presStyleCnt="0"/>
      <dgm:spPr/>
    </dgm:pt>
    <dgm:pt modelId="{6FDC6B49-1097-4C33-9BF2-436C35B41A6E}" type="pres">
      <dgm:prSet presAssocID="{93E25953-0B50-46CE-9669-EC0976BC57FD}" presName="hierChild5" presStyleCnt="0"/>
      <dgm:spPr/>
    </dgm:pt>
    <dgm:pt modelId="{05B0C727-B7C3-429C-A91E-714B223D4A3E}" type="pres">
      <dgm:prSet presAssocID="{877FCCFE-15D9-4AE8-A8FC-070081E7283B}" presName="Name37" presStyleLbl="parChTrans1D2" presStyleIdx="8" presStyleCnt="10"/>
      <dgm:spPr/>
      <dgm:t>
        <a:bodyPr/>
        <a:lstStyle/>
        <a:p>
          <a:endParaRPr lang="zh-TW" altLang="en-US"/>
        </a:p>
      </dgm:t>
    </dgm:pt>
    <dgm:pt modelId="{3891EF3E-CCE3-42A5-A8AE-87EF7E38DFE4}" type="pres">
      <dgm:prSet presAssocID="{7860D05C-EA28-435A-B097-61813F5116C8}" presName="hierRoot2" presStyleCnt="0">
        <dgm:presLayoutVars>
          <dgm:hierBranch val="init"/>
        </dgm:presLayoutVars>
      </dgm:prSet>
      <dgm:spPr/>
    </dgm:pt>
    <dgm:pt modelId="{12375A12-E792-4094-80B2-12134F8606CB}" type="pres">
      <dgm:prSet presAssocID="{7860D05C-EA28-435A-B097-61813F5116C8}" presName="rootComposite" presStyleCnt="0"/>
      <dgm:spPr/>
    </dgm:pt>
    <dgm:pt modelId="{A1FA5237-516F-42FE-A5BB-51F97F4ED4EA}" type="pres">
      <dgm:prSet presAssocID="{7860D05C-EA28-435A-B097-61813F5116C8}" presName="rootText" presStyleLbl="node2" presStyleIdx="8" presStyleCnt="10" custScaleX="30845" custScaleY="178576">
        <dgm:presLayoutVars>
          <dgm:chPref val="3"/>
        </dgm:presLayoutVars>
      </dgm:prSet>
      <dgm:spPr/>
      <dgm:t>
        <a:bodyPr/>
        <a:lstStyle/>
        <a:p>
          <a:endParaRPr lang="zh-TW" altLang="en-US"/>
        </a:p>
      </dgm:t>
    </dgm:pt>
    <dgm:pt modelId="{2737FC7D-4788-4FA7-875D-9F0066E20A3B}" type="pres">
      <dgm:prSet presAssocID="{7860D05C-EA28-435A-B097-61813F5116C8}" presName="rootConnector" presStyleLbl="node2" presStyleIdx="8" presStyleCnt="10"/>
      <dgm:spPr/>
      <dgm:t>
        <a:bodyPr/>
        <a:lstStyle/>
        <a:p>
          <a:endParaRPr lang="zh-TW" altLang="en-US"/>
        </a:p>
      </dgm:t>
    </dgm:pt>
    <dgm:pt modelId="{60091B55-6436-4703-96D6-828F7EB03312}" type="pres">
      <dgm:prSet presAssocID="{7860D05C-EA28-435A-B097-61813F5116C8}" presName="hierChild4" presStyleCnt="0"/>
      <dgm:spPr/>
    </dgm:pt>
    <dgm:pt modelId="{75C3703F-3E5B-4910-9643-0AB74321E850}" type="pres">
      <dgm:prSet presAssocID="{7860D05C-EA28-435A-B097-61813F5116C8}" presName="hierChild5" presStyleCnt="0"/>
      <dgm:spPr/>
    </dgm:pt>
    <dgm:pt modelId="{0DA8D316-AC8A-408C-98AD-6036CCFF69CE}" type="pres">
      <dgm:prSet presAssocID="{4116BEF5-50CF-483F-BE69-30988CCDE845}" presName="Name37" presStyleLbl="parChTrans1D2" presStyleIdx="9" presStyleCnt="10"/>
      <dgm:spPr/>
      <dgm:t>
        <a:bodyPr/>
        <a:lstStyle/>
        <a:p>
          <a:endParaRPr lang="zh-TW" altLang="en-US"/>
        </a:p>
      </dgm:t>
    </dgm:pt>
    <dgm:pt modelId="{C83B15AF-F43F-4C5D-A204-072D3BC58574}" type="pres">
      <dgm:prSet presAssocID="{C5AFD600-41EF-4E83-B8DE-E4842BEF98A7}" presName="hierRoot2" presStyleCnt="0">
        <dgm:presLayoutVars>
          <dgm:hierBranch val="init"/>
        </dgm:presLayoutVars>
      </dgm:prSet>
      <dgm:spPr/>
    </dgm:pt>
    <dgm:pt modelId="{6C826571-0D9C-4EE3-8B5A-C249C1E079EB}" type="pres">
      <dgm:prSet presAssocID="{C5AFD600-41EF-4E83-B8DE-E4842BEF98A7}" presName="rootComposite" presStyleCnt="0"/>
      <dgm:spPr/>
    </dgm:pt>
    <dgm:pt modelId="{2045ECD5-18B4-481D-B67F-5B5996F462F0}" type="pres">
      <dgm:prSet presAssocID="{C5AFD600-41EF-4E83-B8DE-E4842BEF98A7}" presName="rootText" presStyleLbl="node2" presStyleIdx="9" presStyleCnt="10" custScaleX="30845" custScaleY="178576">
        <dgm:presLayoutVars>
          <dgm:chPref val="3"/>
        </dgm:presLayoutVars>
      </dgm:prSet>
      <dgm:spPr/>
      <dgm:t>
        <a:bodyPr/>
        <a:lstStyle/>
        <a:p>
          <a:endParaRPr lang="zh-TW" altLang="en-US"/>
        </a:p>
      </dgm:t>
    </dgm:pt>
    <dgm:pt modelId="{75BCB453-AEA4-4B37-AD0E-FCA5A7007F74}" type="pres">
      <dgm:prSet presAssocID="{C5AFD600-41EF-4E83-B8DE-E4842BEF98A7}" presName="rootConnector" presStyleLbl="node2" presStyleIdx="9" presStyleCnt="10"/>
      <dgm:spPr/>
      <dgm:t>
        <a:bodyPr/>
        <a:lstStyle/>
        <a:p>
          <a:endParaRPr lang="zh-TW" altLang="en-US"/>
        </a:p>
      </dgm:t>
    </dgm:pt>
    <dgm:pt modelId="{5DC492D9-6D9A-4066-959D-6C1553D97493}" type="pres">
      <dgm:prSet presAssocID="{C5AFD600-41EF-4E83-B8DE-E4842BEF98A7}" presName="hierChild4" presStyleCnt="0"/>
      <dgm:spPr/>
    </dgm:pt>
    <dgm:pt modelId="{89B7DC99-A53B-4FF6-886D-1867AFE84D44}" type="pres">
      <dgm:prSet presAssocID="{C5AFD600-41EF-4E83-B8DE-E4842BEF98A7}" presName="hierChild5" presStyleCnt="0"/>
      <dgm:spPr/>
    </dgm:pt>
    <dgm:pt modelId="{E6DF5A4E-313E-4B3E-AFC9-9AEAA3F364A3}" type="pres">
      <dgm:prSet presAssocID="{2C51230C-C729-490B-BC57-D15F29273268}" presName="hierChild3" presStyleCnt="0"/>
      <dgm:spPr/>
    </dgm:pt>
  </dgm:ptLst>
  <dgm:cxnLst>
    <dgm:cxn modelId="{1FE4B387-898E-4561-A6F0-C9D0F56EEE21}" type="presOf" srcId="{7860D05C-EA28-435A-B097-61813F5116C8}" destId="{A1FA5237-516F-42FE-A5BB-51F97F4ED4EA}" srcOrd="0" destOrd="0" presId="urn:microsoft.com/office/officeart/2005/8/layout/orgChart1"/>
    <dgm:cxn modelId="{AA9A1497-10E2-481F-94BD-974E9EAF9376}" type="presOf" srcId="{82A1F154-704B-4D34-84B0-25BDE77EA3CF}" destId="{F653A0F3-4B60-4BCC-865F-1BBEDC331E47}" srcOrd="0" destOrd="0" presId="urn:microsoft.com/office/officeart/2005/8/layout/orgChart1"/>
    <dgm:cxn modelId="{97C1A86A-8273-4528-AE80-8ADEA14D475C}" type="presOf" srcId="{7860D05C-EA28-435A-B097-61813F5116C8}" destId="{2737FC7D-4788-4FA7-875D-9F0066E20A3B}" srcOrd="1" destOrd="0" presId="urn:microsoft.com/office/officeart/2005/8/layout/orgChart1"/>
    <dgm:cxn modelId="{0005B091-270A-420F-B0A1-4F66220D8658}" type="presOf" srcId="{A71F2437-E171-4164-8C4E-1135441B850A}" destId="{0115F18F-486F-4A3F-B92E-28FB5399C358}" srcOrd="0" destOrd="0" presId="urn:microsoft.com/office/officeart/2005/8/layout/orgChart1"/>
    <dgm:cxn modelId="{3791A43C-B31E-40BA-880D-C73DAA030466}" type="presOf" srcId="{BF9A8D11-C225-4EE8-8A8D-6706C4CE882E}" destId="{A2322A53-65E3-4872-9E99-72CB4E6FCFBD}" srcOrd="1" destOrd="0" presId="urn:microsoft.com/office/officeart/2005/8/layout/orgChart1"/>
    <dgm:cxn modelId="{288C1F56-EF5D-4D1E-B837-C4EE52F7EC97}" type="presOf" srcId="{4116BEF5-50CF-483F-BE69-30988CCDE845}" destId="{0DA8D316-AC8A-408C-98AD-6036CCFF69CE}" srcOrd="0" destOrd="0" presId="urn:microsoft.com/office/officeart/2005/8/layout/orgChart1"/>
    <dgm:cxn modelId="{FB2A4770-1E19-437A-8374-999DC8EAC146}" type="presOf" srcId="{B1869620-7FF1-427C-A213-32427460CE03}" destId="{8CE0C1A6-5DBA-444C-85D5-E313BDF39F94}" srcOrd="0" destOrd="0" presId="urn:microsoft.com/office/officeart/2005/8/layout/orgChart1"/>
    <dgm:cxn modelId="{364E3F26-D8F5-4CB1-BCB0-F411C898CA76}" srcId="{2C51230C-C729-490B-BC57-D15F29273268}" destId="{6A80ED61-CD67-4D42-9DAC-AE8DDFC1D66E}" srcOrd="1" destOrd="0" parTransId="{F10486D6-E245-4F2A-B7D6-9E0E607611B3}" sibTransId="{C24580F2-E904-435D-AFD1-E5FBED3D0205}"/>
    <dgm:cxn modelId="{C319CCED-BC65-4C3F-A8D2-6FE90CE97E9D}" type="presOf" srcId="{2C51230C-C729-490B-BC57-D15F29273268}" destId="{AA677FCB-4530-41F2-BC3D-0AE8B513900E}" srcOrd="1" destOrd="0" presId="urn:microsoft.com/office/officeart/2005/8/layout/orgChart1"/>
    <dgm:cxn modelId="{726B1A19-24BD-48CD-ACA9-5181A7CAE808}" type="presOf" srcId="{FB2C3F7B-306C-4CBB-BD49-2908986DCA1B}" destId="{ED10225C-26A6-4F6D-99A9-80E21DA634A3}" srcOrd="0" destOrd="0" presId="urn:microsoft.com/office/officeart/2005/8/layout/orgChart1"/>
    <dgm:cxn modelId="{967965A6-F547-4748-B876-E3438310F624}" type="presOf" srcId="{4EB6F680-9DE3-4E38-84BF-7FA310C4DC44}" destId="{57C1D83C-93F9-4DD1-9645-4616B5D507B3}" srcOrd="0" destOrd="0" presId="urn:microsoft.com/office/officeart/2005/8/layout/orgChart1"/>
    <dgm:cxn modelId="{5A03E2F0-9DF6-4ACE-9079-B1D80FA8AC86}" srcId="{2C51230C-C729-490B-BC57-D15F29273268}" destId="{C5AFD600-41EF-4E83-B8DE-E4842BEF98A7}" srcOrd="9" destOrd="0" parTransId="{4116BEF5-50CF-483F-BE69-30988CCDE845}" sibTransId="{69AE4DB8-1311-4D7D-97BE-BB89A0422ED4}"/>
    <dgm:cxn modelId="{24528E18-99B6-4A8C-8426-E13264334164}" type="presOf" srcId="{93E25953-0B50-46CE-9669-EC0976BC57FD}" destId="{7B999111-681E-4DFE-BCCA-712B01CF4E18}" srcOrd="0" destOrd="0" presId="urn:microsoft.com/office/officeart/2005/8/layout/orgChart1"/>
    <dgm:cxn modelId="{CA5D1E9B-CFFD-45AB-AEE0-CB2BF3076EF2}" srcId="{2C51230C-C729-490B-BC57-D15F29273268}" destId="{93E25953-0B50-46CE-9669-EC0976BC57FD}" srcOrd="7" destOrd="0" parTransId="{FB2C3F7B-306C-4CBB-BD49-2908986DCA1B}" sibTransId="{6CFC7221-D458-4B78-BDFB-334F830A8D61}"/>
    <dgm:cxn modelId="{16AB151F-9060-4ABA-9049-4B4FFEB02C96}" type="presOf" srcId="{C5AFD600-41EF-4E83-B8DE-E4842BEF98A7}" destId="{2045ECD5-18B4-481D-B67F-5B5996F462F0}" srcOrd="0" destOrd="0" presId="urn:microsoft.com/office/officeart/2005/8/layout/orgChart1"/>
    <dgm:cxn modelId="{884432F3-8959-4BC2-933C-B4E8449243B0}" type="presOf" srcId="{DFD694FD-80EF-405C-92F0-298F2E8BE897}" destId="{1031B7A6-4BC3-48AC-B369-6CC5D33BC4C3}" srcOrd="0" destOrd="0" presId="urn:microsoft.com/office/officeart/2005/8/layout/orgChart1"/>
    <dgm:cxn modelId="{A7416B19-FC9C-40DF-9CF6-F941CA867085}" type="presOf" srcId="{692201B0-EEB5-46AF-BB77-37716A67728B}" destId="{315EB5AC-5637-4349-B1A8-D7AF356D4D18}" srcOrd="0" destOrd="0" presId="urn:microsoft.com/office/officeart/2005/8/layout/orgChart1"/>
    <dgm:cxn modelId="{8572F9C6-A962-47AE-A68A-B29A8C57F77E}" srcId="{2C51230C-C729-490B-BC57-D15F29273268}" destId="{C77B4025-0973-468D-95B8-C76AC4433105}" srcOrd="2" destOrd="0" parTransId="{692201B0-EEB5-46AF-BB77-37716A67728B}" sibTransId="{F3FA95B0-80BB-4522-B263-C0DC25952742}"/>
    <dgm:cxn modelId="{852DFDD6-2C59-44E8-BF61-6A72109A12FA}" srcId="{B1869620-7FF1-427C-A213-32427460CE03}" destId="{54C10E63-27FE-40A5-959B-50E0BF3D1242}" srcOrd="0" destOrd="0" parTransId="{65553AEA-7D8D-40F0-9C7A-D494D3BC3FE8}" sibTransId="{423C8A7F-7423-47B2-AB92-7ABFEDB53D94}"/>
    <dgm:cxn modelId="{5B78F88C-F9E6-43B9-9E71-49A39ED4E000}" type="presOf" srcId="{2C51230C-C729-490B-BC57-D15F29273268}" destId="{BE8DD96A-524D-4077-9130-576F3D39EF73}" srcOrd="0" destOrd="0" presId="urn:microsoft.com/office/officeart/2005/8/layout/orgChart1"/>
    <dgm:cxn modelId="{F4DB55F3-BA9A-4E05-9AF5-5A602FB8C411}" type="presOf" srcId="{D9C3531F-2311-44D4-BB66-B7039AC3A789}" destId="{23AF1F94-15A8-43B2-B398-DC267A306756}" srcOrd="0" destOrd="0" presId="urn:microsoft.com/office/officeart/2005/8/layout/orgChart1"/>
    <dgm:cxn modelId="{DA652B7F-C218-48EB-B9CB-A7B052253DBF}" type="presOf" srcId="{DFD694FD-80EF-405C-92F0-298F2E8BE897}" destId="{98EE56A0-B141-43EC-B85B-E6E523167D6E}" srcOrd="1" destOrd="0" presId="urn:microsoft.com/office/officeart/2005/8/layout/orgChart1"/>
    <dgm:cxn modelId="{10501CCF-4140-47B4-835A-592057388E9F}" type="presOf" srcId="{6A80ED61-CD67-4D42-9DAC-AE8DDFC1D66E}" destId="{C9F7F8B4-490A-421C-8714-661AD407F1C9}" srcOrd="1" destOrd="0" presId="urn:microsoft.com/office/officeart/2005/8/layout/orgChart1"/>
    <dgm:cxn modelId="{E62953C0-6DCA-40A9-8F0E-2B6591CDBF25}" srcId="{2C51230C-C729-490B-BC57-D15F29273268}" destId="{D9C3531F-2311-44D4-BB66-B7039AC3A789}" srcOrd="0" destOrd="0" parTransId="{4EB6F680-9DE3-4E38-84BF-7FA310C4DC44}" sibTransId="{A099B2DE-6CA4-4380-B8A2-691ACAFCACA9}"/>
    <dgm:cxn modelId="{140F5CB6-5069-42AE-9DE9-022DC3632D6B}" type="presOf" srcId="{C77B4025-0973-468D-95B8-C76AC4433105}" destId="{703A4403-B5F5-46B2-BAFF-1BC97312AA06}" srcOrd="0" destOrd="0" presId="urn:microsoft.com/office/officeart/2005/8/layout/orgChart1"/>
    <dgm:cxn modelId="{F8A45BB3-AC40-46AE-B968-4779D56BE306}" type="presOf" srcId="{71D3D616-05AF-4862-A7D5-6C68D3615810}" destId="{DAFDA44B-BF1E-4CC6-B5FE-FF42877CC965}" srcOrd="0" destOrd="0" presId="urn:microsoft.com/office/officeart/2005/8/layout/orgChart1"/>
    <dgm:cxn modelId="{E736B5C8-F9C8-41A9-B3D3-C18F5EEE8518}" type="presOf" srcId="{F10486D6-E245-4F2A-B7D6-9E0E607611B3}" destId="{2C81E609-A30F-465A-BC73-4BD11D2F74AA}" srcOrd="0" destOrd="0" presId="urn:microsoft.com/office/officeart/2005/8/layout/orgChart1"/>
    <dgm:cxn modelId="{EC6B68E7-F365-4616-8F67-7168168C2605}" type="presOf" srcId="{D9C3531F-2311-44D4-BB66-B7039AC3A789}" destId="{6FC5F81D-C373-4E2D-823C-66FDC829FCCA}" srcOrd="1" destOrd="0" presId="urn:microsoft.com/office/officeart/2005/8/layout/orgChart1"/>
    <dgm:cxn modelId="{9E03238D-D6CF-48E3-A76A-14ADE15ED3EC}" type="presOf" srcId="{54C10E63-27FE-40A5-959B-50E0BF3D1242}" destId="{9DF49A33-74D5-45D7-97BD-36C35FA94F96}" srcOrd="1" destOrd="0" presId="urn:microsoft.com/office/officeart/2005/8/layout/orgChart1"/>
    <dgm:cxn modelId="{AFA63F3F-5730-4609-843C-A39F99CCB333}" type="presOf" srcId="{54C10E63-27FE-40A5-959B-50E0BF3D1242}" destId="{0DA3FAA6-0C7F-459C-9488-A5073AA5BB6C}" srcOrd="0" destOrd="0" presId="urn:microsoft.com/office/officeart/2005/8/layout/orgChart1"/>
    <dgm:cxn modelId="{AB7533BC-B97E-4BFA-AF33-82224FB9FEE9}" srcId="{2C51230C-C729-490B-BC57-D15F29273268}" destId="{DFD694FD-80EF-405C-92F0-298F2E8BE897}" srcOrd="5" destOrd="0" parTransId="{90F11E94-3B6A-4D5B-A7F8-538FFF6F8AF2}" sibTransId="{6A824C41-E079-4234-973B-0E73592324CB}"/>
    <dgm:cxn modelId="{FCE9DB8B-A891-49F4-B873-5A6B3ECD1C98}" type="presOf" srcId="{E6542856-E5A6-4BA7-9614-944DA137EEDD}" destId="{38FD3692-B474-47DC-87EB-64CFE5A6C1F5}" srcOrd="0" destOrd="0" presId="urn:microsoft.com/office/officeart/2005/8/layout/orgChart1"/>
    <dgm:cxn modelId="{4DA8EC79-C6C0-4A3F-A0CD-A742B29F4F87}" type="presOf" srcId="{93E25953-0B50-46CE-9669-EC0976BC57FD}" destId="{47C8207B-C71F-4829-813E-0BF0B3A78188}" srcOrd="1" destOrd="0" presId="urn:microsoft.com/office/officeart/2005/8/layout/orgChart1"/>
    <dgm:cxn modelId="{641F9910-377B-47C1-8DF6-A2201CF99B5C}" srcId="{B1869620-7FF1-427C-A213-32427460CE03}" destId="{2C51230C-C729-490B-BC57-D15F29273268}" srcOrd="1" destOrd="0" parTransId="{B3F483FB-0F07-455F-9988-C86703A5B633}" sibTransId="{BBA1958B-195F-437A-881E-625A9C963D08}"/>
    <dgm:cxn modelId="{8B4C8649-51D0-408E-B956-C224DF484BBF}" type="presOf" srcId="{6A80ED61-CD67-4D42-9DAC-AE8DDFC1D66E}" destId="{5CEF43EC-B27A-4199-A331-C58248D60A73}" srcOrd="0" destOrd="0" presId="urn:microsoft.com/office/officeart/2005/8/layout/orgChart1"/>
    <dgm:cxn modelId="{BE7CC374-179D-44E7-8659-0DF99FD1CFFB}" srcId="{2C51230C-C729-490B-BC57-D15F29273268}" destId="{305A76E7-05E4-4D9D-A075-5CC0400D7F3A}" srcOrd="6" destOrd="0" parTransId="{82A1F154-704B-4D34-84B0-25BDE77EA3CF}" sibTransId="{CE25E9E0-DD61-4294-93A8-ADFB6B85773C}"/>
    <dgm:cxn modelId="{C2E38E21-03D0-492E-8A38-2F434DEB39F8}" type="presOf" srcId="{BF9A8D11-C225-4EE8-8A8D-6706C4CE882E}" destId="{764C6409-5B3F-48F8-ACEE-967878B64CF5}" srcOrd="0" destOrd="0" presId="urn:microsoft.com/office/officeart/2005/8/layout/orgChart1"/>
    <dgm:cxn modelId="{9D5DF897-105B-43F5-96DA-A81322E6F49E}" srcId="{2C51230C-C729-490B-BC57-D15F29273268}" destId="{7860D05C-EA28-435A-B097-61813F5116C8}" srcOrd="8" destOrd="0" parTransId="{877FCCFE-15D9-4AE8-A8FC-070081E7283B}" sibTransId="{6B32C02D-EE58-4D41-B510-D3577E508565}"/>
    <dgm:cxn modelId="{A37E2FF7-6721-47D0-802A-FF19632AB038}" type="presOf" srcId="{877FCCFE-15D9-4AE8-A8FC-070081E7283B}" destId="{05B0C727-B7C3-429C-A91E-714B223D4A3E}" srcOrd="0" destOrd="0" presId="urn:microsoft.com/office/officeart/2005/8/layout/orgChart1"/>
    <dgm:cxn modelId="{354C850C-222F-4C71-AAFE-A2481DCC0C5C}" type="presOf" srcId="{90F11E94-3B6A-4D5B-A7F8-538FFF6F8AF2}" destId="{136EFDD8-9356-4202-8718-9418DDA35B50}" srcOrd="0" destOrd="0" presId="urn:microsoft.com/office/officeart/2005/8/layout/orgChart1"/>
    <dgm:cxn modelId="{50A70644-6468-42C8-9D8D-A0E966224058}" srcId="{2C51230C-C729-490B-BC57-D15F29273268}" destId="{BF9A8D11-C225-4EE8-8A8D-6706C4CE882E}" srcOrd="3" destOrd="0" parTransId="{A71F2437-E171-4164-8C4E-1135441B850A}" sibTransId="{D5B07B07-ED48-48BF-8224-05AE8090C401}"/>
    <dgm:cxn modelId="{A637619B-2E62-4C28-9537-E49859862608}" type="presOf" srcId="{C5AFD600-41EF-4E83-B8DE-E4842BEF98A7}" destId="{75BCB453-AEA4-4B37-AD0E-FCA5A7007F74}" srcOrd="1" destOrd="0" presId="urn:microsoft.com/office/officeart/2005/8/layout/orgChart1"/>
    <dgm:cxn modelId="{1DF41195-475A-434E-A52A-63625EF4A4F4}" srcId="{2C51230C-C729-490B-BC57-D15F29273268}" destId="{71D3D616-05AF-4862-A7D5-6C68D3615810}" srcOrd="4" destOrd="0" parTransId="{E6542856-E5A6-4BA7-9614-944DA137EEDD}" sibTransId="{71670683-2C7E-43C2-8C2A-1418127A3680}"/>
    <dgm:cxn modelId="{5865703C-D415-45B9-9F86-0DF162F36AE4}" type="presOf" srcId="{305A76E7-05E4-4D9D-A075-5CC0400D7F3A}" destId="{C0484BA3-4C47-48C1-8152-B155A7239A44}" srcOrd="1" destOrd="0" presId="urn:microsoft.com/office/officeart/2005/8/layout/orgChart1"/>
    <dgm:cxn modelId="{ADBB1768-2280-41A9-8AEE-094AAD64AF44}" type="presOf" srcId="{305A76E7-05E4-4D9D-A075-5CC0400D7F3A}" destId="{57046A8E-9E26-4E76-AF07-87D83DC20CFE}" srcOrd="0" destOrd="0" presId="urn:microsoft.com/office/officeart/2005/8/layout/orgChart1"/>
    <dgm:cxn modelId="{9E95E954-1900-49CA-94E1-485B6A4FF9A8}" type="presOf" srcId="{71D3D616-05AF-4862-A7D5-6C68D3615810}" destId="{0F73CF36-C2B3-4AD8-BC8B-AA8C952B7EA0}" srcOrd="1" destOrd="0" presId="urn:microsoft.com/office/officeart/2005/8/layout/orgChart1"/>
    <dgm:cxn modelId="{E7DF1608-7502-4343-81C4-6E5079DE15DB}" type="presOf" srcId="{C77B4025-0973-468D-95B8-C76AC4433105}" destId="{815974DF-0F0A-4E47-83B5-E64642FC3E3E}" srcOrd="1" destOrd="0" presId="urn:microsoft.com/office/officeart/2005/8/layout/orgChart1"/>
    <dgm:cxn modelId="{8F44ECA7-9D0D-4994-BFE9-BC74CD3191B5}" type="presParOf" srcId="{8CE0C1A6-5DBA-444C-85D5-E313BDF39F94}" destId="{FF68E67E-BC0D-4DC5-AAE7-39378814870E}" srcOrd="0" destOrd="0" presId="urn:microsoft.com/office/officeart/2005/8/layout/orgChart1"/>
    <dgm:cxn modelId="{8F9BE2FC-0DC0-4EA3-B785-CD6B4DA9EC3C}" type="presParOf" srcId="{FF68E67E-BC0D-4DC5-AAE7-39378814870E}" destId="{49ED86FD-3061-4D68-8CAD-049507342FE7}" srcOrd="0" destOrd="0" presId="urn:microsoft.com/office/officeart/2005/8/layout/orgChart1"/>
    <dgm:cxn modelId="{57467427-600F-4F36-B3D5-7E1C1C03718A}" type="presParOf" srcId="{49ED86FD-3061-4D68-8CAD-049507342FE7}" destId="{0DA3FAA6-0C7F-459C-9488-A5073AA5BB6C}" srcOrd="0" destOrd="0" presId="urn:microsoft.com/office/officeart/2005/8/layout/orgChart1"/>
    <dgm:cxn modelId="{9D7700EB-95FA-4DBF-B0AC-9AB872E2BCB8}" type="presParOf" srcId="{49ED86FD-3061-4D68-8CAD-049507342FE7}" destId="{9DF49A33-74D5-45D7-97BD-36C35FA94F96}" srcOrd="1" destOrd="0" presId="urn:microsoft.com/office/officeart/2005/8/layout/orgChart1"/>
    <dgm:cxn modelId="{7050FE88-0063-4AF0-9B64-9BD6602599D2}" type="presParOf" srcId="{FF68E67E-BC0D-4DC5-AAE7-39378814870E}" destId="{A6D9F35B-8BDE-45A7-9421-0191FE920A6E}" srcOrd="1" destOrd="0" presId="urn:microsoft.com/office/officeart/2005/8/layout/orgChart1"/>
    <dgm:cxn modelId="{7E32405A-852A-449E-B604-D50CAAF9DE7E}" type="presParOf" srcId="{FF68E67E-BC0D-4DC5-AAE7-39378814870E}" destId="{1D956B1F-6B08-4811-A6DA-74FE192B7E17}" srcOrd="2" destOrd="0" presId="urn:microsoft.com/office/officeart/2005/8/layout/orgChart1"/>
    <dgm:cxn modelId="{BC5F1664-819A-4DA1-881A-035D5BA369F5}" type="presParOf" srcId="{8CE0C1A6-5DBA-444C-85D5-E313BDF39F94}" destId="{86B5FCA6-9541-4A79-A410-5236E59D8E9B}" srcOrd="1" destOrd="0" presId="urn:microsoft.com/office/officeart/2005/8/layout/orgChart1"/>
    <dgm:cxn modelId="{A4C7F1CE-CC4D-4523-933C-E88112AA7CCC}" type="presParOf" srcId="{86B5FCA6-9541-4A79-A410-5236E59D8E9B}" destId="{3B8F091E-DB68-46A3-9523-56358882AB89}" srcOrd="0" destOrd="0" presId="urn:microsoft.com/office/officeart/2005/8/layout/orgChart1"/>
    <dgm:cxn modelId="{0B9B2B90-37B0-47A8-A630-B26418504F85}" type="presParOf" srcId="{3B8F091E-DB68-46A3-9523-56358882AB89}" destId="{BE8DD96A-524D-4077-9130-576F3D39EF73}" srcOrd="0" destOrd="0" presId="urn:microsoft.com/office/officeart/2005/8/layout/orgChart1"/>
    <dgm:cxn modelId="{8B1B6621-02C8-459F-A7F0-AF42B26DD273}" type="presParOf" srcId="{3B8F091E-DB68-46A3-9523-56358882AB89}" destId="{AA677FCB-4530-41F2-BC3D-0AE8B513900E}" srcOrd="1" destOrd="0" presId="urn:microsoft.com/office/officeart/2005/8/layout/orgChart1"/>
    <dgm:cxn modelId="{F7584D22-41AD-49BC-A2F9-944176492A58}" type="presParOf" srcId="{86B5FCA6-9541-4A79-A410-5236E59D8E9B}" destId="{36810D6C-BD8B-4915-8C05-CD0F298A96EF}" srcOrd="1" destOrd="0" presId="urn:microsoft.com/office/officeart/2005/8/layout/orgChart1"/>
    <dgm:cxn modelId="{BD6ACBF4-6B2D-4A12-AC57-8064C42B891B}" type="presParOf" srcId="{36810D6C-BD8B-4915-8C05-CD0F298A96EF}" destId="{57C1D83C-93F9-4DD1-9645-4616B5D507B3}" srcOrd="0" destOrd="0" presId="urn:microsoft.com/office/officeart/2005/8/layout/orgChart1"/>
    <dgm:cxn modelId="{AF047905-35F7-4A02-BA5A-A7F2E845CC8D}" type="presParOf" srcId="{36810D6C-BD8B-4915-8C05-CD0F298A96EF}" destId="{ECC768E8-AC28-49DE-AB46-CBEECAB5FF95}" srcOrd="1" destOrd="0" presId="urn:microsoft.com/office/officeart/2005/8/layout/orgChart1"/>
    <dgm:cxn modelId="{72D2A89A-8B11-4E55-AE30-D5875B2F5BBF}" type="presParOf" srcId="{ECC768E8-AC28-49DE-AB46-CBEECAB5FF95}" destId="{56C424A7-7200-417E-B005-B8751A403E5E}" srcOrd="0" destOrd="0" presId="urn:microsoft.com/office/officeart/2005/8/layout/orgChart1"/>
    <dgm:cxn modelId="{44945FB1-31EC-46BA-9830-2DF4FA93EA63}" type="presParOf" srcId="{56C424A7-7200-417E-B005-B8751A403E5E}" destId="{23AF1F94-15A8-43B2-B398-DC267A306756}" srcOrd="0" destOrd="0" presId="urn:microsoft.com/office/officeart/2005/8/layout/orgChart1"/>
    <dgm:cxn modelId="{C0F86CB2-8D90-46A8-A8E3-D88D93EADF41}" type="presParOf" srcId="{56C424A7-7200-417E-B005-B8751A403E5E}" destId="{6FC5F81D-C373-4E2D-823C-66FDC829FCCA}" srcOrd="1" destOrd="0" presId="urn:microsoft.com/office/officeart/2005/8/layout/orgChart1"/>
    <dgm:cxn modelId="{C480EB37-FE11-4DBE-98D0-6D7ED39A1B66}" type="presParOf" srcId="{ECC768E8-AC28-49DE-AB46-CBEECAB5FF95}" destId="{BCBB9062-CE0B-4C0F-850F-E9879619C1A0}" srcOrd="1" destOrd="0" presId="urn:microsoft.com/office/officeart/2005/8/layout/orgChart1"/>
    <dgm:cxn modelId="{EFA3E556-7D15-44DE-B910-CD26C598AB6A}" type="presParOf" srcId="{ECC768E8-AC28-49DE-AB46-CBEECAB5FF95}" destId="{90FFE9F1-663A-4CCF-9F63-F096A65031E6}" srcOrd="2" destOrd="0" presId="urn:microsoft.com/office/officeart/2005/8/layout/orgChart1"/>
    <dgm:cxn modelId="{9B1B41D1-A041-423B-879F-DBAF38FC7B1C}" type="presParOf" srcId="{36810D6C-BD8B-4915-8C05-CD0F298A96EF}" destId="{2C81E609-A30F-465A-BC73-4BD11D2F74AA}" srcOrd="2" destOrd="0" presId="urn:microsoft.com/office/officeart/2005/8/layout/orgChart1"/>
    <dgm:cxn modelId="{FBB88D9C-A53D-453B-9B4D-DED298718A33}" type="presParOf" srcId="{36810D6C-BD8B-4915-8C05-CD0F298A96EF}" destId="{42284C11-449F-42FE-AFED-354B7866A7C6}" srcOrd="3" destOrd="0" presId="urn:microsoft.com/office/officeart/2005/8/layout/orgChart1"/>
    <dgm:cxn modelId="{7D5F1930-19D3-485C-A0CF-8F3B0C1D5883}" type="presParOf" srcId="{42284C11-449F-42FE-AFED-354B7866A7C6}" destId="{4ADC2275-B1CD-4AA4-A5E8-8449F0AC4F89}" srcOrd="0" destOrd="0" presId="urn:microsoft.com/office/officeart/2005/8/layout/orgChart1"/>
    <dgm:cxn modelId="{A5D289EF-D02D-415E-AEA1-96D1D89774FF}" type="presParOf" srcId="{4ADC2275-B1CD-4AA4-A5E8-8449F0AC4F89}" destId="{5CEF43EC-B27A-4199-A331-C58248D60A73}" srcOrd="0" destOrd="0" presId="urn:microsoft.com/office/officeart/2005/8/layout/orgChart1"/>
    <dgm:cxn modelId="{0097C0C6-C3CD-46DA-8B73-1CD04EDB8C85}" type="presParOf" srcId="{4ADC2275-B1CD-4AA4-A5E8-8449F0AC4F89}" destId="{C9F7F8B4-490A-421C-8714-661AD407F1C9}" srcOrd="1" destOrd="0" presId="urn:microsoft.com/office/officeart/2005/8/layout/orgChart1"/>
    <dgm:cxn modelId="{BBFCFC6F-26ED-45E9-BB5E-B764123F7C22}" type="presParOf" srcId="{42284C11-449F-42FE-AFED-354B7866A7C6}" destId="{7D8F4E3B-E17A-4529-9E3F-8F185C49C197}" srcOrd="1" destOrd="0" presId="urn:microsoft.com/office/officeart/2005/8/layout/orgChart1"/>
    <dgm:cxn modelId="{AAD0C844-3C63-41E6-9505-228C6B120086}" type="presParOf" srcId="{42284C11-449F-42FE-AFED-354B7866A7C6}" destId="{13FDFD43-5EF6-4B63-9864-FF716F154A63}" srcOrd="2" destOrd="0" presId="urn:microsoft.com/office/officeart/2005/8/layout/orgChart1"/>
    <dgm:cxn modelId="{3E5590AC-E878-491E-9CC6-B2BBBE2BDD4B}" type="presParOf" srcId="{36810D6C-BD8B-4915-8C05-CD0F298A96EF}" destId="{315EB5AC-5637-4349-B1A8-D7AF356D4D18}" srcOrd="4" destOrd="0" presId="urn:microsoft.com/office/officeart/2005/8/layout/orgChart1"/>
    <dgm:cxn modelId="{A57B3EEB-A03C-4928-BB16-0B7FB344363B}" type="presParOf" srcId="{36810D6C-BD8B-4915-8C05-CD0F298A96EF}" destId="{EACAEF59-39A0-4A8A-AF90-EF45A4863B00}" srcOrd="5" destOrd="0" presId="urn:microsoft.com/office/officeart/2005/8/layout/orgChart1"/>
    <dgm:cxn modelId="{F19E1E29-AB6B-49DC-98C0-31C97CF4F044}" type="presParOf" srcId="{EACAEF59-39A0-4A8A-AF90-EF45A4863B00}" destId="{F0C62E38-45E7-45C6-B55B-326078210395}" srcOrd="0" destOrd="0" presId="urn:microsoft.com/office/officeart/2005/8/layout/orgChart1"/>
    <dgm:cxn modelId="{587BDA75-9284-499E-AFCB-ACC225AEA7A6}" type="presParOf" srcId="{F0C62E38-45E7-45C6-B55B-326078210395}" destId="{703A4403-B5F5-46B2-BAFF-1BC97312AA06}" srcOrd="0" destOrd="0" presId="urn:microsoft.com/office/officeart/2005/8/layout/orgChart1"/>
    <dgm:cxn modelId="{59E762EC-0A8C-4509-A97F-EEF3C1FBDA73}" type="presParOf" srcId="{F0C62E38-45E7-45C6-B55B-326078210395}" destId="{815974DF-0F0A-4E47-83B5-E64642FC3E3E}" srcOrd="1" destOrd="0" presId="urn:microsoft.com/office/officeart/2005/8/layout/orgChart1"/>
    <dgm:cxn modelId="{50E93335-2060-4820-8541-4B8228FF2A36}" type="presParOf" srcId="{EACAEF59-39A0-4A8A-AF90-EF45A4863B00}" destId="{892DD297-7F6C-4B86-8C30-40450E00AF12}" srcOrd="1" destOrd="0" presId="urn:microsoft.com/office/officeart/2005/8/layout/orgChart1"/>
    <dgm:cxn modelId="{813B0BF4-48FF-44A0-873B-2CC4FC285E8F}" type="presParOf" srcId="{EACAEF59-39A0-4A8A-AF90-EF45A4863B00}" destId="{98E74F42-CBA3-4B7C-AF44-6F991B887F9E}" srcOrd="2" destOrd="0" presId="urn:microsoft.com/office/officeart/2005/8/layout/orgChart1"/>
    <dgm:cxn modelId="{7E73017E-870B-462D-B980-37D27E9781EE}" type="presParOf" srcId="{36810D6C-BD8B-4915-8C05-CD0F298A96EF}" destId="{0115F18F-486F-4A3F-B92E-28FB5399C358}" srcOrd="6" destOrd="0" presId="urn:microsoft.com/office/officeart/2005/8/layout/orgChart1"/>
    <dgm:cxn modelId="{60C760E3-746D-40E2-BDEF-7968C1EAC19F}" type="presParOf" srcId="{36810D6C-BD8B-4915-8C05-CD0F298A96EF}" destId="{D00CC609-ECC2-415A-958C-98F88A4F7770}" srcOrd="7" destOrd="0" presId="urn:microsoft.com/office/officeart/2005/8/layout/orgChart1"/>
    <dgm:cxn modelId="{5C1FB709-C695-4F6E-898D-7340636FBB8E}" type="presParOf" srcId="{D00CC609-ECC2-415A-958C-98F88A4F7770}" destId="{3727A1E5-0E2B-4251-87C8-E76EBBA0372E}" srcOrd="0" destOrd="0" presId="urn:microsoft.com/office/officeart/2005/8/layout/orgChart1"/>
    <dgm:cxn modelId="{1B98944D-67EB-439E-9205-8CCD15305930}" type="presParOf" srcId="{3727A1E5-0E2B-4251-87C8-E76EBBA0372E}" destId="{764C6409-5B3F-48F8-ACEE-967878B64CF5}" srcOrd="0" destOrd="0" presId="urn:microsoft.com/office/officeart/2005/8/layout/orgChart1"/>
    <dgm:cxn modelId="{41949D9B-FDEF-4452-AAD7-6DDF1E2FF3A1}" type="presParOf" srcId="{3727A1E5-0E2B-4251-87C8-E76EBBA0372E}" destId="{A2322A53-65E3-4872-9E99-72CB4E6FCFBD}" srcOrd="1" destOrd="0" presId="urn:microsoft.com/office/officeart/2005/8/layout/orgChart1"/>
    <dgm:cxn modelId="{9AD9CF2C-D949-4AC7-B230-837F680C488E}" type="presParOf" srcId="{D00CC609-ECC2-415A-958C-98F88A4F7770}" destId="{7A2E85E0-78CB-4583-A908-D41DB0FB8FA2}" srcOrd="1" destOrd="0" presId="urn:microsoft.com/office/officeart/2005/8/layout/orgChart1"/>
    <dgm:cxn modelId="{88B54CC8-D36B-41B2-B29D-9B2CB1EF0BE9}" type="presParOf" srcId="{D00CC609-ECC2-415A-958C-98F88A4F7770}" destId="{A16B4F07-8043-4011-B4E2-A25A27D33861}" srcOrd="2" destOrd="0" presId="urn:microsoft.com/office/officeart/2005/8/layout/orgChart1"/>
    <dgm:cxn modelId="{2E7D1BAD-BC4B-487D-9B76-8D99DE282CBA}" type="presParOf" srcId="{36810D6C-BD8B-4915-8C05-CD0F298A96EF}" destId="{38FD3692-B474-47DC-87EB-64CFE5A6C1F5}" srcOrd="8" destOrd="0" presId="urn:microsoft.com/office/officeart/2005/8/layout/orgChart1"/>
    <dgm:cxn modelId="{2147C354-78EB-4D30-B8D5-2D05C8653AFE}" type="presParOf" srcId="{36810D6C-BD8B-4915-8C05-CD0F298A96EF}" destId="{1309A31D-BB54-4951-A986-644FBEEF1598}" srcOrd="9" destOrd="0" presId="urn:microsoft.com/office/officeart/2005/8/layout/orgChart1"/>
    <dgm:cxn modelId="{BB70597C-5B51-44C8-8937-C9391FB282AF}" type="presParOf" srcId="{1309A31D-BB54-4951-A986-644FBEEF1598}" destId="{7F8177A2-96E4-48E7-92AE-7685E9B93286}" srcOrd="0" destOrd="0" presId="urn:microsoft.com/office/officeart/2005/8/layout/orgChart1"/>
    <dgm:cxn modelId="{3C333841-E7F8-4521-8CA1-2774D4ECBAA0}" type="presParOf" srcId="{7F8177A2-96E4-48E7-92AE-7685E9B93286}" destId="{DAFDA44B-BF1E-4CC6-B5FE-FF42877CC965}" srcOrd="0" destOrd="0" presId="urn:microsoft.com/office/officeart/2005/8/layout/orgChart1"/>
    <dgm:cxn modelId="{D0FCA2E9-CAE1-4ABA-A5D8-F739A3769AEF}" type="presParOf" srcId="{7F8177A2-96E4-48E7-92AE-7685E9B93286}" destId="{0F73CF36-C2B3-4AD8-BC8B-AA8C952B7EA0}" srcOrd="1" destOrd="0" presId="urn:microsoft.com/office/officeart/2005/8/layout/orgChart1"/>
    <dgm:cxn modelId="{A0E939E2-41FD-4118-89A0-4E877BC3DF28}" type="presParOf" srcId="{1309A31D-BB54-4951-A986-644FBEEF1598}" destId="{9DE1C9EE-2873-4A07-8B7E-88A5FA667275}" srcOrd="1" destOrd="0" presId="urn:microsoft.com/office/officeart/2005/8/layout/orgChart1"/>
    <dgm:cxn modelId="{E0D0331B-19A1-4F7A-B422-28E1B200376A}" type="presParOf" srcId="{1309A31D-BB54-4951-A986-644FBEEF1598}" destId="{5FB5AE32-3E04-427B-B067-EE9E40DA4F50}" srcOrd="2" destOrd="0" presId="urn:microsoft.com/office/officeart/2005/8/layout/orgChart1"/>
    <dgm:cxn modelId="{8B3574FB-B176-41AE-9BF4-1405F004C800}" type="presParOf" srcId="{36810D6C-BD8B-4915-8C05-CD0F298A96EF}" destId="{136EFDD8-9356-4202-8718-9418DDA35B50}" srcOrd="10" destOrd="0" presId="urn:microsoft.com/office/officeart/2005/8/layout/orgChart1"/>
    <dgm:cxn modelId="{CD98E074-95BC-4A9A-895E-F2477F504491}" type="presParOf" srcId="{36810D6C-BD8B-4915-8C05-CD0F298A96EF}" destId="{43799D8B-33BE-4BFC-8DE2-62E68C015A7A}" srcOrd="11" destOrd="0" presId="urn:microsoft.com/office/officeart/2005/8/layout/orgChart1"/>
    <dgm:cxn modelId="{14A30A94-0391-4620-A4C0-2681F9B00390}" type="presParOf" srcId="{43799D8B-33BE-4BFC-8DE2-62E68C015A7A}" destId="{1B5BDA42-61A3-4D45-A625-71DE5657FB19}" srcOrd="0" destOrd="0" presId="urn:microsoft.com/office/officeart/2005/8/layout/orgChart1"/>
    <dgm:cxn modelId="{DF7FC993-E145-450B-BC02-40C162B1E668}" type="presParOf" srcId="{1B5BDA42-61A3-4D45-A625-71DE5657FB19}" destId="{1031B7A6-4BC3-48AC-B369-6CC5D33BC4C3}" srcOrd="0" destOrd="0" presId="urn:microsoft.com/office/officeart/2005/8/layout/orgChart1"/>
    <dgm:cxn modelId="{E19870C4-6831-4147-9443-E444ED9431D7}" type="presParOf" srcId="{1B5BDA42-61A3-4D45-A625-71DE5657FB19}" destId="{98EE56A0-B141-43EC-B85B-E6E523167D6E}" srcOrd="1" destOrd="0" presId="urn:microsoft.com/office/officeart/2005/8/layout/orgChart1"/>
    <dgm:cxn modelId="{B811C018-F87B-400C-98D8-EB25F37E59BD}" type="presParOf" srcId="{43799D8B-33BE-4BFC-8DE2-62E68C015A7A}" destId="{3B768A8D-2238-4187-8FD8-12A44CB54DB7}" srcOrd="1" destOrd="0" presId="urn:microsoft.com/office/officeart/2005/8/layout/orgChart1"/>
    <dgm:cxn modelId="{98B5EBEB-9F8B-4D85-863A-885EFC5F924B}" type="presParOf" srcId="{43799D8B-33BE-4BFC-8DE2-62E68C015A7A}" destId="{95C24B35-14E8-4BB4-9808-42F85FD06458}" srcOrd="2" destOrd="0" presId="urn:microsoft.com/office/officeart/2005/8/layout/orgChart1"/>
    <dgm:cxn modelId="{040B9444-24B5-4995-89D3-688BF056785B}" type="presParOf" srcId="{36810D6C-BD8B-4915-8C05-CD0F298A96EF}" destId="{F653A0F3-4B60-4BCC-865F-1BBEDC331E47}" srcOrd="12" destOrd="0" presId="urn:microsoft.com/office/officeart/2005/8/layout/orgChart1"/>
    <dgm:cxn modelId="{1AC6AB9D-1A98-471C-ACB5-CC577074BB96}" type="presParOf" srcId="{36810D6C-BD8B-4915-8C05-CD0F298A96EF}" destId="{AF890475-90D1-42F3-B876-58B7AD8FF3B8}" srcOrd="13" destOrd="0" presId="urn:microsoft.com/office/officeart/2005/8/layout/orgChart1"/>
    <dgm:cxn modelId="{2C4F2EB1-F0B6-4A81-B774-73825E3B1DBB}" type="presParOf" srcId="{AF890475-90D1-42F3-B876-58B7AD8FF3B8}" destId="{12D3F5F4-763B-4818-BD0F-773753FF81A5}" srcOrd="0" destOrd="0" presId="urn:microsoft.com/office/officeart/2005/8/layout/orgChart1"/>
    <dgm:cxn modelId="{2EB9D6F2-065D-4636-A278-EF829AEC8C98}" type="presParOf" srcId="{12D3F5F4-763B-4818-BD0F-773753FF81A5}" destId="{57046A8E-9E26-4E76-AF07-87D83DC20CFE}" srcOrd="0" destOrd="0" presId="urn:microsoft.com/office/officeart/2005/8/layout/orgChart1"/>
    <dgm:cxn modelId="{C2DACEE3-C303-4BD5-AB06-C533E74E0169}" type="presParOf" srcId="{12D3F5F4-763B-4818-BD0F-773753FF81A5}" destId="{C0484BA3-4C47-48C1-8152-B155A7239A44}" srcOrd="1" destOrd="0" presId="urn:microsoft.com/office/officeart/2005/8/layout/orgChart1"/>
    <dgm:cxn modelId="{DC4A0FEE-8DDA-44A1-9435-4763D9D451D6}" type="presParOf" srcId="{AF890475-90D1-42F3-B876-58B7AD8FF3B8}" destId="{0464BFB4-019C-4A21-826C-0A5B76AE8BDB}" srcOrd="1" destOrd="0" presId="urn:microsoft.com/office/officeart/2005/8/layout/orgChart1"/>
    <dgm:cxn modelId="{2302D187-1ECD-4908-8DA0-DB29A442ED14}" type="presParOf" srcId="{AF890475-90D1-42F3-B876-58B7AD8FF3B8}" destId="{3BF3989A-B466-40F6-8A1C-CB31DF116D47}" srcOrd="2" destOrd="0" presId="urn:microsoft.com/office/officeart/2005/8/layout/orgChart1"/>
    <dgm:cxn modelId="{27EBE968-B286-4ABF-9A58-F53A5AFDB168}" type="presParOf" srcId="{36810D6C-BD8B-4915-8C05-CD0F298A96EF}" destId="{ED10225C-26A6-4F6D-99A9-80E21DA634A3}" srcOrd="14" destOrd="0" presId="urn:microsoft.com/office/officeart/2005/8/layout/orgChart1"/>
    <dgm:cxn modelId="{D372CD90-9A95-48CB-B537-4917ECECF690}" type="presParOf" srcId="{36810D6C-BD8B-4915-8C05-CD0F298A96EF}" destId="{73DD14F8-EEBE-4FA1-8ADB-4A0316288971}" srcOrd="15" destOrd="0" presId="urn:microsoft.com/office/officeart/2005/8/layout/orgChart1"/>
    <dgm:cxn modelId="{9F2DF9BA-E0B8-4C6B-A97F-80D936DEE183}" type="presParOf" srcId="{73DD14F8-EEBE-4FA1-8ADB-4A0316288971}" destId="{E4ABD109-EE11-4BDF-A9C8-A60B246A4616}" srcOrd="0" destOrd="0" presId="urn:microsoft.com/office/officeart/2005/8/layout/orgChart1"/>
    <dgm:cxn modelId="{240C8545-20F0-4BCE-BCCC-BA8A905A0AEF}" type="presParOf" srcId="{E4ABD109-EE11-4BDF-A9C8-A60B246A4616}" destId="{7B999111-681E-4DFE-BCCA-712B01CF4E18}" srcOrd="0" destOrd="0" presId="urn:microsoft.com/office/officeart/2005/8/layout/orgChart1"/>
    <dgm:cxn modelId="{81E2F214-4846-4CF0-A80B-9C48EAA88F1C}" type="presParOf" srcId="{E4ABD109-EE11-4BDF-A9C8-A60B246A4616}" destId="{47C8207B-C71F-4829-813E-0BF0B3A78188}" srcOrd="1" destOrd="0" presId="urn:microsoft.com/office/officeart/2005/8/layout/orgChart1"/>
    <dgm:cxn modelId="{D6F00347-3C44-42F2-AB6F-E8AB263D9324}" type="presParOf" srcId="{73DD14F8-EEBE-4FA1-8ADB-4A0316288971}" destId="{7C92ED37-FB06-44B5-B687-507EF267200D}" srcOrd="1" destOrd="0" presId="urn:microsoft.com/office/officeart/2005/8/layout/orgChart1"/>
    <dgm:cxn modelId="{3A0ED79D-A6F6-4387-96A5-B92EF2BF2C06}" type="presParOf" srcId="{73DD14F8-EEBE-4FA1-8ADB-4A0316288971}" destId="{6FDC6B49-1097-4C33-9BF2-436C35B41A6E}" srcOrd="2" destOrd="0" presId="urn:microsoft.com/office/officeart/2005/8/layout/orgChart1"/>
    <dgm:cxn modelId="{37F97128-9B03-44D7-B27E-E88259D6FDCA}" type="presParOf" srcId="{36810D6C-BD8B-4915-8C05-CD0F298A96EF}" destId="{05B0C727-B7C3-429C-A91E-714B223D4A3E}" srcOrd="16" destOrd="0" presId="urn:microsoft.com/office/officeart/2005/8/layout/orgChart1"/>
    <dgm:cxn modelId="{FE7897E2-5ED4-4CCC-B5F8-34EFD29CE714}" type="presParOf" srcId="{36810D6C-BD8B-4915-8C05-CD0F298A96EF}" destId="{3891EF3E-CCE3-42A5-A8AE-87EF7E38DFE4}" srcOrd="17" destOrd="0" presId="urn:microsoft.com/office/officeart/2005/8/layout/orgChart1"/>
    <dgm:cxn modelId="{8CBA6397-1FD6-4A14-9B7C-B71C4D9CC5E2}" type="presParOf" srcId="{3891EF3E-CCE3-42A5-A8AE-87EF7E38DFE4}" destId="{12375A12-E792-4094-80B2-12134F8606CB}" srcOrd="0" destOrd="0" presId="urn:microsoft.com/office/officeart/2005/8/layout/orgChart1"/>
    <dgm:cxn modelId="{D2BC5FB0-128A-4A04-9B93-5EB2088132FA}" type="presParOf" srcId="{12375A12-E792-4094-80B2-12134F8606CB}" destId="{A1FA5237-516F-42FE-A5BB-51F97F4ED4EA}" srcOrd="0" destOrd="0" presId="urn:microsoft.com/office/officeart/2005/8/layout/orgChart1"/>
    <dgm:cxn modelId="{367942DA-BBA3-44EC-991C-023DD26E0AF6}" type="presParOf" srcId="{12375A12-E792-4094-80B2-12134F8606CB}" destId="{2737FC7D-4788-4FA7-875D-9F0066E20A3B}" srcOrd="1" destOrd="0" presId="urn:microsoft.com/office/officeart/2005/8/layout/orgChart1"/>
    <dgm:cxn modelId="{F0C22231-FC4E-4433-BCDD-B84419CA37FD}" type="presParOf" srcId="{3891EF3E-CCE3-42A5-A8AE-87EF7E38DFE4}" destId="{60091B55-6436-4703-96D6-828F7EB03312}" srcOrd="1" destOrd="0" presId="urn:microsoft.com/office/officeart/2005/8/layout/orgChart1"/>
    <dgm:cxn modelId="{FF8BC49F-33AF-414C-BC48-AC095063BD6C}" type="presParOf" srcId="{3891EF3E-CCE3-42A5-A8AE-87EF7E38DFE4}" destId="{75C3703F-3E5B-4910-9643-0AB74321E850}" srcOrd="2" destOrd="0" presId="urn:microsoft.com/office/officeart/2005/8/layout/orgChart1"/>
    <dgm:cxn modelId="{735D75F0-D13A-44B3-9794-98FB49499F77}" type="presParOf" srcId="{36810D6C-BD8B-4915-8C05-CD0F298A96EF}" destId="{0DA8D316-AC8A-408C-98AD-6036CCFF69CE}" srcOrd="18" destOrd="0" presId="urn:microsoft.com/office/officeart/2005/8/layout/orgChart1"/>
    <dgm:cxn modelId="{44734732-0149-4A9D-993C-366727B5AAC9}" type="presParOf" srcId="{36810D6C-BD8B-4915-8C05-CD0F298A96EF}" destId="{C83B15AF-F43F-4C5D-A204-072D3BC58574}" srcOrd="19" destOrd="0" presId="urn:microsoft.com/office/officeart/2005/8/layout/orgChart1"/>
    <dgm:cxn modelId="{865D4ACB-DE84-4F5B-81EC-C6ECCFDE0383}" type="presParOf" srcId="{C83B15AF-F43F-4C5D-A204-072D3BC58574}" destId="{6C826571-0D9C-4EE3-8B5A-C249C1E079EB}" srcOrd="0" destOrd="0" presId="urn:microsoft.com/office/officeart/2005/8/layout/orgChart1"/>
    <dgm:cxn modelId="{7A11A7EB-C4E2-4CA1-9542-5D6B6F30ED33}" type="presParOf" srcId="{6C826571-0D9C-4EE3-8B5A-C249C1E079EB}" destId="{2045ECD5-18B4-481D-B67F-5B5996F462F0}" srcOrd="0" destOrd="0" presId="urn:microsoft.com/office/officeart/2005/8/layout/orgChart1"/>
    <dgm:cxn modelId="{A845847A-497E-47DF-8336-2BAF9CB715D8}" type="presParOf" srcId="{6C826571-0D9C-4EE3-8B5A-C249C1E079EB}" destId="{75BCB453-AEA4-4B37-AD0E-FCA5A7007F74}" srcOrd="1" destOrd="0" presId="urn:microsoft.com/office/officeart/2005/8/layout/orgChart1"/>
    <dgm:cxn modelId="{98FDE12C-E25E-4FBC-BECF-747787931C0A}" type="presParOf" srcId="{C83B15AF-F43F-4C5D-A204-072D3BC58574}" destId="{5DC492D9-6D9A-4066-959D-6C1553D97493}" srcOrd="1" destOrd="0" presId="urn:microsoft.com/office/officeart/2005/8/layout/orgChart1"/>
    <dgm:cxn modelId="{B7D0F74E-D075-4161-91D0-3E868CDAF00A}" type="presParOf" srcId="{C83B15AF-F43F-4C5D-A204-072D3BC58574}" destId="{89B7DC99-A53B-4FF6-886D-1867AFE84D44}" srcOrd="2" destOrd="0" presId="urn:microsoft.com/office/officeart/2005/8/layout/orgChart1"/>
    <dgm:cxn modelId="{C213A808-3947-4AF3-98E7-C7DB408440AE}" type="presParOf" srcId="{86B5FCA6-9541-4A79-A410-5236E59D8E9B}" destId="{E6DF5A4E-313E-4B3E-AFC9-9AEAA3F364A3}" srcOrd="2" destOrd="0" presId="urn:microsoft.com/office/officeart/2005/8/layout/orgChart1"/>
  </dgm:cxnLst>
  <dgm:bg/>
  <dgm:whole>
    <a:ln>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DA8D316-AC8A-408C-98AD-6036CCFF69CE}">
      <dsp:nvSpPr>
        <dsp:cNvPr id="0" name=""/>
        <dsp:cNvSpPr/>
      </dsp:nvSpPr>
      <dsp:spPr>
        <a:xfrm>
          <a:off x="4008011" y="1601461"/>
          <a:ext cx="3332193" cy="299937"/>
        </a:xfrm>
        <a:custGeom>
          <a:avLst/>
          <a:gdLst/>
          <a:ahLst/>
          <a:cxnLst/>
          <a:rect l="0" t="0" r="0" b="0"/>
          <a:pathLst>
            <a:path>
              <a:moveTo>
                <a:pt x="0" y="0"/>
              </a:moveTo>
              <a:lnTo>
                <a:pt x="0" y="149968"/>
              </a:lnTo>
              <a:lnTo>
                <a:pt x="3332193" y="149968"/>
              </a:lnTo>
              <a:lnTo>
                <a:pt x="3332193" y="299937"/>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B0C727-B7C3-429C-A91E-714B223D4A3E}">
      <dsp:nvSpPr>
        <dsp:cNvPr id="0" name=""/>
        <dsp:cNvSpPr/>
      </dsp:nvSpPr>
      <dsp:spPr>
        <a:xfrm>
          <a:off x="4008011" y="1601461"/>
          <a:ext cx="2591705" cy="299937"/>
        </a:xfrm>
        <a:custGeom>
          <a:avLst/>
          <a:gdLst/>
          <a:ahLst/>
          <a:cxnLst/>
          <a:rect l="0" t="0" r="0" b="0"/>
          <a:pathLst>
            <a:path>
              <a:moveTo>
                <a:pt x="0" y="0"/>
              </a:moveTo>
              <a:lnTo>
                <a:pt x="0" y="149968"/>
              </a:lnTo>
              <a:lnTo>
                <a:pt x="2591705" y="149968"/>
              </a:lnTo>
              <a:lnTo>
                <a:pt x="2591705" y="299937"/>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10225C-26A6-4F6D-99A9-80E21DA634A3}">
      <dsp:nvSpPr>
        <dsp:cNvPr id="0" name=""/>
        <dsp:cNvSpPr/>
      </dsp:nvSpPr>
      <dsp:spPr>
        <a:xfrm>
          <a:off x="4008011" y="1601461"/>
          <a:ext cx="1851218" cy="299937"/>
        </a:xfrm>
        <a:custGeom>
          <a:avLst/>
          <a:gdLst/>
          <a:ahLst/>
          <a:cxnLst/>
          <a:rect l="0" t="0" r="0" b="0"/>
          <a:pathLst>
            <a:path>
              <a:moveTo>
                <a:pt x="0" y="0"/>
              </a:moveTo>
              <a:lnTo>
                <a:pt x="0" y="149968"/>
              </a:lnTo>
              <a:lnTo>
                <a:pt x="1851218" y="149968"/>
              </a:lnTo>
              <a:lnTo>
                <a:pt x="1851218" y="299937"/>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53A0F3-4B60-4BCC-865F-1BBEDC331E47}">
      <dsp:nvSpPr>
        <dsp:cNvPr id="0" name=""/>
        <dsp:cNvSpPr/>
      </dsp:nvSpPr>
      <dsp:spPr>
        <a:xfrm>
          <a:off x="4008011" y="1601461"/>
          <a:ext cx="1110731" cy="299937"/>
        </a:xfrm>
        <a:custGeom>
          <a:avLst/>
          <a:gdLst/>
          <a:ahLst/>
          <a:cxnLst/>
          <a:rect l="0" t="0" r="0" b="0"/>
          <a:pathLst>
            <a:path>
              <a:moveTo>
                <a:pt x="0" y="0"/>
              </a:moveTo>
              <a:lnTo>
                <a:pt x="0" y="149968"/>
              </a:lnTo>
              <a:lnTo>
                <a:pt x="1110731" y="149968"/>
              </a:lnTo>
              <a:lnTo>
                <a:pt x="1110731" y="299937"/>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6EFDD8-9356-4202-8718-9418DDA35B50}">
      <dsp:nvSpPr>
        <dsp:cNvPr id="0" name=""/>
        <dsp:cNvSpPr/>
      </dsp:nvSpPr>
      <dsp:spPr>
        <a:xfrm>
          <a:off x="4008011" y="1601461"/>
          <a:ext cx="370243" cy="299937"/>
        </a:xfrm>
        <a:custGeom>
          <a:avLst/>
          <a:gdLst/>
          <a:ahLst/>
          <a:cxnLst/>
          <a:rect l="0" t="0" r="0" b="0"/>
          <a:pathLst>
            <a:path>
              <a:moveTo>
                <a:pt x="0" y="0"/>
              </a:moveTo>
              <a:lnTo>
                <a:pt x="0" y="149968"/>
              </a:lnTo>
              <a:lnTo>
                <a:pt x="370243" y="149968"/>
              </a:lnTo>
              <a:lnTo>
                <a:pt x="370243" y="299937"/>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FD3692-B474-47DC-87EB-64CFE5A6C1F5}">
      <dsp:nvSpPr>
        <dsp:cNvPr id="0" name=""/>
        <dsp:cNvSpPr/>
      </dsp:nvSpPr>
      <dsp:spPr>
        <a:xfrm>
          <a:off x="3637767" y="1601461"/>
          <a:ext cx="370243" cy="299937"/>
        </a:xfrm>
        <a:custGeom>
          <a:avLst/>
          <a:gdLst/>
          <a:ahLst/>
          <a:cxnLst/>
          <a:rect l="0" t="0" r="0" b="0"/>
          <a:pathLst>
            <a:path>
              <a:moveTo>
                <a:pt x="370243" y="0"/>
              </a:moveTo>
              <a:lnTo>
                <a:pt x="370243" y="149968"/>
              </a:lnTo>
              <a:lnTo>
                <a:pt x="0" y="149968"/>
              </a:lnTo>
              <a:lnTo>
                <a:pt x="0" y="299937"/>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15F18F-486F-4A3F-B92E-28FB5399C358}">
      <dsp:nvSpPr>
        <dsp:cNvPr id="0" name=""/>
        <dsp:cNvSpPr/>
      </dsp:nvSpPr>
      <dsp:spPr>
        <a:xfrm>
          <a:off x="2897280" y="1601461"/>
          <a:ext cx="1110731" cy="299937"/>
        </a:xfrm>
        <a:custGeom>
          <a:avLst/>
          <a:gdLst/>
          <a:ahLst/>
          <a:cxnLst/>
          <a:rect l="0" t="0" r="0" b="0"/>
          <a:pathLst>
            <a:path>
              <a:moveTo>
                <a:pt x="1110731" y="0"/>
              </a:moveTo>
              <a:lnTo>
                <a:pt x="1110731" y="149968"/>
              </a:lnTo>
              <a:lnTo>
                <a:pt x="0" y="149968"/>
              </a:lnTo>
              <a:lnTo>
                <a:pt x="0" y="299937"/>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5EB5AC-5637-4349-B1A8-D7AF356D4D18}">
      <dsp:nvSpPr>
        <dsp:cNvPr id="0" name=""/>
        <dsp:cNvSpPr/>
      </dsp:nvSpPr>
      <dsp:spPr>
        <a:xfrm>
          <a:off x="2156793" y="1601461"/>
          <a:ext cx="1851218" cy="299937"/>
        </a:xfrm>
        <a:custGeom>
          <a:avLst/>
          <a:gdLst/>
          <a:ahLst/>
          <a:cxnLst/>
          <a:rect l="0" t="0" r="0" b="0"/>
          <a:pathLst>
            <a:path>
              <a:moveTo>
                <a:pt x="1851218" y="0"/>
              </a:moveTo>
              <a:lnTo>
                <a:pt x="1851218" y="149968"/>
              </a:lnTo>
              <a:lnTo>
                <a:pt x="0" y="149968"/>
              </a:lnTo>
              <a:lnTo>
                <a:pt x="0" y="299937"/>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81E609-A30F-465A-BC73-4BD11D2F74AA}">
      <dsp:nvSpPr>
        <dsp:cNvPr id="0" name=""/>
        <dsp:cNvSpPr/>
      </dsp:nvSpPr>
      <dsp:spPr>
        <a:xfrm>
          <a:off x="1416305" y="1601461"/>
          <a:ext cx="2591705" cy="299937"/>
        </a:xfrm>
        <a:custGeom>
          <a:avLst/>
          <a:gdLst/>
          <a:ahLst/>
          <a:cxnLst/>
          <a:rect l="0" t="0" r="0" b="0"/>
          <a:pathLst>
            <a:path>
              <a:moveTo>
                <a:pt x="2591705" y="0"/>
              </a:moveTo>
              <a:lnTo>
                <a:pt x="2591705" y="149968"/>
              </a:lnTo>
              <a:lnTo>
                <a:pt x="0" y="149968"/>
              </a:lnTo>
              <a:lnTo>
                <a:pt x="0" y="299937"/>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C1D83C-93F9-4DD1-9645-4616B5D507B3}">
      <dsp:nvSpPr>
        <dsp:cNvPr id="0" name=""/>
        <dsp:cNvSpPr/>
      </dsp:nvSpPr>
      <dsp:spPr>
        <a:xfrm>
          <a:off x="675818" y="1601461"/>
          <a:ext cx="3332193" cy="299937"/>
        </a:xfrm>
        <a:custGeom>
          <a:avLst/>
          <a:gdLst/>
          <a:ahLst/>
          <a:cxnLst/>
          <a:rect l="0" t="0" r="0" b="0"/>
          <a:pathLst>
            <a:path>
              <a:moveTo>
                <a:pt x="3332193" y="0"/>
              </a:moveTo>
              <a:lnTo>
                <a:pt x="3332193" y="149968"/>
              </a:lnTo>
              <a:lnTo>
                <a:pt x="0" y="149968"/>
              </a:lnTo>
              <a:lnTo>
                <a:pt x="0" y="299937"/>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A3FAA6-0C7F-459C-9488-A5073AA5BB6C}">
      <dsp:nvSpPr>
        <dsp:cNvPr id="0" name=""/>
        <dsp:cNvSpPr/>
      </dsp:nvSpPr>
      <dsp:spPr>
        <a:xfrm>
          <a:off x="3096752" y="0"/>
          <a:ext cx="1745661" cy="71413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TW" altLang="en-US" sz="1800" kern="1200" dirty="0" smtClean="0">
              <a:latin typeface="標楷體" panose="03000509000000000000" pitchFamily="65" charset="-120"/>
              <a:ea typeface="標楷體" panose="03000509000000000000" pitchFamily="65" charset="-120"/>
            </a:rPr>
            <a:t>區域計畫</a:t>
          </a:r>
          <a:endParaRPr lang="en-US" altLang="zh-TW" sz="1800" kern="1200" dirty="0" smtClean="0">
            <a:latin typeface="標楷體" panose="03000509000000000000" pitchFamily="65" charset="-120"/>
            <a:ea typeface="標楷體" panose="03000509000000000000" pitchFamily="65" charset="-120"/>
          </a:endParaRPr>
        </a:p>
        <a:p>
          <a:pPr lvl="0" algn="ctr" defTabSz="800100">
            <a:lnSpc>
              <a:spcPct val="90000"/>
            </a:lnSpc>
            <a:spcBef>
              <a:spcPct val="0"/>
            </a:spcBef>
            <a:spcAft>
              <a:spcPct val="35000"/>
            </a:spcAft>
          </a:pPr>
          <a:r>
            <a:rPr lang="en-US" altLang="zh-TW" sz="1800" kern="1200" dirty="0" smtClean="0">
              <a:latin typeface="標楷體" panose="03000509000000000000" pitchFamily="65" charset="-120"/>
              <a:ea typeface="標楷體" panose="03000509000000000000" pitchFamily="65" charset="-120"/>
            </a:rPr>
            <a:t>(</a:t>
          </a:r>
          <a:r>
            <a:rPr lang="zh-TW" altLang="en-US" sz="1800" kern="1200" dirty="0" smtClean="0">
              <a:latin typeface="標楷體" panose="03000509000000000000" pitchFamily="65" charset="-120"/>
              <a:ea typeface="標楷體" panose="03000509000000000000" pitchFamily="65" charset="-120"/>
            </a:rPr>
            <a:t>區域計畫法</a:t>
          </a:r>
          <a:r>
            <a:rPr lang="en-US" altLang="zh-TW" sz="1800" kern="1200" dirty="0" smtClean="0">
              <a:latin typeface="標楷體" panose="03000509000000000000" pitchFamily="65" charset="-120"/>
              <a:ea typeface="標楷體" panose="03000509000000000000" pitchFamily="65" charset="-120"/>
            </a:rPr>
            <a:t>)</a:t>
          </a:r>
          <a:endParaRPr lang="zh-TW" altLang="en-US" sz="1800" kern="1200" dirty="0">
            <a:latin typeface="標楷體" panose="03000509000000000000" pitchFamily="65" charset="-120"/>
            <a:ea typeface="標楷體" panose="03000509000000000000" pitchFamily="65" charset="-120"/>
          </a:endParaRPr>
        </a:p>
      </dsp:txBody>
      <dsp:txXfrm>
        <a:off x="3096752" y="0"/>
        <a:ext cx="1745661" cy="714135"/>
      </dsp:txXfrm>
    </dsp:sp>
    <dsp:sp modelId="{BE8DD96A-524D-4077-9130-576F3D39EF73}">
      <dsp:nvSpPr>
        <dsp:cNvPr id="0" name=""/>
        <dsp:cNvSpPr/>
      </dsp:nvSpPr>
      <dsp:spPr>
        <a:xfrm>
          <a:off x="2045959" y="887326"/>
          <a:ext cx="3924104" cy="71413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TW" altLang="en-US" sz="1800" kern="1200" smtClean="0">
              <a:latin typeface="標楷體" panose="03000509000000000000" pitchFamily="65" charset="-120"/>
              <a:ea typeface="標楷體" panose="03000509000000000000" pitchFamily="65" charset="-120"/>
            </a:rPr>
            <a:t>非都市土地分區使用計畫</a:t>
          </a:r>
          <a:endParaRPr lang="en-US" altLang="zh-TW" sz="1800" kern="1200" smtClean="0">
            <a:latin typeface="標楷體" panose="03000509000000000000" pitchFamily="65" charset="-120"/>
            <a:ea typeface="標楷體" panose="03000509000000000000" pitchFamily="65" charset="-120"/>
          </a:endParaRPr>
        </a:p>
        <a:p>
          <a:pPr lvl="0" algn="ctr" defTabSz="800100">
            <a:lnSpc>
              <a:spcPct val="90000"/>
            </a:lnSpc>
            <a:spcBef>
              <a:spcPct val="0"/>
            </a:spcBef>
            <a:spcAft>
              <a:spcPct val="35000"/>
            </a:spcAft>
          </a:pPr>
          <a:r>
            <a:rPr lang="en-US" altLang="zh-TW" sz="1800" kern="1200" smtClean="0">
              <a:latin typeface="標楷體" panose="03000509000000000000" pitchFamily="65" charset="-120"/>
              <a:ea typeface="標楷體" panose="03000509000000000000" pitchFamily="65" charset="-120"/>
            </a:rPr>
            <a:t>(</a:t>
          </a:r>
          <a:r>
            <a:rPr lang="zh-TW" altLang="en-US" sz="1800" kern="1200" smtClean="0">
              <a:latin typeface="標楷體" panose="03000509000000000000" pitchFamily="65" charset="-120"/>
              <a:ea typeface="標楷體" panose="03000509000000000000" pitchFamily="65" charset="-120"/>
            </a:rPr>
            <a:t>非都市土地使用管制規則</a:t>
          </a:r>
          <a:r>
            <a:rPr lang="en-US" altLang="zh-TW" sz="1800" kern="1200" smtClean="0">
              <a:latin typeface="標楷體" panose="03000509000000000000" pitchFamily="65" charset="-120"/>
              <a:ea typeface="標楷體" panose="03000509000000000000" pitchFamily="65" charset="-120"/>
            </a:rPr>
            <a:t>)</a:t>
          </a:r>
          <a:endParaRPr lang="zh-TW" altLang="en-US" sz="1800" kern="1200" dirty="0">
            <a:latin typeface="標楷體" panose="03000509000000000000" pitchFamily="65" charset="-120"/>
            <a:ea typeface="標楷體" panose="03000509000000000000" pitchFamily="65" charset="-120"/>
          </a:endParaRPr>
        </a:p>
      </dsp:txBody>
      <dsp:txXfrm>
        <a:off x="2045959" y="887326"/>
        <a:ext cx="3924104" cy="714135"/>
      </dsp:txXfrm>
    </dsp:sp>
    <dsp:sp modelId="{23AF1F94-15A8-43B2-B398-DC267A306756}">
      <dsp:nvSpPr>
        <dsp:cNvPr id="0" name=""/>
        <dsp:cNvSpPr/>
      </dsp:nvSpPr>
      <dsp:spPr>
        <a:xfrm>
          <a:off x="455543" y="1901398"/>
          <a:ext cx="440550" cy="127527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11430" tIns="11430" rIns="11430" bIns="11430" numCol="1" spcCol="1270" anchor="ctr" anchorCtr="0">
          <a:noAutofit/>
        </a:bodyPr>
        <a:lstStyle/>
        <a:p>
          <a:pPr lvl="0" algn="ctr" defTabSz="800100">
            <a:lnSpc>
              <a:spcPct val="90000"/>
            </a:lnSpc>
            <a:spcBef>
              <a:spcPct val="0"/>
            </a:spcBef>
            <a:spcAft>
              <a:spcPct val="35000"/>
            </a:spcAft>
          </a:pPr>
          <a:r>
            <a:rPr lang="zh-TW" altLang="en-US" sz="1800" kern="1200" smtClean="0">
              <a:latin typeface="標楷體" panose="03000509000000000000" pitchFamily="65" charset="-120"/>
              <a:ea typeface="標楷體" panose="03000509000000000000" pitchFamily="65" charset="-120"/>
            </a:rPr>
            <a:t>特定農業區</a:t>
          </a:r>
          <a:endParaRPr lang="zh-TW" altLang="en-US" sz="1800" kern="1200" dirty="0">
            <a:latin typeface="標楷體" panose="03000509000000000000" pitchFamily="65" charset="-120"/>
            <a:ea typeface="標楷體" panose="03000509000000000000" pitchFamily="65" charset="-120"/>
          </a:endParaRPr>
        </a:p>
      </dsp:txBody>
      <dsp:txXfrm>
        <a:off x="455543" y="1901398"/>
        <a:ext cx="440550" cy="1275275"/>
      </dsp:txXfrm>
    </dsp:sp>
    <dsp:sp modelId="{5CEF43EC-B27A-4199-A331-C58248D60A73}">
      <dsp:nvSpPr>
        <dsp:cNvPr id="0" name=""/>
        <dsp:cNvSpPr/>
      </dsp:nvSpPr>
      <dsp:spPr>
        <a:xfrm>
          <a:off x="1196030" y="1901398"/>
          <a:ext cx="440550" cy="127527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11430" tIns="11430" rIns="11430" bIns="11430" numCol="1" spcCol="1270" anchor="ctr" anchorCtr="0">
          <a:noAutofit/>
        </a:bodyPr>
        <a:lstStyle/>
        <a:p>
          <a:pPr lvl="0" algn="ctr" defTabSz="800100">
            <a:lnSpc>
              <a:spcPct val="90000"/>
            </a:lnSpc>
            <a:spcBef>
              <a:spcPct val="0"/>
            </a:spcBef>
            <a:spcAft>
              <a:spcPct val="35000"/>
            </a:spcAft>
          </a:pPr>
          <a:r>
            <a:rPr lang="zh-TW" altLang="en-US" sz="1800" kern="1200" smtClean="0">
              <a:latin typeface="標楷體" panose="03000509000000000000" pitchFamily="65" charset="-120"/>
              <a:ea typeface="標楷體" panose="03000509000000000000" pitchFamily="65" charset="-120"/>
            </a:rPr>
            <a:t>一般農業區</a:t>
          </a:r>
          <a:endParaRPr lang="zh-TW" altLang="en-US" sz="1800" kern="1200" dirty="0">
            <a:latin typeface="標楷體" panose="03000509000000000000" pitchFamily="65" charset="-120"/>
            <a:ea typeface="標楷體" panose="03000509000000000000" pitchFamily="65" charset="-120"/>
          </a:endParaRPr>
        </a:p>
      </dsp:txBody>
      <dsp:txXfrm>
        <a:off x="1196030" y="1901398"/>
        <a:ext cx="440550" cy="1275275"/>
      </dsp:txXfrm>
    </dsp:sp>
    <dsp:sp modelId="{703A4403-B5F5-46B2-BAFF-1BC97312AA06}">
      <dsp:nvSpPr>
        <dsp:cNvPr id="0" name=""/>
        <dsp:cNvSpPr/>
      </dsp:nvSpPr>
      <dsp:spPr>
        <a:xfrm>
          <a:off x="1936517" y="1901398"/>
          <a:ext cx="440550" cy="127527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10160" tIns="10160" rIns="10160" bIns="10160" numCol="1" spcCol="1270" anchor="ctr" anchorCtr="0">
          <a:noAutofit/>
        </a:bodyPr>
        <a:lstStyle/>
        <a:p>
          <a:pPr lvl="0" algn="ctr" defTabSz="711200">
            <a:lnSpc>
              <a:spcPct val="90000"/>
            </a:lnSpc>
            <a:spcBef>
              <a:spcPct val="0"/>
            </a:spcBef>
            <a:spcAft>
              <a:spcPct val="35000"/>
            </a:spcAft>
          </a:pPr>
          <a:r>
            <a:rPr lang="zh-TW" altLang="en-US" sz="1600" kern="1200" smtClean="0">
              <a:latin typeface="標楷體" panose="03000509000000000000" pitchFamily="65" charset="-120"/>
              <a:ea typeface="標楷體" panose="03000509000000000000" pitchFamily="65" charset="-120"/>
            </a:rPr>
            <a:t>山坡地保育區</a:t>
          </a:r>
          <a:endParaRPr lang="zh-TW" altLang="en-US" sz="1600" kern="1200" dirty="0">
            <a:latin typeface="標楷體" panose="03000509000000000000" pitchFamily="65" charset="-120"/>
            <a:ea typeface="標楷體" panose="03000509000000000000" pitchFamily="65" charset="-120"/>
          </a:endParaRPr>
        </a:p>
      </dsp:txBody>
      <dsp:txXfrm>
        <a:off x="1936517" y="1901398"/>
        <a:ext cx="440550" cy="1275275"/>
      </dsp:txXfrm>
    </dsp:sp>
    <dsp:sp modelId="{764C6409-5B3F-48F8-ACEE-967878B64CF5}">
      <dsp:nvSpPr>
        <dsp:cNvPr id="0" name=""/>
        <dsp:cNvSpPr/>
      </dsp:nvSpPr>
      <dsp:spPr>
        <a:xfrm>
          <a:off x="2677005" y="1901398"/>
          <a:ext cx="440550" cy="127527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11430" tIns="11430" rIns="11430" bIns="11430" numCol="1" spcCol="1270" anchor="ctr" anchorCtr="0">
          <a:noAutofit/>
        </a:bodyPr>
        <a:lstStyle/>
        <a:p>
          <a:pPr lvl="0" algn="ctr" defTabSz="800100">
            <a:lnSpc>
              <a:spcPct val="90000"/>
            </a:lnSpc>
            <a:spcBef>
              <a:spcPct val="0"/>
            </a:spcBef>
            <a:spcAft>
              <a:spcPct val="35000"/>
            </a:spcAft>
          </a:pPr>
          <a:r>
            <a:rPr lang="zh-TW" altLang="en-US" sz="1800" kern="1200" smtClean="0">
              <a:latin typeface="標楷體" panose="03000509000000000000" pitchFamily="65" charset="-120"/>
              <a:ea typeface="標楷體" panose="03000509000000000000" pitchFamily="65" charset="-120"/>
            </a:rPr>
            <a:t>森林區</a:t>
          </a:r>
          <a:endParaRPr lang="zh-TW" altLang="en-US" sz="1800" kern="1200" dirty="0">
            <a:latin typeface="標楷體" panose="03000509000000000000" pitchFamily="65" charset="-120"/>
            <a:ea typeface="標楷體" panose="03000509000000000000" pitchFamily="65" charset="-120"/>
          </a:endParaRPr>
        </a:p>
      </dsp:txBody>
      <dsp:txXfrm>
        <a:off x="2677005" y="1901398"/>
        <a:ext cx="440550" cy="1275275"/>
      </dsp:txXfrm>
    </dsp:sp>
    <dsp:sp modelId="{DAFDA44B-BF1E-4CC6-B5FE-FF42877CC965}">
      <dsp:nvSpPr>
        <dsp:cNvPr id="0" name=""/>
        <dsp:cNvSpPr/>
      </dsp:nvSpPr>
      <dsp:spPr>
        <a:xfrm>
          <a:off x="3417492" y="1901398"/>
          <a:ext cx="440550" cy="127527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11430" tIns="11430" rIns="11430" bIns="11430" numCol="1" spcCol="1270" anchor="ctr" anchorCtr="0">
          <a:noAutofit/>
        </a:bodyPr>
        <a:lstStyle/>
        <a:p>
          <a:pPr lvl="0" algn="ctr" defTabSz="800100">
            <a:lnSpc>
              <a:spcPct val="90000"/>
            </a:lnSpc>
            <a:spcBef>
              <a:spcPct val="0"/>
            </a:spcBef>
            <a:spcAft>
              <a:spcPct val="35000"/>
            </a:spcAft>
          </a:pPr>
          <a:r>
            <a:rPr lang="zh-TW" altLang="en-US" sz="1800" kern="1200" smtClean="0">
              <a:latin typeface="標楷體" panose="03000509000000000000" pitchFamily="65" charset="-120"/>
              <a:ea typeface="標楷體" panose="03000509000000000000" pitchFamily="65" charset="-120"/>
            </a:rPr>
            <a:t>風景區</a:t>
          </a:r>
          <a:endParaRPr lang="zh-TW" altLang="en-US" sz="1800" kern="1200" dirty="0">
            <a:latin typeface="標楷體" panose="03000509000000000000" pitchFamily="65" charset="-120"/>
            <a:ea typeface="標楷體" panose="03000509000000000000" pitchFamily="65" charset="-120"/>
          </a:endParaRPr>
        </a:p>
      </dsp:txBody>
      <dsp:txXfrm>
        <a:off x="3417492" y="1901398"/>
        <a:ext cx="440550" cy="1275275"/>
      </dsp:txXfrm>
    </dsp:sp>
    <dsp:sp modelId="{1031B7A6-4BC3-48AC-B369-6CC5D33BC4C3}">
      <dsp:nvSpPr>
        <dsp:cNvPr id="0" name=""/>
        <dsp:cNvSpPr/>
      </dsp:nvSpPr>
      <dsp:spPr>
        <a:xfrm>
          <a:off x="4157979" y="1901398"/>
          <a:ext cx="440550" cy="127527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11430" tIns="11430" rIns="11430" bIns="11430" numCol="1" spcCol="1270" anchor="ctr" anchorCtr="0">
          <a:noAutofit/>
        </a:bodyPr>
        <a:lstStyle/>
        <a:p>
          <a:pPr lvl="0" algn="ctr" defTabSz="800100">
            <a:lnSpc>
              <a:spcPct val="90000"/>
            </a:lnSpc>
            <a:spcBef>
              <a:spcPct val="0"/>
            </a:spcBef>
            <a:spcAft>
              <a:spcPct val="35000"/>
            </a:spcAft>
          </a:pPr>
          <a:r>
            <a:rPr lang="zh-TW" altLang="en-US" sz="1800" kern="1200" smtClean="0">
              <a:latin typeface="標楷體" panose="03000509000000000000" pitchFamily="65" charset="-120"/>
              <a:ea typeface="標楷體" panose="03000509000000000000" pitchFamily="65" charset="-120"/>
            </a:rPr>
            <a:t>國家公園區</a:t>
          </a:r>
          <a:endParaRPr lang="zh-TW" altLang="en-US" sz="1800" kern="1200" dirty="0">
            <a:latin typeface="標楷體" panose="03000509000000000000" pitchFamily="65" charset="-120"/>
            <a:ea typeface="標楷體" panose="03000509000000000000" pitchFamily="65" charset="-120"/>
          </a:endParaRPr>
        </a:p>
      </dsp:txBody>
      <dsp:txXfrm>
        <a:off x="4157979" y="1901398"/>
        <a:ext cx="440550" cy="1275275"/>
      </dsp:txXfrm>
    </dsp:sp>
    <dsp:sp modelId="{57046A8E-9E26-4E76-AF07-87D83DC20CFE}">
      <dsp:nvSpPr>
        <dsp:cNvPr id="0" name=""/>
        <dsp:cNvSpPr/>
      </dsp:nvSpPr>
      <dsp:spPr>
        <a:xfrm>
          <a:off x="4898467" y="1901398"/>
          <a:ext cx="440550" cy="127527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11430" tIns="11430" rIns="11430" bIns="11430" numCol="1" spcCol="1270" anchor="ctr" anchorCtr="0">
          <a:noAutofit/>
        </a:bodyPr>
        <a:lstStyle/>
        <a:p>
          <a:pPr lvl="0" algn="ctr" defTabSz="800100">
            <a:lnSpc>
              <a:spcPct val="90000"/>
            </a:lnSpc>
            <a:spcBef>
              <a:spcPct val="0"/>
            </a:spcBef>
            <a:spcAft>
              <a:spcPct val="35000"/>
            </a:spcAft>
          </a:pPr>
          <a:r>
            <a:rPr lang="zh-TW" altLang="en-US" sz="1800" kern="1200" smtClean="0">
              <a:latin typeface="標楷體" panose="03000509000000000000" pitchFamily="65" charset="-120"/>
              <a:ea typeface="標楷體" panose="03000509000000000000" pitchFamily="65" charset="-120"/>
            </a:rPr>
            <a:t>鄉村區</a:t>
          </a:r>
          <a:endParaRPr lang="zh-TW" altLang="en-US" sz="1800" kern="1200" dirty="0">
            <a:latin typeface="標楷體" panose="03000509000000000000" pitchFamily="65" charset="-120"/>
            <a:ea typeface="標楷體" panose="03000509000000000000" pitchFamily="65" charset="-120"/>
          </a:endParaRPr>
        </a:p>
      </dsp:txBody>
      <dsp:txXfrm>
        <a:off x="4898467" y="1901398"/>
        <a:ext cx="440550" cy="1275275"/>
      </dsp:txXfrm>
    </dsp:sp>
    <dsp:sp modelId="{7B999111-681E-4DFE-BCCA-712B01CF4E18}">
      <dsp:nvSpPr>
        <dsp:cNvPr id="0" name=""/>
        <dsp:cNvSpPr/>
      </dsp:nvSpPr>
      <dsp:spPr>
        <a:xfrm>
          <a:off x="5638954" y="1901398"/>
          <a:ext cx="440550" cy="127527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11430" tIns="11430" rIns="11430" bIns="11430" numCol="1" spcCol="1270" anchor="ctr" anchorCtr="0">
          <a:noAutofit/>
        </a:bodyPr>
        <a:lstStyle/>
        <a:p>
          <a:pPr lvl="0" algn="ctr" defTabSz="800100">
            <a:lnSpc>
              <a:spcPct val="90000"/>
            </a:lnSpc>
            <a:spcBef>
              <a:spcPct val="0"/>
            </a:spcBef>
            <a:spcAft>
              <a:spcPct val="35000"/>
            </a:spcAft>
          </a:pPr>
          <a:r>
            <a:rPr lang="zh-TW" altLang="en-US" sz="1800" kern="1200" smtClean="0">
              <a:latin typeface="標楷體" panose="03000509000000000000" pitchFamily="65" charset="-120"/>
              <a:ea typeface="標楷體" panose="03000509000000000000" pitchFamily="65" charset="-120"/>
            </a:rPr>
            <a:t>河川區</a:t>
          </a:r>
          <a:endParaRPr lang="zh-TW" altLang="en-US" sz="1800" kern="1200" dirty="0">
            <a:latin typeface="標楷體" panose="03000509000000000000" pitchFamily="65" charset="-120"/>
            <a:ea typeface="標楷體" panose="03000509000000000000" pitchFamily="65" charset="-120"/>
          </a:endParaRPr>
        </a:p>
      </dsp:txBody>
      <dsp:txXfrm>
        <a:off x="5638954" y="1901398"/>
        <a:ext cx="440550" cy="1275275"/>
      </dsp:txXfrm>
    </dsp:sp>
    <dsp:sp modelId="{A1FA5237-516F-42FE-A5BB-51F97F4ED4EA}">
      <dsp:nvSpPr>
        <dsp:cNvPr id="0" name=""/>
        <dsp:cNvSpPr/>
      </dsp:nvSpPr>
      <dsp:spPr>
        <a:xfrm>
          <a:off x="6379442" y="1901398"/>
          <a:ext cx="440550" cy="127527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11430" tIns="11430" rIns="11430" bIns="11430" numCol="1" spcCol="1270" anchor="ctr" anchorCtr="0">
          <a:noAutofit/>
        </a:bodyPr>
        <a:lstStyle/>
        <a:p>
          <a:pPr lvl="0" algn="ctr" defTabSz="800100">
            <a:lnSpc>
              <a:spcPct val="90000"/>
            </a:lnSpc>
            <a:spcBef>
              <a:spcPct val="0"/>
            </a:spcBef>
            <a:spcAft>
              <a:spcPct val="35000"/>
            </a:spcAft>
          </a:pPr>
          <a:r>
            <a:rPr lang="zh-TW" altLang="en-US" sz="1800" kern="1200" smtClean="0">
              <a:latin typeface="標楷體" panose="03000509000000000000" pitchFamily="65" charset="-120"/>
              <a:ea typeface="標楷體" panose="03000509000000000000" pitchFamily="65" charset="-120"/>
            </a:rPr>
            <a:t>工業區</a:t>
          </a:r>
          <a:endParaRPr lang="zh-TW" altLang="en-US" sz="1800" kern="1200" dirty="0">
            <a:latin typeface="標楷體" panose="03000509000000000000" pitchFamily="65" charset="-120"/>
            <a:ea typeface="標楷體" panose="03000509000000000000" pitchFamily="65" charset="-120"/>
          </a:endParaRPr>
        </a:p>
      </dsp:txBody>
      <dsp:txXfrm>
        <a:off x="6379442" y="1901398"/>
        <a:ext cx="440550" cy="1275275"/>
      </dsp:txXfrm>
    </dsp:sp>
    <dsp:sp modelId="{2045ECD5-18B4-481D-B67F-5B5996F462F0}">
      <dsp:nvSpPr>
        <dsp:cNvPr id="0" name=""/>
        <dsp:cNvSpPr/>
      </dsp:nvSpPr>
      <dsp:spPr>
        <a:xfrm>
          <a:off x="7119929" y="1901398"/>
          <a:ext cx="440550" cy="127527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11430" tIns="11430" rIns="11430" bIns="11430" numCol="1" spcCol="1270" anchor="ctr" anchorCtr="0">
          <a:noAutofit/>
        </a:bodyPr>
        <a:lstStyle/>
        <a:p>
          <a:pPr lvl="0" algn="ctr" defTabSz="800100">
            <a:lnSpc>
              <a:spcPct val="90000"/>
            </a:lnSpc>
            <a:spcBef>
              <a:spcPct val="0"/>
            </a:spcBef>
            <a:spcAft>
              <a:spcPct val="35000"/>
            </a:spcAft>
          </a:pPr>
          <a:r>
            <a:rPr lang="zh-TW" altLang="en-US" sz="1800" kern="1200" smtClean="0">
              <a:latin typeface="標楷體" panose="03000509000000000000" pitchFamily="65" charset="-120"/>
              <a:ea typeface="標楷體" panose="03000509000000000000" pitchFamily="65" charset="-120"/>
            </a:rPr>
            <a:t>特定專用區</a:t>
          </a:r>
          <a:endParaRPr lang="zh-TW" altLang="en-US" sz="1800" kern="1200" dirty="0">
            <a:latin typeface="標楷體" panose="03000509000000000000" pitchFamily="65" charset="-120"/>
            <a:ea typeface="標楷體" panose="03000509000000000000" pitchFamily="65" charset="-120"/>
          </a:endParaRPr>
        </a:p>
      </dsp:txBody>
      <dsp:txXfrm>
        <a:off x="7119929" y="1901398"/>
        <a:ext cx="440550" cy="127527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E83517C-56C8-4698-8098-1BC6D55698EE}" type="datetimeFigureOut">
              <a:rPr lang="zh-TW" altLang="en-US" smtClean="0"/>
              <a:pPr/>
              <a:t>2017/2/8</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B2997F5A-6FD4-4AD8-BB80-8EDDEE522220}" type="slidenum">
              <a:rPr lang="zh-TW" altLang="en-US" smtClean="0"/>
              <a:pPr/>
              <a:t>‹#›</a:t>
            </a:fld>
            <a:endParaRPr lang="zh-TW" altLang="en-US"/>
          </a:p>
        </p:txBody>
      </p:sp>
    </p:spTree>
    <p:extLst>
      <p:ext uri="{BB962C8B-B14F-4D97-AF65-F5344CB8AC3E}">
        <p14:creationId xmlns:p14="http://schemas.microsoft.com/office/powerpoint/2010/main" xmlns="" val="667195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4B440C6-2B07-47E1-9DD5-544B2310142D}" type="datetimeFigureOut">
              <a:rPr lang="zh-TW" altLang="en-US" smtClean="0"/>
              <a:pPr/>
              <a:t>2017/2/8</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DB11CB9-511A-4F74-88ED-2ECBCBA63094}" type="slidenum">
              <a:rPr lang="zh-TW" altLang="en-US" smtClean="0"/>
              <a:pPr/>
              <a:t>‹#›</a:t>
            </a:fld>
            <a:endParaRPr lang="zh-TW" altLang="en-US"/>
          </a:p>
        </p:txBody>
      </p:sp>
    </p:spTree>
    <p:extLst>
      <p:ext uri="{BB962C8B-B14F-4D97-AF65-F5344CB8AC3E}">
        <p14:creationId xmlns:p14="http://schemas.microsoft.com/office/powerpoint/2010/main" xmlns="" val="1545108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5DB11CB9-511A-4F74-88ED-2ECBCBA63094}" type="slidenum">
              <a:rPr lang="zh-TW" altLang="en-US" smtClean="0"/>
              <a:pPr/>
              <a:t>8</a:t>
            </a:fld>
            <a:endParaRPr lang="zh-TW" altLang="en-US"/>
          </a:p>
        </p:txBody>
      </p:sp>
    </p:spTree>
    <p:extLst>
      <p:ext uri="{BB962C8B-B14F-4D97-AF65-F5344CB8AC3E}">
        <p14:creationId xmlns:p14="http://schemas.microsoft.com/office/powerpoint/2010/main" xmlns="" val="1905008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5DB11CB9-511A-4F74-88ED-2ECBCBA63094}" type="slidenum">
              <a:rPr lang="zh-TW" altLang="en-US" smtClean="0"/>
              <a:pPr/>
              <a:t>9</a:t>
            </a:fld>
            <a:endParaRPr lang="zh-TW" altLang="en-US"/>
          </a:p>
        </p:txBody>
      </p:sp>
    </p:spTree>
    <p:extLst>
      <p:ext uri="{BB962C8B-B14F-4D97-AF65-F5344CB8AC3E}">
        <p14:creationId xmlns:p14="http://schemas.microsoft.com/office/powerpoint/2010/main" xmlns="" val="2351204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5DB11CB9-511A-4F74-88ED-2ECBCBA63094}" type="slidenum">
              <a:rPr lang="zh-TW" altLang="en-US" smtClean="0"/>
              <a:pPr/>
              <a:t>17</a:t>
            </a:fld>
            <a:endParaRPr lang="zh-TW" altLang="en-US"/>
          </a:p>
        </p:txBody>
      </p:sp>
    </p:spTree>
    <p:extLst>
      <p:ext uri="{BB962C8B-B14F-4D97-AF65-F5344CB8AC3E}">
        <p14:creationId xmlns:p14="http://schemas.microsoft.com/office/powerpoint/2010/main" xmlns="" val="2108771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5DB11CB9-511A-4F74-88ED-2ECBCBA63094}" type="slidenum">
              <a:rPr lang="zh-TW" altLang="en-US" smtClean="0"/>
              <a:pPr/>
              <a:t>27</a:t>
            </a:fld>
            <a:endParaRPr lang="zh-TW" altLang="en-US"/>
          </a:p>
        </p:txBody>
      </p:sp>
    </p:spTree>
    <p:extLst>
      <p:ext uri="{BB962C8B-B14F-4D97-AF65-F5344CB8AC3E}">
        <p14:creationId xmlns:p14="http://schemas.microsoft.com/office/powerpoint/2010/main" xmlns="" val="907221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5DB11CB9-511A-4F74-88ED-2ECBCBA63094}" type="slidenum">
              <a:rPr lang="zh-TW" altLang="en-US" smtClean="0"/>
              <a:pPr/>
              <a:t>34</a:t>
            </a:fld>
            <a:endParaRPr lang="zh-TW" altLang="en-US"/>
          </a:p>
        </p:txBody>
      </p:sp>
    </p:spTree>
    <p:extLst>
      <p:ext uri="{BB962C8B-B14F-4D97-AF65-F5344CB8AC3E}">
        <p14:creationId xmlns:p14="http://schemas.microsoft.com/office/powerpoint/2010/main" xmlns="" val="3749255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5DB11CB9-511A-4F74-88ED-2ECBCBA63094}" type="slidenum">
              <a:rPr lang="zh-TW" altLang="en-US" smtClean="0"/>
              <a:pPr/>
              <a:t>35</a:t>
            </a:fld>
            <a:endParaRPr lang="zh-TW" altLang="en-US"/>
          </a:p>
        </p:txBody>
      </p:sp>
    </p:spTree>
    <p:extLst>
      <p:ext uri="{BB962C8B-B14F-4D97-AF65-F5344CB8AC3E}">
        <p14:creationId xmlns:p14="http://schemas.microsoft.com/office/powerpoint/2010/main" xmlns="" val="3749255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5DB11CB9-511A-4F74-88ED-2ECBCBA63094}" type="slidenum">
              <a:rPr lang="zh-TW" altLang="en-US" smtClean="0"/>
              <a:pPr/>
              <a:t>36</a:t>
            </a:fld>
            <a:endParaRPr lang="zh-TW" altLang="en-US"/>
          </a:p>
        </p:txBody>
      </p:sp>
    </p:spTree>
    <p:extLst>
      <p:ext uri="{BB962C8B-B14F-4D97-AF65-F5344CB8AC3E}">
        <p14:creationId xmlns:p14="http://schemas.microsoft.com/office/powerpoint/2010/main" xmlns="" val="3749255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4FD1ED4-D3BD-4991-9DA9-C6637E7C957A}" type="datetime1">
              <a:rPr lang="zh-TW" altLang="en-US" smtClean="0"/>
              <a:pPr/>
              <a:t>2017/2/8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3C148F8-E709-4571-B7BA-25A6FD9DF310}" type="slidenum">
              <a:rPr lang="zh-TW" altLang="en-US" smtClean="0"/>
              <a:pPr/>
              <a:t>‹#›</a:t>
            </a:fld>
            <a:endParaRPr lang="zh-TW" altLang="en-US"/>
          </a:p>
        </p:txBody>
      </p:sp>
    </p:spTree>
    <p:extLst>
      <p:ext uri="{BB962C8B-B14F-4D97-AF65-F5344CB8AC3E}">
        <p14:creationId xmlns:p14="http://schemas.microsoft.com/office/powerpoint/2010/main" xmlns="" val="2430905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20A0EE7-EA93-4535-8C4C-202D2A7C6486}" type="datetime1">
              <a:rPr lang="zh-TW" altLang="en-US" smtClean="0"/>
              <a:pPr/>
              <a:t>2017/2/8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3C148F8-E709-4571-B7BA-25A6FD9DF310}" type="slidenum">
              <a:rPr lang="zh-TW" altLang="en-US" smtClean="0"/>
              <a:pPr/>
              <a:t>‹#›</a:t>
            </a:fld>
            <a:endParaRPr lang="zh-TW" altLang="en-US"/>
          </a:p>
        </p:txBody>
      </p:sp>
    </p:spTree>
    <p:extLst>
      <p:ext uri="{BB962C8B-B14F-4D97-AF65-F5344CB8AC3E}">
        <p14:creationId xmlns:p14="http://schemas.microsoft.com/office/powerpoint/2010/main" xmlns="" val="3097062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E67280F-151F-4C50-B9A5-FA466AF38AC9}" type="datetime1">
              <a:rPr lang="zh-TW" altLang="en-US" smtClean="0"/>
              <a:pPr/>
              <a:t>2017/2/8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3C148F8-E709-4571-B7BA-25A6FD9DF310}" type="slidenum">
              <a:rPr lang="zh-TW" altLang="en-US" smtClean="0"/>
              <a:pPr/>
              <a:t>‹#›</a:t>
            </a:fld>
            <a:endParaRPr lang="zh-TW" altLang="en-US"/>
          </a:p>
        </p:txBody>
      </p:sp>
    </p:spTree>
    <p:extLst>
      <p:ext uri="{BB962C8B-B14F-4D97-AF65-F5344CB8AC3E}">
        <p14:creationId xmlns:p14="http://schemas.microsoft.com/office/powerpoint/2010/main" xmlns="" val="10076267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FE280E5-57EA-48EA-9093-1AA76DFB8A4E}" type="datetime1">
              <a:rPr lang="zh-TW" altLang="en-US" smtClean="0"/>
              <a:pPr/>
              <a:t>2017/2/8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3C148F8-E709-4571-B7BA-25A6FD9DF310}" type="slidenum">
              <a:rPr lang="zh-TW" altLang="en-US" smtClean="0"/>
              <a:pPr/>
              <a:t>‹#›</a:t>
            </a:fld>
            <a:endParaRPr lang="zh-TW" altLang="en-US"/>
          </a:p>
        </p:txBody>
      </p:sp>
    </p:spTree>
    <p:extLst>
      <p:ext uri="{BB962C8B-B14F-4D97-AF65-F5344CB8AC3E}">
        <p14:creationId xmlns:p14="http://schemas.microsoft.com/office/powerpoint/2010/main" xmlns="" val="826335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EDB3D90E-B816-4C9A-BFE5-63F82CDA601E}" type="datetime1">
              <a:rPr lang="zh-TW" altLang="en-US" smtClean="0"/>
              <a:pPr/>
              <a:t>2017/2/8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3C148F8-E709-4571-B7BA-25A6FD9DF310}" type="slidenum">
              <a:rPr lang="zh-TW" altLang="en-US" smtClean="0"/>
              <a:pPr/>
              <a:t>‹#›</a:t>
            </a:fld>
            <a:endParaRPr lang="zh-TW" altLang="en-US"/>
          </a:p>
        </p:txBody>
      </p:sp>
    </p:spTree>
    <p:extLst>
      <p:ext uri="{BB962C8B-B14F-4D97-AF65-F5344CB8AC3E}">
        <p14:creationId xmlns:p14="http://schemas.microsoft.com/office/powerpoint/2010/main" xmlns="" val="4214933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8871904D-D41F-4C10-B7B6-C50816BB4E24}" type="datetime1">
              <a:rPr lang="zh-TW" altLang="en-US" smtClean="0"/>
              <a:pPr/>
              <a:t>2017/2/8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3C148F8-E709-4571-B7BA-25A6FD9DF310}" type="slidenum">
              <a:rPr lang="zh-TW" altLang="en-US" smtClean="0"/>
              <a:pPr/>
              <a:t>‹#›</a:t>
            </a:fld>
            <a:endParaRPr lang="zh-TW" altLang="en-US"/>
          </a:p>
        </p:txBody>
      </p:sp>
    </p:spTree>
    <p:extLst>
      <p:ext uri="{BB962C8B-B14F-4D97-AF65-F5344CB8AC3E}">
        <p14:creationId xmlns:p14="http://schemas.microsoft.com/office/powerpoint/2010/main" xmlns="" val="1034858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C49CE95C-C428-448D-90B8-16DAC7DC66FE}" type="datetime1">
              <a:rPr lang="zh-TW" altLang="en-US" smtClean="0"/>
              <a:pPr/>
              <a:t>2017/2/8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53C148F8-E709-4571-B7BA-25A6FD9DF310}" type="slidenum">
              <a:rPr lang="zh-TW" altLang="en-US" smtClean="0"/>
              <a:pPr/>
              <a:t>‹#›</a:t>
            </a:fld>
            <a:endParaRPr lang="zh-TW" altLang="en-US"/>
          </a:p>
        </p:txBody>
      </p:sp>
    </p:spTree>
    <p:extLst>
      <p:ext uri="{BB962C8B-B14F-4D97-AF65-F5344CB8AC3E}">
        <p14:creationId xmlns:p14="http://schemas.microsoft.com/office/powerpoint/2010/main" xmlns="" val="119798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67777E6B-F350-4F74-AD3B-7670AF0F2877}" type="datetime1">
              <a:rPr lang="zh-TW" altLang="en-US" smtClean="0"/>
              <a:pPr/>
              <a:t>2017/2/8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53C148F8-E709-4571-B7BA-25A6FD9DF310}" type="slidenum">
              <a:rPr lang="zh-TW" altLang="en-US" smtClean="0"/>
              <a:pPr/>
              <a:t>‹#›</a:t>
            </a:fld>
            <a:endParaRPr lang="zh-TW" altLang="en-US"/>
          </a:p>
        </p:txBody>
      </p:sp>
    </p:spTree>
    <p:extLst>
      <p:ext uri="{BB962C8B-B14F-4D97-AF65-F5344CB8AC3E}">
        <p14:creationId xmlns:p14="http://schemas.microsoft.com/office/powerpoint/2010/main" xmlns="" val="1245903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ED451D2-D020-4299-8EEB-C5E3BB19282C}" type="datetime1">
              <a:rPr lang="zh-TW" altLang="en-US" smtClean="0"/>
              <a:pPr/>
              <a:t>2017/2/8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53C148F8-E709-4571-B7BA-25A6FD9DF310}" type="slidenum">
              <a:rPr lang="zh-TW" altLang="en-US" smtClean="0"/>
              <a:pPr/>
              <a:t>‹#›</a:t>
            </a:fld>
            <a:endParaRPr lang="zh-TW" altLang="en-US"/>
          </a:p>
        </p:txBody>
      </p:sp>
    </p:spTree>
    <p:extLst>
      <p:ext uri="{BB962C8B-B14F-4D97-AF65-F5344CB8AC3E}">
        <p14:creationId xmlns:p14="http://schemas.microsoft.com/office/powerpoint/2010/main" xmlns="" val="22934387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D079277-8548-41F0-AB84-171998673B8F}" type="datetime1">
              <a:rPr lang="zh-TW" altLang="en-US" smtClean="0"/>
              <a:pPr/>
              <a:t>2017/2/8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3C148F8-E709-4571-B7BA-25A6FD9DF310}" type="slidenum">
              <a:rPr lang="zh-TW" altLang="en-US" smtClean="0"/>
              <a:pPr/>
              <a:t>‹#›</a:t>
            </a:fld>
            <a:endParaRPr lang="zh-TW" altLang="en-US"/>
          </a:p>
        </p:txBody>
      </p:sp>
    </p:spTree>
    <p:extLst>
      <p:ext uri="{BB962C8B-B14F-4D97-AF65-F5344CB8AC3E}">
        <p14:creationId xmlns:p14="http://schemas.microsoft.com/office/powerpoint/2010/main" xmlns="" val="377696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1CBFAAE-4D4F-4E9A-8851-35FDDEC9EB07}" type="datetime1">
              <a:rPr lang="zh-TW" altLang="en-US" smtClean="0"/>
              <a:pPr/>
              <a:t>2017/2/8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3C148F8-E709-4571-B7BA-25A6FD9DF310}" type="slidenum">
              <a:rPr lang="zh-TW" altLang="en-US" smtClean="0"/>
              <a:pPr/>
              <a:t>‹#›</a:t>
            </a:fld>
            <a:endParaRPr lang="zh-TW" altLang="en-US"/>
          </a:p>
        </p:txBody>
      </p:sp>
    </p:spTree>
    <p:extLst>
      <p:ext uri="{BB962C8B-B14F-4D97-AF65-F5344CB8AC3E}">
        <p14:creationId xmlns:p14="http://schemas.microsoft.com/office/powerpoint/2010/main" xmlns="" val="3524435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7500CA-8996-40FF-B075-229E0D83AF7A}" type="datetime1">
              <a:rPr lang="zh-TW" altLang="en-US" smtClean="0"/>
              <a:pPr/>
              <a:t>2017/2/8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148F8-E709-4571-B7BA-25A6FD9DF310}" type="slidenum">
              <a:rPr lang="zh-TW" altLang="en-US" smtClean="0"/>
              <a:pPr/>
              <a:t>‹#›</a:t>
            </a:fld>
            <a:endParaRPr lang="zh-TW" altLang="en-US"/>
          </a:p>
        </p:txBody>
      </p:sp>
    </p:spTree>
    <p:extLst>
      <p:ext uri="{BB962C8B-B14F-4D97-AF65-F5344CB8AC3E}">
        <p14:creationId xmlns:p14="http://schemas.microsoft.com/office/powerpoint/2010/main" xmlns="" val="2083328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endParaRPr lang="zh-TW" altLang="en-US"/>
          </a:p>
        </p:txBody>
      </p:sp>
      <p:sp>
        <p:nvSpPr>
          <p:cNvPr id="4" name="文字方塊 3"/>
          <p:cNvSpPr txBox="1"/>
          <p:nvPr/>
        </p:nvSpPr>
        <p:spPr>
          <a:xfrm>
            <a:off x="606033" y="1412776"/>
            <a:ext cx="7879080" cy="1323439"/>
          </a:xfrm>
          <a:prstGeom prst="rect">
            <a:avLst/>
          </a:prstGeom>
          <a:noFill/>
        </p:spPr>
        <p:txBody>
          <a:bodyPr wrap="none" rtlCol="0">
            <a:spAutoFit/>
          </a:bodyPr>
          <a:lstStyle/>
          <a:p>
            <a:pPr algn="ctr"/>
            <a:r>
              <a:rPr lang="zh-TW" altLang="en-US" sz="4000" dirty="0" smtClean="0">
                <a:latin typeface="標楷體" panose="03000509000000000000" pitchFamily="65" charset="-120"/>
                <a:ea typeface="標楷體" panose="03000509000000000000" pitchFamily="65" charset="-120"/>
              </a:rPr>
              <a:t>農業用地、農舍買賣相關法規解析</a:t>
            </a:r>
            <a:endParaRPr lang="en-US" altLang="zh-TW" sz="4000" dirty="0" smtClean="0">
              <a:latin typeface="標楷體" panose="03000509000000000000" pitchFamily="65" charset="-120"/>
              <a:ea typeface="標楷體" panose="03000509000000000000" pitchFamily="65" charset="-120"/>
            </a:endParaRPr>
          </a:p>
          <a:p>
            <a:pPr algn="ctr"/>
            <a:r>
              <a:rPr lang="en-US" altLang="zh-TW" sz="4000" dirty="0" smtClean="0">
                <a:latin typeface="標楷體" panose="03000509000000000000" pitchFamily="65" charset="-120"/>
                <a:ea typeface="標楷體" panose="03000509000000000000" pitchFamily="65" charset="-120"/>
              </a:rPr>
              <a:t>(</a:t>
            </a:r>
            <a:r>
              <a:rPr lang="zh-TW" altLang="en-US" sz="4000" dirty="0" smtClean="0">
                <a:latin typeface="標楷體" panose="03000509000000000000" pitchFamily="65" charset="-120"/>
                <a:ea typeface="標楷體" panose="03000509000000000000" pitchFamily="65" charset="-120"/>
              </a:rPr>
              <a:t>法規初階班</a:t>
            </a:r>
            <a:r>
              <a:rPr lang="en-US" altLang="zh-TW" sz="4000" dirty="0" smtClean="0">
                <a:latin typeface="標楷體" panose="03000509000000000000" pitchFamily="65" charset="-120"/>
                <a:ea typeface="標楷體" panose="03000509000000000000" pitchFamily="65" charset="-120"/>
              </a:rPr>
              <a:t>)</a:t>
            </a:r>
          </a:p>
        </p:txBody>
      </p:sp>
      <p:sp>
        <p:nvSpPr>
          <p:cNvPr id="5" name="文字方塊 4"/>
          <p:cNvSpPr txBox="1"/>
          <p:nvPr/>
        </p:nvSpPr>
        <p:spPr>
          <a:xfrm>
            <a:off x="1106166" y="3068960"/>
            <a:ext cx="6878806" cy="3416320"/>
          </a:xfrm>
          <a:prstGeom prst="rect">
            <a:avLst/>
          </a:prstGeom>
          <a:noFill/>
        </p:spPr>
        <p:txBody>
          <a:bodyPr wrap="none" rtlCol="0">
            <a:spAutoFit/>
          </a:bodyPr>
          <a:lstStyle/>
          <a:p>
            <a:pPr algn="ctr"/>
            <a:r>
              <a:rPr lang="zh-TW" altLang="en-US" sz="3600" dirty="0" smtClean="0">
                <a:latin typeface="標楷體" panose="03000509000000000000" pitchFamily="65" charset="-120"/>
                <a:ea typeface="標楷體" panose="03000509000000000000" pitchFamily="65" charset="-120"/>
              </a:rPr>
              <a:t>講師：黃雲雄</a:t>
            </a:r>
            <a:endParaRPr lang="en-US" altLang="zh-TW" sz="3600" dirty="0" smtClean="0">
              <a:latin typeface="標楷體" panose="03000509000000000000" pitchFamily="65" charset="-120"/>
              <a:ea typeface="標楷體" panose="03000509000000000000" pitchFamily="65" charset="-120"/>
            </a:endParaRPr>
          </a:p>
          <a:p>
            <a:pPr algn="ctr"/>
            <a:endParaRPr lang="en-US" altLang="zh-TW" sz="3600" dirty="0">
              <a:latin typeface="標楷體" panose="03000509000000000000" pitchFamily="65" charset="-120"/>
              <a:ea typeface="標楷體" panose="03000509000000000000" pitchFamily="65" charset="-120"/>
            </a:endParaRPr>
          </a:p>
          <a:p>
            <a:pPr algn="ctr"/>
            <a:endParaRPr lang="en-US" altLang="zh-TW" sz="3600" dirty="0" smtClean="0">
              <a:latin typeface="標楷體" panose="03000509000000000000" pitchFamily="65" charset="-120"/>
              <a:ea typeface="標楷體" panose="03000509000000000000" pitchFamily="65" charset="-120"/>
            </a:endParaRPr>
          </a:p>
          <a:p>
            <a:pPr algn="ctr"/>
            <a:endParaRPr lang="en-US" altLang="zh-TW" sz="3600" dirty="0" smtClean="0">
              <a:latin typeface="標楷體" panose="03000509000000000000" pitchFamily="65" charset="-120"/>
              <a:ea typeface="標楷體" panose="03000509000000000000" pitchFamily="65" charset="-120"/>
            </a:endParaRPr>
          </a:p>
          <a:p>
            <a:pPr algn="ctr"/>
            <a:r>
              <a:rPr lang="zh-TW" altLang="en-US" sz="3600" dirty="0" smtClean="0">
                <a:latin typeface="標楷體" panose="03000509000000000000" pitchFamily="65" charset="-120"/>
                <a:ea typeface="標楷體" panose="03000509000000000000" pitchFamily="65" charset="-120"/>
              </a:rPr>
              <a:t>地址：桃園市中壢區中明路</a:t>
            </a:r>
            <a:r>
              <a:rPr lang="en-US" altLang="zh-TW" sz="3600" dirty="0" smtClean="0">
                <a:latin typeface="標楷體" panose="03000509000000000000" pitchFamily="65" charset="-120"/>
                <a:ea typeface="標楷體" panose="03000509000000000000" pitchFamily="65" charset="-120"/>
              </a:rPr>
              <a:t>150</a:t>
            </a:r>
            <a:r>
              <a:rPr lang="zh-TW" altLang="en-US" sz="3600" dirty="0">
                <a:latin typeface="標楷體" panose="03000509000000000000" pitchFamily="65" charset="-120"/>
                <a:ea typeface="標楷體" panose="03000509000000000000" pitchFamily="65" charset="-120"/>
              </a:rPr>
              <a:t>號</a:t>
            </a:r>
            <a:endParaRPr lang="en-US" altLang="zh-TW" sz="3600" dirty="0" smtClean="0">
              <a:latin typeface="標楷體" panose="03000509000000000000" pitchFamily="65" charset="-120"/>
              <a:ea typeface="標楷體" panose="03000509000000000000" pitchFamily="65" charset="-120"/>
            </a:endParaRPr>
          </a:p>
          <a:p>
            <a:pPr algn="ctr"/>
            <a:r>
              <a:rPr lang="zh-TW" altLang="en-US" sz="3600" dirty="0" smtClean="0">
                <a:latin typeface="標楷體" panose="03000509000000000000" pitchFamily="65" charset="-120"/>
                <a:ea typeface="標楷體" panose="03000509000000000000" pitchFamily="65" charset="-120"/>
              </a:rPr>
              <a:t>電話：</a:t>
            </a:r>
            <a:r>
              <a:rPr lang="en-US" altLang="zh-TW" sz="3600" dirty="0" smtClean="0">
                <a:latin typeface="標楷體" panose="03000509000000000000" pitchFamily="65" charset="-120"/>
                <a:ea typeface="標楷體" panose="03000509000000000000" pitchFamily="65" charset="-120"/>
              </a:rPr>
              <a:t>03-4946817</a:t>
            </a:r>
            <a:r>
              <a:rPr lang="zh-TW" altLang="en-US" sz="3600" dirty="0" smtClean="0">
                <a:latin typeface="標楷體" panose="03000509000000000000" pitchFamily="65" charset="-120"/>
                <a:ea typeface="標楷體" panose="03000509000000000000" pitchFamily="65" charset="-120"/>
              </a:rPr>
              <a:t>、</a:t>
            </a:r>
            <a:r>
              <a:rPr lang="en-US" altLang="zh-TW" sz="3600" dirty="0" smtClean="0">
                <a:latin typeface="標楷體" panose="03000509000000000000" pitchFamily="65" charset="-120"/>
                <a:ea typeface="標楷體" panose="03000509000000000000" pitchFamily="65" charset="-120"/>
              </a:rPr>
              <a:t>0928209799</a:t>
            </a:r>
          </a:p>
        </p:txBody>
      </p:sp>
    </p:spTree>
    <p:extLst>
      <p:ext uri="{BB962C8B-B14F-4D97-AF65-F5344CB8AC3E}">
        <p14:creationId xmlns:p14="http://schemas.microsoft.com/office/powerpoint/2010/main" xmlns="" val="699261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2339752" y="188639"/>
            <a:ext cx="4493538" cy="461665"/>
          </a:xfrm>
          <a:prstGeom prst="rect">
            <a:avLst/>
          </a:prstGeom>
          <a:noFill/>
        </p:spPr>
        <p:txBody>
          <a:bodyPr wrap="none" rtlCol="0">
            <a:spAutoFit/>
          </a:bodyPr>
          <a:lstStyle/>
          <a:p>
            <a:r>
              <a:rPr lang="zh-TW" altLang="en-US" sz="2400" dirty="0" smtClean="0">
                <a:latin typeface="標楷體" panose="03000509000000000000" pitchFamily="65" charset="-120"/>
                <a:ea typeface="標楷體" panose="03000509000000000000" pitchFamily="65" charset="-120"/>
              </a:rPr>
              <a:t>興建農舍之規定及新舊農民資格</a:t>
            </a:r>
            <a:endParaRPr lang="zh-TW" altLang="en-US" sz="2400" dirty="0">
              <a:latin typeface="標楷體" panose="03000509000000000000" pitchFamily="65" charset="-120"/>
              <a:ea typeface="標楷體" panose="03000509000000000000" pitchFamily="65" charset="-120"/>
            </a:endParaRPr>
          </a:p>
        </p:txBody>
      </p:sp>
      <p:sp>
        <p:nvSpPr>
          <p:cNvPr id="3" name="文字方塊 2"/>
          <p:cNvSpPr txBox="1"/>
          <p:nvPr/>
        </p:nvSpPr>
        <p:spPr>
          <a:xfrm>
            <a:off x="251520" y="764704"/>
            <a:ext cx="7225055" cy="369332"/>
          </a:xfrm>
          <a:prstGeom prst="rect">
            <a:avLst/>
          </a:prstGeom>
          <a:noFill/>
        </p:spPr>
        <p:txBody>
          <a:bodyPr wrap="none" rtlCol="0">
            <a:spAutoFit/>
          </a:bodyPr>
          <a:lstStyle/>
          <a:p>
            <a:pPr marL="0" lvl="1"/>
            <a:r>
              <a:rPr lang="en-US" altLang="zh-TW" dirty="0" smtClean="0">
                <a:latin typeface="標楷體" panose="03000509000000000000" pitchFamily="65" charset="-120"/>
                <a:ea typeface="標楷體" panose="03000509000000000000" pitchFamily="65" charset="-120"/>
              </a:rPr>
              <a:t>1.</a:t>
            </a:r>
            <a:r>
              <a:rPr lang="zh-TW" altLang="en-US" dirty="0" smtClean="0">
                <a:latin typeface="標楷體" panose="03000509000000000000" pitchFamily="65" charset="-120"/>
                <a:ea typeface="標楷體" panose="03000509000000000000" pitchFamily="65" charset="-120"/>
              </a:rPr>
              <a:t>農業發展條例第三條第三款 </a:t>
            </a:r>
            <a:r>
              <a:rPr lang="zh-TW" altLang="en-US" b="1" dirty="0" smtClean="0">
                <a:latin typeface="標楷體" panose="03000509000000000000" pitchFamily="65" charset="-120"/>
                <a:ea typeface="標楷體" panose="03000509000000000000" pitchFamily="65" charset="-120"/>
              </a:rPr>
              <a:t>農民</a:t>
            </a:r>
            <a:r>
              <a:rPr lang="zh-TW" altLang="en-US" dirty="0" smtClean="0">
                <a:latin typeface="標楷體" panose="03000509000000000000" pitchFamily="65" charset="-120"/>
                <a:ea typeface="標楷體" panose="03000509000000000000" pitchFamily="65" charset="-120"/>
              </a:rPr>
              <a:t>：</a:t>
            </a:r>
            <a:r>
              <a:rPr lang="zh-TW" altLang="zh-TW" dirty="0" smtClean="0">
                <a:latin typeface="標楷體" panose="03000509000000000000" pitchFamily="65" charset="-120"/>
                <a:ea typeface="標楷體" panose="03000509000000000000" pitchFamily="65" charset="-120"/>
              </a:rPr>
              <a:t>指直接從事農業生產之自然人。</a:t>
            </a:r>
          </a:p>
        </p:txBody>
      </p:sp>
      <p:sp>
        <p:nvSpPr>
          <p:cNvPr id="6" name="矩形 5"/>
          <p:cNvSpPr/>
          <p:nvPr/>
        </p:nvSpPr>
        <p:spPr>
          <a:xfrm>
            <a:off x="467544" y="1556792"/>
            <a:ext cx="8483304" cy="4924425"/>
          </a:xfrm>
          <a:prstGeom prst="rect">
            <a:avLst/>
          </a:prstGeom>
        </p:spPr>
        <p:txBody>
          <a:bodyPr wrap="square">
            <a:spAutoFit/>
          </a:bodyPr>
          <a:lstStyle/>
          <a:p>
            <a:r>
              <a:rPr lang="zh-TW" altLang="zh-TW" u="sng" dirty="0">
                <a:latin typeface="標楷體" panose="03000509000000000000" pitchFamily="65" charset="-120"/>
                <a:ea typeface="標楷體" panose="03000509000000000000" pitchFamily="65" charset="-120"/>
              </a:rPr>
              <a:t>依本條例第十八條第一項規定申請興建農舍之申請人應為</a:t>
            </a:r>
            <a:r>
              <a:rPr lang="zh-TW" altLang="zh-TW" b="1" u="sng" dirty="0">
                <a:latin typeface="標楷體" panose="03000509000000000000" pitchFamily="65" charset="-120"/>
                <a:ea typeface="標楷體" panose="03000509000000000000" pitchFamily="65" charset="-120"/>
              </a:rPr>
              <a:t>農民</a:t>
            </a:r>
            <a:r>
              <a:rPr lang="zh-TW" altLang="zh-TW" dirty="0">
                <a:latin typeface="標楷體" panose="03000509000000000000" pitchFamily="65" charset="-120"/>
                <a:ea typeface="標楷體" panose="03000509000000000000" pitchFamily="65" charset="-120"/>
              </a:rPr>
              <a:t>，且其</a:t>
            </a:r>
            <a:r>
              <a:rPr lang="zh-TW" altLang="zh-TW" b="1" dirty="0">
                <a:latin typeface="標楷體" panose="03000509000000000000" pitchFamily="65" charset="-120"/>
                <a:ea typeface="標楷體" panose="03000509000000000000" pitchFamily="65" charset="-120"/>
              </a:rPr>
              <a:t>資格</a:t>
            </a:r>
            <a:r>
              <a:rPr lang="zh-TW" altLang="zh-TW" dirty="0">
                <a:latin typeface="標楷體" panose="03000509000000000000" pitchFamily="65" charset="-120"/>
                <a:ea typeface="標楷體" panose="03000509000000000000" pitchFamily="65" charset="-120"/>
              </a:rPr>
              <a:t>應符合下列條件，並經直轄市、縣（市）主管機關核定</a:t>
            </a:r>
            <a:r>
              <a:rPr lang="zh-TW" altLang="zh-TW"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pPr>
              <a:spcBef>
                <a:spcPts val="600"/>
              </a:spcBef>
            </a:pPr>
            <a:r>
              <a:rPr lang="zh-TW" altLang="en-US" sz="1600" dirty="0" smtClean="0">
                <a:latin typeface="標楷體" panose="03000509000000000000" pitchFamily="65" charset="-120"/>
                <a:ea typeface="標楷體" panose="03000509000000000000" pitchFamily="65" charset="-120"/>
              </a:rPr>
              <a:t>一、</a:t>
            </a:r>
            <a:r>
              <a:rPr lang="zh-TW" altLang="zh-TW" sz="1600" dirty="0" smtClean="0">
                <a:latin typeface="標楷體" panose="03000509000000000000" pitchFamily="65" charset="-120"/>
                <a:ea typeface="標楷體" panose="03000509000000000000" pitchFamily="65" charset="-120"/>
              </a:rPr>
              <a:t>年</a:t>
            </a:r>
            <a:r>
              <a:rPr lang="zh-TW" altLang="zh-TW" sz="1600" dirty="0">
                <a:latin typeface="標楷體" panose="03000509000000000000" pitchFamily="65" charset="-120"/>
                <a:ea typeface="標楷體" panose="03000509000000000000" pitchFamily="65" charset="-120"/>
              </a:rPr>
              <a:t>滿二十歲或未滿二十歲已結婚者</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r>
              <a:rPr lang="zh-TW" altLang="en-US" sz="1600" dirty="0" smtClean="0">
                <a:latin typeface="標楷體" panose="03000509000000000000" pitchFamily="65" charset="-120"/>
                <a:ea typeface="標楷體" panose="03000509000000000000" pitchFamily="65" charset="-120"/>
              </a:rPr>
              <a:t>二、</a:t>
            </a:r>
            <a:r>
              <a:rPr lang="zh-TW" altLang="zh-TW" sz="1600" dirty="0" smtClean="0">
                <a:latin typeface="標楷體" panose="03000509000000000000" pitchFamily="65" charset="-120"/>
                <a:ea typeface="標楷體" panose="03000509000000000000" pitchFamily="65" charset="-120"/>
              </a:rPr>
              <a:t>申請人</a:t>
            </a:r>
            <a:r>
              <a:rPr lang="zh-TW" altLang="zh-TW" sz="1600" dirty="0">
                <a:latin typeface="標楷體" panose="03000509000000000000" pitchFamily="65" charset="-120"/>
                <a:ea typeface="標楷體" panose="03000509000000000000" pitchFamily="65" charset="-120"/>
              </a:rPr>
              <a:t>之戶籍所在地及其農業用地，須在同一直轄市、縣（市）內，且其</a:t>
            </a:r>
            <a:r>
              <a:rPr lang="zh-TW" altLang="zh-TW" sz="1600" dirty="0" smtClean="0">
                <a:latin typeface="標楷體" panose="03000509000000000000" pitchFamily="65" charset="-120"/>
                <a:ea typeface="標楷體" panose="03000509000000000000" pitchFamily="65" charset="-120"/>
              </a:rPr>
              <a:t>土地取得</a:t>
            </a:r>
            <a:r>
              <a:rPr lang="zh-TW" altLang="zh-TW" sz="1600" dirty="0">
                <a:latin typeface="標楷體" panose="03000509000000000000" pitchFamily="65" charset="-120"/>
                <a:ea typeface="標楷體" panose="03000509000000000000" pitchFamily="65" charset="-120"/>
              </a:rPr>
              <a:t>及</a:t>
            </a:r>
            <a:r>
              <a:rPr lang="zh-TW" altLang="zh-TW" sz="1600" u="sng" dirty="0" smtClean="0">
                <a:latin typeface="標楷體" panose="03000509000000000000" pitchFamily="65" charset="-120"/>
                <a:ea typeface="標楷體" panose="03000509000000000000" pitchFamily="65" charset="-120"/>
              </a:rPr>
              <a:t>戶</a:t>
            </a:r>
            <a:endParaRPr lang="en-US" altLang="zh-TW" sz="1600" u="sng" dirty="0" smtClean="0">
              <a:latin typeface="標楷體" panose="03000509000000000000" pitchFamily="65" charset="-120"/>
              <a:ea typeface="標楷體" panose="03000509000000000000" pitchFamily="65" charset="-120"/>
            </a:endParaRPr>
          </a:p>
          <a:p>
            <a:r>
              <a:rPr lang="zh-TW" altLang="en-US" sz="1600" dirty="0">
                <a:latin typeface="標楷體" panose="03000509000000000000" pitchFamily="65" charset="-120"/>
                <a:ea typeface="標楷體" panose="03000509000000000000" pitchFamily="65" charset="-120"/>
              </a:rPr>
              <a:t> </a:t>
            </a:r>
            <a:r>
              <a:rPr lang="zh-TW" altLang="en-US" sz="1600" dirty="0" smtClean="0">
                <a:latin typeface="標楷體" panose="03000509000000000000" pitchFamily="65" charset="-120"/>
                <a:ea typeface="標楷體" panose="03000509000000000000" pitchFamily="65" charset="-120"/>
              </a:rPr>
              <a:t>   </a:t>
            </a:r>
            <a:r>
              <a:rPr lang="zh-TW" altLang="zh-TW" sz="1600" u="sng" dirty="0" smtClean="0">
                <a:latin typeface="標楷體" panose="03000509000000000000" pitchFamily="65" charset="-120"/>
                <a:ea typeface="標楷體" panose="03000509000000000000" pitchFamily="65" charset="-120"/>
              </a:rPr>
              <a:t>籍</a:t>
            </a:r>
            <a:r>
              <a:rPr lang="zh-TW" altLang="zh-TW" sz="1600" u="sng" dirty="0">
                <a:latin typeface="標楷體" panose="03000509000000000000" pitchFamily="65" charset="-120"/>
                <a:ea typeface="標楷體" panose="03000509000000000000" pitchFamily="65" charset="-120"/>
              </a:rPr>
              <a:t>登記均應滿二年者</a:t>
            </a:r>
            <a:r>
              <a:rPr lang="zh-TW" altLang="zh-TW" sz="1600" dirty="0">
                <a:latin typeface="標楷體" panose="03000509000000000000" pitchFamily="65" charset="-120"/>
                <a:ea typeface="標楷體" panose="03000509000000000000" pitchFamily="65" charset="-120"/>
              </a:rPr>
              <a:t>。但參加興建集村農舍建築物坐落之農業用地，不受土地取得應</a:t>
            </a:r>
            <a:r>
              <a:rPr lang="zh-TW" altLang="zh-TW" sz="1600" dirty="0" smtClean="0">
                <a:latin typeface="標楷體" panose="03000509000000000000" pitchFamily="65" charset="-120"/>
                <a:ea typeface="標楷體" panose="03000509000000000000" pitchFamily="65" charset="-120"/>
              </a:rPr>
              <a:t>滿</a:t>
            </a:r>
            <a:endParaRPr lang="en-US" altLang="zh-TW" sz="1600" dirty="0" smtClean="0">
              <a:latin typeface="標楷體" panose="03000509000000000000" pitchFamily="65" charset="-120"/>
              <a:ea typeface="標楷體" panose="03000509000000000000" pitchFamily="65" charset="-120"/>
            </a:endParaRPr>
          </a:p>
          <a:p>
            <a:r>
              <a:rPr lang="zh-TW" altLang="en-US" sz="1600" dirty="0">
                <a:latin typeface="標楷體" panose="03000509000000000000" pitchFamily="65" charset="-120"/>
                <a:ea typeface="標楷體" panose="03000509000000000000" pitchFamily="65" charset="-120"/>
              </a:rPr>
              <a:t> </a:t>
            </a:r>
            <a:r>
              <a:rPr lang="zh-TW" altLang="en-US" sz="1600" dirty="0" smtClean="0">
                <a:latin typeface="標楷體" panose="03000509000000000000" pitchFamily="65" charset="-120"/>
                <a:ea typeface="標楷體" panose="03000509000000000000" pitchFamily="65" charset="-120"/>
              </a:rPr>
              <a:t>   </a:t>
            </a:r>
            <a:r>
              <a:rPr lang="zh-TW" altLang="zh-TW" sz="1600" dirty="0" smtClean="0">
                <a:latin typeface="標楷體" panose="03000509000000000000" pitchFamily="65" charset="-120"/>
                <a:ea typeface="標楷體" panose="03000509000000000000" pitchFamily="65" charset="-120"/>
              </a:rPr>
              <a:t>二</a:t>
            </a:r>
            <a:r>
              <a:rPr lang="zh-TW" altLang="zh-TW" sz="1600" dirty="0">
                <a:latin typeface="標楷體" panose="03000509000000000000" pitchFamily="65" charset="-120"/>
                <a:ea typeface="標楷體" panose="03000509000000000000" pitchFamily="65" charset="-120"/>
              </a:rPr>
              <a:t>年之限制</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r>
              <a:rPr lang="zh-TW" altLang="en-US" sz="1600" dirty="0" smtClean="0">
                <a:latin typeface="標楷體" panose="03000509000000000000" pitchFamily="65" charset="-120"/>
                <a:ea typeface="標楷體" panose="03000509000000000000" pitchFamily="65" charset="-120"/>
              </a:rPr>
              <a:t>三、</a:t>
            </a:r>
            <a:r>
              <a:rPr lang="zh-TW" altLang="zh-TW" sz="1600" u="sng" dirty="0" smtClean="0">
                <a:latin typeface="標楷體" panose="03000509000000000000" pitchFamily="65" charset="-120"/>
                <a:ea typeface="標楷體" panose="03000509000000000000" pitchFamily="65" charset="-120"/>
              </a:rPr>
              <a:t>申請</a:t>
            </a:r>
            <a:r>
              <a:rPr lang="zh-TW" altLang="zh-TW" sz="1600" u="sng" dirty="0">
                <a:latin typeface="標楷體" panose="03000509000000000000" pitchFamily="65" charset="-120"/>
                <a:ea typeface="標楷體" panose="03000509000000000000" pitchFamily="65" charset="-120"/>
              </a:rPr>
              <a:t>興建農舍之該筆農業用地面積不得小於零點二五公頃</a:t>
            </a:r>
            <a:r>
              <a:rPr lang="zh-TW" altLang="zh-TW" sz="1600" dirty="0">
                <a:latin typeface="標楷體" panose="03000509000000000000" pitchFamily="65" charset="-120"/>
                <a:ea typeface="標楷體" panose="03000509000000000000" pitchFamily="65" charset="-120"/>
              </a:rPr>
              <a:t>。但參加興建集村農舍及於</a:t>
            </a:r>
            <a:r>
              <a:rPr lang="zh-TW" altLang="zh-TW" sz="1600" dirty="0" smtClean="0">
                <a:latin typeface="標楷體" panose="03000509000000000000" pitchFamily="65" charset="-120"/>
                <a:ea typeface="標楷體" panose="03000509000000000000" pitchFamily="65" charset="-120"/>
              </a:rPr>
              <a:t>離</a:t>
            </a:r>
            <a:endParaRPr lang="en-US" altLang="zh-TW" sz="1600" dirty="0" smtClean="0">
              <a:latin typeface="標楷體" panose="03000509000000000000" pitchFamily="65" charset="-120"/>
              <a:ea typeface="標楷體" panose="03000509000000000000" pitchFamily="65" charset="-120"/>
            </a:endParaRPr>
          </a:p>
          <a:p>
            <a:r>
              <a:rPr lang="zh-TW" altLang="en-US" sz="1600" dirty="0">
                <a:latin typeface="標楷體" panose="03000509000000000000" pitchFamily="65" charset="-120"/>
                <a:ea typeface="標楷體" panose="03000509000000000000" pitchFamily="65" charset="-120"/>
              </a:rPr>
              <a:t> </a:t>
            </a:r>
            <a:r>
              <a:rPr lang="zh-TW" altLang="en-US" sz="1600" dirty="0" smtClean="0">
                <a:latin typeface="標楷體" panose="03000509000000000000" pitchFamily="65" charset="-120"/>
                <a:ea typeface="標楷體" panose="03000509000000000000" pitchFamily="65" charset="-120"/>
              </a:rPr>
              <a:t>   </a:t>
            </a:r>
            <a:r>
              <a:rPr lang="zh-TW" altLang="zh-TW" sz="1600" dirty="0" smtClean="0">
                <a:latin typeface="標楷體" panose="03000509000000000000" pitchFamily="65" charset="-120"/>
                <a:ea typeface="標楷體" panose="03000509000000000000" pitchFamily="65" charset="-120"/>
              </a:rPr>
              <a:t>島</a:t>
            </a:r>
            <a:r>
              <a:rPr lang="zh-TW" altLang="zh-TW" sz="1600" dirty="0">
                <a:latin typeface="標楷體" panose="03000509000000000000" pitchFamily="65" charset="-120"/>
                <a:ea typeface="標楷體" panose="03000509000000000000" pitchFamily="65" charset="-120"/>
              </a:rPr>
              <a:t>地區興建農舍者，不在此限</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r>
              <a:rPr lang="zh-TW" altLang="en-US" sz="1600" dirty="0" smtClean="0">
                <a:latin typeface="標楷體" panose="03000509000000000000" pitchFamily="65" charset="-120"/>
                <a:ea typeface="標楷體" panose="03000509000000000000" pitchFamily="65" charset="-120"/>
              </a:rPr>
              <a:t>四、</a:t>
            </a:r>
            <a:r>
              <a:rPr lang="zh-TW" altLang="zh-TW" sz="1600" dirty="0" smtClean="0">
                <a:latin typeface="標楷體" panose="03000509000000000000" pitchFamily="65" charset="-120"/>
                <a:ea typeface="標楷體" panose="03000509000000000000" pitchFamily="65" charset="-120"/>
              </a:rPr>
              <a:t>申請人</a:t>
            </a:r>
            <a:r>
              <a:rPr lang="zh-TW" altLang="zh-TW" sz="1600" dirty="0">
                <a:latin typeface="標楷體" panose="03000509000000000000" pitchFamily="65" charset="-120"/>
                <a:ea typeface="標楷體" panose="03000509000000000000" pitchFamily="65" charset="-120"/>
              </a:rPr>
              <a:t>無自用農舍者。</a:t>
            </a:r>
            <a:r>
              <a:rPr lang="zh-TW" altLang="zh-TW" sz="1600" u="sng" dirty="0">
                <a:latin typeface="標楷體" panose="03000509000000000000" pitchFamily="65" charset="-120"/>
                <a:ea typeface="標楷體" panose="03000509000000000000" pitchFamily="65" charset="-120"/>
              </a:rPr>
              <a:t>申請人已領有個別農舍或集村農舍建造執照者，視為已有自用</a:t>
            </a:r>
            <a:r>
              <a:rPr lang="zh-TW" altLang="zh-TW" sz="1600" u="sng" dirty="0" smtClean="0">
                <a:latin typeface="標楷體" panose="03000509000000000000" pitchFamily="65" charset="-120"/>
                <a:ea typeface="標楷體" panose="03000509000000000000" pitchFamily="65" charset="-120"/>
              </a:rPr>
              <a:t>農</a:t>
            </a:r>
            <a:endParaRPr lang="en-US" altLang="zh-TW" sz="1600" u="sng" dirty="0" smtClean="0">
              <a:latin typeface="標楷體" panose="03000509000000000000" pitchFamily="65" charset="-120"/>
              <a:ea typeface="標楷體" panose="03000509000000000000" pitchFamily="65" charset="-120"/>
            </a:endParaRPr>
          </a:p>
          <a:p>
            <a:r>
              <a:rPr lang="zh-TW" altLang="en-US" sz="1600" dirty="0">
                <a:latin typeface="標楷體" panose="03000509000000000000" pitchFamily="65" charset="-120"/>
                <a:ea typeface="標楷體" panose="03000509000000000000" pitchFamily="65" charset="-120"/>
              </a:rPr>
              <a:t> </a:t>
            </a:r>
            <a:r>
              <a:rPr lang="zh-TW" altLang="en-US" sz="1600" dirty="0" smtClean="0">
                <a:latin typeface="標楷體" panose="03000509000000000000" pitchFamily="65" charset="-120"/>
                <a:ea typeface="標楷體" panose="03000509000000000000" pitchFamily="65" charset="-120"/>
              </a:rPr>
              <a:t>   </a:t>
            </a:r>
            <a:r>
              <a:rPr lang="zh-TW" altLang="zh-TW" sz="1600" u="sng" dirty="0" smtClean="0">
                <a:latin typeface="標楷體" panose="03000509000000000000" pitchFamily="65" charset="-120"/>
                <a:ea typeface="標楷體" panose="03000509000000000000" pitchFamily="65" charset="-120"/>
              </a:rPr>
              <a:t>舍</a:t>
            </a:r>
            <a:r>
              <a:rPr lang="zh-TW" altLang="zh-TW" sz="1600" dirty="0">
                <a:latin typeface="標楷體" panose="03000509000000000000" pitchFamily="65" charset="-120"/>
                <a:ea typeface="標楷體" panose="03000509000000000000" pitchFamily="65" charset="-120"/>
              </a:rPr>
              <a:t>。但該建造執照屬尚未開工且已撤銷或原申請案件重新申請者，不在此限</a:t>
            </a:r>
            <a:r>
              <a:rPr lang="zh-TW" altLang="zh-TW" sz="1600" dirty="0" smtClean="0">
                <a:latin typeface="標楷體" panose="03000509000000000000" pitchFamily="65" charset="-120"/>
                <a:ea typeface="標楷體" panose="03000509000000000000" pitchFamily="65" charset="-120"/>
              </a:rPr>
              <a:t>。</a:t>
            </a:r>
            <a:endParaRPr lang="en-US" altLang="zh-TW" sz="1600" dirty="0" smtClean="0">
              <a:latin typeface="標楷體" panose="03000509000000000000" pitchFamily="65" charset="-120"/>
              <a:ea typeface="標楷體" panose="03000509000000000000" pitchFamily="65" charset="-120"/>
            </a:endParaRPr>
          </a:p>
          <a:p>
            <a:r>
              <a:rPr lang="zh-TW" altLang="en-US" sz="1600" dirty="0" smtClean="0">
                <a:latin typeface="標楷體" panose="03000509000000000000" pitchFamily="65" charset="-120"/>
                <a:ea typeface="標楷體" panose="03000509000000000000" pitchFamily="65" charset="-120"/>
              </a:rPr>
              <a:t>五、</a:t>
            </a:r>
            <a:r>
              <a:rPr lang="zh-TW" altLang="zh-TW" sz="1600" u="sng" dirty="0" smtClean="0">
                <a:latin typeface="標楷體" panose="03000509000000000000" pitchFamily="65" charset="-120"/>
                <a:ea typeface="標楷體" panose="03000509000000000000" pitchFamily="65" charset="-120"/>
              </a:rPr>
              <a:t>申請</a:t>
            </a:r>
            <a:r>
              <a:rPr lang="zh-TW" altLang="zh-TW" sz="1600" u="sng" dirty="0">
                <a:latin typeface="標楷體" panose="03000509000000000000" pitchFamily="65" charset="-120"/>
                <a:ea typeface="標楷體" panose="03000509000000000000" pitchFamily="65" charset="-120"/>
              </a:rPr>
              <a:t>人為該農業用地之所有權人</a:t>
            </a:r>
            <a:r>
              <a:rPr lang="zh-TW" altLang="zh-TW" sz="1600" dirty="0">
                <a:latin typeface="標楷體" panose="03000509000000000000" pitchFamily="65" charset="-120"/>
                <a:ea typeface="標楷體" panose="03000509000000000000" pitchFamily="65" charset="-120"/>
              </a:rPr>
              <a:t>，且該農業用地應確供農業使用及屬未經申請興建</a:t>
            </a:r>
            <a:r>
              <a:rPr lang="zh-TW" altLang="zh-TW" sz="1600" dirty="0" smtClean="0">
                <a:latin typeface="標楷體" panose="03000509000000000000" pitchFamily="65" charset="-120"/>
                <a:ea typeface="標楷體" panose="03000509000000000000" pitchFamily="65" charset="-120"/>
              </a:rPr>
              <a:t>農舍</a:t>
            </a:r>
            <a:endParaRPr lang="en-US" altLang="zh-TW" sz="1600" dirty="0" smtClean="0">
              <a:latin typeface="標楷體" panose="03000509000000000000" pitchFamily="65" charset="-120"/>
              <a:ea typeface="標楷體" panose="03000509000000000000" pitchFamily="65" charset="-120"/>
            </a:endParaRPr>
          </a:p>
          <a:p>
            <a:r>
              <a:rPr lang="zh-TW" altLang="en-US" sz="1600" dirty="0">
                <a:latin typeface="標楷體" panose="03000509000000000000" pitchFamily="65" charset="-120"/>
                <a:ea typeface="標楷體" panose="03000509000000000000" pitchFamily="65" charset="-120"/>
              </a:rPr>
              <a:t> </a:t>
            </a:r>
            <a:r>
              <a:rPr lang="zh-TW" altLang="en-US" sz="1600" dirty="0" smtClean="0">
                <a:latin typeface="標楷體" panose="03000509000000000000" pitchFamily="65" charset="-120"/>
                <a:ea typeface="標楷體" panose="03000509000000000000" pitchFamily="65" charset="-120"/>
              </a:rPr>
              <a:t>   </a:t>
            </a:r>
            <a:r>
              <a:rPr lang="zh-TW" altLang="zh-TW" sz="1600" dirty="0" smtClean="0">
                <a:latin typeface="標楷體" panose="03000509000000000000" pitchFamily="65" charset="-120"/>
                <a:ea typeface="標楷體" panose="03000509000000000000" pitchFamily="65" charset="-120"/>
              </a:rPr>
              <a:t>者</a:t>
            </a:r>
            <a:r>
              <a:rPr lang="zh-TW" altLang="zh-TW" sz="1600" dirty="0">
                <a:latin typeface="標楷體" panose="03000509000000000000" pitchFamily="65" charset="-120"/>
                <a:ea typeface="標楷體" panose="03000509000000000000" pitchFamily="65" charset="-120"/>
              </a:rPr>
              <a:t>；該農舍之興建並不得影響農業生產環境及農村發展。</a:t>
            </a:r>
          </a:p>
          <a:p>
            <a:pPr>
              <a:spcBef>
                <a:spcPts val="600"/>
              </a:spcBef>
            </a:pPr>
            <a:r>
              <a:rPr lang="zh-TW" altLang="zh-TW" dirty="0">
                <a:latin typeface="標楷體" panose="03000509000000000000" pitchFamily="65" charset="-120"/>
                <a:ea typeface="標楷體" panose="03000509000000000000" pitchFamily="65" charset="-120"/>
              </a:rPr>
              <a:t>前項第五款規定確供農業使用與不影響農業生產環境及農村發展之認定，</a:t>
            </a:r>
            <a:r>
              <a:rPr lang="zh-TW" altLang="zh-TW" u="sng" dirty="0">
                <a:latin typeface="標楷體" panose="03000509000000000000" pitchFamily="65" charset="-120"/>
                <a:ea typeface="標楷體" panose="03000509000000000000" pitchFamily="65" charset="-120"/>
              </a:rPr>
              <a:t>由申請人檢附依中央主管機關訂定之經營計畫書格式，載明該筆農業用地農業經營現況、農業用地整體配置及其他事項，送請直轄市、縣（市）主管機關審查。</a:t>
            </a:r>
          </a:p>
          <a:p>
            <a:r>
              <a:rPr lang="zh-TW" altLang="zh-TW" dirty="0">
                <a:latin typeface="標楷體" panose="03000509000000000000" pitchFamily="65" charset="-120"/>
                <a:ea typeface="標楷體" panose="03000509000000000000" pitchFamily="65" charset="-120"/>
              </a:rPr>
              <a:t>直轄市、縣（市）主管機關為辦理第一項申請興建農舍之核定作業，得由農業單位邀集環境保護、建築管理、地政、都市計畫等單位組成審查小組，審查前二項、第三條、第四條至第六條規定事項。</a:t>
            </a:r>
          </a:p>
        </p:txBody>
      </p:sp>
      <p:sp>
        <p:nvSpPr>
          <p:cNvPr id="7" name="文字方塊 6"/>
          <p:cNvSpPr txBox="1"/>
          <p:nvPr/>
        </p:nvSpPr>
        <p:spPr>
          <a:xfrm>
            <a:off x="251520" y="1187460"/>
            <a:ext cx="7917552" cy="369332"/>
          </a:xfrm>
          <a:prstGeom prst="rect">
            <a:avLst/>
          </a:prstGeom>
          <a:noFill/>
        </p:spPr>
        <p:txBody>
          <a:bodyPr wrap="none" rtlCol="0">
            <a:spAutoFit/>
          </a:bodyPr>
          <a:lstStyle/>
          <a:p>
            <a:pPr marL="0" lvl="1"/>
            <a:r>
              <a:rPr lang="en-US" altLang="zh-TW" dirty="0" smtClean="0">
                <a:latin typeface="標楷體" panose="03000509000000000000" pitchFamily="65" charset="-120"/>
                <a:ea typeface="標楷體" panose="03000509000000000000" pitchFamily="65" charset="-120"/>
              </a:rPr>
              <a:t>2.</a:t>
            </a:r>
            <a:r>
              <a:rPr lang="zh-TW" altLang="en-US" dirty="0" smtClean="0">
                <a:latin typeface="標楷體" panose="03000509000000000000" pitchFamily="65" charset="-120"/>
                <a:ea typeface="標楷體" panose="03000509000000000000" pitchFamily="65" charset="-120"/>
              </a:rPr>
              <a:t>農業用地興建農舍辦法第二條：</a:t>
            </a:r>
            <a:r>
              <a:rPr lang="en-US" altLang="zh-TW" dirty="0" smtClean="0">
                <a:latin typeface="標楷體" panose="03000509000000000000" pitchFamily="65" charset="-120"/>
                <a:ea typeface="標楷體" panose="03000509000000000000" pitchFamily="65" charset="-120"/>
              </a:rPr>
              <a:t>(</a:t>
            </a:r>
            <a:r>
              <a:rPr lang="en-US" altLang="zh-TW" u="sng" dirty="0" smtClean="0">
                <a:latin typeface="標楷體" panose="03000509000000000000" pitchFamily="65" charset="-120"/>
                <a:ea typeface="標楷體" panose="03000509000000000000" pitchFamily="65" charset="-120"/>
              </a:rPr>
              <a:t>89</a:t>
            </a:r>
            <a:r>
              <a:rPr lang="zh-TW" altLang="en-US" u="sng" dirty="0" smtClean="0">
                <a:latin typeface="標楷體" panose="03000509000000000000" pitchFamily="65" charset="-120"/>
                <a:ea typeface="標楷體" panose="03000509000000000000" pitchFamily="65" charset="-120"/>
              </a:rPr>
              <a:t>年</a:t>
            </a:r>
            <a:r>
              <a:rPr lang="en-US" altLang="zh-TW" u="sng" dirty="0" smtClean="0">
                <a:latin typeface="標楷體" panose="03000509000000000000" pitchFamily="65" charset="-120"/>
                <a:ea typeface="標楷體" panose="03000509000000000000" pitchFamily="65" charset="-120"/>
              </a:rPr>
              <a:t>1</a:t>
            </a:r>
            <a:r>
              <a:rPr lang="zh-TW" altLang="en-US" u="sng" dirty="0" smtClean="0">
                <a:latin typeface="標楷體" panose="03000509000000000000" pitchFamily="65" charset="-120"/>
                <a:ea typeface="標楷體" panose="03000509000000000000" pitchFamily="65" charset="-120"/>
              </a:rPr>
              <a:t>月</a:t>
            </a:r>
            <a:r>
              <a:rPr lang="en-US" altLang="zh-TW" u="sng" dirty="0" smtClean="0">
                <a:latin typeface="標楷體" panose="03000509000000000000" pitchFamily="65" charset="-120"/>
                <a:ea typeface="標楷體" panose="03000509000000000000" pitchFamily="65" charset="-120"/>
              </a:rPr>
              <a:t>28</a:t>
            </a:r>
            <a:r>
              <a:rPr lang="zh-TW" altLang="en-US" u="sng" dirty="0" smtClean="0">
                <a:latin typeface="標楷體" panose="03000509000000000000" pitchFamily="65" charset="-120"/>
                <a:ea typeface="標楷體" panose="03000509000000000000" pitchFamily="65" charset="-120"/>
              </a:rPr>
              <a:t>日後新取得農地之人為</a:t>
            </a:r>
            <a:r>
              <a:rPr lang="zh-TW" altLang="en-US" b="1" u="sng" dirty="0" smtClean="0">
                <a:latin typeface="標楷體" panose="03000509000000000000" pitchFamily="65" charset="-120"/>
                <a:ea typeface="標楷體" panose="03000509000000000000" pitchFamily="65" charset="-120"/>
              </a:rPr>
              <a:t>新農民</a:t>
            </a:r>
            <a:r>
              <a:rPr lang="en-US" altLang="zh-TW" dirty="0" smtClean="0">
                <a:latin typeface="標楷體" panose="03000509000000000000" pitchFamily="65" charset="-120"/>
                <a:ea typeface="標楷體" panose="03000509000000000000" pitchFamily="65" charset="-120"/>
              </a:rPr>
              <a:t>)</a:t>
            </a:r>
            <a:endParaRPr lang="zh-TW" altLang="zh-TW" dirty="0" smtClean="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53C148F8-E709-4571-B7BA-25A6FD9DF310}" type="slidenum">
              <a:rPr lang="zh-TW" altLang="en-US" smtClean="0"/>
              <a:pPr/>
              <a:t>10</a:t>
            </a:fld>
            <a:endParaRPr lang="zh-TW" altLang="en-US"/>
          </a:p>
        </p:txBody>
      </p:sp>
    </p:spTree>
    <p:extLst>
      <p:ext uri="{BB962C8B-B14F-4D97-AF65-F5344CB8AC3E}">
        <p14:creationId xmlns:p14="http://schemas.microsoft.com/office/powerpoint/2010/main" xmlns="" val="170204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字方塊 7"/>
          <p:cNvSpPr txBox="1"/>
          <p:nvPr/>
        </p:nvSpPr>
        <p:spPr>
          <a:xfrm>
            <a:off x="179512" y="1046404"/>
            <a:ext cx="8905002" cy="461665"/>
          </a:xfrm>
          <a:prstGeom prst="rect">
            <a:avLst/>
          </a:prstGeom>
          <a:noFill/>
        </p:spPr>
        <p:txBody>
          <a:bodyPr wrap="none" rtlCol="0">
            <a:spAutoFit/>
          </a:bodyPr>
          <a:lstStyle/>
          <a:p>
            <a:pPr marL="0" lvl="1"/>
            <a:r>
              <a:rPr lang="en-US" altLang="zh-TW" sz="2400" dirty="0" smtClean="0">
                <a:latin typeface="標楷體" panose="03000509000000000000" pitchFamily="65" charset="-120"/>
                <a:ea typeface="標楷體" panose="03000509000000000000" pitchFamily="65" charset="-120"/>
              </a:rPr>
              <a:t>3.</a:t>
            </a:r>
            <a:r>
              <a:rPr lang="zh-TW" altLang="en-US" sz="2400" dirty="0" smtClean="0">
                <a:latin typeface="標楷體" panose="03000509000000000000" pitchFamily="65" charset="-120"/>
                <a:ea typeface="標楷體" panose="03000509000000000000" pitchFamily="65" charset="-120"/>
              </a:rPr>
              <a:t>農業用地興建農舍辦法第三條 </a:t>
            </a:r>
            <a:r>
              <a:rPr lang="zh-TW" altLang="en-US" sz="2400" b="1" dirty="0" smtClean="0">
                <a:latin typeface="標楷體" panose="03000509000000000000" pitchFamily="65" charset="-120"/>
                <a:ea typeface="標楷體" panose="03000509000000000000" pitchFamily="65" charset="-120"/>
              </a:rPr>
              <a:t>農民</a:t>
            </a:r>
            <a:r>
              <a:rPr lang="zh-TW" altLang="en-US" sz="2400" dirty="0" smtClean="0">
                <a:latin typeface="標楷體" panose="03000509000000000000" pitchFamily="65" charset="-120"/>
                <a:ea typeface="標楷體" panose="03000509000000000000" pitchFamily="65" charset="-120"/>
                <a:sym typeface="Wingdings" panose="05000000000000000000" pitchFamily="2" charset="2"/>
              </a:rPr>
              <a:t>：</a:t>
            </a:r>
            <a:r>
              <a:rPr lang="zh-TW" altLang="en-US" sz="2000" dirty="0">
                <a:latin typeface="標楷體" panose="03000509000000000000" pitchFamily="65" charset="-120"/>
                <a:ea typeface="標楷體" panose="03000509000000000000" pitchFamily="65" charset="-120"/>
                <a:sym typeface="Wingdings" panose="05000000000000000000" pitchFamily="2" charset="2"/>
              </a:rPr>
              <a:t>農發條例修正</a:t>
            </a:r>
            <a:r>
              <a:rPr lang="zh-TW" altLang="en-US" sz="2000" dirty="0" smtClean="0">
                <a:latin typeface="標楷體" panose="03000509000000000000" pitchFamily="65" charset="-120"/>
                <a:ea typeface="標楷體" panose="03000509000000000000" pitchFamily="65" charset="-120"/>
                <a:sym typeface="Wingdings" panose="05000000000000000000" pitchFamily="2" charset="2"/>
              </a:rPr>
              <a:t>前取得農地之人</a:t>
            </a:r>
            <a:endParaRPr lang="zh-TW" altLang="zh-TW" sz="2000" dirty="0" smtClean="0">
              <a:latin typeface="標楷體" panose="03000509000000000000" pitchFamily="65" charset="-120"/>
              <a:ea typeface="標楷體" panose="03000509000000000000" pitchFamily="65" charset="-120"/>
            </a:endParaRPr>
          </a:p>
        </p:txBody>
      </p:sp>
      <p:sp>
        <p:nvSpPr>
          <p:cNvPr id="9" name="文字方塊 8"/>
          <p:cNvSpPr txBox="1"/>
          <p:nvPr/>
        </p:nvSpPr>
        <p:spPr>
          <a:xfrm>
            <a:off x="521914" y="1484784"/>
            <a:ext cx="8370566" cy="1938992"/>
          </a:xfrm>
          <a:prstGeom prst="rect">
            <a:avLst/>
          </a:prstGeom>
          <a:noFill/>
        </p:spPr>
        <p:txBody>
          <a:bodyPr wrap="square" rtlCol="0">
            <a:spAutoFit/>
          </a:bodyPr>
          <a:lstStyle/>
          <a:p>
            <a:pPr marL="0" lvl="1"/>
            <a:r>
              <a:rPr lang="zh-TW" altLang="en-US" sz="2400" u="sng" dirty="0" smtClean="0">
                <a:latin typeface="標楷體" panose="03000509000000000000" pitchFamily="65" charset="-120"/>
                <a:ea typeface="標楷體" panose="03000509000000000000" pitchFamily="65" charset="-120"/>
              </a:rPr>
              <a:t>依本條例第十八條第三項規定申請興建農舍之申請人應為農民</a:t>
            </a:r>
            <a:r>
              <a:rPr lang="zh-TW" altLang="en-US" sz="2400" dirty="0" smtClean="0">
                <a:latin typeface="標楷體" panose="03000509000000000000" pitchFamily="65" charset="-120"/>
                <a:ea typeface="標楷體" panose="03000509000000000000" pitchFamily="65" charset="-120"/>
              </a:rPr>
              <a:t>，且其資格應符合前條第一項第四款及第五款規定，其申請興建農舍，得依都市計畫法第八十五條授權訂定之施行細則與自治法規、實施區域計畫地區建築管理辦法、建築法、國家公園法及其他相關法令規定辦理。</a:t>
            </a:r>
          </a:p>
        </p:txBody>
      </p:sp>
      <p:sp>
        <p:nvSpPr>
          <p:cNvPr id="10" name="文字方塊 9"/>
          <p:cNvSpPr txBox="1"/>
          <p:nvPr/>
        </p:nvSpPr>
        <p:spPr>
          <a:xfrm>
            <a:off x="179512" y="3635732"/>
            <a:ext cx="8648521" cy="461665"/>
          </a:xfrm>
          <a:prstGeom prst="rect">
            <a:avLst/>
          </a:prstGeom>
          <a:noFill/>
        </p:spPr>
        <p:txBody>
          <a:bodyPr wrap="none" rtlCol="0">
            <a:spAutoFit/>
          </a:bodyPr>
          <a:lstStyle/>
          <a:p>
            <a:pPr marL="0" lvl="1"/>
            <a:r>
              <a:rPr lang="en-US" altLang="zh-TW" sz="2400" dirty="0" smtClean="0">
                <a:latin typeface="標楷體" panose="03000509000000000000" pitchFamily="65" charset="-120"/>
                <a:ea typeface="標楷體" panose="03000509000000000000" pitchFamily="65" charset="-120"/>
              </a:rPr>
              <a:t>4.</a:t>
            </a:r>
            <a:r>
              <a:rPr lang="zh-TW" altLang="en-US" sz="2400" dirty="0" smtClean="0">
                <a:latin typeface="標楷體" panose="03000509000000000000" pitchFamily="65" charset="-120"/>
                <a:ea typeface="標楷體" panose="03000509000000000000" pitchFamily="65" charset="-120"/>
              </a:rPr>
              <a:t>農業用地興建農舍辦法第三條之一 </a:t>
            </a:r>
            <a:r>
              <a:rPr lang="zh-TW" altLang="en-US" sz="2400" b="1" dirty="0" smtClean="0">
                <a:latin typeface="標楷體" panose="03000509000000000000" pitchFamily="65" charset="-120"/>
                <a:ea typeface="標楷體" panose="03000509000000000000" pitchFamily="65" charset="-120"/>
              </a:rPr>
              <a:t>農民</a:t>
            </a:r>
            <a:r>
              <a:rPr lang="zh-TW" altLang="en-US" sz="2400" dirty="0" smtClean="0">
                <a:latin typeface="標楷體" panose="03000509000000000000" pitchFamily="65" charset="-120"/>
                <a:ea typeface="標楷體" panose="03000509000000000000" pitchFamily="65" charset="-120"/>
                <a:sym typeface="Wingdings" panose="05000000000000000000" pitchFamily="2" charset="2"/>
              </a:rPr>
              <a:t>：</a:t>
            </a:r>
            <a:r>
              <a:rPr lang="en-US" altLang="zh-TW" sz="2400" dirty="0" smtClean="0">
                <a:latin typeface="標楷體" panose="03000509000000000000" pitchFamily="65" charset="-120"/>
                <a:ea typeface="標楷體" panose="03000509000000000000" pitchFamily="65" charset="-120"/>
                <a:sym typeface="Wingdings" panose="05000000000000000000" pitchFamily="2" charset="2"/>
              </a:rPr>
              <a:t>(</a:t>
            </a:r>
            <a:r>
              <a:rPr lang="zh-TW" altLang="en-US" sz="2400" dirty="0" smtClean="0">
                <a:latin typeface="標楷體" panose="03000509000000000000" pitchFamily="65" charset="-120"/>
                <a:ea typeface="標楷體" panose="03000509000000000000" pitchFamily="65" charset="-120"/>
                <a:sym typeface="Wingdings" panose="05000000000000000000" pitchFamily="2" charset="2"/>
              </a:rPr>
              <a:t>新舊農民之規定</a:t>
            </a:r>
            <a:r>
              <a:rPr lang="en-US" altLang="zh-TW" sz="2400" dirty="0" smtClean="0">
                <a:latin typeface="標楷體" panose="03000509000000000000" pitchFamily="65" charset="-120"/>
                <a:ea typeface="標楷體" panose="03000509000000000000" pitchFamily="65" charset="-120"/>
                <a:sym typeface="Wingdings" panose="05000000000000000000" pitchFamily="2" charset="2"/>
              </a:rPr>
              <a:t>)</a:t>
            </a:r>
            <a:endParaRPr lang="zh-TW" altLang="zh-TW" sz="2400" dirty="0" smtClean="0">
              <a:latin typeface="標楷體" panose="03000509000000000000" pitchFamily="65" charset="-120"/>
              <a:ea typeface="標楷體" panose="03000509000000000000" pitchFamily="65" charset="-120"/>
            </a:endParaRPr>
          </a:p>
        </p:txBody>
      </p:sp>
      <p:sp>
        <p:nvSpPr>
          <p:cNvPr id="11" name="文字方塊 10"/>
          <p:cNvSpPr txBox="1"/>
          <p:nvPr/>
        </p:nvSpPr>
        <p:spPr>
          <a:xfrm>
            <a:off x="521914" y="4091588"/>
            <a:ext cx="8370566" cy="1569660"/>
          </a:xfrm>
          <a:prstGeom prst="rect">
            <a:avLst/>
          </a:prstGeom>
          <a:noFill/>
        </p:spPr>
        <p:txBody>
          <a:bodyPr wrap="square" rtlCol="0">
            <a:spAutoFit/>
          </a:bodyPr>
          <a:lstStyle/>
          <a:p>
            <a:pPr marL="0" lvl="1"/>
            <a:r>
              <a:rPr lang="zh-TW" altLang="en-US" sz="2400" dirty="0" smtClean="0">
                <a:latin typeface="標楷體" panose="03000509000000000000" pitchFamily="65" charset="-120"/>
                <a:ea typeface="標楷體" panose="03000509000000000000" pitchFamily="65" charset="-120"/>
              </a:rPr>
              <a:t>農民之認定，</a:t>
            </a:r>
            <a:r>
              <a:rPr lang="zh-TW" altLang="en-US" sz="2400" u="sng" dirty="0" smtClean="0">
                <a:latin typeface="標楷體" panose="03000509000000000000" pitchFamily="65" charset="-120"/>
                <a:ea typeface="標楷體" panose="03000509000000000000" pitchFamily="65" charset="-120"/>
              </a:rPr>
              <a:t>由農民於申請興建農舍時，檢附農業生產相關佐證資料</a:t>
            </a:r>
            <a:r>
              <a:rPr lang="zh-TW" altLang="en-US" sz="2400" dirty="0" smtClean="0">
                <a:latin typeface="標楷體" panose="03000509000000000000" pitchFamily="65" charset="-120"/>
                <a:ea typeface="標楷體" panose="03000509000000000000" pitchFamily="65" charset="-120"/>
              </a:rPr>
              <a:t>，經直轄市、縣（市）主管機關會同專家、學者會勘後認定之。</a:t>
            </a:r>
            <a:r>
              <a:rPr lang="zh-TW" altLang="en-US" sz="2400" u="sng" dirty="0" smtClean="0">
                <a:latin typeface="標楷體" panose="03000509000000000000" pitchFamily="65" charset="-120"/>
                <a:ea typeface="標楷體" panose="03000509000000000000" pitchFamily="65" charset="-120"/>
              </a:rPr>
              <a:t>但屬農民健康保險被保險人或全民健康保險第三類被保險人者，不在此限</a:t>
            </a:r>
            <a:r>
              <a:rPr lang="zh-TW" altLang="en-US" sz="2400" dirty="0" smtClean="0">
                <a:latin typeface="標楷體" panose="03000509000000000000" pitchFamily="65" charset="-120"/>
                <a:ea typeface="標楷體" panose="03000509000000000000" pitchFamily="65" charset="-120"/>
              </a:rPr>
              <a:t>。</a:t>
            </a:r>
          </a:p>
        </p:txBody>
      </p:sp>
      <p:sp>
        <p:nvSpPr>
          <p:cNvPr id="12" name="文字方塊 11"/>
          <p:cNvSpPr txBox="1"/>
          <p:nvPr/>
        </p:nvSpPr>
        <p:spPr>
          <a:xfrm>
            <a:off x="3203848" y="260648"/>
            <a:ext cx="2698175"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新舊農民的定義</a:t>
            </a:r>
          </a:p>
        </p:txBody>
      </p:sp>
      <p:sp>
        <p:nvSpPr>
          <p:cNvPr id="13" name="五角星形 12"/>
          <p:cNvSpPr/>
          <p:nvPr/>
        </p:nvSpPr>
        <p:spPr>
          <a:xfrm>
            <a:off x="225332" y="5917645"/>
            <a:ext cx="458237" cy="468053"/>
          </a:xfrm>
          <a:prstGeom prst="star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14" name="文字方塊 13"/>
          <p:cNvSpPr txBox="1"/>
          <p:nvPr/>
        </p:nvSpPr>
        <p:spPr>
          <a:xfrm>
            <a:off x="683569" y="5879013"/>
            <a:ext cx="8208911" cy="646331"/>
          </a:xfrm>
          <a:prstGeom prst="rect">
            <a:avLst/>
          </a:prstGeom>
          <a:noFill/>
        </p:spPr>
        <p:txBody>
          <a:bodyPr wrap="square" rtlCol="0">
            <a:spAutoFit/>
          </a:bodyPr>
          <a:lstStyle/>
          <a:p>
            <a:r>
              <a:rPr lang="zh-TW" altLang="en-US" dirty="0">
                <a:latin typeface="標楷體" panose="03000509000000000000" pitchFamily="65" charset="-120"/>
                <a:ea typeface="標楷體" panose="03000509000000000000" pitchFamily="65" charset="-120"/>
              </a:rPr>
              <a:t>屬</a:t>
            </a:r>
            <a:r>
              <a:rPr lang="zh-TW" altLang="en-US" dirty="0" smtClean="0">
                <a:latin typeface="標楷體" panose="03000509000000000000" pitchFamily="65" charset="-120"/>
                <a:ea typeface="標楷體" panose="03000509000000000000" pitchFamily="65" charset="-120"/>
              </a:rPr>
              <a:t>農保或全民健保第三類被保險人之農民申請新建農舍只需檢附佐證資料，無須提供農業經營計畫。新農民必須檢附農業經營計畫經審查核定後可申請新建農舍。</a:t>
            </a:r>
          </a:p>
        </p:txBody>
      </p:sp>
      <p:sp>
        <p:nvSpPr>
          <p:cNvPr id="2" name="投影片編號版面配置區 1"/>
          <p:cNvSpPr>
            <a:spLocks noGrp="1"/>
          </p:cNvSpPr>
          <p:nvPr>
            <p:ph type="sldNum" sz="quarter" idx="12"/>
          </p:nvPr>
        </p:nvSpPr>
        <p:spPr/>
        <p:txBody>
          <a:bodyPr/>
          <a:lstStyle/>
          <a:p>
            <a:fld id="{53C148F8-E709-4571-B7BA-25A6FD9DF310}" type="slidenum">
              <a:rPr lang="zh-TW" altLang="en-US" smtClean="0"/>
              <a:pPr/>
              <a:t>11</a:t>
            </a:fld>
            <a:endParaRPr lang="zh-TW" altLang="en-US"/>
          </a:p>
        </p:txBody>
      </p:sp>
    </p:spTree>
    <p:extLst>
      <p:ext uri="{BB962C8B-B14F-4D97-AF65-F5344CB8AC3E}">
        <p14:creationId xmlns:p14="http://schemas.microsoft.com/office/powerpoint/2010/main" xmlns="" val="352471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627712" y="385500"/>
            <a:ext cx="7904728" cy="523220"/>
          </a:xfrm>
          <a:prstGeom prst="rect">
            <a:avLst/>
          </a:prstGeom>
          <a:noFill/>
        </p:spPr>
        <p:txBody>
          <a:bodyPr wrap="none" rtlCol="0">
            <a:spAutoFit/>
          </a:bodyPr>
          <a:lstStyle/>
          <a:p>
            <a:r>
              <a:rPr lang="en-US" altLang="zh-TW" sz="2800" dirty="0" smtClean="0">
                <a:latin typeface="標楷體" panose="03000509000000000000" pitchFamily="65" charset="-120"/>
                <a:ea typeface="標楷體" panose="03000509000000000000" pitchFamily="65" charset="-120"/>
              </a:rPr>
              <a:t>104</a:t>
            </a:r>
            <a:r>
              <a:rPr lang="zh-TW" altLang="en-US" sz="2800" dirty="0" smtClean="0">
                <a:latin typeface="標楷體" panose="03000509000000000000" pitchFamily="65" charset="-120"/>
                <a:ea typeface="標楷體" panose="03000509000000000000" pitchFamily="65" charset="-120"/>
              </a:rPr>
              <a:t>年</a:t>
            </a:r>
            <a:r>
              <a:rPr lang="en-US" altLang="zh-TW" sz="2800" dirty="0" smtClean="0">
                <a:latin typeface="標楷體" panose="03000509000000000000" pitchFamily="65" charset="-120"/>
                <a:ea typeface="標楷體" panose="03000509000000000000" pitchFamily="65" charset="-120"/>
              </a:rPr>
              <a:t>9</a:t>
            </a:r>
            <a:r>
              <a:rPr lang="zh-TW" altLang="en-US" sz="2800" dirty="0" smtClean="0">
                <a:latin typeface="標楷體" panose="03000509000000000000" pitchFamily="65" charset="-120"/>
                <a:ea typeface="標楷體" panose="03000509000000000000" pitchFamily="65" charset="-120"/>
              </a:rPr>
              <a:t>月</a:t>
            </a:r>
            <a:r>
              <a:rPr lang="en-US" altLang="zh-TW" sz="2800" dirty="0" smtClean="0">
                <a:latin typeface="標楷體" panose="03000509000000000000" pitchFamily="65" charset="-120"/>
                <a:ea typeface="標楷體" panose="03000509000000000000" pitchFamily="65" charset="-120"/>
              </a:rPr>
              <a:t>4</a:t>
            </a:r>
            <a:r>
              <a:rPr lang="zh-TW" altLang="en-US" sz="2800" dirty="0" smtClean="0">
                <a:latin typeface="標楷體" panose="03000509000000000000" pitchFamily="65" charset="-120"/>
                <a:ea typeface="標楷體" panose="03000509000000000000" pitchFamily="65" charset="-120"/>
              </a:rPr>
              <a:t>日後申請興建農舍應備具下列書圖文件</a:t>
            </a:r>
          </a:p>
        </p:txBody>
      </p:sp>
      <p:sp>
        <p:nvSpPr>
          <p:cNvPr id="3" name="文字方塊 2"/>
          <p:cNvSpPr txBox="1"/>
          <p:nvPr/>
        </p:nvSpPr>
        <p:spPr>
          <a:xfrm>
            <a:off x="395536" y="947150"/>
            <a:ext cx="8352928" cy="5578194"/>
          </a:xfrm>
          <a:prstGeom prst="rect">
            <a:avLst/>
          </a:prstGeom>
          <a:noFill/>
        </p:spPr>
        <p:txBody>
          <a:bodyPr wrap="square" rtlCol="0">
            <a:spAutoFit/>
          </a:bodyPr>
          <a:lstStyle/>
          <a:p>
            <a:pPr marL="457200" indent="-457200">
              <a:lnSpc>
                <a:spcPct val="150000"/>
              </a:lnSpc>
              <a:buAutoNum type="arabicPeriod"/>
            </a:pPr>
            <a:r>
              <a:rPr lang="zh-TW" altLang="en-US" sz="2000" dirty="0" smtClean="0">
                <a:latin typeface="標楷體" panose="03000509000000000000" pitchFamily="65" charset="-120"/>
                <a:ea typeface="標楷體" panose="03000509000000000000" pitchFamily="65" charset="-120"/>
              </a:rPr>
              <a:t>申請書。</a:t>
            </a:r>
            <a:endParaRPr lang="en-US" altLang="zh-TW" sz="2000" dirty="0" smtClean="0">
              <a:latin typeface="標楷體" panose="03000509000000000000" pitchFamily="65" charset="-120"/>
              <a:ea typeface="標楷體" panose="03000509000000000000" pitchFamily="65" charset="-120"/>
            </a:endParaRPr>
          </a:p>
          <a:p>
            <a:pPr marL="457200" indent="-457200">
              <a:lnSpc>
                <a:spcPct val="150000"/>
              </a:lnSpc>
              <a:buFontTx/>
              <a:buAutoNum type="arabicPeriod"/>
            </a:pPr>
            <a:r>
              <a:rPr lang="zh-TW" altLang="en-US" sz="2000" dirty="0">
                <a:latin typeface="標楷體" panose="03000509000000000000" pitchFamily="65" charset="-120"/>
                <a:ea typeface="標楷體" panose="03000509000000000000" pitchFamily="65" charset="-120"/>
              </a:rPr>
              <a:t>相關主管機關依第二</a:t>
            </a:r>
            <a:r>
              <a:rPr lang="zh-TW" altLang="en-US" sz="2000" dirty="0" smtClean="0">
                <a:latin typeface="標楷體" panose="03000509000000000000" pitchFamily="65" charset="-120"/>
                <a:ea typeface="標楷體" panose="03000509000000000000" pitchFamily="65" charset="-120"/>
              </a:rPr>
              <a:t>條</a:t>
            </a:r>
            <a:r>
              <a:rPr lang="en-US" altLang="zh-TW" sz="2000" u="sng" dirty="0" smtClean="0">
                <a:latin typeface="標楷體" panose="03000509000000000000" pitchFamily="65" charset="-120"/>
                <a:ea typeface="標楷體" panose="03000509000000000000" pitchFamily="65" charset="-120"/>
              </a:rPr>
              <a:t>(</a:t>
            </a:r>
            <a:r>
              <a:rPr lang="zh-TW" altLang="en-US" sz="2000" u="sng" dirty="0" smtClean="0">
                <a:latin typeface="標楷體" panose="03000509000000000000" pitchFamily="65" charset="-120"/>
                <a:ea typeface="標楷體" panose="03000509000000000000" pitchFamily="65" charset="-120"/>
              </a:rPr>
              <a:t>經營計劃書</a:t>
            </a:r>
            <a:r>
              <a:rPr lang="en-US" altLang="zh-TW" sz="2000" u="sng" dirty="0" smtClean="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與第三</a:t>
            </a:r>
            <a:r>
              <a:rPr lang="zh-TW" altLang="en-US" sz="2000" dirty="0" smtClean="0">
                <a:latin typeface="標楷體" panose="03000509000000000000" pitchFamily="65" charset="-120"/>
                <a:ea typeface="標楷體" panose="03000509000000000000" pitchFamily="65" charset="-120"/>
              </a:rPr>
              <a:t>條</a:t>
            </a:r>
            <a:r>
              <a:rPr lang="en-US" altLang="zh-TW" sz="2000" u="sng" dirty="0" smtClean="0">
                <a:latin typeface="標楷體" panose="03000509000000000000" pitchFamily="65" charset="-120"/>
                <a:ea typeface="標楷體" panose="03000509000000000000" pitchFamily="65" charset="-120"/>
              </a:rPr>
              <a:t>(</a:t>
            </a:r>
            <a:r>
              <a:rPr lang="zh-TW" altLang="en-US" sz="2000" u="sng" dirty="0" smtClean="0">
                <a:latin typeface="標楷體" panose="03000509000000000000" pitchFamily="65" charset="-120"/>
                <a:ea typeface="標楷體" panose="03000509000000000000" pitchFamily="65" charset="-120"/>
              </a:rPr>
              <a:t>農民資格認定</a:t>
            </a:r>
            <a:r>
              <a:rPr lang="en-US" altLang="zh-TW" sz="2000" u="sng" dirty="0" smtClean="0">
                <a:latin typeface="標楷體" panose="03000509000000000000" pitchFamily="65" charset="-120"/>
                <a:ea typeface="標楷體" panose="03000509000000000000" pitchFamily="65" charset="-120"/>
              </a:rPr>
              <a:t>)</a:t>
            </a:r>
            <a:r>
              <a:rPr lang="zh-TW" altLang="en-US" sz="2000" u="sng" dirty="0" smtClean="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規定</a:t>
            </a:r>
            <a:r>
              <a:rPr lang="zh-TW" altLang="en-US" sz="2000" dirty="0">
                <a:latin typeface="標楷體" panose="03000509000000000000" pitchFamily="65" charset="-120"/>
                <a:ea typeface="標楷體" panose="03000509000000000000" pitchFamily="65" charset="-120"/>
              </a:rPr>
              <a:t>核定之</a:t>
            </a:r>
            <a:r>
              <a:rPr lang="zh-TW" altLang="en-US" sz="2000" dirty="0" smtClean="0">
                <a:latin typeface="標楷體" panose="03000509000000000000" pitchFamily="65" charset="-120"/>
                <a:ea typeface="標楷體" panose="03000509000000000000" pitchFamily="65" charset="-120"/>
              </a:rPr>
              <a:t>文件、第九條第二項第五款</a:t>
            </a:r>
            <a:r>
              <a:rPr lang="zh-TW" altLang="en-US" sz="2000" u="sng" dirty="0" smtClean="0">
                <a:latin typeface="標楷體" panose="03000509000000000000" pitchFamily="65" charset="-120"/>
                <a:ea typeface="標楷體" panose="03000509000000000000" pitchFamily="65" charset="-120"/>
              </a:rPr>
              <a:t>放流水相關同意文件</a:t>
            </a:r>
            <a:r>
              <a:rPr lang="zh-TW" altLang="en-US" sz="2000" dirty="0" smtClean="0">
                <a:latin typeface="標楷體" panose="03000509000000000000" pitchFamily="65" charset="-120"/>
                <a:ea typeface="標楷體" panose="03000509000000000000" pitchFamily="65" charset="-120"/>
              </a:rPr>
              <a:t>及第六款</a:t>
            </a:r>
            <a:r>
              <a:rPr lang="zh-TW" altLang="en-US" sz="2000" u="sng" dirty="0" smtClean="0">
                <a:latin typeface="標楷體" panose="03000509000000000000" pitchFamily="65" charset="-120"/>
                <a:ea typeface="標楷體" panose="03000509000000000000" pitchFamily="65" charset="-120"/>
              </a:rPr>
              <a:t>興建小面積農舍同意文件</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應超過四十五平方公尺</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 。</a:t>
            </a:r>
            <a:endParaRPr lang="en-US" altLang="zh-TW" sz="2000" dirty="0" smtClean="0">
              <a:latin typeface="標楷體" panose="03000509000000000000" pitchFamily="65" charset="-120"/>
              <a:ea typeface="標楷體" panose="03000509000000000000" pitchFamily="65" charset="-120"/>
            </a:endParaRPr>
          </a:p>
          <a:p>
            <a:pPr marL="457200" indent="-457200">
              <a:lnSpc>
                <a:spcPct val="150000"/>
              </a:lnSpc>
              <a:buFontTx/>
              <a:buAutoNum type="arabicPeriod"/>
            </a:pPr>
            <a:r>
              <a:rPr lang="zh-TW" altLang="en-US" sz="2000" dirty="0" smtClean="0">
                <a:latin typeface="標楷體" panose="03000509000000000000" pitchFamily="65" charset="-120"/>
                <a:ea typeface="標楷體" panose="03000509000000000000" pitchFamily="65" charset="-120"/>
              </a:rPr>
              <a:t>地</a:t>
            </a:r>
            <a:r>
              <a:rPr lang="zh-TW" altLang="en-US" sz="2000" dirty="0">
                <a:latin typeface="標楷體" panose="03000509000000000000" pitchFamily="65" charset="-120"/>
                <a:ea typeface="標楷體" panose="03000509000000000000" pitchFamily="65" charset="-120"/>
              </a:rPr>
              <a:t>籍圖謄本</a:t>
            </a:r>
            <a:r>
              <a:rPr lang="zh-TW" altLang="en-US" sz="2000" dirty="0" smtClean="0">
                <a:latin typeface="標楷體" panose="03000509000000000000" pitchFamily="65" charset="-120"/>
                <a:ea typeface="標楷體" panose="03000509000000000000" pitchFamily="65" charset="-120"/>
              </a:rPr>
              <a:t>。</a:t>
            </a:r>
            <a:endParaRPr lang="en-US" altLang="zh-TW" sz="2000" dirty="0" smtClean="0">
              <a:latin typeface="標楷體" panose="03000509000000000000" pitchFamily="65" charset="-120"/>
              <a:ea typeface="標楷體" panose="03000509000000000000" pitchFamily="65" charset="-120"/>
            </a:endParaRPr>
          </a:p>
          <a:p>
            <a:pPr marL="457200" indent="-457200">
              <a:lnSpc>
                <a:spcPct val="150000"/>
              </a:lnSpc>
              <a:buAutoNum type="arabicPeriod"/>
            </a:pPr>
            <a:r>
              <a:rPr lang="zh-TW" altLang="en-US" sz="2000" dirty="0">
                <a:latin typeface="標楷體" panose="03000509000000000000" pitchFamily="65" charset="-120"/>
                <a:ea typeface="標楷體" panose="03000509000000000000" pitchFamily="65" charset="-120"/>
              </a:rPr>
              <a:t>土地權利證明文件</a:t>
            </a:r>
            <a:r>
              <a:rPr lang="zh-TW" altLang="en-US" sz="2000" dirty="0" smtClean="0">
                <a:latin typeface="標楷體" panose="03000509000000000000" pitchFamily="65" charset="-120"/>
                <a:ea typeface="標楷體" panose="03000509000000000000" pitchFamily="65" charset="-120"/>
              </a:rPr>
              <a:t>。</a:t>
            </a:r>
            <a:endParaRPr lang="en-US" altLang="zh-TW" sz="2000" dirty="0" smtClean="0">
              <a:latin typeface="標楷體" panose="03000509000000000000" pitchFamily="65" charset="-120"/>
              <a:ea typeface="標楷體" panose="03000509000000000000" pitchFamily="65" charset="-120"/>
            </a:endParaRPr>
          </a:p>
          <a:p>
            <a:pPr marL="457200" indent="-457200">
              <a:lnSpc>
                <a:spcPct val="150000"/>
              </a:lnSpc>
              <a:buAutoNum type="arabicPeriod"/>
            </a:pPr>
            <a:r>
              <a:rPr lang="zh-TW" altLang="en-US" sz="2000" dirty="0">
                <a:latin typeface="標楷體" panose="03000509000000000000" pitchFamily="65" charset="-120"/>
                <a:ea typeface="標楷體" panose="03000509000000000000" pitchFamily="65" charset="-120"/>
              </a:rPr>
              <a:t>土地使用分區證明</a:t>
            </a:r>
            <a:r>
              <a:rPr lang="zh-TW" altLang="en-US" sz="2000" dirty="0" smtClean="0">
                <a:latin typeface="標楷體" panose="03000509000000000000" pitchFamily="65" charset="-120"/>
                <a:ea typeface="標楷體" panose="03000509000000000000" pitchFamily="65" charset="-120"/>
              </a:rPr>
              <a:t>。</a:t>
            </a:r>
            <a:endParaRPr lang="en-US" altLang="zh-TW" sz="2000" dirty="0" smtClean="0">
              <a:latin typeface="標楷體" panose="03000509000000000000" pitchFamily="65" charset="-120"/>
              <a:ea typeface="標楷體" panose="03000509000000000000" pitchFamily="65" charset="-120"/>
            </a:endParaRPr>
          </a:p>
          <a:p>
            <a:pPr marL="457200" indent="-457200">
              <a:lnSpc>
                <a:spcPct val="150000"/>
              </a:lnSpc>
              <a:buAutoNum type="arabicPeriod"/>
            </a:pPr>
            <a:r>
              <a:rPr lang="zh-TW" altLang="en-US" sz="2000" dirty="0">
                <a:latin typeface="標楷體" panose="03000509000000000000" pitchFamily="65" charset="-120"/>
                <a:ea typeface="標楷體" panose="03000509000000000000" pitchFamily="65" charset="-120"/>
              </a:rPr>
              <a:t>工程</a:t>
            </a:r>
            <a:r>
              <a:rPr lang="zh-TW" altLang="en-US" sz="2000" dirty="0" smtClean="0">
                <a:latin typeface="標楷體" panose="03000509000000000000" pitchFamily="65" charset="-120"/>
                <a:ea typeface="標楷體" panose="03000509000000000000" pitchFamily="65" charset="-120"/>
              </a:rPr>
              <a:t>圖樣。</a:t>
            </a:r>
            <a:endParaRPr lang="en-US" altLang="zh-TW" sz="2000" dirty="0">
              <a:latin typeface="標楷體" panose="03000509000000000000" pitchFamily="65" charset="-120"/>
              <a:ea typeface="標楷體" panose="03000509000000000000" pitchFamily="65" charset="-120"/>
            </a:endParaRPr>
          </a:p>
          <a:p>
            <a:pPr marL="457200" indent="-457200">
              <a:lnSpc>
                <a:spcPct val="150000"/>
              </a:lnSpc>
              <a:buAutoNum type="arabicPeriod"/>
            </a:pPr>
            <a:r>
              <a:rPr lang="zh-TW" altLang="en-US" sz="2000" u="sng" dirty="0" smtClean="0">
                <a:latin typeface="標楷體" panose="03000509000000000000" pitchFamily="65" charset="-120"/>
                <a:ea typeface="標楷體" panose="03000509000000000000" pitchFamily="65" charset="-120"/>
              </a:rPr>
              <a:t>申請</a:t>
            </a:r>
            <a:r>
              <a:rPr lang="zh-TW" altLang="en-US" sz="2000" u="sng" dirty="0">
                <a:latin typeface="標楷體" panose="03000509000000000000" pitchFamily="65" charset="-120"/>
                <a:ea typeface="標楷體" panose="03000509000000000000" pitchFamily="65" charset="-120"/>
              </a:rPr>
              <a:t>興建農舍之農業用地配置</a:t>
            </a:r>
            <a:r>
              <a:rPr lang="zh-TW" altLang="en-US" sz="2000" u="sng" dirty="0" smtClean="0">
                <a:latin typeface="標楷體" panose="03000509000000000000" pitchFamily="65" charset="-120"/>
                <a:ea typeface="標楷體" panose="03000509000000000000" pitchFamily="65" charset="-120"/>
              </a:rPr>
              <a:t>圖</a:t>
            </a:r>
            <a:r>
              <a:rPr lang="zh-TW" altLang="en-US" sz="2000" dirty="0" smtClean="0">
                <a:latin typeface="標楷體" panose="03000509000000000000" pitchFamily="65" charset="-120"/>
                <a:ea typeface="標楷體" panose="03000509000000000000" pitchFamily="65" charset="-120"/>
              </a:rPr>
              <a:t>，包括農舍用地面積檢討、農業經營用地面積檢討、排水方式說明。</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農業用地配置圖如 </a:t>
            </a:r>
            <a:r>
              <a:rPr lang="en-US" altLang="zh-TW" sz="2000" dirty="0" smtClean="0">
                <a:latin typeface="標楷體" panose="03000509000000000000" pitchFamily="65" charset="-120"/>
                <a:ea typeface="標楷體" panose="03000509000000000000" pitchFamily="65" charset="-120"/>
              </a:rPr>
              <a:t>P27</a:t>
            </a:r>
            <a:r>
              <a:rPr lang="zh-TW" altLang="en-US" sz="2000" dirty="0" smtClean="0">
                <a:latin typeface="標楷體" panose="03000509000000000000" pitchFamily="65" charset="-120"/>
                <a:ea typeface="標楷體" panose="03000509000000000000" pitchFamily="65" charset="-120"/>
              </a:rPr>
              <a:t> 說明</a:t>
            </a:r>
            <a:r>
              <a:rPr lang="en-US" altLang="zh-TW" sz="2000" dirty="0" smtClean="0">
                <a:latin typeface="標楷體" panose="03000509000000000000" pitchFamily="65" charset="-120"/>
                <a:ea typeface="標楷體" panose="03000509000000000000" pitchFamily="65" charset="-120"/>
              </a:rPr>
              <a:t>)</a:t>
            </a:r>
            <a:endParaRPr lang="en-US" altLang="zh-TW" sz="2000" dirty="0">
              <a:latin typeface="標楷體" panose="03000509000000000000" pitchFamily="65" charset="-120"/>
              <a:ea typeface="標楷體" panose="03000509000000000000" pitchFamily="65" charset="-120"/>
            </a:endParaRPr>
          </a:p>
          <a:p>
            <a:pPr marL="457200" indent="-457200">
              <a:lnSpc>
                <a:spcPct val="150000"/>
              </a:lnSpc>
              <a:buAutoNum type="arabicPeriod"/>
            </a:pPr>
            <a:r>
              <a:rPr lang="zh-TW" altLang="en-US" sz="2000" dirty="0" smtClean="0">
                <a:latin typeface="標楷體" panose="03000509000000000000" pitchFamily="65" charset="-120"/>
                <a:ea typeface="標楷體" panose="03000509000000000000" pitchFamily="65" charset="-120"/>
              </a:rPr>
              <a:t>山坡地範圍內之農業用地坡度如超過百分之三十以上，應不得申請興建農舍。</a:t>
            </a:r>
            <a:endParaRPr lang="en-US" altLang="zh-TW" sz="2000" dirty="0" smtClean="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53C148F8-E709-4571-B7BA-25A6FD9DF310}" type="slidenum">
              <a:rPr lang="zh-TW" altLang="en-US" smtClean="0"/>
              <a:pPr/>
              <a:t>12</a:t>
            </a:fld>
            <a:endParaRPr lang="zh-TW" altLang="en-US"/>
          </a:p>
        </p:txBody>
      </p:sp>
    </p:spTree>
    <p:extLst>
      <p:ext uri="{BB962C8B-B14F-4D97-AF65-F5344CB8AC3E}">
        <p14:creationId xmlns:p14="http://schemas.microsoft.com/office/powerpoint/2010/main" xmlns="" val="3448272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1619672" y="404664"/>
            <a:ext cx="5929828"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興建農舍申請人應檢具資格證明文件</a:t>
            </a:r>
          </a:p>
        </p:txBody>
      </p:sp>
      <p:sp>
        <p:nvSpPr>
          <p:cNvPr id="3" name="文字方塊 2"/>
          <p:cNvSpPr txBox="1"/>
          <p:nvPr/>
        </p:nvSpPr>
        <p:spPr>
          <a:xfrm>
            <a:off x="179512" y="1139254"/>
            <a:ext cx="8784976" cy="5386090"/>
          </a:xfrm>
          <a:prstGeom prst="rect">
            <a:avLst/>
          </a:prstGeom>
          <a:noFill/>
        </p:spPr>
        <p:txBody>
          <a:bodyPr wrap="square" rtlCol="0">
            <a:spAutoFit/>
          </a:bodyPr>
          <a:lstStyle/>
          <a:p>
            <a:pPr>
              <a:lnSpc>
                <a:spcPct val="150000"/>
              </a:lnSpc>
            </a:pPr>
            <a:r>
              <a:rPr lang="en-US" altLang="zh-TW" sz="2200" dirty="0" smtClean="0">
                <a:latin typeface="標楷體" panose="03000509000000000000" pitchFamily="65" charset="-120"/>
                <a:ea typeface="標楷體" panose="03000509000000000000" pitchFamily="65" charset="-120"/>
              </a:rPr>
              <a:t>1.</a:t>
            </a:r>
            <a:r>
              <a:rPr lang="zh-TW" altLang="en-US" sz="2200" dirty="0" smtClean="0">
                <a:latin typeface="標楷體" panose="03000509000000000000" pitchFamily="65" charset="-120"/>
                <a:ea typeface="標楷體" panose="03000509000000000000" pitchFamily="65" charset="-120"/>
              </a:rPr>
              <a:t> 農民</a:t>
            </a:r>
            <a:r>
              <a:rPr lang="zh-TW" altLang="en-US" sz="2200" dirty="0">
                <a:latin typeface="標楷體" panose="03000509000000000000" pitchFamily="65" charset="-120"/>
                <a:ea typeface="標楷體" panose="03000509000000000000" pitchFamily="65" charset="-120"/>
              </a:rPr>
              <a:t>健康保險</a:t>
            </a:r>
            <a:r>
              <a:rPr lang="zh-TW" altLang="en-US" sz="2200" dirty="0" smtClean="0">
                <a:latin typeface="標楷體" panose="03000509000000000000" pitchFamily="65" charset="-120"/>
                <a:ea typeface="標楷體" panose="03000509000000000000" pitchFamily="65" charset="-120"/>
              </a:rPr>
              <a:t>被保險人</a:t>
            </a:r>
            <a:endParaRPr lang="en-US" altLang="zh-TW" sz="2200" dirty="0" smtClean="0">
              <a:latin typeface="標楷體" panose="03000509000000000000" pitchFamily="65" charset="-120"/>
              <a:ea typeface="標楷體" panose="03000509000000000000" pitchFamily="65" charset="-120"/>
            </a:endParaRPr>
          </a:p>
          <a:p>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申請人應檢附向勞保局各地辦事處取得農民興建資格</a:t>
            </a:r>
            <a:r>
              <a:rPr lang="zh-TW" altLang="en-US" u="sng" dirty="0" smtClean="0">
                <a:latin typeface="標楷體" panose="03000509000000000000" pitchFamily="65" charset="-120"/>
                <a:ea typeface="標楷體" panose="03000509000000000000" pitchFamily="65" charset="-120"/>
              </a:rPr>
              <a:t>申請日前</a:t>
            </a:r>
            <a:r>
              <a:rPr lang="en-US" altLang="zh-TW" u="sng" dirty="0" smtClean="0">
                <a:latin typeface="標楷體" panose="03000509000000000000" pitchFamily="65" charset="-120"/>
                <a:ea typeface="標楷體" panose="03000509000000000000" pitchFamily="65" charset="-120"/>
              </a:rPr>
              <a:t>30</a:t>
            </a:r>
            <a:r>
              <a:rPr lang="zh-TW" altLang="en-US" u="sng" dirty="0" smtClean="0">
                <a:latin typeface="標楷體" panose="03000509000000000000" pitchFamily="65" charset="-120"/>
                <a:ea typeface="標楷體" panose="03000509000000000000" pitchFamily="65" charset="-120"/>
              </a:rPr>
              <a:t>日內核發之投保證明</a:t>
            </a:r>
            <a:r>
              <a:rPr lang="en-US" altLang="zh-TW" dirty="0" smtClean="0">
                <a:latin typeface="標楷體" panose="03000509000000000000" pitchFamily="65" charset="-120"/>
                <a:ea typeface="標楷體" panose="03000509000000000000" pitchFamily="65" charset="-120"/>
              </a:rPr>
              <a:t>)</a:t>
            </a:r>
          </a:p>
          <a:p>
            <a:pPr>
              <a:lnSpc>
                <a:spcPct val="150000"/>
              </a:lnSpc>
            </a:pPr>
            <a:r>
              <a:rPr lang="en-US" altLang="zh-TW" sz="2200" dirty="0" smtClean="0">
                <a:latin typeface="標楷體" panose="03000509000000000000" pitchFamily="65" charset="-120"/>
                <a:ea typeface="標楷體" panose="03000509000000000000" pitchFamily="65" charset="-120"/>
              </a:rPr>
              <a:t>2.</a:t>
            </a:r>
            <a:r>
              <a:rPr lang="zh-TW" altLang="en-US" sz="2200" dirty="0">
                <a:latin typeface="標楷體" panose="03000509000000000000" pitchFamily="65" charset="-120"/>
                <a:ea typeface="標楷體" panose="03000509000000000000" pitchFamily="65" charset="-120"/>
              </a:rPr>
              <a:t> </a:t>
            </a:r>
            <a:r>
              <a:rPr lang="zh-TW" altLang="en-US" sz="2200" dirty="0" smtClean="0">
                <a:latin typeface="標楷體" panose="03000509000000000000" pitchFamily="65" charset="-120"/>
                <a:ea typeface="標楷體" panose="03000509000000000000" pitchFamily="65" charset="-120"/>
              </a:rPr>
              <a:t>全民</a:t>
            </a:r>
            <a:r>
              <a:rPr lang="zh-TW" altLang="en-US" sz="2200" dirty="0">
                <a:latin typeface="標楷體" panose="03000509000000000000" pitchFamily="65" charset="-120"/>
                <a:ea typeface="標楷體" panose="03000509000000000000" pitchFamily="65" charset="-120"/>
              </a:rPr>
              <a:t>健康保險第三類</a:t>
            </a:r>
            <a:r>
              <a:rPr lang="zh-TW" altLang="en-US" sz="2200" dirty="0" smtClean="0">
                <a:latin typeface="標楷體" panose="03000509000000000000" pitchFamily="65" charset="-120"/>
                <a:ea typeface="標楷體" panose="03000509000000000000" pitchFamily="65" charset="-120"/>
              </a:rPr>
              <a:t>被保險人</a:t>
            </a:r>
            <a:endParaRPr lang="en-US" altLang="zh-TW" sz="2200" dirty="0" smtClean="0">
              <a:latin typeface="標楷體" panose="03000509000000000000" pitchFamily="65" charset="-120"/>
              <a:ea typeface="標楷體" panose="03000509000000000000" pitchFamily="65" charset="-120"/>
            </a:endParaRPr>
          </a:p>
          <a:p>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申請人應檢附向健保屬各地辦事處取得農民興建資格</a:t>
            </a:r>
            <a:r>
              <a:rPr lang="zh-TW" altLang="en-US" u="sng" dirty="0" smtClean="0">
                <a:latin typeface="標楷體" panose="03000509000000000000" pitchFamily="65" charset="-120"/>
                <a:ea typeface="標楷體" panose="03000509000000000000" pitchFamily="65" charset="-120"/>
              </a:rPr>
              <a:t>申請日前</a:t>
            </a:r>
            <a:r>
              <a:rPr lang="en-US" altLang="zh-TW" u="sng" dirty="0" smtClean="0">
                <a:latin typeface="標楷體" panose="03000509000000000000" pitchFamily="65" charset="-120"/>
                <a:ea typeface="標楷體" panose="03000509000000000000" pitchFamily="65" charset="-120"/>
              </a:rPr>
              <a:t>30</a:t>
            </a:r>
            <a:r>
              <a:rPr lang="zh-TW" altLang="en-US" u="sng" dirty="0" smtClean="0">
                <a:latin typeface="標楷體" panose="03000509000000000000" pitchFamily="65" charset="-120"/>
                <a:ea typeface="標楷體" panose="03000509000000000000" pitchFamily="65" charset="-120"/>
              </a:rPr>
              <a:t>日內核發之投保證明</a:t>
            </a:r>
            <a:r>
              <a:rPr lang="en-US" altLang="zh-TW" dirty="0" smtClean="0">
                <a:latin typeface="標楷體" panose="03000509000000000000" pitchFamily="65" charset="-120"/>
                <a:ea typeface="標楷體" panose="03000509000000000000" pitchFamily="65" charset="-120"/>
              </a:rPr>
              <a:t>)</a:t>
            </a:r>
          </a:p>
          <a:p>
            <a:pPr>
              <a:lnSpc>
                <a:spcPct val="150000"/>
              </a:lnSpc>
            </a:pPr>
            <a:r>
              <a:rPr lang="en-US" altLang="zh-TW" sz="2200" dirty="0" smtClean="0">
                <a:latin typeface="標楷體" panose="03000509000000000000" pitchFamily="65" charset="-120"/>
                <a:ea typeface="標楷體" panose="03000509000000000000" pitchFamily="65" charset="-120"/>
              </a:rPr>
              <a:t>3.</a:t>
            </a:r>
            <a:r>
              <a:rPr lang="zh-TW" altLang="en-US" sz="2200" dirty="0" smtClean="0">
                <a:latin typeface="標楷體" panose="03000509000000000000" pitchFamily="65" charset="-120"/>
                <a:ea typeface="標楷體" panose="03000509000000000000" pitchFamily="65" charset="-120"/>
              </a:rPr>
              <a:t> 檢</a:t>
            </a:r>
            <a:r>
              <a:rPr lang="zh-TW" altLang="en-US" sz="2200" dirty="0">
                <a:latin typeface="標楷體" panose="03000509000000000000" pitchFamily="65" charset="-120"/>
                <a:ea typeface="標楷體" panose="03000509000000000000" pitchFamily="65" charset="-120"/>
              </a:rPr>
              <a:t>附農業生產相關佐證</a:t>
            </a:r>
            <a:r>
              <a:rPr lang="zh-TW" altLang="en-US" sz="2200" dirty="0" smtClean="0">
                <a:latin typeface="標楷體" panose="03000509000000000000" pitchFamily="65" charset="-120"/>
                <a:ea typeface="標楷體" panose="03000509000000000000" pitchFamily="65" charset="-120"/>
              </a:rPr>
              <a:t>資料</a:t>
            </a:r>
            <a:r>
              <a:rPr lang="en-US" altLang="zh-TW" sz="2200" dirty="0" smtClean="0">
                <a:latin typeface="標楷體" panose="03000509000000000000" pitchFamily="65" charset="-120"/>
                <a:ea typeface="標楷體" panose="03000509000000000000" pitchFamily="65" charset="-120"/>
              </a:rPr>
              <a:t>(</a:t>
            </a:r>
            <a:r>
              <a:rPr lang="zh-TW" altLang="en-US" sz="2200" dirty="0" smtClean="0">
                <a:latin typeface="標楷體" panose="03000509000000000000" pitchFamily="65" charset="-120"/>
                <a:ea typeface="標楷體" panose="03000509000000000000" pitchFamily="65" charset="-120"/>
              </a:rPr>
              <a:t>非上述兩項農民興建農舍需檢附</a:t>
            </a:r>
            <a:r>
              <a:rPr lang="en-US" altLang="zh-TW" sz="2200" dirty="0" smtClean="0">
                <a:latin typeface="標楷體" panose="03000509000000000000" pitchFamily="65" charset="-120"/>
                <a:ea typeface="標楷體" panose="03000509000000000000" pitchFamily="65" charset="-120"/>
              </a:rPr>
              <a:t>)</a:t>
            </a:r>
          </a:p>
          <a:p>
            <a:pPr marL="914400" lvl="1" indent="-457200">
              <a:buAutoNum type="arabicParenBoth"/>
            </a:pPr>
            <a:r>
              <a:rPr lang="zh-TW" altLang="en-US" sz="2000" dirty="0" smtClean="0">
                <a:latin typeface="標楷體" panose="03000509000000000000" pitchFamily="65" charset="-120"/>
                <a:ea typeface="標楷體" panose="03000509000000000000" pitchFamily="65" charset="-120"/>
              </a:rPr>
              <a:t>領取農業天然災害救助之證明文件。</a:t>
            </a:r>
            <a:endParaRPr lang="en-US" altLang="zh-TW" sz="2000" dirty="0" smtClean="0">
              <a:latin typeface="標楷體" panose="03000509000000000000" pitchFamily="65" charset="-120"/>
              <a:ea typeface="標楷體" panose="03000509000000000000" pitchFamily="65" charset="-120"/>
            </a:endParaRPr>
          </a:p>
          <a:p>
            <a:pPr marL="914400" lvl="1" indent="-457200">
              <a:buAutoNum type="arabicParenBoth"/>
            </a:pPr>
            <a:r>
              <a:rPr lang="zh-TW" altLang="en-US" sz="2000" dirty="0">
                <a:latin typeface="標楷體" panose="03000509000000000000" pitchFamily="65" charset="-120"/>
                <a:ea typeface="標楷體" panose="03000509000000000000" pitchFamily="65" charset="-120"/>
              </a:rPr>
              <a:t>領取調整耕作制度活化農地計畫轉</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契</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作補貼之證明文件。</a:t>
            </a:r>
            <a:endParaRPr lang="en-US" altLang="zh-TW" sz="2000" dirty="0" smtClean="0">
              <a:latin typeface="標楷體" panose="03000509000000000000" pitchFamily="65" charset="-120"/>
              <a:ea typeface="標楷體" panose="03000509000000000000" pitchFamily="65" charset="-120"/>
            </a:endParaRPr>
          </a:p>
          <a:p>
            <a:pPr marL="914400" lvl="1" indent="-457200">
              <a:buAutoNum type="arabicParenBoth"/>
            </a:pPr>
            <a:r>
              <a:rPr lang="zh-TW" altLang="en-US" sz="2000" dirty="0">
                <a:latin typeface="標楷體" panose="03000509000000000000" pitchFamily="65" charset="-120"/>
                <a:ea typeface="標楷體" panose="03000509000000000000" pitchFamily="65" charset="-120"/>
              </a:rPr>
              <a:t>繳售公糧</a:t>
            </a:r>
            <a:r>
              <a:rPr lang="zh-TW" altLang="en-US" sz="2000" dirty="0" smtClean="0">
                <a:latin typeface="標楷體" panose="03000509000000000000" pitchFamily="65" charset="-120"/>
                <a:ea typeface="標楷體" panose="03000509000000000000" pitchFamily="65" charset="-120"/>
              </a:rPr>
              <a:t>稻穀之證明文件。</a:t>
            </a:r>
            <a:endParaRPr lang="en-US" altLang="zh-TW" sz="2000" dirty="0" smtClean="0">
              <a:latin typeface="標楷體" panose="03000509000000000000" pitchFamily="65" charset="-120"/>
              <a:ea typeface="標楷體" panose="03000509000000000000" pitchFamily="65" charset="-120"/>
            </a:endParaRPr>
          </a:p>
          <a:p>
            <a:pPr marL="914400" lvl="1" indent="-457200">
              <a:buAutoNum type="arabicParenBoth"/>
            </a:pPr>
            <a:r>
              <a:rPr lang="zh-TW" altLang="en-US" sz="2000" dirty="0">
                <a:latin typeface="標楷體" panose="03000509000000000000" pitchFamily="65" charset="-120"/>
                <a:ea typeface="標楷體" panose="03000509000000000000" pitchFamily="65" charset="-120"/>
              </a:rPr>
              <a:t>接受農政相關補助</a:t>
            </a:r>
            <a:r>
              <a:rPr lang="zh-TW" altLang="en-US" sz="2000" dirty="0" smtClean="0">
                <a:latin typeface="標楷體" panose="03000509000000000000" pitchFamily="65" charset="-120"/>
                <a:ea typeface="標楷體" panose="03000509000000000000" pitchFamily="65" charset="-120"/>
              </a:rPr>
              <a:t>計畫之證明文件。</a:t>
            </a:r>
            <a:endParaRPr lang="en-US" altLang="zh-TW" sz="2000" dirty="0" smtClean="0">
              <a:latin typeface="標楷體" panose="03000509000000000000" pitchFamily="65" charset="-120"/>
              <a:ea typeface="標楷體" panose="03000509000000000000" pitchFamily="65" charset="-120"/>
            </a:endParaRPr>
          </a:p>
          <a:p>
            <a:pPr marL="914400" lvl="1" indent="-457200">
              <a:buAutoNum type="arabicParenBoth"/>
            </a:pPr>
            <a:r>
              <a:rPr lang="zh-TW" altLang="en-US" sz="2000" dirty="0" smtClean="0">
                <a:latin typeface="標楷體" panose="03000509000000000000" pitchFamily="65" charset="-120"/>
                <a:ea typeface="標楷體" panose="03000509000000000000" pitchFamily="65" charset="-120"/>
              </a:rPr>
              <a:t>銷售自產農產品相關證明文件或單據：最低額度以每</a:t>
            </a:r>
            <a:r>
              <a:rPr lang="en-US" altLang="zh-TW" sz="2000" dirty="0" smtClean="0">
                <a:latin typeface="標楷體" panose="03000509000000000000" pitchFamily="65" charset="-120"/>
                <a:ea typeface="標楷體" panose="03000509000000000000" pitchFamily="65" charset="-120"/>
              </a:rPr>
              <a:t>0.1</a:t>
            </a:r>
            <a:r>
              <a:rPr lang="zh-TW" altLang="en-US" sz="2000" dirty="0" smtClean="0">
                <a:latin typeface="標楷體" panose="03000509000000000000" pitchFamily="65" charset="-120"/>
                <a:ea typeface="標楷體" panose="03000509000000000000" pitchFamily="65" charset="-120"/>
              </a:rPr>
              <a:t>公頃農產品銷售每年新台幣</a:t>
            </a:r>
            <a:r>
              <a:rPr lang="en-US" altLang="zh-TW" sz="2000" dirty="0" smtClean="0">
                <a:latin typeface="標楷體" panose="03000509000000000000" pitchFamily="65" charset="-120"/>
                <a:ea typeface="標楷體" panose="03000509000000000000" pitchFamily="65" charset="-120"/>
              </a:rPr>
              <a:t>30,600</a:t>
            </a:r>
            <a:r>
              <a:rPr lang="zh-TW" altLang="en-US" sz="2000" dirty="0" smtClean="0">
                <a:latin typeface="標楷體" panose="03000509000000000000" pitchFamily="65" charset="-120"/>
                <a:ea typeface="標楷體" panose="03000509000000000000" pitchFamily="65" charset="-120"/>
              </a:rPr>
              <a:t>元為基數，再依申請農業用地之面積倍數比例調整。</a:t>
            </a:r>
            <a:endParaRPr lang="en-US" altLang="zh-TW" sz="2000" dirty="0" smtClean="0">
              <a:latin typeface="標楷體" panose="03000509000000000000" pitchFamily="65" charset="-120"/>
              <a:ea typeface="標楷體" panose="03000509000000000000" pitchFamily="65" charset="-120"/>
            </a:endParaRPr>
          </a:p>
          <a:p>
            <a:pPr marL="914400" lvl="1" indent="-457200">
              <a:buAutoNum type="arabicParenBoth"/>
            </a:pPr>
            <a:r>
              <a:rPr lang="zh-TW" altLang="en-US" sz="2000" dirty="0">
                <a:latin typeface="標楷體" panose="03000509000000000000" pitchFamily="65" charset="-120"/>
                <a:ea typeface="標楷體" panose="03000509000000000000" pitchFamily="65" charset="-120"/>
              </a:rPr>
              <a:t>農產品通過</a:t>
            </a:r>
            <a:r>
              <a:rPr lang="zh-TW" altLang="en-US" sz="2000" dirty="0" smtClean="0">
                <a:latin typeface="標楷體" panose="03000509000000000000" pitchFamily="65" charset="-120"/>
                <a:ea typeface="標楷體" panose="03000509000000000000" pitchFamily="65" charset="-120"/>
              </a:rPr>
              <a:t>有機、產銷履歷獲優良農產品驗證，或取得產地證明標章等有效期間內之證明文件。</a:t>
            </a:r>
            <a:endParaRPr lang="en-US" altLang="zh-TW" sz="2000" dirty="0" smtClean="0">
              <a:latin typeface="標楷體" panose="03000509000000000000" pitchFamily="65" charset="-120"/>
              <a:ea typeface="標楷體" panose="03000509000000000000" pitchFamily="65" charset="-120"/>
            </a:endParaRPr>
          </a:p>
          <a:p>
            <a:pPr marL="914400" lvl="1" indent="-457200">
              <a:buAutoNum type="arabicParenBoth"/>
            </a:pPr>
            <a:r>
              <a:rPr lang="zh-TW" altLang="en-US" sz="2000" dirty="0">
                <a:latin typeface="標楷體" panose="03000509000000000000" pitchFamily="65" charset="-120"/>
                <a:ea typeface="標楷體" panose="03000509000000000000" pitchFamily="65" charset="-120"/>
              </a:rPr>
              <a:t>其他從事農業生產事實之證明文件。</a:t>
            </a:r>
            <a:endParaRPr lang="en-US" altLang="zh-TW" sz="2000" dirty="0" smtClean="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53C148F8-E709-4571-B7BA-25A6FD9DF310}" type="slidenum">
              <a:rPr lang="zh-TW" altLang="en-US" smtClean="0"/>
              <a:pPr/>
              <a:t>13</a:t>
            </a:fld>
            <a:endParaRPr lang="zh-TW" altLang="en-US"/>
          </a:p>
        </p:txBody>
      </p:sp>
    </p:spTree>
    <p:extLst>
      <p:ext uri="{BB962C8B-B14F-4D97-AF65-F5344CB8AC3E}">
        <p14:creationId xmlns:p14="http://schemas.microsoft.com/office/powerpoint/2010/main" xmlns="" val="4082908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2597775" y="385500"/>
            <a:ext cx="4134465" cy="523220"/>
          </a:xfrm>
          <a:prstGeom prst="rect">
            <a:avLst/>
          </a:prstGeom>
          <a:noFill/>
        </p:spPr>
        <p:txBody>
          <a:bodyPr wrap="none" rtlCol="0">
            <a:spAutoFit/>
          </a:bodyPr>
          <a:lstStyle/>
          <a:p>
            <a:r>
              <a:rPr lang="zh-TW" altLang="en-US" sz="2800" dirty="0">
                <a:latin typeface="標楷體" panose="03000509000000000000" pitchFamily="65" charset="-120"/>
                <a:ea typeface="標楷體" panose="03000509000000000000" pitchFamily="65" charset="-120"/>
              </a:rPr>
              <a:t>農舍用地及農業經營用地</a:t>
            </a:r>
            <a:endParaRPr lang="zh-TW" altLang="en-US" sz="2800" dirty="0" smtClean="0">
              <a:latin typeface="標楷體" panose="03000509000000000000" pitchFamily="65" charset="-120"/>
              <a:ea typeface="標楷體" panose="03000509000000000000" pitchFamily="65" charset="-120"/>
            </a:endParaRPr>
          </a:p>
        </p:txBody>
      </p:sp>
      <p:sp>
        <p:nvSpPr>
          <p:cNvPr id="3" name="文字方塊 2"/>
          <p:cNvSpPr txBox="1"/>
          <p:nvPr/>
        </p:nvSpPr>
        <p:spPr>
          <a:xfrm>
            <a:off x="395536" y="980728"/>
            <a:ext cx="8568952" cy="5618974"/>
          </a:xfrm>
          <a:prstGeom prst="rect">
            <a:avLst/>
          </a:prstGeom>
          <a:noFill/>
        </p:spPr>
        <p:txBody>
          <a:bodyPr wrap="square" rtlCol="0">
            <a:spAutoFit/>
          </a:bodyPr>
          <a:lstStyle/>
          <a:p>
            <a:pPr marL="342900" indent="-342900">
              <a:lnSpc>
                <a:spcPct val="150000"/>
              </a:lnSpc>
              <a:buFont typeface="Wingdings" panose="05000000000000000000" pitchFamily="2" charset="2"/>
              <a:buChar char="l"/>
            </a:pPr>
            <a:r>
              <a:rPr lang="zh-TW" altLang="en-US" sz="2200" u="sng" dirty="0" smtClean="0">
                <a:latin typeface="標楷體" panose="03000509000000000000" pitchFamily="65" charset="-120"/>
                <a:ea typeface="標楷體" panose="03000509000000000000" pitchFamily="65" charset="-120"/>
              </a:rPr>
              <a:t>農舍</a:t>
            </a:r>
            <a:r>
              <a:rPr lang="zh-TW" altLang="en-US" sz="2200" dirty="0" smtClean="0">
                <a:latin typeface="標楷體" panose="03000509000000000000" pitchFamily="65" charset="-120"/>
                <a:ea typeface="標楷體" panose="03000509000000000000" pitchFamily="65" charset="-120"/>
              </a:rPr>
              <a:t>指</a:t>
            </a:r>
            <a:r>
              <a:rPr lang="zh-TW" altLang="en-US" sz="2200" dirty="0">
                <a:latin typeface="標楷體" panose="03000509000000000000" pitchFamily="65" charset="-120"/>
                <a:ea typeface="標楷體" panose="03000509000000000000" pitchFamily="65" charset="-120"/>
              </a:rPr>
              <a:t>農舍</a:t>
            </a:r>
            <a:r>
              <a:rPr lang="zh-TW" altLang="en-US" sz="2200" dirty="0" smtClean="0">
                <a:latin typeface="標楷體" panose="03000509000000000000" pitchFamily="65" charset="-120"/>
                <a:ea typeface="標楷體" panose="03000509000000000000" pitchFamily="65" charset="-120"/>
              </a:rPr>
              <a:t>建築物。</a:t>
            </a:r>
            <a:endParaRPr lang="en-US" altLang="zh-TW" sz="2200" dirty="0" smtClean="0">
              <a:latin typeface="標楷體" panose="03000509000000000000" pitchFamily="65" charset="-120"/>
              <a:ea typeface="標楷體" panose="03000509000000000000" pitchFamily="65" charset="-120"/>
            </a:endParaRPr>
          </a:p>
          <a:p>
            <a:pPr marL="342900" indent="-342900">
              <a:lnSpc>
                <a:spcPct val="150000"/>
              </a:lnSpc>
              <a:buFont typeface="Wingdings" panose="05000000000000000000" pitchFamily="2" charset="2"/>
              <a:buChar char="l"/>
            </a:pPr>
            <a:r>
              <a:rPr lang="zh-TW" altLang="en-US" sz="2200" u="sng" dirty="0" smtClean="0">
                <a:latin typeface="標楷體" panose="03000509000000000000" pitchFamily="65" charset="-120"/>
                <a:ea typeface="標楷體" panose="03000509000000000000" pitchFamily="65" charset="-120"/>
              </a:rPr>
              <a:t>農舍用地面積</a:t>
            </a:r>
            <a:r>
              <a:rPr lang="zh-TW" altLang="en-US" sz="2200" dirty="0" smtClean="0">
                <a:latin typeface="標楷體" panose="03000509000000000000" pitchFamily="65" charset="-120"/>
                <a:ea typeface="標楷體" panose="03000509000000000000" pitchFamily="65" charset="-120"/>
              </a:rPr>
              <a:t>為法定基層建築面積，且為農舍與農舍附屬設施之水平投影面積用地總和，不得超過農業用地百分之十。</a:t>
            </a:r>
            <a:endParaRPr lang="en-US" altLang="zh-TW" sz="2200" dirty="0" smtClean="0">
              <a:latin typeface="標楷體" panose="03000509000000000000" pitchFamily="65" charset="-120"/>
              <a:ea typeface="標楷體" panose="03000509000000000000" pitchFamily="65" charset="-120"/>
            </a:endParaRPr>
          </a:p>
          <a:p>
            <a:pPr marL="342900" indent="-342900">
              <a:lnSpc>
                <a:spcPct val="150000"/>
              </a:lnSpc>
              <a:buFont typeface="Wingdings" panose="05000000000000000000" pitchFamily="2" charset="2"/>
              <a:buChar char="l"/>
            </a:pPr>
            <a:r>
              <a:rPr lang="zh-TW" altLang="en-US" sz="2200" u="sng" dirty="0" smtClean="0">
                <a:latin typeface="標楷體" panose="03000509000000000000" pitchFamily="65" charset="-120"/>
                <a:ea typeface="標楷體" panose="03000509000000000000" pitchFamily="65" charset="-120"/>
              </a:rPr>
              <a:t>農業經營用地面積</a:t>
            </a:r>
            <a:r>
              <a:rPr lang="zh-TW" altLang="en-US" sz="2200" dirty="0" smtClean="0">
                <a:latin typeface="標楷體" panose="03000509000000000000" pitchFamily="65" charset="-120"/>
                <a:ea typeface="標楷體" panose="03000509000000000000" pitchFamily="65" charset="-120"/>
              </a:rPr>
              <a:t>指</a:t>
            </a:r>
            <a:r>
              <a:rPr lang="zh-TW" altLang="en-US" sz="2200" u="sng" dirty="0" smtClean="0">
                <a:latin typeface="標楷體" panose="03000509000000000000" pitchFamily="65" charset="-120"/>
                <a:ea typeface="標楷體" panose="03000509000000000000" pitchFamily="65" charset="-120"/>
              </a:rPr>
              <a:t>申請興建農舍農業用地面積扣除農舍用地面積。</a:t>
            </a:r>
            <a:r>
              <a:rPr lang="zh-TW" altLang="en-US" sz="2200" dirty="0" smtClean="0">
                <a:latin typeface="標楷體" panose="03000509000000000000" pitchFamily="65" charset="-120"/>
                <a:ea typeface="標楷體" panose="03000509000000000000" pitchFamily="65" charset="-120"/>
              </a:rPr>
              <a:t>指供農業生產使用且為完整區塊，且不得低於農業用地百分之九十。</a:t>
            </a:r>
            <a:endParaRPr lang="en-US" altLang="zh-TW" sz="2200" dirty="0" smtClean="0">
              <a:latin typeface="標楷體" panose="03000509000000000000" pitchFamily="65" charset="-120"/>
              <a:ea typeface="標楷體" panose="03000509000000000000" pitchFamily="65" charset="-120"/>
            </a:endParaRPr>
          </a:p>
          <a:p>
            <a:pPr marL="342900" indent="-342900">
              <a:lnSpc>
                <a:spcPct val="150000"/>
              </a:lnSpc>
              <a:buFont typeface="Wingdings" panose="05000000000000000000" pitchFamily="2" charset="2"/>
              <a:buChar char="l"/>
            </a:pPr>
            <a:r>
              <a:rPr lang="zh-TW" altLang="en-US" sz="2200" dirty="0">
                <a:latin typeface="標楷體" panose="03000509000000000000" pitchFamily="65" charset="-120"/>
                <a:ea typeface="標楷體" panose="03000509000000000000" pitchFamily="65" charset="-120"/>
              </a:rPr>
              <a:t>法定基層</a:t>
            </a:r>
            <a:r>
              <a:rPr lang="zh-TW" altLang="en-US" sz="2200" dirty="0" smtClean="0">
                <a:latin typeface="標楷體" panose="03000509000000000000" pitchFamily="65" charset="-120"/>
                <a:ea typeface="標楷體" panose="03000509000000000000" pitchFamily="65" charset="-120"/>
              </a:rPr>
              <a:t>建築面積：農舍興建辦法第三條</a:t>
            </a:r>
            <a:r>
              <a:rPr lang="en-US" altLang="zh-TW" sz="2200" dirty="0" smtClean="0">
                <a:latin typeface="標楷體" panose="03000509000000000000" pitchFamily="65" charset="-120"/>
                <a:ea typeface="標楷體" panose="03000509000000000000" pitchFamily="65" charset="-120"/>
              </a:rPr>
              <a:t>(</a:t>
            </a:r>
            <a:r>
              <a:rPr lang="zh-TW" altLang="en-US" sz="2200" dirty="0" smtClean="0">
                <a:latin typeface="標楷體" panose="03000509000000000000" pitchFamily="65" charset="-120"/>
                <a:ea typeface="標楷體" panose="03000509000000000000" pitchFamily="65" charset="-120"/>
              </a:rPr>
              <a:t>老農興建</a:t>
            </a:r>
            <a:r>
              <a:rPr lang="en-US" altLang="zh-TW" sz="2200" dirty="0" smtClean="0">
                <a:latin typeface="標楷體" panose="03000509000000000000" pitchFamily="65" charset="-120"/>
                <a:ea typeface="標楷體" panose="03000509000000000000" pitchFamily="65" charset="-120"/>
              </a:rPr>
              <a:t>)</a:t>
            </a:r>
            <a:r>
              <a:rPr lang="zh-TW" altLang="en-US" sz="2200" dirty="0" smtClean="0">
                <a:latin typeface="標楷體" panose="03000509000000000000" pitchFamily="65" charset="-120"/>
                <a:ea typeface="標楷體" panose="03000509000000000000" pitchFamily="65" charset="-120"/>
              </a:rPr>
              <a:t>，第十條</a:t>
            </a:r>
            <a:r>
              <a:rPr lang="en-US" altLang="zh-TW" sz="2200" dirty="0" smtClean="0">
                <a:latin typeface="標楷體" panose="03000509000000000000" pitchFamily="65" charset="-120"/>
                <a:ea typeface="標楷體" panose="03000509000000000000" pitchFamily="65" charset="-120"/>
              </a:rPr>
              <a:t>(</a:t>
            </a:r>
            <a:r>
              <a:rPr lang="zh-TW" altLang="en-US" sz="2200" dirty="0" smtClean="0">
                <a:latin typeface="標楷體" panose="03000509000000000000" pitchFamily="65" charset="-120"/>
                <a:ea typeface="標楷體" panose="03000509000000000000" pitchFamily="65" charset="-120"/>
              </a:rPr>
              <a:t>新農興建</a:t>
            </a:r>
            <a:r>
              <a:rPr lang="en-US" altLang="zh-TW" sz="2200" dirty="0" smtClean="0">
                <a:latin typeface="標楷體" panose="03000509000000000000" pitchFamily="65" charset="-120"/>
                <a:ea typeface="標楷體" panose="03000509000000000000" pitchFamily="65" charset="-120"/>
              </a:rPr>
              <a:t>)</a:t>
            </a:r>
            <a:r>
              <a:rPr lang="zh-TW" altLang="en-US" sz="2200" dirty="0" smtClean="0">
                <a:latin typeface="標楷體" panose="03000509000000000000" pitchFamily="65" charset="-120"/>
                <a:ea typeface="標楷體" panose="03000509000000000000" pitchFamily="65" charset="-120"/>
              </a:rPr>
              <a:t>，第十一條第一項第三款</a:t>
            </a:r>
            <a:r>
              <a:rPr lang="en-US" altLang="zh-TW" sz="2200" dirty="0" smtClean="0">
                <a:latin typeface="標楷體" panose="03000509000000000000" pitchFamily="65" charset="-120"/>
                <a:ea typeface="標楷體" panose="03000509000000000000" pitchFamily="65" charset="-120"/>
              </a:rPr>
              <a:t>(</a:t>
            </a:r>
            <a:r>
              <a:rPr lang="zh-TW" altLang="en-US" sz="2200" dirty="0" smtClean="0">
                <a:latin typeface="標楷體" panose="03000509000000000000" pitchFamily="65" charset="-120"/>
                <a:ea typeface="標楷體" panose="03000509000000000000" pitchFamily="65" charset="-120"/>
              </a:rPr>
              <a:t>集村興建</a:t>
            </a:r>
            <a:r>
              <a:rPr lang="en-US" altLang="zh-TW" sz="2200" dirty="0" smtClean="0">
                <a:latin typeface="標楷體" panose="03000509000000000000" pitchFamily="65" charset="-120"/>
                <a:ea typeface="標楷體" panose="03000509000000000000" pitchFamily="65" charset="-120"/>
              </a:rPr>
              <a:t>)</a:t>
            </a:r>
          </a:p>
          <a:p>
            <a:pPr marL="342900" indent="-342900">
              <a:lnSpc>
                <a:spcPct val="150000"/>
              </a:lnSpc>
              <a:buFont typeface="Wingdings" panose="05000000000000000000" pitchFamily="2" charset="2"/>
              <a:buChar char="l"/>
            </a:pPr>
            <a:r>
              <a:rPr lang="zh-TW" altLang="en-US" sz="2200" dirty="0" smtClean="0">
                <a:latin typeface="標楷體" panose="03000509000000000000" pitchFamily="65" charset="-120"/>
                <a:ea typeface="標楷體" panose="03000509000000000000" pitchFamily="65" charset="-120"/>
              </a:rPr>
              <a:t>相關法規：都市計畫法第八十五條授權訂定之施行細則與自治法規、實施區域計劃地區建築管理辦法、建築法、國家公園法及其他相關法令。</a:t>
            </a:r>
            <a:endParaRPr lang="en-US" altLang="zh-TW" sz="2200" dirty="0" smtClean="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53C148F8-E709-4571-B7BA-25A6FD9DF310}" type="slidenum">
              <a:rPr lang="zh-TW" altLang="en-US" smtClean="0"/>
              <a:pPr/>
              <a:t>14</a:t>
            </a:fld>
            <a:endParaRPr lang="zh-TW" altLang="en-US"/>
          </a:p>
        </p:txBody>
      </p:sp>
    </p:spTree>
    <p:extLst>
      <p:ext uri="{BB962C8B-B14F-4D97-AF65-F5344CB8AC3E}">
        <p14:creationId xmlns:p14="http://schemas.microsoft.com/office/powerpoint/2010/main" xmlns="" val="16671971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059832" y="332656"/>
            <a:ext cx="3057247"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興建農舍注意事項</a:t>
            </a:r>
          </a:p>
        </p:txBody>
      </p:sp>
      <p:sp>
        <p:nvSpPr>
          <p:cNvPr id="6" name="文字方塊 5"/>
          <p:cNvSpPr txBox="1"/>
          <p:nvPr/>
        </p:nvSpPr>
        <p:spPr>
          <a:xfrm>
            <a:off x="195967" y="1014983"/>
            <a:ext cx="8784976" cy="5078313"/>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400" dirty="0" smtClean="0">
                <a:latin typeface="標楷體" panose="03000509000000000000" pitchFamily="65" charset="-120"/>
                <a:ea typeface="標楷體" panose="03000509000000000000" pitchFamily="65" charset="-120"/>
              </a:rPr>
              <a:t>農舍用地與農業經營用地之相對應位置：以地籍圖為底圖繪製，塗上應標註土地周邊聯外道路、基地內及聯外排水、如有填土者，其填土範圍等。</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填土高度：最高</a:t>
            </a:r>
            <a:r>
              <a:rPr lang="en-US" altLang="zh-TW" sz="2400" dirty="0" smtClean="0">
                <a:latin typeface="標楷體" panose="03000509000000000000" pitchFamily="65" charset="-120"/>
                <a:ea typeface="標楷體" panose="03000509000000000000" pitchFamily="65" charset="-120"/>
              </a:rPr>
              <a:t>40</a:t>
            </a:r>
            <a:r>
              <a:rPr lang="zh-TW" altLang="en-US" sz="2400" dirty="0" smtClean="0">
                <a:latin typeface="標楷體" panose="03000509000000000000" pitchFamily="65" charset="-120"/>
                <a:ea typeface="標楷體" panose="03000509000000000000" pitchFamily="65" charset="-120"/>
              </a:rPr>
              <a:t>公分</a:t>
            </a:r>
            <a:r>
              <a:rPr lang="en-US" altLang="zh-TW" sz="2400" dirty="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pPr marL="285750" indent="-285750">
              <a:lnSpc>
                <a:spcPct val="150000"/>
              </a:lnSpc>
              <a:buFont typeface="Wingdings" panose="05000000000000000000" pitchFamily="2" charset="2"/>
              <a:buChar char="l"/>
            </a:pPr>
            <a:r>
              <a:rPr lang="zh-TW" altLang="en-US" sz="2400" dirty="0">
                <a:latin typeface="標楷體" panose="03000509000000000000" pitchFamily="65" charset="-120"/>
                <a:ea typeface="標楷體" panose="03000509000000000000" pitchFamily="65" charset="-120"/>
              </a:rPr>
              <a:t>農舍</a:t>
            </a:r>
            <a:r>
              <a:rPr lang="zh-TW" altLang="en-US" sz="2400" dirty="0" smtClean="0">
                <a:latin typeface="標楷體" panose="03000509000000000000" pitchFamily="65" charset="-120"/>
                <a:ea typeface="標楷體" panose="03000509000000000000" pitchFamily="65" charset="-120"/>
              </a:rPr>
              <a:t>用地應矩形配置</a:t>
            </a:r>
            <a:r>
              <a:rPr lang="zh-TW" altLang="en-US" sz="2400" dirty="0">
                <a:latin typeface="標楷體" panose="03000509000000000000" pitchFamily="65" charset="-120"/>
                <a:ea typeface="標楷體" panose="03000509000000000000" pitchFamily="65" charset="-120"/>
              </a:rPr>
              <a:t>於同地之土地界線測及臨接道路</a:t>
            </a:r>
            <a:r>
              <a:rPr lang="zh-TW" altLang="en-US" sz="2400" dirty="0" smtClean="0">
                <a:latin typeface="標楷體" panose="03000509000000000000" pitchFamily="65" charset="-120"/>
                <a:ea typeface="標楷體" panose="03000509000000000000" pitchFamily="65" charset="-120"/>
              </a:rPr>
              <a:t>，不得影響農業經營用地之完整性。但屬特殊地形者，不在此限。</a:t>
            </a:r>
            <a:endParaRPr lang="en-US" altLang="zh-TW" sz="2400" dirty="0" smtClean="0">
              <a:latin typeface="標楷體" panose="03000509000000000000" pitchFamily="65" charset="-120"/>
              <a:ea typeface="標楷體" panose="03000509000000000000" pitchFamily="65" charset="-120"/>
            </a:endParaRPr>
          </a:p>
          <a:p>
            <a:pPr marL="285750" indent="-285750">
              <a:lnSpc>
                <a:spcPct val="150000"/>
              </a:lnSpc>
              <a:buFont typeface="Wingdings" panose="05000000000000000000" pitchFamily="2" charset="2"/>
              <a:buChar char="l"/>
            </a:pPr>
            <a:r>
              <a:rPr lang="zh-TW" altLang="en-US" sz="2400" dirty="0">
                <a:latin typeface="標楷體" panose="03000509000000000000" pitchFamily="65" charset="-120"/>
                <a:ea typeface="標楷體" panose="03000509000000000000" pitchFamily="65" charset="-120"/>
              </a:rPr>
              <a:t>農舍用地規劃</a:t>
            </a:r>
            <a:r>
              <a:rPr lang="zh-TW" altLang="en-US" sz="2400" dirty="0" smtClean="0">
                <a:latin typeface="標楷體" panose="03000509000000000000" pitchFamily="65" charset="-120"/>
                <a:ea typeface="標楷體" panose="03000509000000000000" pitchFamily="65" charset="-120"/>
              </a:rPr>
              <a:t>：停車空間、農舍基地連至聯外道路之道路、圍牆、汙水池</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等與農舍相關之附件屬設施均應納入農舍用地。</a:t>
            </a:r>
            <a:endParaRPr lang="en-US" altLang="zh-TW" sz="2400" dirty="0" smtClean="0">
              <a:latin typeface="標楷體" panose="03000509000000000000" pitchFamily="65" charset="-120"/>
              <a:ea typeface="標楷體" panose="03000509000000000000" pitchFamily="65" charset="-120"/>
            </a:endParaRPr>
          </a:p>
          <a:p>
            <a:pPr marL="285750" indent="-285750">
              <a:lnSpc>
                <a:spcPct val="150000"/>
              </a:lnSpc>
              <a:buFont typeface="Wingdings" panose="05000000000000000000" pitchFamily="2" charset="2"/>
              <a:buChar char="l"/>
            </a:pPr>
            <a:r>
              <a:rPr lang="zh-TW" altLang="en-US" sz="2400" dirty="0">
                <a:latin typeface="標楷體" panose="03000509000000000000" pitchFamily="65" charset="-120"/>
                <a:ea typeface="標楷體" panose="03000509000000000000" pitchFamily="65" charset="-120"/>
              </a:rPr>
              <a:t>對農業環境的影響</a:t>
            </a:r>
            <a:r>
              <a:rPr lang="zh-TW" altLang="en-US" sz="2400" dirty="0" smtClean="0">
                <a:latin typeface="標楷體" panose="03000509000000000000" pitchFamily="65" charset="-120"/>
                <a:ea typeface="標楷體" panose="03000509000000000000" pitchFamily="65" charset="-120"/>
              </a:rPr>
              <a:t>：敘明如日照遮蔽對農作影響，填土、排水</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等，對環境之影響。</a:t>
            </a:r>
            <a:endParaRPr lang="en-US" altLang="zh-TW" sz="2400" dirty="0" smtClean="0">
              <a:latin typeface="標楷體" panose="03000509000000000000" pitchFamily="65" charset="-120"/>
              <a:ea typeface="標楷體" panose="03000509000000000000" pitchFamily="65" charset="-120"/>
            </a:endParaRPr>
          </a:p>
        </p:txBody>
      </p:sp>
      <p:sp>
        <p:nvSpPr>
          <p:cNvPr id="3" name="投影片編號版面配置區 2"/>
          <p:cNvSpPr>
            <a:spLocks noGrp="1"/>
          </p:cNvSpPr>
          <p:nvPr>
            <p:ph type="sldNum" sz="quarter" idx="12"/>
          </p:nvPr>
        </p:nvSpPr>
        <p:spPr/>
        <p:txBody>
          <a:bodyPr/>
          <a:lstStyle/>
          <a:p>
            <a:fld id="{53C148F8-E709-4571-B7BA-25A6FD9DF310}" type="slidenum">
              <a:rPr lang="zh-TW" altLang="en-US" smtClean="0"/>
              <a:pPr/>
              <a:t>15</a:t>
            </a:fld>
            <a:endParaRPr lang="zh-TW" altLang="en-US"/>
          </a:p>
        </p:txBody>
      </p:sp>
    </p:spTree>
    <p:extLst>
      <p:ext uri="{BB962C8B-B14F-4D97-AF65-F5344CB8AC3E}">
        <p14:creationId xmlns:p14="http://schemas.microsoft.com/office/powerpoint/2010/main" xmlns="" val="29407907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059832" y="237692"/>
            <a:ext cx="3057247"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興建農舍注意事項</a:t>
            </a:r>
          </a:p>
        </p:txBody>
      </p:sp>
      <p:sp>
        <p:nvSpPr>
          <p:cNvPr id="5" name="文字方塊 4"/>
          <p:cNvSpPr txBox="1"/>
          <p:nvPr/>
        </p:nvSpPr>
        <p:spPr>
          <a:xfrm>
            <a:off x="251520" y="2739692"/>
            <a:ext cx="8784976" cy="3785652"/>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000" dirty="0" smtClean="0">
                <a:latin typeface="標楷體" panose="03000509000000000000" pitchFamily="65" charset="-120"/>
                <a:ea typeface="標楷體" panose="03000509000000000000" pitchFamily="65" charset="-120"/>
              </a:rPr>
              <a:t>興建之農舍，應依建築技術規則之規定，設置建築物汙水處理設施。</a:t>
            </a:r>
            <a:endParaRPr lang="en-US" altLang="zh-TW" sz="2000" dirty="0" smtClean="0">
              <a:latin typeface="標楷體" panose="03000509000000000000" pitchFamily="65" charset="-120"/>
              <a:ea typeface="標楷體" panose="03000509000000000000" pitchFamily="65" charset="-120"/>
            </a:endParaRPr>
          </a:p>
          <a:p>
            <a:pPr marL="742950" lvl="1" indent="-285750">
              <a:lnSpc>
                <a:spcPct val="150000"/>
              </a:lnSpc>
              <a:buFont typeface="Wingdings" panose="05000000000000000000" pitchFamily="2" charset="2"/>
              <a:buChar char="ü"/>
            </a:pPr>
            <a:r>
              <a:rPr lang="zh-TW" altLang="en-US" sz="2000" dirty="0" smtClean="0">
                <a:latin typeface="標楷體" panose="03000509000000000000" pitchFamily="65" charset="-120"/>
                <a:ea typeface="標楷體" panose="03000509000000000000" pitchFamily="65" charset="-120"/>
              </a:rPr>
              <a:t>其為預鑄式汙水處理設施者，應檢附該設施依預鑄式建築物汙水處理設施管理辦法取得之審定登記文件影本，於申報開工及使用執照時併案送審。</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第九條第二項第四款</a:t>
            </a:r>
            <a:r>
              <a:rPr lang="en-US" altLang="zh-TW" sz="2000" dirty="0" smtClean="0">
                <a:latin typeface="標楷體" panose="03000509000000000000" pitchFamily="65" charset="-120"/>
                <a:ea typeface="標楷體" panose="03000509000000000000" pitchFamily="65" charset="-120"/>
              </a:rPr>
              <a:t>)</a:t>
            </a:r>
          </a:p>
          <a:p>
            <a:pPr marL="285750" indent="-285750">
              <a:lnSpc>
                <a:spcPct val="150000"/>
              </a:lnSpc>
              <a:buFont typeface="Wingdings" panose="05000000000000000000" pitchFamily="2" charset="2"/>
              <a:buChar char="l"/>
            </a:pPr>
            <a:r>
              <a:rPr lang="zh-TW" altLang="en-US" sz="2000" dirty="0" smtClean="0">
                <a:latin typeface="標楷體" panose="03000509000000000000" pitchFamily="65" charset="-120"/>
                <a:ea typeface="標楷體" panose="03000509000000000000" pitchFamily="65" charset="-120"/>
              </a:rPr>
              <a:t>農舍之放流水應符合放流水標準，且排入排水溝渠。放流水流經屬灌排系統或私有水體者，並應分別符合下列規定：</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第九條第二項第五款</a:t>
            </a:r>
            <a:r>
              <a:rPr lang="en-US" altLang="zh-TW" sz="2000" dirty="0" smtClean="0">
                <a:latin typeface="標楷體" panose="03000509000000000000" pitchFamily="65" charset="-120"/>
                <a:ea typeface="標楷體" panose="03000509000000000000" pitchFamily="65" charset="-120"/>
              </a:rPr>
              <a:t>)</a:t>
            </a:r>
          </a:p>
          <a:p>
            <a:pPr marL="800100" lvl="1" indent="-342900">
              <a:lnSpc>
                <a:spcPct val="150000"/>
              </a:lnSpc>
              <a:buFont typeface="+mj-lt"/>
              <a:buAutoNum type="arabicPeriod"/>
            </a:pPr>
            <a:r>
              <a:rPr lang="zh-TW" altLang="en-US" sz="2000" u="sng" dirty="0" smtClean="0">
                <a:latin typeface="標楷體" panose="03000509000000000000" pitchFamily="65" charset="-120"/>
                <a:ea typeface="標楷體" panose="03000509000000000000" pitchFamily="65" charset="-120"/>
              </a:rPr>
              <a:t>排</a:t>
            </a:r>
            <a:r>
              <a:rPr lang="zh-TW" altLang="en-US" sz="2000" u="sng" dirty="0">
                <a:latin typeface="標楷體" panose="03000509000000000000" pitchFamily="65" charset="-120"/>
                <a:ea typeface="標楷體" panose="03000509000000000000" pitchFamily="65" charset="-120"/>
              </a:rPr>
              <a:t>入灌排系統者</a:t>
            </a:r>
            <a:r>
              <a:rPr lang="zh-TW" altLang="en-US" sz="2000" dirty="0">
                <a:latin typeface="標楷體" panose="03000509000000000000" pitchFamily="65" charset="-120"/>
                <a:ea typeface="標楷體" panose="03000509000000000000" pitchFamily="65" charset="-120"/>
              </a:rPr>
              <a:t>，應經該管理機關</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構</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同意及水利主管機關核准。</a:t>
            </a:r>
            <a:endParaRPr lang="en-US" altLang="zh-TW" sz="2000" dirty="0" smtClean="0">
              <a:latin typeface="標楷體" panose="03000509000000000000" pitchFamily="65" charset="-120"/>
              <a:ea typeface="標楷體" panose="03000509000000000000" pitchFamily="65" charset="-120"/>
            </a:endParaRPr>
          </a:p>
          <a:p>
            <a:pPr marL="800100" lvl="1" indent="-342900">
              <a:lnSpc>
                <a:spcPct val="150000"/>
              </a:lnSpc>
              <a:buFont typeface="+mj-lt"/>
              <a:buAutoNum type="arabicPeriod"/>
            </a:pPr>
            <a:r>
              <a:rPr lang="zh-TW" altLang="en-US" sz="2000" u="sng" dirty="0" smtClean="0">
                <a:latin typeface="標楷體" panose="03000509000000000000" pitchFamily="65" charset="-120"/>
                <a:ea typeface="標楷體" panose="03000509000000000000" pitchFamily="65" charset="-120"/>
              </a:rPr>
              <a:t>排入私有水體者</a:t>
            </a:r>
            <a:r>
              <a:rPr lang="zh-TW" altLang="en-US" sz="2000" dirty="0" smtClean="0">
                <a:latin typeface="標楷體" panose="03000509000000000000" pitchFamily="65" charset="-120"/>
                <a:ea typeface="標楷體" panose="03000509000000000000" pitchFamily="65" charset="-120"/>
              </a:rPr>
              <a:t>，應經所有人同意。</a:t>
            </a:r>
            <a:endParaRPr lang="en-US" altLang="zh-TW" sz="2000" dirty="0" smtClean="0">
              <a:latin typeface="標楷體" panose="03000509000000000000" pitchFamily="65" charset="-120"/>
              <a:ea typeface="標楷體" panose="03000509000000000000" pitchFamily="65" charset="-120"/>
            </a:endParaRPr>
          </a:p>
        </p:txBody>
      </p:sp>
      <p:sp>
        <p:nvSpPr>
          <p:cNvPr id="12" name="文字方塊 11"/>
          <p:cNvSpPr txBox="1"/>
          <p:nvPr/>
        </p:nvSpPr>
        <p:spPr>
          <a:xfrm>
            <a:off x="259487" y="908720"/>
            <a:ext cx="8784976" cy="1938992"/>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000" dirty="0" smtClean="0">
                <a:latin typeface="標楷體" panose="03000509000000000000" pitchFamily="65" charset="-120"/>
                <a:ea typeface="標楷體" panose="03000509000000000000" pitchFamily="65" charset="-120"/>
              </a:rPr>
              <a:t>農舍興建圍牆，以不超過農舍用地面積範圍為限。</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第九條第二項第一款</a:t>
            </a:r>
            <a:r>
              <a:rPr lang="en-US" altLang="zh-TW" sz="2000" dirty="0" smtClean="0">
                <a:latin typeface="標楷體" panose="03000509000000000000" pitchFamily="65" charset="-120"/>
                <a:ea typeface="標楷體" panose="03000509000000000000" pitchFamily="65" charset="-120"/>
              </a:rPr>
              <a:t>)</a:t>
            </a:r>
          </a:p>
          <a:p>
            <a:pPr marL="285750" indent="-285750">
              <a:lnSpc>
                <a:spcPct val="150000"/>
              </a:lnSpc>
              <a:buFont typeface="Wingdings" panose="05000000000000000000" pitchFamily="2" charset="2"/>
              <a:buChar char="l"/>
            </a:pPr>
            <a:r>
              <a:rPr lang="zh-TW" altLang="en-US" sz="2000" dirty="0">
                <a:latin typeface="標楷體" panose="03000509000000000000" pitchFamily="65" charset="-120"/>
                <a:ea typeface="標楷體" panose="03000509000000000000" pitchFamily="65" charset="-120"/>
              </a:rPr>
              <a:t>地</a:t>
            </a:r>
            <a:r>
              <a:rPr lang="zh-TW" altLang="en-US" sz="2000" dirty="0" smtClean="0">
                <a:latin typeface="標楷體" panose="03000509000000000000" pitchFamily="65" charset="-120"/>
                <a:ea typeface="標楷體" panose="03000509000000000000" pitchFamily="65" charset="-120"/>
              </a:rPr>
              <a:t>下層每層</a:t>
            </a:r>
            <a:r>
              <a:rPr lang="zh-TW" altLang="en-US" sz="2000" dirty="0">
                <a:latin typeface="標楷體" panose="03000509000000000000" pitchFamily="65" charset="-120"/>
                <a:ea typeface="標楷體" panose="03000509000000000000" pitchFamily="65" charset="-120"/>
              </a:rPr>
              <a:t>興建面積，不得超過農舍建築面積，其面積應列入總樓地板面積計算</a:t>
            </a:r>
            <a:r>
              <a:rPr lang="zh-TW" altLang="en-US" sz="2000" dirty="0" smtClean="0">
                <a:latin typeface="標楷體" panose="03000509000000000000" pitchFamily="65" charset="-120"/>
                <a:ea typeface="標楷體" panose="03000509000000000000" pitchFamily="65" charset="-120"/>
              </a:rPr>
              <a:t>。但依都市計畫法令或建築技術規則規定設置之法定停車空間，得免列入樓地板面積計算。</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第九條第二項第二款</a:t>
            </a:r>
            <a:r>
              <a:rPr lang="en-US" altLang="zh-TW" sz="2000" dirty="0" smtClean="0">
                <a:latin typeface="標楷體" panose="03000509000000000000" pitchFamily="65" charset="-120"/>
                <a:ea typeface="標楷體" panose="03000509000000000000" pitchFamily="65" charset="-120"/>
              </a:rPr>
              <a:t>)</a:t>
            </a:r>
          </a:p>
        </p:txBody>
      </p:sp>
      <p:sp>
        <p:nvSpPr>
          <p:cNvPr id="3" name="投影片編號版面配置區 2"/>
          <p:cNvSpPr>
            <a:spLocks noGrp="1"/>
          </p:cNvSpPr>
          <p:nvPr>
            <p:ph type="sldNum" sz="quarter" idx="12"/>
          </p:nvPr>
        </p:nvSpPr>
        <p:spPr/>
        <p:txBody>
          <a:bodyPr/>
          <a:lstStyle/>
          <a:p>
            <a:fld id="{53C148F8-E709-4571-B7BA-25A6FD9DF310}" type="slidenum">
              <a:rPr lang="zh-TW" altLang="en-US" smtClean="0"/>
              <a:pPr/>
              <a:t>16</a:t>
            </a:fld>
            <a:endParaRPr lang="zh-TW" altLang="en-US"/>
          </a:p>
        </p:txBody>
      </p:sp>
    </p:spTree>
    <p:extLst>
      <p:ext uri="{BB962C8B-B14F-4D97-AF65-F5344CB8AC3E}">
        <p14:creationId xmlns:p14="http://schemas.microsoft.com/office/powerpoint/2010/main" xmlns="" val="3510217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059832" y="116632"/>
            <a:ext cx="3057247"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興建農舍注意事項</a:t>
            </a:r>
          </a:p>
        </p:txBody>
      </p:sp>
      <p:sp>
        <p:nvSpPr>
          <p:cNvPr id="6" name="文字方塊 5"/>
          <p:cNvSpPr txBox="1"/>
          <p:nvPr/>
        </p:nvSpPr>
        <p:spPr>
          <a:xfrm>
            <a:off x="355590" y="789672"/>
            <a:ext cx="8608898" cy="1631216"/>
          </a:xfrm>
          <a:prstGeom prst="rect">
            <a:avLst/>
          </a:prstGeom>
          <a:noFill/>
        </p:spPr>
        <p:txBody>
          <a:bodyPr wrap="square" rtlCol="0">
            <a:spAutoFit/>
          </a:bodyPr>
          <a:lstStyle/>
          <a:p>
            <a:pPr marL="285750" indent="-285750">
              <a:buFont typeface="Wingdings" panose="05000000000000000000" pitchFamily="2" charset="2"/>
              <a:buChar char="l"/>
            </a:pPr>
            <a:r>
              <a:rPr lang="zh-TW" altLang="en-US" sz="2000" u="sng" dirty="0" smtClean="0">
                <a:latin typeface="標楷體" panose="03000509000000000000" pitchFamily="65" charset="-120"/>
                <a:ea typeface="標楷體" panose="03000509000000000000" pitchFamily="65" charset="-120"/>
              </a:rPr>
              <a:t>分期興建：同一筆農業用地僅能申請興建一棟農舍，採分期興建方式辦理者，申請人除原申請人外</a:t>
            </a:r>
            <a:r>
              <a:rPr lang="zh-TW" altLang="en-US" sz="2000" dirty="0" smtClean="0">
                <a:latin typeface="標楷體" panose="03000509000000000000" pitchFamily="65" charset="-120"/>
                <a:ea typeface="標楷體" panose="03000509000000000000" pitchFamily="65" charset="-120"/>
              </a:rPr>
              <a:t>，均須符合第三條第一項資格，且農舍建築面積應超過四十五平方公尺。但農業用地面積在四百五十平方公尺。但農業用地面積在四百五十平方公尺以下因農業經營需要經直轄市、縣</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市</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農業單位或其他主管機關同意者，不在此限。</a:t>
            </a:r>
            <a:endParaRPr lang="en-US" altLang="zh-TW" sz="2000" dirty="0" smtClean="0">
              <a:latin typeface="標楷體" panose="03000509000000000000" pitchFamily="65" charset="-120"/>
              <a:ea typeface="標楷體" panose="03000509000000000000" pitchFamily="65" charset="-120"/>
            </a:endParaRPr>
          </a:p>
        </p:txBody>
      </p:sp>
      <p:sp>
        <p:nvSpPr>
          <p:cNvPr id="3" name="投影片編號版面配置區 2"/>
          <p:cNvSpPr>
            <a:spLocks noGrp="1"/>
          </p:cNvSpPr>
          <p:nvPr>
            <p:ph type="sldNum" sz="quarter" idx="12"/>
          </p:nvPr>
        </p:nvSpPr>
        <p:spPr/>
        <p:txBody>
          <a:bodyPr/>
          <a:lstStyle/>
          <a:p>
            <a:fld id="{53C148F8-E709-4571-B7BA-25A6FD9DF310}" type="slidenum">
              <a:rPr lang="zh-TW" altLang="en-US" smtClean="0"/>
              <a:pPr/>
              <a:t>17</a:t>
            </a:fld>
            <a:endParaRPr lang="zh-TW" altLang="en-US"/>
          </a:p>
        </p:txBody>
      </p:sp>
      <p:sp>
        <p:nvSpPr>
          <p:cNvPr id="5" name="矩形 4"/>
          <p:cNvSpPr/>
          <p:nvPr/>
        </p:nvSpPr>
        <p:spPr>
          <a:xfrm>
            <a:off x="395536" y="2422049"/>
            <a:ext cx="4339650" cy="430887"/>
          </a:xfrm>
          <a:prstGeom prst="rect">
            <a:avLst/>
          </a:prstGeom>
        </p:spPr>
        <p:txBody>
          <a:bodyPr wrap="none">
            <a:spAutoFit/>
          </a:bodyPr>
          <a:lstStyle/>
          <a:p>
            <a:pPr marL="342900" indent="-342900">
              <a:buFont typeface="Wingdings" panose="05000000000000000000" pitchFamily="2" charset="2"/>
              <a:buChar char="l"/>
            </a:pPr>
            <a:r>
              <a:rPr lang="zh-TW" altLang="en-US" sz="2200" dirty="0" smtClean="0">
                <a:latin typeface="標楷體" panose="03000509000000000000" pitchFamily="65" charset="-120"/>
                <a:ea typeface="標楷體" panose="03000509000000000000" pitchFamily="65" charset="-120"/>
              </a:rPr>
              <a:t>農業用地興建農舍辦法 第</a:t>
            </a:r>
            <a:r>
              <a:rPr lang="zh-TW" altLang="en-US" sz="2200" dirty="0">
                <a:latin typeface="標楷體" panose="03000509000000000000" pitchFamily="65" charset="-120"/>
                <a:ea typeface="標楷體" panose="03000509000000000000" pitchFamily="65" charset="-120"/>
              </a:rPr>
              <a:t>五</a:t>
            </a:r>
            <a:r>
              <a:rPr lang="zh-TW" altLang="en-US" sz="2200" dirty="0" smtClean="0">
                <a:latin typeface="標楷體" panose="03000509000000000000" pitchFamily="65" charset="-120"/>
                <a:ea typeface="標楷體" panose="03000509000000000000" pitchFamily="65" charset="-120"/>
              </a:rPr>
              <a:t>條</a:t>
            </a:r>
            <a:endParaRPr lang="zh-TW" altLang="en-US" sz="2200" dirty="0">
              <a:latin typeface="標楷體" panose="03000509000000000000" pitchFamily="65" charset="-120"/>
              <a:ea typeface="標楷體" panose="03000509000000000000" pitchFamily="65" charset="-120"/>
            </a:endParaRPr>
          </a:p>
        </p:txBody>
      </p:sp>
      <p:sp>
        <p:nvSpPr>
          <p:cNvPr id="8" name="矩形 7"/>
          <p:cNvSpPr/>
          <p:nvPr/>
        </p:nvSpPr>
        <p:spPr>
          <a:xfrm>
            <a:off x="278816" y="2852936"/>
            <a:ext cx="8712968" cy="3708708"/>
          </a:xfrm>
          <a:prstGeom prst="rect">
            <a:avLst/>
          </a:prstGeom>
        </p:spPr>
        <p:txBody>
          <a:bodyPr wrap="square">
            <a:spAutoFit/>
          </a:bodyPr>
          <a:lstStyle/>
          <a:p>
            <a:r>
              <a:rPr lang="zh-TW" altLang="en-US" sz="2000" dirty="0" smtClean="0">
                <a:latin typeface="標楷體" panose="03000509000000000000" pitchFamily="65" charset="-120"/>
                <a:ea typeface="標楷體" panose="03000509000000000000" pitchFamily="65" charset="-120"/>
              </a:rPr>
              <a:t>申請興建農舍之農業用地，有下列情形之一者，</a:t>
            </a:r>
            <a:r>
              <a:rPr lang="zh-TW" altLang="en-US" sz="2000" u="sng" dirty="0" smtClean="0">
                <a:latin typeface="標楷體" panose="03000509000000000000" pitchFamily="65" charset="-120"/>
                <a:ea typeface="標楷體" panose="03000509000000000000" pitchFamily="65" charset="-120"/>
              </a:rPr>
              <a:t>不得依本辦法申請興建農舍</a:t>
            </a:r>
            <a:r>
              <a:rPr lang="zh-TW" altLang="en-US" sz="2000" dirty="0" smtClean="0">
                <a:latin typeface="標楷體" panose="03000509000000000000" pitchFamily="65" charset="-120"/>
                <a:ea typeface="標楷體" panose="03000509000000000000" pitchFamily="65" charset="-120"/>
              </a:rPr>
              <a:t>：</a:t>
            </a:r>
          </a:p>
          <a:p>
            <a:r>
              <a:rPr lang="zh-TW" altLang="en-US" sz="2000" dirty="0" smtClean="0">
                <a:latin typeface="標楷體" panose="03000509000000000000" pitchFamily="65" charset="-120"/>
                <a:ea typeface="標楷體" panose="03000509000000000000" pitchFamily="65" charset="-120"/>
              </a:rPr>
              <a:t>一、非都市土地工業區或河川區。</a:t>
            </a:r>
          </a:p>
          <a:p>
            <a:r>
              <a:rPr lang="zh-TW" altLang="en-US" sz="2000" dirty="0" smtClean="0">
                <a:latin typeface="標楷體" panose="03000509000000000000" pitchFamily="65" charset="-120"/>
                <a:ea typeface="標楷體" panose="03000509000000000000" pitchFamily="65" charset="-120"/>
              </a:rPr>
              <a:t>二、前款以外其他使用分區之水利用地、生態保護用地、國土保安用地或林</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業用地。</a:t>
            </a:r>
          </a:p>
          <a:p>
            <a:r>
              <a:rPr lang="zh-TW" altLang="en-US" sz="2000" dirty="0" smtClean="0">
                <a:latin typeface="標楷體" panose="03000509000000000000" pitchFamily="65" charset="-120"/>
                <a:ea typeface="標楷體" panose="03000509000000000000" pitchFamily="65" charset="-120"/>
              </a:rPr>
              <a:t>三、非都市土地森林區養殖用地。</a:t>
            </a:r>
          </a:p>
          <a:p>
            <a:r>
              <a:rPr lang="zh-TW" altLang="en-US" sz="2000" dirty="0" smtClean="0">
                <a:latin typeface="標楷體" panose="03000509000000000000" pitchFamily="65" charset="-120"/>
                <a:ea typeface="標楷體" panose="03000509000000000000" pitchFamily="65" charset="-120"/>
              </a:rPr>
              <a:t>四、其他違反土地使用管制規定者。</a:t>
            </a:r>
          </a:p>
          <a:p>
            <a:pPr>
              <a:spcBef>
                <a:spcPts val="1800"/>
              </a:spcBef>
            </a:pPr>
            <a:r>
              <a:rPr lang="zh-TW" altLang="en-US" sz="2000" dirty="0" smtClean="0">
                <a:latin typeface="標楷體" panose="03000509000000000000" pitchFamily="65" charset="-120"/>
                <a:ea typeface="標楷體" panose="03000509000000000000" pitchFamily="65" charset="-120"/>
              </a:rPr>
              <a:t>申請興建農舍之農業用地，有下列情形之一者，不得依本辦法申請興建集村農舍：</a:t>
            </a:r>
          </a:p>
          <a:p>
            <a:r>
              <a:rPr lang="zh-TW" altLang="en-US" sz="2000" dirty="0" smtClean="0">
                <a:latin typeface="標楷體" panose="03000509000000000000" pitchFamily="65" charset="-120"/>
                <a:ea typeface="標楷體" panose="03000509000000000000" pitchFamily="65" charset="-120"/>
              </a:rPr>
              <a:t>一、非都市土地</a:t>
            </a:r>
            <a:r>
              <a:rPr lang="zh-TW" altLang="en-US" sz="2000" u="sng" dirty="0" smtClean="0">
                <a:latin typeface="標楷體" panose="03000509000000000000" pitchFamily="65" charset="-120"/>
                <a:ea typeface="標楷體" panose="03000509000000000000" pitchFamily="65" charset="-120"/>
              </a:rPr>
              <a:t>特定農業區</a:t>
            </a:r>
            <a:r>
              <a:rPr lang="zh-TW" altLang="en-US" sz="2000" dirty="0" smtClean="0">
                <a:latin typeface="標楷體" panose="03000509000000000000" pitchFamily="65" charset="-120"/>
                <a:ea typeface="標楷體" panose="03000509000000000000" pitchFamily="65" charset="-120"/>
              </a:rPr>
              <a:t>。</a:t>
            </a:r>
          </a:p>
          <a:p>
            <a:r>
              <a:rPr lang="zh-TW" altLang="en-US" sz="2000" dirty="0" smtClean="0">
                <a:latin typeface="標楷體" panose="03000509000000000000" pitchFamily="65" charset="-120"/>
                <a:ea typeface="標楷體" panose="03000509000000000000" pitchFamily="65" charset="-120"/>
              </a:rPr>
              <a:t>二、非都市土地</a:t>
            </a:r>
            <a:r>
              <a:rPr lang="zh-TW" altLang="en-US" sz="2000" u="sng" dirty="0" smtClean="0">
                <a:latin typeface="標楷體" panose="03000509000000000000" pitchFamily="65" charset="-120"/>
                <a:ea typeface="標楷體" panose="03000509000000000000" pitchFamily="65" charset="-120"/>
              </a:rPr>
              <a:t>森林區</a:t>
            </a:r>
            <a:r>
              <a:rPr lang="zh-TW" altLang="en-US" sz="2000" dirty="0" smtClean="0">
                <a:latin typeface="標楷體" panose="03000509000000000000" pitchFamily="65" charset="-120"/>
                <a:ea typeface="標楷體" panose="03000509000000000000" pitchFamily="65" charset="-120"/>
              </a:rPr>
              <a:t>農牧用地。</a:t>
            </a:r>
          </a:p>
          <a:p>
            <a:r>
              <a:rPr lang="zh-TW" altLang="en-US" sz="2000" dirty="0" smtClean="0">
                <a:latin typeface="標楷體" panose="03000509000000000000" pitchFamily="65" charset="-120"/>
                <a:ea typeface="標楷體" panose="03000509000000000000" pitchFamily="65" charset="-120"/>
              </a:rPr>
              <a:t>三、都市計畫</a:t>
            </a:r>
            <a:r>
              <a:rPr lang="zh-TW" altLang="en-US" sz="2000" u="sng" dirty="0" smtClean="0">
                <a:latin typeface="標楷體" panose="03000509000000000000" pitchFamily="65" charset="-120"/>
                <a:ea typeface="標楷體" panose="03000509000000000000" pitchFamily="65" charset="-120"/>
              </a:rPr>
              <a:t>保護區</a:t>
            </a:r>
            <a:r>
              <a:rPr lang="zh-TW" altLang="en-US" sz="2000" dirty="0" smtClean="0">
                <a:latin typeface="標楷體" panose="03000509000000000000" pitchFamily="65" charset="-120"/>
                <a:ea typeface="標楷體" panose="03000509000000000000" pitchFamily="65" charset="-120"/>
              </a:rPr>
              <a:t>。</a:t>
            </a:r>
          </a:p>
        </p:txBody>
      </p:sp>
    </p:spTree>
    <p:extLst>
      <p:ext uri="{BB962C8B-B14F-4D97-AF65-F5344CB8AC3E}">
        <p14:creationId xmlns:p14="http://schemas.microsoft.com/office/powerpoint/2010/main" xmlns="" val="4108093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385026" y="313492"/>
            <a:ext cx="2339102"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個別農舍興建</a:t>
            </a:r>
          </a:p>
        </p:txBody>
      </p:sp>
      <p:sp>
        <p:nvSpPr>
          <p:cNvPr id="3" name="文字方塊 2"/>
          <p:cNvSpPr txBox="1"/>
          <p:nvPr/>
        </p:nvSpPr>
        <p:spPr>
          <a:xfrm>
            <a:off x="339983" y="836712"/>
            <a:ext cx="8480489" cy="3108543"/>
          </a:xfrm>
          <a:prstGeom prst="rect">
            <a:avLst/>
          </a:prstGeom>
          <a:noFill/>
        </p:spPr>
        <p:txBody>
          <a:bodyPr wrap="square" rtlCol="0">
            <a:spAutoFit/>
          </a:bodyPr>
          <a:lstStyle/>
          <a:p>
            <a:pPr>
              <a:lnSpc>
                <a:spcPct val="150000"/>
              </a:lnSpc>
            </a:pPr>
            <a:r>
              <a:rPr lang="zh-TW" altLang="en-US" sz="2400" b="1" dirty="0" smtClean="0">
                <a:latin typeface="標楷體" panose="03000509000000000000" pitchFamily="65" charset="-120"/>
                <a:ea typeface="標楷體" panose="03000509000000000000" pitchFamily="65" charset="-120"/>
              </a:rPr>
              <a:t>都市土地</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農舍之高度不得超過四層或</a:t>
            </a:r>
            <a:r>
              <a:rPr lang="en-US" altLang="zh-TW" sz="2000" dirty="0" smtClean="0">
                <a:latin typeface="標楷體" panose="03000509000000000000" pitchFamily="65" charset="-120"/>
                <a:ea typeface="標楷體" panose="03000509000000000000" pitchFamily="65" charset="-120"/>
              </a:rPr>
              <a:t>14</a:t>
            </a:r>
            <a:r>
              <a:rPr lang="zh-TW" altLang="en-US" sz="2000" dirty="0" smtClean="0">
                <a:latin typeface="標楷體" panose="03000509000000000000" pitchFamily="65" charset="-120"/>
                <a:ea typeface="標楷體" panose="03000509000000000000" pitchFamily="65" charset="-120"/>
              </a:rPr>
              <a:t>公尺。</a:t>
            </a:r>
            <a:endParaRPr lang="en-US" altLang="zh-TW" sz="2000" dirty="0" smtClean="0">
              <a:latin typeface="標楷體" panose="03000509000000000000" pitchFamily="65" charset="-120"/>
              <a:ea typeface="標楷體" panose="03000509000000000000" pitchFamily="65" charset="-120"/>
            </a:endParaRPr>
          </a:p>
          <a:p>
            <a:r>
              <a:rPr lang="en-US" altLang="zh-TW" sz="2000" dirty="0" smtClean="0">
                <a:latin typeface="標楷體" panose="03000509000000000000" pitchFamily="65" charset="-120"/>
                <a:ea typeface="標楷體" panose="03000509000000000000" pitchFamily="65" charset="-120"/>
              </a:rPr>
              <a:t>2.</a:t>
            </a:r>
            <a:r>
              <a:rPr lang="zh-TW" altLang="en-US" sz="2000" dirty="0" smtClean="0">
                <a:latin typeface="標楷體" panose="03000509000000000000" pitchFamily="65" charset="-120"/>
                <a:ea typeface="標楷體" panose="03000509000000000000" pitchFamily="65" charset="-120"/>
              </a:rPr>
              <a:t>建築面積不得超過申請興建農舍之該宗農業用地面積百分之十</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不得容積 </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移轉</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a:t>
            </a:r>
            <a:endParaRPr lang="en-US" altLang="zh-TW" sz="2000" dirty="0" smtClean="0">
              <a:latin typeface="標楷體" panose="03000509000000000000" pitchFamily="65" charset="-120"/>
              <a:ea typeface="標楷體" panose="03000509000000000000" pitchFamily="65" charset="-120"/>
            </a:endParaRPr>
          </a:p>
          <a:p>
            <a:r>
              <a:rPr lang="en-US" altLang="zh-TW" sz="2000" dirty="0" smtClean="0">
                <a:latin typeface="標楷體" panose="03000509000000000000" pitchFamily="65" charset="-120"/>
                <a:ea typeface="標楷體" panose="03000509000000000000" pitchFamily="65" charset="-120"/>
              </a:rPr>
              <a:t>3.</a:t>
            </a:r>
            <a:r>
              <a:rPr lang="zh-TW" altLang="en-US" sz="2000" dirty="0" smtClean="0">
                <a:latin typeface="標楷體" panose="03000509000000000000" pitchFamily="65" charset="-120"/>
                <a:ea typeface="標楷體" panose="03000509000000000000" pitchFamily="65" charset="-120"/>
              </a:rPr>
              <a:t>建築總樓地板面積不得超過</a:t>
            </a:r>
            <a:r>
              <a:rPr lang="en-US" altLang="zh-TW" sz="2000" dirty="0" smtClean="0">
                <a:latin typeface="標楷體" panose="03000509000000000000" pitchFamily="65" charset="-120"/>
                <a:ea typeface="標楷體" panose="03000509000000000000" pitchFamily="65" charset="-120"/>
              </a:rPr>
              <a:t>660</a:t>
            </a:r>
            <a:r>
              <a:rPr lang="zh-TW" altLang="en-US" sz="2000" dirty="0" smtClean="0">
                <a:latin typeface="標楷體" panose="03000509000000000000" pitchFamily="65" charset="-120"/>
                <a:ea typeface="標楷體" panose="03000509000000000000" pitchFamily="65" charset="-120"/>
              </a:rPr>
              <a:t>平方公尺。</a:t>
            </a:r>
            <a:endParaRPr lang="en-US" altLang="zh-TW" sz="2000" dirty="0" smtClean="0">
              <a:latin typeface="標楷體" panose="03000509000000000000" pitchFamily="65" charset="-120"/>
              <a:ea typeface="標楷體" panose="03000509000000000000" pitchFamily="65" charset="-120"/>
            </a:endParaRPr>
          </a:p>
          <a:p>
            <a:r>
              <a:rPr lang="en-US" altLang="zh-TW" sz="2000" dirty="0" smtClean="0">
                <a:latin typeface="標楷體" panose="03000509000000000000" pitchFamily="65" charset="-120"/>
                <a:ea typeface="標楷體" panose="03000509000000000000" pitchFamily="65" charset="-120"/>
              </a:rPr>
              <a:t>4.</a:t>
            </a:r>
            <a:r>
              <a:rPr lang="zh-TW" altLang="en-US" sz="2000" dirty="0" smtClean="0">
                <a:latin typeface="標楷體" panose="03000509000000000000" pitchFamily="65" charset="-120"/>
                <a:ea typeface="標楷體" panose="03000509000000000000" pitchFamily="65" charset="-120"/>
              </a:rPr>
              <a:t>與都市計畫道路境界之距離，除合法農舍申請立體增建外，不得小於</a:t>
            </a:r>
            <a:r>
              <a:rPr lang="en-US" altLang="zh-TW" sz="2000" dirty="0" smtClean="0">
                <a:latin typeface="標楷體" panose="03000509000000000000" pitchFamily="65" charset="-120"/>
                <a:ea typeface="標楷體" panose="03000509000000000000" pitchFamily="65" charset="-120"/>
              </a:rPr>
              <a:t>8</a:t>
            </a:r>
            <a:r>
              <a:rPr lang="zh-TW" altLang="en-US" sz="2000" dirty="0" smtClean="0">
                <a:latin typeface="標楷體" panose="03000509000000000000" pitchFamily="65" charset="-120"/>
                <a:ea typeface="標楷體" panose="03000509000000000000" pitchFamily="65" charset="-120"/>
              </a:rPr>
              <a:t>  公尺。</a:t>
            </a:r>
            <a:endParaRPr lang="en-US" altLang="zh-TW" sz="2000" dirty="0" smtClean="0">
              <a:latin typeface="標楷體" panose="03000509000000000000" pitchFamily="65" charset="-120"/>
              <a:ea typeface="標楷體" panose="03000509000000000000" pitchFamily="65" charset="-120"/>
            </a:endParaRPr>
          </a:p>
          <a:p>
            <a:r>
              <a:rPr lang="en-US" altLang="zh-TW" sz="2000" dirty="0" smtClean="0">
                <a:latin typeface="標楷體" panose="03000509000000000000" pitchFamily="65" charset="-120"/>
                <a:ea typeface="標楷體" panose="03000509000000000000" pitchFamily="65" charset="-120"/>
              </a:rPr>
              <a:t>5.</a:t>
            </a:r>
            <a:r>
              <a:rPr lang="zh-TW" altLang="en-US" sz="2000" dirty="0" smtClean="0">
                <a:latin typeface="標楷體" panose="03000509000000000000" pitchFamily="65" charset="-120"/>
                <a:ea typeface="標楷體" panose="03000509000000000000" pitchFamily="65" charset="-120"/>
              </a:rPr>
              <a:t>農業用地內之農舍、農業產銷必要設施及休閒農業設施，其建蔽率應一</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併計算合併不得超過百分之四十。</a:t>
            </a:r>
            <a:endParaRPr lang="en-US" altLang="zh-TW" sz="2000" dirty="0" smtClean="0">
              <a:latin typeface="標楷體" panose="03000509000000000000" pitchFamily="65" charset="-120"/>
              <a:ea typeface="標楷體" panose="03000509000000000000" pitchFamily="65" charset="-120"/>
            </a:endParaRPr>
          </a:p>
        </p:txBody>
      </p:sp>
      <p:sp>
        <p:nvSpPr>
          <p:cNvPr id="4" name="矩形 3"/>
          <p:cNvSpPr/>
          <p:nvPr/>
        </p:nvSpPr>
        <p:spPr>
          <a:xfrm>
            <a:off x="379058" y="3861048"/>
            <a:ext cx="8441414" cy="2185214"/>
          </a:xfrm>
          <a:prstGeom prst="rect">
            <a:avLst/>
          </a:prstGeom>
        </p:spPr>
        <p:txBody>
          <a:bodyPr wrap="square">
            <a:spAutoFit/>
          </a:bodyPr>
          <a:lstStyle/>
          <a:p>
            <a:pPr>
              <a:lnSpc>
                <a:spcPct val="150000"/>
              </a:lnSpc>
            </a:pPr>
            <a:r>
              <a:rPr lang="zh-TW" altLang="en-US" sz="2400" b="1" dirty="0" smtClean="0">
                <a:latin typeface="標楷體" panose="03000509000000000000" pitchFamily="65" charset="-120"/>
                <a:ea typeface="標楷體" panose="03000509000000000000" pitchFamily="65" charset="-120"/>
              </a:rPr>
              <a:t>非都市土地</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於各種用地內申請建造自用農舍者，其總樓地板面積不得超過</a:t>
            </a:r>
            <a:r>
              <a:rPr lang="en-US" altLang="zh-TW" sz="2000" dirty="0" smtClean="0">
                <a:latin typeface="標楷體" panose="03000509000000000000" pitchFamily="65" charset="-120"/>
                <a:ea typeface="標楷體" panose="03000509000000000000" pitchFamily="65" charset="-120"/>
              </a:rPr>
              <a:t>495</a:t>
            </a:r>
            <a:r>
              <a:rPr lang="zh-TW" altLang="en-US" sz="2000" dirty="0" smtClean="0">
                <a:latin typeface="標楷體" panose="03000509000000000000" pitchFamily="65" charset="-120"/>
                <a:ea typeface="標楷體" panose="03000509000000000000" pitchFamily="65" charset="-120"/>
              </a:rPr>
              <a:t>平方公</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尺。</a:t>
            </a:r>
            <a:endParaRPr lang="en-US" altLang="zh-TW" sz="2000" dirty="0" smtClean="0">
              <a:latin typeface="標楷體" panose="03000509000000000000" pitchFamily="65" charset="-120"/>
              <a:ea typeface="標楷體" panose="03000509000000000000" pitchFamily="65" charset="-120"/>
            </a:endParaRPr>
          </a:p>
          <a:p>
            <a:r>
              <a:rPr lang="en-US" altLang="zh-TW" sz="2000" dirty="0" smtClean="0">
                <a:latin typeface="標楷體" panose="03000509000000000000" pitchFamily="65" charset="-120"/>
                <a:ea typeface="標楷體" panose="03000509000000000000" pitchFamily="65" charset="-120"/>
              </a:rPr>
              <a:t>2.</a:t>
            </a:r>
            <a:r>
              <a:rPr lang="zh-TW" altLang="en-US" sz="2000" dirty="0" smtClean="0">
                <a:latin typeface="標楷體" panose="03000509000000000000" pitchFamily="65" charset="-120"/>
                <a:ea typeface="標楷體" panose="03000509000000000000" pitchFamily="65" charset="-120"/>
              </a:rPr>
              <a:t>建築面積不得超過其耕地面積百分之十。</a:t>
            </a:r>
            <a:endParaRPr lang="en-US" altLang="zh-TW" sz="2000" dirty="0" smtClean="0">
              <a:latin typeface="標楷體" panose="03000509000000000000" pitchFamily="65" charset="-120"/>
              <a:ea typeface="標楷體" panose="03000509000000000000" pitchFamily="65" charset="-120"/>
            </a:endParaRPr>
          </a:p>
          <a:p>
            <a:r>
              <a:rPr lang="en-US" altLang="zh-TW" sz="2000" dirty="0" smtClean="0">
                <a:latin typeface="標楷體" panose="03000509000000000000" pitchFamily="65" charset="-120"/>
                <a:ea typeface="標楷體" panose="03000509000000000000" pitchFamily="65" charset="-120"/>
              </a:rPr>
              <a:t>3.</a:t>
            </a:r>
            <a:r>
              <a:rPr lang="zh-TW" altLang="en-US" sz="2000" dirty="0" smtClean="0">
                <a:latin typeface="標楷體" panose="03000509000000000000" pitchFamily="65" charset="-120"/>
                <a:ea typeface="標楷體" panose="03000509000000000000" pitchFamily="65" charset="-120"/>
              </a:rPr>
              <a:t>建築物高度不得超過三層樓並不得超過</a:t>
            </a:r>
            <a:r>
              <a:rPr lang="en-US" altLang="zh-TW" sz="2000" dirty="0" smtClean="0">
                <a:latin typeface="標楷體" panose="03000509000000000000" pitchFamily="65" charset="-120"/>
                <a:ea typeface="標楷體" panose="03000509000000000000" pitchFamily="65" charset="-120"/>
              </a:rPr>
              <a:t>10.5</a:t>
            </a:r>
            <a:r>
              <a:rPr lang="zh-TW" altLang="en-US" sz="2000" dirty="0" smtClean="0">
                <a:latin typeface="標楷體" panose="03000509000000000000" pitchFamily="65" charset="-120"/>
                <a:ea typeface="標楷體" panose="03000509000000000000" pitchFamily="65" charset="-120"/>
              </a:rPr>
              <a:t>公尺，但最大基層建築面積</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不得過</a:t>
            </a:r>
            <a:r>
              <a:rPr lang="en-US" altLang="zh-TW" sz="2000" dirty="0" smtClean="0">
                <a:latin typeface="標楷體" panose="03000509000000000000" pitchFamily="65" charset="-120"/>
                <a:ea typeface="標楷體" panose="03000509000000000000" pitchFamily="65" charset="-120"/>
              </a:rPr>
              <a:t>330</a:t>
            </a:r>
            <a:r>
              <a:rPr lang="zh-TW" altLang="en-US" sz="2000" dirty="0" smtClean="0">
                <a:latin typeface="標楷體" panose="03000509000000000000" pitchFamily="65" charset="-120"/>
                <a:ea typeface="標楷體" panose="03000509000000000000" pitchFamily="65" charset="-120"/>
              </a:rPr>
              <a:t>平方公尺。</a:t>
            </a:r>
            <a:endParaRPr lang="en-US" altLang="zh-TW" sz="2000" dirty="0" smtClean="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fld id="{53C148F8-E709-4571-B7BA-25A6FD9DF310}" type="slidenum">
              <a:rPr lang="zh-TW" altLang="en-US" smtClean="0"/>
              <a:pPr/>
              <a:t>18</a:t>
            </a:fld>
            <a:endParaRPr lang="zh-TW" altLang="en-US"/>
          </a:p>
        </p:txBody>
      </p:sp>
    </p:spTree>
    <p:extLst>
      <p:ext uri="{BB962C8B-B14F-4D97-AF65-F5344CB8AC3E}">
        <p14:creationId xmlns:p14="http://schemas.microsoft.com/office/powerpoint/2010/main" xmlns="" val="32266315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2238702" y="457508"/>
            <a:ext cx="4493538"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農舍買賣移轉分割限制條件</a:t>
            </a:r>
          </a:p>
        </p:txBody>
      </p:sp>
      <p:sp>
        <p:nvSpPr>
          <p:cNvPr id="3" name="文字方塊 2"/>
          <p:cNvSpPr txBox="1"/>
          <p:nvPr/>
        </p:nvSpPr>
        <p:spPr>
          <a:xfrm>
            <a:off x="411991" y="980728"/>
            <a:ext cx="8480489" cy="6126805"/>
          </a:xfrm>
          <a:prstGeom prst="rect">
            <a:avLst/>
          </a:prstGeom>
          <a:noFill/>
        </p:spPr>
        <p:txBody>
          <a:bodyPr wrap="square" rtlCol="0">
            <a:spAutoFit/>
          </a:bodyPr>
          <a:lstStyle/>
          <a:p>
            <a:pPr marL="342900" indent="-342900">
              <a:lnSpc>
                <a:spcPct val="150000"/>
              </a:lnSpc>
              <a:buFont typeface="Wingdings" panose="05000000000000000000" pitchFamily="2" charset="2"/>
              <a:buChar char="l"/>
            </a:pPr>
            <a:r>
              <a:rPr lang="zh-TW" altLang="en-US" sz="2200" dirty="0" smtClean="0">
                <a:latin typeface="標楷體" panose="03000509000000000000" pitchFamily="65" charset="-120"/>
                <a:ea typeface="標楷體" panose="03000509000000000000" pitchFamily="65" charset="-120"/>
              </a:rPr>
              <a:t>原則：</a:t>
            </a:r>
            <a:r>
              <a:rPr lang="zh-TW" altLang="en-US" sz="2200" dirty="0">
                <a:latin typeface="標楷體" panose="03000509000000000000" pitchFamily="65" charset="-120"/>
                <a:ea typeface="標楷體" panose="03000509000000000000" pitchFamily="65" charset="-120"/>
              </a:rPr>
              <a:t>新農</a:t>
            </a:r>
            <a:r>
              <a:rPr lang="zh-TW" altLang="en-US" sz="2200" dirty="0" smtClean="0">
                <a:latin typeface="標楷體" panose="03000509000000000000" pitchFamily="65" charset="-120"/>
                <a:ea typeface="標楷體" panose="03000509000000000000" pitchFamily="65" charset="-120"/>
              </a:rPr>
              <a:t>其</a:t>
            </a:r>
            <a:r>
              <a:rPr lang="zh-TW" altLang="en-US" sz="2200" dirty="0">
                <a:latin typeface="標楷體" panose="03000509000000000000" pitchFamily="65" charset="-120"/>
                <a:ea typeface="標楷體" panose="03000509000000000000" pitchFamily="65" charset="-120"/>
              </a:rPr>
              <a:t>在自有農業用地興建農舍滿五年始得</a:t>
            </a:r>
            <a:r>
              <a:rPr lang="zh-TW" altLang="en-US" sz="2200" dirty="0" smtClean="0">
                <a:latin typeface="標楷體" panose="03000509000000000000" pitchFamily="65" charset="-120"/>
                <a:ea typeface="標楷體" panose="03000509000000000000" pitchFamily="65" charset="-120"/>
              </a:rPr>
              <a:t>移轉。</a:t>
            </a:r>
            <a:endParaRPr lang="en-US" altLang="zh-TW" sz="2200" dirty="0" smtClean="0">
              <a:latin typeface="標楷體" panose="03000509000000000000" pitchFamily="65" charset="-120"/>
              <a:ea typeface="標楷體" panose="03000509000000000000" pitchFamily="65" charset="-120"/>
            </a:endParaRPr>
          </a:p>
          <a:p>
            <a:pPr>
              <a:lnSpc>
                <a:spcPct val="150000"/>
              </a:lnSpc>
            </a:pPr>
            <a:r>
              <a:rPr lang="zh-TW" altLang="en-US" sz="2200" dirty="0">
                <a:latin typeface="標楷體" panose="03000509000000000000" pitchFamily="65" charset="-120"/>
                <a:ea typeface="標楷體" panose="03000509000000000000" pitchFamily="65" charset="-120"/>
              </a:rPr>
              <a:t> </a:t>
            </a:r>
            <a:r>
              <a:rPr lang="zh-TW" altLang="en-US" sz="2200" dirty="0" smtClean="0">
                <a:latin typeface="標楷體" panose="03000509000000000000" pitchFamily="65" charset="-120"/>
                <a:ea typeface="標楷體" panose="03000509000000000000" pitchFamily="65" charset="-120"/>
              </a:rPr>
              <a:t> 例外</a:t>
            </a:r>
            <a:r>
              <a:rPr lang="zh-TW" altLang="en-US" sz="2200" dirty="0">
                <a:latin typeface="標楷體" panose="03000509000000000000" pitchFamily="65" charset="-120"/>
                <a:ea typeface="標楷體" panose="03000509000000000000" pitchFamily="65" charset="-120"/>
              </a:rPr>
              <a:t>：但應繼承或法院拍賣而移轉者，不在此限</a:t>
            </a:r>
            <a:r>
              <a:rPr lang="zh-TW" altLang="en-US" sz="2200" dirty="0" smtClean="0">
                <a:latin typeface="標楷體" panose="03000509000000000000" pitchFamily="65" charset="-120"/>
                <a:ea typeface="標楷體" panose="03000509000000000000" pitchFamily="65" charset="-120"/>
              </a:rPr>
              <a:t>。</a:t>
            </a:r>
            <a:endParaRPr lang="en-US" altLang="zh-TW" sz="2200" dirty="0" smtClean="0">
              <a:latin typeface="標楷體" panose="03000509000000000000" pitchFamily="65" charset="-120"/>
              <a:ea typeface="標楷體" panose="03000509000000000000" pitchFamily="65" charset="-120"/>
            </a:endParaRPr>
          </a:p>
          <a:p>
            <a:pPr marL="342900" indent="-342900">
              <a:lnSpc>
                <a:spcPct val="150000"/>
              </a:lnSpc>
              <a:buFont typeface="Wingdings" panose="05000000000000000000" pitchFamily="2" charset="2"/>
              <a:buChar char="l"/>
            </a:pPr>
            <a:r>
              <a:rPr lang="zh-TW" altLang="en-US" sz="2200" dirty="0" smtClean="0">
                <a:latin typeface="標楷體" panose="03000509000000000000" pitchFamily="65" charset="-120"/>
                <a:ea typeface="標楷體" panose="03000509000000000000" pitchFamily="65" charset="-120"/>
              </a:rPr>
              <a:t>農舍應與其坐落用地併同移轉或併同設定抵押權。</a:t>
            </a:r>
            <a:endParaRPr lang="en-US" altLang="zh-TW" sz="2200" dirty="0" smtClean="0">
              <a:latin typeface="標楷體" panose="03000509000000000000" pitchFamily="65" charset="-120"/>
              <a:ea typeface="標楷體" panose="03000509000000000000" pitchFamily="65" charset="-120"/>
            </a:endParaRPr>
          </a:p>
          <a:p>
            <a:pPr>
              <a:lnSpc>
                <a:spcPct val="150000"/>
              </a:lnSpc>
            </a:pPr>
            <a:r>
              <a:rPr lang="zh-TW" altLang="en-US" sz="2200" dirty="0" smtClean="0">
                <a:latin typeface="標楷體" panose="03000509000000000000" pitchFamily="65" charset="-120"/>
                <a:ea typeface="標楷體" panose="03000509000000000000" pitchFamily="65" charset="-120"/>
              </a:rPr>
              <a:t>   </a:t>
            </a:r>
            <a:r>
              <a:rPr lang="en-US" altLang="zh-TW" sz="2200" dirty="0" smtClean="0">
                <a:latin typeface="標楷體" panose="03000509000000000000" pitchFamily="65" charset="-120"/>
                <a:ea typeface="標楷體" panose="03000509000000000000" pitchFamily="65" charset="-120"/>
              </a:rPr>
              <a:t>(</a:t>
            </a:r>
            <a:r>
              <a:rPr lang="zh-TW" altLang="en-US" sz="2200" dirty="0" smtClean="0">
                <a:latin typeface="標楷體" panose="03000509000000000000" pitchFamily="65" charset="-120"/>
                <a:ea typeface="標楷體" panose="03000509000000000000" pitchFamily="65" charset="-120"/>
              </a:rPr>
              <a:t>坐落用地限制</a:t>
            </a:r>
            <a:r>
              <a:rPr lang="en-US" altLang="zh-TW" sz="2200" dirty="0" smtClean="0">
                <a:latin typeface="標楷體" panose="03000509000000000000" pitchFamily="65" charset="-120"/>
                <a:ea typeface="標楷體" panose="03000509000000000000" pitchFamily="65" charset="-120"/>
              </a:rPr>
              <a:t>)</a:t>
            </a:r>
            <a:r>
              <a:rPr lang="zh-TW" altLang="en-US" sz="2200" dirty="0">
                <a:latin typeface="標楷體" panose="03000509000000000000" pitchFamily="65" charset="-120"/>
                <a:ea typeface="標楷體" panose="03000509000000000000" pitchFamily="65" charset="-120"/>
              </a:rPr>
              <a:t>因</a:t>
            </a:r>
            <a:r>
              <a:rPr lang="zh-TW" altLang="en-US" sz="2200" dirty="0" smtClean="0">
                <a:latin typeface="標楷體" panose="03000509000000000000" pitchFamily="65" charset="-120"/>
                <a:ea typeface="標楷體" panose="03000509000000000000" pitchFamily="65" charset="-120"/>
              </a:rPr>
              <a:t>新法修正</a:t>
            </a:r>
            <a:r>
              <a:rPr lang="zh-TW" altLang="en-US" sz="2200" dirty="0">
                <a:latin typeface="標楷體" panose="03000509000000000000" pitchFamily="65" charset="-120"/>
                <a:ea typeface="標楷體" panose="03000509000000000000" pitchFamily="65" charset="-120"/>
              </a:rPr>
              <a:t>限制農舍</a:t>
            </a:r>
            <a:r>
              <a:rPr lang="zh-TW" altLang="en-US" sz="2200" dirty="0" smtClean="0">
                <a:latin typeface="標楷體" panose="03000509000000000000" pitchFamily="65" charset="-120"/>
                <a:ea typeface="標楷體" panose="03000509000000000000" pitchFamily="65" charset="-120"/>
              </a:rPr>
              <a:t>移轉。</a:t>
            </a:r>
            <a:endParaRPr lang="en-US" altLang="zh-TW" sz="2200" dirty="0" smtClean="0">
              <a:latin typeface="標楷體" panose="03000509000000000000" pitchFamily="65" charset="-120"/>
              <a:ea typeface="標楷體" panose="03000509000000000000" pitchFamily="65" charset="-120"/>
            </a:endParaRPr>
          </a:p>
          <a:p>
            <a:pPr marL="342900" indent="-342900">
              <a:lnSpc>
                <a:spcPct val="150000"/>
              </a:lnSpc>
              <a:buFont typeface="Wingdings" panose="05000000000000000000" pitchFamily="2" charset="2"/>
              <a:buChar char="l"/>
            </a:pPr>
            <a:r>
              <a:rPr lang="zh-TW" altLang="en-US" sz="2200" dirty="0" smtClean="0">
                <a:latin typeface="標楷體" panose="03000509000000000000" pitchFamily="65" charset="-120"/>
                <a:ea typeface="標楷體" panose="03000509000000000000" pitchFamily="65" charset="-120"/>
              </a:rPr>
              <a:t>舊函釋：</a:t>
            </a:r>
            <a:r>
              <a:rPr lang="zh-TW" altLang="en-US" sz="2200" dirty="0">
                <a:latin typeface="標楷體" panose="03000509000000000000" pitchFamily="65" charset="-120"/>
                <a:ea typeface="標楷體" panose="03000509000000000000" pitchFamily="65" charset="-120"/>
              </a:rPr>
              <a:t>所稱之「坐落用地」，係指農舍所坐落之該筆土地。本部</a:t>
            </a:r>
            <a:r>
              <a:rPr lang="en-US" altLang="zh-TW" sz="2200" dirty="0">
                <a:latin typeface="標楷體" panose="03000509000000000000" pitchFamily="65" charset="-120"/>
                <a:ea typeface="標楷體" panose="03000509000000000000" pitchFamily="65" charset="-120"/>
              </a:rPr>
              <a:t>90</a:t>
            </a:r>
            <a:r>
              <a:rPr lang="zh-TW" altLang="en-US" sz="2200" dirty="0">
                <a:latin typeface="標楷體" panose="03000509000000000000" pitchFamily="65" charset="-120"/>
                <a:ea typeface="標楷體" panose="03000509000000000000" pitchFamily="65" charset="-120"/>
              </a:rPr>
              <a:t>年</a:t>
            </a:r>
            <a:r>
              <a:rPr lang="en-US" altLang="zh-TW" sz="2200" dirty="0">
                <a:latin typeface="標楷體" panose="03000509000000000000" pitchFamily="65" charset="-120"/>
                <a:ea typeface="標楷體" panose="03000509000000000000" pitchFamily="65" charset="-120"/>
              </a:rPr>
              <a:t>2</a:t>
            </a:r>
            <a:r>
              <a:rPr lang="zh-TW" altLang="en-US" sz="2200" dirty="0">
                <a:latin typeface="標楷體" panose="03000509000000000000" pitchFamily="65" charset="-120"/>
                <a:ea typeface="標楷體" panose="03000509000000000000" pitchFamily="65" charset="-120"/>
              </a:rPr>
              <a:t>月</a:t>
            </a:r>
            <a:r>
              <a:rPr lang="en-US" altLang="zh-TW" sz="2200" dirty="0">
                <a:latin typeface="標楷體" panose="03000509000000000000" pitchFamily="65" charset="-120"/>
                <a:ea typeface="標楷體" panose="03000509000000000000" pitchFamily="65" charset="-120"/>
              </a:rPr>
              <a:t>26</a:t>
            </a:r>
            <a:r>
              <a:rPr lang="zh-TW" altLang="en-US" sz="2200" dirty="0">
                <a:latin typeface="標楷體" panose="03000509000000000000" pitchFamily="65" charset="-120"/>
                <a:ea typeface="標楷體" panose="03000509000000000000" pitchFamily="65" charset="-120"/>
              </a:rPr>
              <a:t>日台（</a:t>
            </a:r>
            <a:r>
              <a:rPr lang="en-US" altLang="zh-TW" sz="2200" dirty="0">
                <a:latin typeface="標楷體" panose="03000509000000000000" pitchFamily="65" charset="-120"/>
                <a:ea typeface="標楷體" panose="03000509000000000000" pitchFamily="65" charset="-120"/>
              </a:rPr>
              <a:t>90</a:t>
            </a:r>
            <a:r>
              <a:rPr lang="zh-TW" altLang="en-US" sz="2200" dirty="0">
                <a:latin typeface="標楷體" panose="03000509000000000000" pitchFamily="65" charset="-120"/>
                <a:ea typeface="標楷體" panose="03000509000000000000" pitchFamily="65" charset="-120"/>
              </a:rPr>
              <a:t>）內地字第</a:t>
            </a:r>
            <a:r>
              <a:rPr lang="en-US" altLang="zh-TW" sz="2200" dirty="0">
                <a:latin typeface="標楷體" panose="03000509000000000000" pitchFamily="65" charset="-120"/>
                <a:ea typeface="標楷體" panose="03000509000000000000" pitchFamily="65" charset="-120"/>
              </a:rPr>
              <a:t>9068423</a:t>
            </a:r>
            <a:r>
              <a:rPr lang="zh-TW" altLang="en-US" sz="2200" dirty="0">
                <a:latin typeface="標楷體" panose="03000509000000000000" pitchFamily="65" charset="-120"/>
                <a:ea typeface="標楷體" panose="03000509000000000000" pitchFamily="65" charset="-120"/>
              </a:rPr>
              <a:t>號函釋有案。至有關農舍所有權之移轉及已申請建築之農地不得再申請建築之限制，農業發展條例第</a:t>
            </a:r>
            <a:r>
              <a:rPr lang="en-US" altLang="zh-TW" sz="2200" dirty="0">
                <a:latin typeface="標楷體" panose="03000509000000000000" pitchFamily="65" charset="-120"/>
                <a:ea typeface="標楷體" panose="03000509000000000000" pitchFamily="65" charset="-120"/>
              </a:rPr>
              <a:t>18</a:t>
            </a:r>
            <a:r>
              <a:rPr lang="zh-TW" altLang="en-US" sz="2200" dirty="0">
                <a:latin typeface="標楷體" panose="03000509000000000000" pitchFamily="65" charset="-120"/>
                <a:ea typeface="標楷體" panose="03000509000000000000" pitchFamily="65" charset="-120"/>
              </a:rPr>
              <a:t>條業有明定，應依其規定辦理</a:t>
            </a:r>
            <a:r>
              <a:rPr lang="zh-TW" altLang="en-US" sz="2200" dirty="0" smtClean="0">
                <a:latin typeface="標楷體" panose="03000509000000000000" pitchFamily="65" charset="-120"/>
                <a:ea typeface="標楷體" panose="03000509000000000000" pitchFamily="65" charset="-120"/>
              </a:rPr>
              <a:t>。</a:t>
            </a:r>
            <a:endParaRPr lang="en-US" altLang="zh-TW" sz="2200" dirty="0" smtClean="0">
              <a:latin typeface="標楷體" panose="03000509000000000000" pitchFamily="65" charset="-120"/>
              <a:ea typeface="標楷體" panose="03000509000000000000" pitchFamily="65" charset="-120"/>
            </a:endParaRPr>
          </a:p>
          <a:p>
            <a:pPr marL="342900" indent="-342900">
              <a:lnSpc>
                <a:spcPct val="150000"/>
              </a:lnSpc>
              <a:buFont typeface="Wingdings" panose="05000000000000000000" pitchFamily="2" charset="2"/>
              <a:buChar char="l"/>
            </a:pPr>
            <a:r>
              <a:rPr lang="zh-TW" altLang="en-US" sz="2200" dirty="0" smtClean="0">
                <a:latin typeface="標楷體" panose="03000509000000000000" pitchFamily="65" charset="-120"/>
                <a:ea typeface="標楷體" panose="03000509000000000000" pitchFamily="65" charset="-120"/>
              </a:rPr>
              <a:t>新</a:t>
            </a:r>
            <a:r>
              <a:rPr lang="zh-TW" altLang="en-US" sz="2200" dirty="0">
                <a:latin typeface="標楷體" panose="03000509000000000000" pitchFamily="65" charset="-120"/>
                <a:ea typeface="標楷體" panose="03000509000000000000" pitchFamily="65" charset="-120"/>
              </a:rPr>
              <a:t>函釋</a:t>
            </a:r>
            <a:r>
              <a:rPr lang="zh-TW" altLang="en-US" sz="2200" dirty="0" smtClean="0">
                <a:latin typeface="標楷體" panose="03000509000000000000" pitchFamily="65" charset="-120"/>
                <a:ea typeface="標楷體" panose="03000509000000000000" pitchFamily="65" charset="-120"/>
              </a:rPr>
              <a:t>：</a:t>
            </a:r>
            <a:r>
              <a:rPr lang="zh-TW" altLang="en-US" sz="2200" dirty="0">
                <a:latin typeface="標楷體" panose="03000509000000000000" pitchFamily="65" charset="-120"/>
                <a:ea typeface="標楷體" panose="03000509000000000000" pitchFamily="65" charset="-120"/>
              </a:rPr>
              <a:t>所稱坐落用地之認定，變更為無論以多筆相毗鄰農地合併興建個別農舍，或以集村方式申請興建之農舍，提供興建農舍之農業用地</a:t>
            </a:r>
            <a:endParaRPr lang="en-US" altLang="zh-TW" sz="2200" dirty="0" smtClean="0">
              <a:latin typeface="標楷體" panose="03000509000000000000" pitchFamily="65" charset="-120"/>
              <a:ea typeface="標楷體" panose="03000509000000000000" pitchFamily="65" charset="-120"/>
            </a:endParaRPr>
          </a:p>
          <a:p>
            <a:pPr marL="342900" indent="-342900">
              <a:lnSpc>
                <a:spcPct val="150000"/>
              </a:lnSpc>
              <a:buFont typeface="Wingdings" panose="05000000000000000000" pitchFamily="2" charset="2"/>
              <a:buChar char="l"/>
            </a:pPr>
            <a:endParaRPr lang="en-US" altLang="zh-TW" sz="2200" dirty="0" smtClean="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53C148F8-E709-4571-B7BA-25A6FD9DF310}" type="slidenum">
              <a:rPr lang="zh-TW" altLang="en-US" smtClean="0"/>
              <a:pPr/>
              <a:t>19</a:t>
            </a:fld>
            <a:endParaRPr lang="zh-TW" altLang="en-US"/>
          </a:p>
        </p:txBody>
      </p:sp>
    </p:spTree>
    <p:extLst>
      <p:ext uri="{BB962C8B-B14F-4D97-AF65-F5344CB8AC3E}">
        <p14:creationId xmlns:p14="http://schemas.microsoft.com/office/powerpoint/2010/main" xmlns="" val="580431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683568" y="476672"/>
            <a:ext cx="7920880" cy="6001643"/>
          </a:xfrm>
          <a:prstGeom prst="rect">
            <a:avLst/>
          </a:prstGeom>
          <a:noFill/>
        </p:spPr>
        <p:txBody>
          <a:bodyPr wrap="square" rtlCol="0">
            <a:spAutoFit/>
          </a:bodyPr>
          <a:lstStyle/>
          <a:p>
            <a:pPr marL="285750" indent="-285750">
              <a:buFont typeface="Wingdings" panose="05000000000000000000" pitchFamily="2" charset="2"/>
              <a:buChar char="p"/>
            </a:pPr>
            <a:r>
              <a:rPr lang="zh-TW" altLang="en-US" sz="2400" dirty="0" smtClean="0">
                <a:latin typeface="標楷體" panose="03000509000000000000" pitchFamily="65" charset="-120"/>
                <a:ea typeface="標楷體" panose="03000509000000000000" pitchFamily="65" charset="-120"/>
              </a:rPr>
              <a:t>學歷：</a:t>
            </a:r>
            <a:endParaRPr lang="en-US" altLang="zh-TW" sz="2400" dirty="0" smtClean="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台灣科技大學工業管理系</a:t>
            </a:r>
            <a:endParaRPr lang="en-US" altLang="zh-TW" sz="2400" dirty="0" smtClean="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明新科技大學電機工程系</a:t>
            </a:r>
            <a:endParaRPr lang="en-US" altLang="zh-TW" sz="2400" dirty="0" smtClean="0">
              <a:latin typeface="標楷體" panose="03000509000000000000" pitchFamily="65" charset="-120"/>
              <a:ea typeface="標楷體" panose="03000509000000000000" pitchFamily="65" charset="-120"/>
            </a:endParaRPr>
          </a:p>
          <a:p>
            <a:pPr marL="285750" indent="-285750">
              <a:buFont typeface="Wingdings" panose="05000000000000000000" pitchFamily="2" charset="2"/>
              <a:buChar char="p"/>
            </a:pPr>
            <a:r>
              <a:rPr lang="zh-TW" altLang="en-US" sz="2400" dirty="0" smtClean="0">
                <a:latin typeface="標楷體" panose="03000509000000000000" pitchFamily="65" charset="-120"/>
                <a:ea typeface="標楷體" panose="03000509000000000000" pitchFamily="65" charset="-120"/>
              </a:rPr>
              <a:t>經歷：</a:t>
            </a:r>
            <a:endParaRPr lang="en-US" altLang="zh-TW" sz="2400" dirty="0" smtClean="0">
              <a:latin typeface="標楷體" panose="03000509000000000000" pitchFamily="65" charset="-120"/>
              <a:ea typeface="標楷體" panose="03000509000000000000" pitchFamily="65" charset="-120"/>
            </a:endParaRPr>
          </a:p>
          <a:p>
            <a:pPr lvl="1"/>
            <a:r>
              <a:rPr lang="en-US" altLang="zh-TW"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陸軍高中軍訓教官</a:t>
            </a:r>
            <a:endParaRPr lang="en-US" altLang="zh-TW" sz="2400" dirty="0" smtClean="0">
              <a:latin typeface="標楷體" panose="03000509000000000000" pitchFamily="65" charset="-120"/>
              <a:ea typeface="標楷體" panose="03000509000000000000" pitchFamily="65" charset="-120"/>
            </a:endParaRPr>
          </a:p>
          <a:p>
            <a:pPr lvl="1"/>
            <a:r>
              <a:rPr lang="en-US" altLang="zh-TW" sz="2400" dirty="0" smtClean="0">
                <a:latin typeface="標楷體" panose="03000509000000000000" pitchFamily="65" charset="-120"/>
                <a:ea typeface="標楷體" panose="03000509000000000000" pitchFamily="65" charset="-120"/>
              </a:rPr>
              <a:t>	79</a:t>
            </a:r>
            <a:r>
              <a:rPr lang="zh-TW" altLang="en-US" sz="2400" dirty="0" smtClean="0">
                <a:latin typeface="標楷體" panose="03000509000000000000" pitchFamily="65" charset="-120"/>
                <a:ea typeface="標楷體" panose="03000509000000000000" pitchFamily="65" charset="-120"/>
              </a:rPr>
              <a:t>年行政人員普考及格</a:t>
            </a:r>
            <a:endParaRPr lang="en-US" altLang="zh-TW" sz="2400" dirty="0" smtClean="0">
              <a:latin typeface="標楷體" panose="03000509000000000000" pitchFamily="65" charset="-120"/>
              <a:ea typeface="標楷體" panose="03000509000000000000" pitchFamily="65" charset="-120"/>
            </a:endParaRPr>
          </a:p>
          <a:p>
            <a:pPr lvl="1"/>
            <a:r>
              <a:rPr lang="en-US" altLang="zh-TW" sz="2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84</a:t>
            </a:r>
            <a:r>
              <a:rPr lang="zh-TW" altLang="en-US" sz="2400" dirty="0" smtClean="0">
                <a:latin typeface="標楷體" panose="03000509000000000000" pitchFamily="65" charset="-120"/>
                <a:ea typeface="標楷體" panose="03000509000000000000" pitchFamily="65" charset="-120"/>
              </a:rPr>
              <a:t>年北區房屋冠軍不動產經紀人</a:t>
            </a:r>
            <a:endParaRPr lang="en-US" altLang="zh-TW" sz="2400" dirty="0">
              <a:latin typeface="標楷體" panose="03000509000000000000" pitchFamily="65" charset="-120"/>
              <a:ea typeface="標楷體" panose="03000509000000000000" pitchFamily="65" charset="-120"/>
            </a:endParaRPr>
          </a:p>
          <a:p>
            <a:pPr lvl="1"/>
            <a:r>
              <a:rPr lang="en-US" altLang="zh-TW" sz="2400" dirty="0" smtClean="0">
                <a:latin typeface="標楷體" panose="03000509000000000000" pitchFamily="65" charset="-120"/>
                <a:ea typeface="標楷體" panose="03000509000000000000" pitchFamily="65" charset="-120"/>
              </a:rPr>
              <a:t>	84</a:t>
            </a:r>
            <a:r>
              <a:rPr lang="zh-TW" altLang="en-US" sz="2400" dirty="0" smtClean="0">
                <a:latin typeface="標楷體" panose="03000509000000000000" pitchFamily="65" charset="-120"/>
                <a:ea typeface="標楷體" panose="03000509000000000000" pitchFamily="65" charset="-120"/>
              </a:rPr>
              <a:t>年地政士特考及格</a:t>
            </a:r>
            <a:endParaRPr lang="en-US" altLang="zh-TW" sz="2400" dirty="0" smtClean="0">
              <a:latin typeface="標楷體" panose="03000509000000000000" pitchFamily="65" charset="-120"/>
              <a:ea typeface="標楷體" panose="03000509000000000000" pitchFamily="65" charset="-120"/>
            </a:endParaRPr>
          </a:p>
          <a:p>
            <a:pPr lvl="1"/>
            <a:r>
              <a:rPr lang="en-US" altLang="zh-TW" sz="2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88</a:t>
            </a:r>
            <a:r>
              <a:rPr lang="zh-TW" altLang="en-US" sz="2400" dirty="0" smtClean="0">
                <a:latin typeface="標楷體" panose="03000509000000000000" pitchFamily="65" charset="-120"/>
                <a:ea typeface="標楷體" panose="03000509000000000000" pitchFamily="65" charset="-120"/>
              </a:rPr>
              <a:t>年第一屆不動產經紀人特考全國第</a:t>
            </a:r>
            <a:r>
              <a:rPr lang="en-US" altLang="zh-TW" sz="2400" dirty="0" smtClean="0">
                <a:latin typeface="標楷體" panose="03000509000000000000" pitchFamily="65" charset="-120"/>
                <a:ea typeface="標楷體" panose="03000509000000000000" pitchFamily="65" charset="-120"/>
              </a:rPr>
              <a:t>3</a:t>
            </a:r>
            <a:r>
              <a:rPr lang="zh-TW" altLang="en-US" sz="2400" dirty="0" smtClean="0">
                <a:latin typeface="標楷體" panose="03000509000000000000" pitchFamily="65" charset="-120"/>
                <a:ea typeface="標楷體" panose="03000509000000000000" pitchFamily="65" charset="-120"/>
              </a:rPr>
              <a:t>名</a:t>
            </a:r>
            <a:endParaRPr lang="en-US" altLang="zh-TW" sz="2400" dirty="0" smtClean="0">
              <a:latin typeface="標楷體" panose="03000509000000000000" pitchFamily="65" charset="-120"/>
              <a:ea typeface="標楷體" panose="03000509000000000000" pitchFamily="65" charset="-120"/>
            </a:endParaRPr>
          </a:p>
          <a:p>
            <a:pPr lvl="1"/>
            <a:r>
              <a:rPr lang="en-US" altLang="zh-TW" sz="2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88</a:t>
            </a:r>
            <a:r>
              <a:rPr lang="zh-TW" altLang="en-US" sz="2400" dirty="0" smtClean="0">
                <a:latin typeface="標楷體" panose="03000509000000000000" pitchFamily="65" charset="-120"/>
                <a:ea typeface="標楷體" panose="03000509000000000000" pitchFamily="65" charset="-120"/>
              </a:rPr>
              <a:t>年第一屆不動產經紀人普考及格</a:t>
            </a:r>
            <a:endParaRPr lang="en-US" altLang="zh-TW" sz="2400" dirty="0" smtClean="0">
              <a:latin typeface="標楷體" panose="03000509000000000000" pitchFamily="65" charset="-120"/>
              <a:ea typeface="標楷體" panose="03000509000000000000" pitchFamily="65" charset="-120"/>
            </a:endParaRPr>
          </a:p>
          <a:p>
            <a:pPr lvl="1"/>
            <a:r>
              <a:rPr lang="en-US" altLang="zh-TW"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永慶、有巢氏、台慶、住商、中信、</a:t>
            </a:r>
            <a:r>
              <a:rPr lang="en-US" altLang="zh-TW" sz="2400" dirty="0" smtClean="0">
                <a:latin typeface="標楷體" panose="03000509000000000000" pitchFamily="65" charset="-120"/>
                <a:ea typeface="標楷體" panose="03000509000000000000" pitchFamily="65" charset="-120"/>
              </a:rPr>
              <a:t>21</a:t>
            </a:r>
            <a:r>
              <a:rPr lang="zh-TW" altLang="en-US" sz="2400" dirty="0" smtClean="0">
                <a:latin typeface="標楷體" panose="03000509000000000000" pitchFamily="65" charset="-120"/>
                <a:ea typeface="標楷體" panose="03000509000000000000" pitchFamily="65" charset="-120"/>
              </a:rPr>
              <a:t>世紀、東森</a:t>
            </a:r>
            <a:r>
              <a:rPr lang="en-US" altLang="zh-TW" sz="2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全國特約地政士</a:t>
            </a:r>
            <a:endParaRPr lang="en-US" altLang="zh-TW" sz="2400" dirty="0" smtClean="0">
              <a:latin typeface="標楷體" panose="03000509000000000000" pitchFamily="65" charset="-120"/>
              <a:ea typeface="標楷體" panose="03000509000000000000" pitchFamily="65" charset="-120"/>
            </a:endParaRPr>
          </a:p>
          <a:p>
            <a:pPr lvl="1"/>
            <a:r>
              <a:rPr lang="en-US" altLang="zh-TW" sz="2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97</a:t>
            </a:r>
            <a:r>
              <a:rPr lang="zh-TW" altLang="en-US" sz="2400" dirty="0" smtClean="0">
                <a:latin typeface="標楷體" panose="03000509000000000000" pitchFamily="65" charset="-120"/>
                <a:ea typeface="標楷體" panose="03000509000000000000" pitchFamily="65" charset="-120"/>
              </a:rPr>
              <a:t>年</a:t>
            </a:r>
            <a:r>
              <a:rPr lang="en-US" altLang="zh-TW" sz="2400" dirty="0" smtClean="0">
                <a:latin typeface="標楷體" panose="03000509000000000000" pitchFamily="65" charset="-120"/>
                <a:ea typeface="標楷體" panose="03000509000000000000" pitchFamily="65" charset="-120"/>
              </a:rPr>
              <a:t>-106</a:t>
            </a:r>
            <a:r>
              <a:rPr lang="zh-TW" altLang="en-US" sz="2400" dirty="0" smtClean="0">
                <a:latin typeface="標楷體" panose="03000509000000000000" pitchFamily="65" charset="-120"/>
                <a:ea typeface="標楷體" panose="03000509000000000000" pitchFamily="65" charset="-120"/>
              </a:rPr>
              <a:t>年桃園縣不動產仲介經紀業同業公會講師</a:t>
            </a:r>
            <a:endParaRPr lang="en-US" altLang="zh-TW" sz="2400" dirty="0">
              <a:latin typeface="標楷體" panose="03000509000000000000" pitchFamily="65" charset="-120"/>
              <a:ea typeface="標楷體" panose="03000509000000000000" pitchFamily="65" charset="-120"/>
            </a:endParaRPr>
          </a:p>
          <a:p>
            <a:pPr lvl="1"/>
            <a:r>
              <a:rPr lang="en-US" altLang="zh-TW" sz="2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全國地政士簽證人資格、安信建經、僑馥建經特約</a:t>
            </a:r>
            <a:r>
              <a:rPr lang="en-US" altLang="zh-TW" sz="2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地政士</a:t>
            </a:r>
            <a:endParaRPr lang="en-US" altLang="zh-TW" sz="2400" dirty="0" smtClean="0">
              <a:latin typeface="標楷體" panose="03000509000000000000" pitchFamily="65" charset="-120"/>
              <a:ea typeface="標楷體" panose="03000509000000000000" pitchFamily="65" charset="-120"/>
            </a:endParaRPr>
          </a:p>
          <a:p>
            <a:pPr lvl="1"/>
            <a:r>
              <a:rPr lang="en-US" altLang="zh-TW"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宏信地政士事務所負責人</a:t>
            </a:r>
            <a:endParaRPr lang="en-US" altLang="zh-TW" sz="24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2271179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2668815" y="404664"/>
            <a:ext cx="4134465"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坐落用地的定義</a:t>
            </a:r>
            <a:r>
              <a:rPr lang="en-US" altLang="zh-TW" sz="2800" dirty="0" smtClean="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舊函釋</a:t>
            </a:r>
            <a:r>
              <a:rPr lang="en-US" altLang="zh-TW" sz="2800" dirty="0" smtClean="0">
                <a:latin typeface="標楷體" panose="03000509000000000000" pitchFamily="65" charset="-120"/>
                <a:ea typeface="標楷體" panose="03000509000000000000" pitchFamily="65" charset="-120"/>
              </a:rPr>
              <a:t>)</a:t>
            </a:r>
            <a:endParaRPr lang="zh-TW" altLang="en-US" sz="2800" dirty="0" smtClean="0">
              <a:latin typeface="標楷體" panose="03000509000000000000" pitchFamily="65" charset="-120"/>
              <a:ea typeface="標楷體" panose="03000509000000000000" pitchFamily="65" charset="-120"/>
            </a:endParaRPr>
          </a:p>
        </p:txBody>
      </p:sp>
      <p:sp>
        <p:nvSpPr>
          <p:cNvPr id="5" name="文字方塊 4"/>
          <p:cNvSpPr txBox="1"/>
          <p:nvPr/>
        </p:nvSpPr>
        <p:spPr>
          <a:xfrm>
            <a:off x="251520" y="1096283"/>
            <a:ext cx="8712968" cy="5016758"/>
          </a:xfrm>
          <a:prstGeom prst="rect">
            <a:avLst/>
          </a:prstGeom>
          <a:noFill/>
        </p:spPr>
        <p:txBody>
          <a:bodyPr wrap="square" rtlCol="0">
            <a:spAutoFit/>
          </a:bodyPr>
          <a:lstStyle/>
          <a:p>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函號</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內政部</a:t>
            </a:r>
            <a:r>
              <a:rPr lang="en-US" altLang="zh-TW" sz="2000" dirty="0">
                <a:latin typeface="標楷體" panose="03000509000000000000" pitchFamily="65" charset="-120"/>
                <a:ea typeface="標楷體" panose="03000509000000000000" pitchFamily="65" charset="-120"/>
              </a:rPr>
              <a:t>90</a:t>
            </a:r>
            <a:r>
              <a:rPr lang="zh-TW" altLang="en-US" sz="2000" dirty="0">
                <a:latin typeface="標楷體" panose="03000509000000000000" pitchFamily="65" charset="-120"/>
                <a:ea typeface="標楷體" panose="03000509000000000000" pitchFamily="65" charset="-120"/>
              </a:rPr>
              <a:t>年</a:t>
            </a:r>
            <a:r>
              <a:rPr lang="en-US" altLang="zh-TW" sz="2000" dirty="0">
                <a:latin typeface="標楷體" panose="03000509000000000000" pitchFamily="65" charset="-120"/>
                <a:ea typeface="標楷體" panose="03000509000000000000" pitchFamily="65" charset="-120"/>
              </a:rPr>
              <a:t>4</a:t>
            </a:r>
            <a:r>
              <a:rPr lang="zh-TW" altLang="en-US" sz="2000" dirty="0">
                <a:latin typeface="標楷體" panose="03000509000000000000" pitchFamily="65" charset="-120"/>
                <a:ea typeface="標楷體" panose="03000509000000000000" pitchFamily="65" charset="-120"/>
              </a:rPr>
              <a:t>月</a:t>
            </a:r>
            <a:r>
              <a:rPr lang="en-US" altLang="zh-TW" sz="2000" dirty="0">
                <a:latin typeface="標楷體" panose="03000509000000000000" pitchFamily="65" charset="-120"/>
                <a:ea typeface="標楷體" panose="03000509000000000000" pitchFamily="65" charset="-120"/>
              </a:rPr>
              <a:t>9</a:t>
            </a:r>
            <a:r>
              <a:rPr lang="zh-TW" altLang="en-US" sz="2000" dirty="0">
                <a:latin typeface="標楷體" panose="03000509000000000000" pitchFamily="65" charset="-120"/>
                <a:ea typeface="標楷體" panose="03000509000000000000" pitchFamily="65" charset="-120"/>
              </a:rPr>
              <a:t>日台（</a:t>
            </a:r>
            <a:r>
              <a:rPr lang="en-US" altLang="zh-TW" sz="2000" dirty="0">
                <a:latin typeface="標楷體" panose="03000509000000000000" pitchFamily="65" charset="-120"/>
                <a:ea typeface="標楷體" panose="03000509000000000000" pitchFamily="65" charset="-120"/>
              </a:rPr>
              <a:t>90</a:t>
            </a:r>
            <a:r>
              <a:rPr lang="zh-TW" altLang="en-US" sz="2000" dirty="0">
                <a:latin typeface="標楷體" panose="03000509000000000000" pitchFamily="65" charset="-120"/>
                <a:ea typeface="標楷體" panose="03000509000000000000" pitchFamily="65" charset="-120"/>
              </a:rPr>
              <a:t>）內地字第</a:t>
            </a:r>
            <a:r>
              <a:rPr lang="en-US" altLang="zh-TW" sz="2000" dirty="0">
                <a:latin typeface="標楷體" panose="03000509000000000000" pitchFamily="65" charset="-120"/>
                <a:ea typeface="標楷體" panose="03000509000000000000" pitchFamily="65" charset="-120"/>
              </a:rPr>
              <a:t>9060635</a:t>
            </a:r>
            <a:r>
              <a:rPr lang="zh-TW" altLang="en-US" sz="2000" dirty="0">
                <a:latin typeface="標楷體" panose="03000509000000000000" pitchFamily="65" charset="-120"/>
                <a:ea typeface="標楷體" panose="03000509000000000000" pitchFamily="65" charset="-120"/>
              </a:rPr>
              <a:t>號 </a:t>
            </a:r>
          </a:p>
          <a:p>
            <a:pPr>
              <a:spcBef>
                <a:spcPts val="600"/>
              </a:spcBef>
            </a:pP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法條</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耕地</a:t>
            </a:r>
            <a:r>
              <a:rPr lang="zh-TW" altLang="en-US" sz="2000" dirty="0">
                <a:latin typeface="標楷體" panose="03000509000000000000" pitchFamily="65" charset="-120"/>
                <a:ea typeface="標楷體" panose="03000509000000000000" pitchFamily="65" charset="-120"/>
              </a:rPr>
              <a:t>分割執行要點第</a:t>
            </a:r>
            <a:r>
              <a:rPr lang="en-US" altLang="zh-TW" sz="2000" dirty="0">
                <a:latin typeface="標楷體" panose="03000509000000000000" pitchFamily="65" charset="-120"/>
                <a:ea typeface="標楷體" panose="03000509000000000000" pitchFamily="65" charset="-120"/>
              </a:rPr>
              <a:t>4</a:t>
            </a:r>
            <a:r>
              <a:rPr lang="zh-TW" altLang="en-US" sz="2000" dirty="0">
                <a:latin typeface="標楷體" panose="03000509000000000000" pitchFamily="65" charset="-120"/>
                <a:ea typeface="標楷體" panose="03000509000000000000" pitchFamily="65" charset="-120"/>
              </a:rPr>
              <a:t>點 </a:t>
            </a:r>
          </a:p>
          <a:p>
            <a:pPr>
              <a:spcBef>
                <a:spcPts val="600"/>
              </a:spcBef>
            </a:pP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要旨</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符合</a:t>
            </a:r>
            <a:r>
              <a:rPr lang="zh-TW" altLang="en-US" sz="2000" dirty="0">
                <a:latin typeface="標楷體" panose="03000509000000000000" pitchFamily="65" charset="-120"/>
                <a:ea typeface="標楷體" panose="03000509000000000000" pitchFamily="65" charset="-120"/>
              </a:rPr>
              <a:t>農業發展條例第</a:t>
            </a:r>
            <a:r>
              <a:rPr lang="en-US" altLang="zh-TW" sz="2000" dirty="0">
                <a:latin typeface="標楷體" panose="03000509000000000000" pitchFamily="65" charset="-120"/>
                <a:ea typeface="標楷體" panose="03000509000000000000" pitchFamily="65" charset="-120"/>
              </a:rPr>
              <a:t>16</a:t>
            </a:r>
            <a:r>
              <a:rPr lang="zh-TW" altLang="en-US" sz="2000" dirty="0">
                <a:latin typeface="標楷體" panose="03000509000000000000" pitchFamily="65" charset="-120"/>
                <a:ea typeface="標楷體" panose="03000509000000000000" pitchFamily="65" charset="-120"/>
              </a:rPr>
              <a:t>條規定得以分割之情形者，即可受理辦理</a:t>
            </a:r>
            <a:r>
              <a:rPr lang="zh-TW" altLang="en-US" sz="2000" dirty="0" smtClean="0">
                <a:latin typeface="標楷體" panose="03000509000000000000" pitchFamily="65" charset="-120"/>
                <a:ea typeface="標楷體" panose="03000509000000000000" pitchFamily="65" charset="-120"/>
              </a:rPr>
              <a:t>分</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割</a:t>
            </a:r>
            <a:r>
              <a:rPr lang="zh-TW" altLang="en-US" sz="2000" dirty="0">
                <a:latin typeface="標楷體" panose="03000509000000000000" pitchFamily="65" charset="-120"/>
                <a:ea typeface="標楷體" panose="03000509000000000000" pitchFamily="65" charset="-120"/>
              </a:rPr>
              <a:t>，無須考量其地上之建築物 </a:t>
            </a:r>
          </a:p>
          <a:p>
            <a:pPr>
              <a:spcBef>
                <a:spcPts val="600"/>
              </a:spcBef>
            </a:pP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內容</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關於</a:t>
            </a:r>
            <a:r>
              <a:rPr lang="zh-TW" altLang="en-US" sz="2000" dirty="0">
                <a:latin typeface="標楷體" panose="03000509000000000000" pitchFamily="65" charset="-120"/>
                <a:ea typeface="標楷體" panose="03000509000000000000" pitchFamily="65" charset="-120"/>
              </a:rPr>
              <a:t>「耕地分割執行要點」原第</a:t>
            </a:r>
            <a:r>
              <a:rPr lang="en-US" altLang="zh-TW" sz="2000" dirty="0">
                <a:latin typeface="標楷體" panose="03000509000000000000" pitchFamily="65" charset="-120"/>
                <a:ea typeface="標楷體" panose="03000509000000000000" pitchFamily="65" charset="-120"/>
              </a:rPr>
              <a:t>6</a:t>
            </a:r>
            <a:r>
              <a:rPr lang="zh-TW" altLang="en-US" sz="2000" dirty="0">
                <a:latin typeface="標楷體" panose="03000509000000000000" pitchFamily="65" charset="-120"/>
                <a:ea typeface="標楷體" panose="03000509000000000000" pitchFamily="65" charset="-120"/>
              </a:rPr>
              <a:t>點規定已興建農舍需計算建蔽</a:t>
            </a:r>
            <a:r>
              <a:rPr lang="zh-TW" altLang="en-US" sz="2000" dirty="0" smtClean="0">
                <a:latin typeface="標楷體" panose="03000509000000000000" pitchFamily="65" charset="-120"/>
                <a:ea typeface="標楷體" panose="03000509000000000000" pitchFamily="65" charset="-120"/>
              </a:rPr>
              <a:t>率</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還原</a:t>
            </a:r>
            <a:r>
              <a:rPr lang="zh-TW" altLang="en-US" sz="2000" dirty="0">
                <a:latin typeface="標楷體" panose="03000509000000000000" pitchFamily="65" charset="-120"/>
                <a:ea typeface="標楷體" panose="03000509000000000000" pitchFamily="65" charset="-120"/>
              </a:rPr>
              <a:t>分割之限制業經本部</a:t>
            </a:r>
            <a:r>
              <a:rPr lang="en-US" altLang="zh-TW" sz="2000" dirty="0">
                <a:latin typeface="標楷體" panose="03000509000000000000" pitchFamily="65" charset="-120"/>
                <a:ea typeface="標楷體" panose="03000509000000000000" pitchFamily="65" charset="-120"/>
              </a:rPr>
              <a:t>90</a:t>
            </a:r>
            <a:r>
              <a:rPr lang="zh-TW" altLang="en-US" sz="2000" dirty="0">
                <a:latin typeface="標楷體" panose="03000509000000000000" pitchFamily="65" charset="-120"/>
                <a:ea typeface="標楷體" panose="03000509000000000000" pitchFamily="65" charset="-120"/>
              </a:rPr>
              <a:t>年</a:t>
            </a:r>
            <a:r>
              <a:rPr lang="en-US" altLang="zh-TW" sz="2000" dirty="0">
                <a:latin typeface="標楷體" panose="03000509000000000000" pitchFamily="65" charset="-120"/>
                <a:ea typeface="標楷體" panose="03000509000000000000" pitchFamily="65" charset="-120"/>
              </a:rPr>
              <a:t>2</a:t>
            </a:r>
            <a:r>
              <a:rPr lang="zh-TW" altLang="en-US" sz="2000" dirty="0">
                <a:latin typeface="標楷體" panose="03000509000000000000" pitchFamily="65" charset="-120"/>
                <a:ea typeface="標楷體" panose="03000509000000000000" pitchFamily="65" charset="-120"/>
              </a:rPr>
              <a:t>月</a:t>
            </a:r>
            <a:r>
              <a:rPr lang="en-US" altLang="zh-TW" sz="2000" dirty="0">
                <a:latin typeface="標楷體" panose="03000509000000000000" pitchFamily="65" charset="-120"/>
                <a:ea typeface="標楷體" panose="03000509000000000000" pitchFamily="65" charset="-120"/>
              </a:rPr>
              <a:t>9</a:t>
            </a:r>
            <a:r>
              <a:rPr lang="zh-TW" altLang="en-US" sz="2000" dirty="0">
                <a:latin typeface="標楷體" panose="03000509000000000000" pitchFamily="65" charset="-120"/>
                <a:ea typeface="標楷體" panose="03000509000000000000" pitchFamily="65" charset="-120"/>
              </a:rPr>
              <a:t>日台（</a:t>
            </a:r>
            <a:r>
              <a:rPr lang="en-US" altLang="zh-TW" sz="2000" dirty="0">
                <a:latin typeface="標楷體" panose="03000509000000000000" pitchFamily="65" charset="-120"/>
                <a:ea typeface="標楷體" panose="03000509000000000000" pitchFamily="65" charset="-120"/>
              </a:rPr>
              <a:t>90</a:t>
            </a:r>
            <a:r>
              <a:rPr lang="zh-TW" altLang="en-US" sz="2000" dirty="0">
                <a:latin typeface="標楷體" panose="03000509000000000000" pitchFamily="65" charset="-120"/>
                <a:ea typeface="標楷體" panose="03000509000000000000" pitchFamily="65" charset="-120"/>
              </a:rPr>
              <a:t>）內地字第</a:t>
            </a:r>
            <a:r>
              <a:rPr lang="en-US" altLang="zh-TW" sz="2000" dirty="0">
                <a:latin typeface="標楷體" panose="03000509000000000000" pitchFamily="65" charset="-120"/>
                <a:ea typeface="標楷體" panose="03000509000000000000" pitchFamily="65" charset="-120"/>
              </a:rPr>
              <a:t>8918595</a:t>
            </a:r>
            <a:r>
              <a:rPr lang="zh-TW" altLang="en-US" sz="2000" dirty="0" smtClean="0">
                <a:latin typeface="標楷體" panose="03000509000000000000" pitchFamily="65" charset="-120"/>
                <a:ea typeface="標楷體" panose="03000509000000000000" pitchFamily="65" charset="-120"/>
              </a:rPr>
              <a:t>號</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函</a:t>
            </a:r>
            <a:r>
              <a:rPr lang="zh-TW" altLang="en-US" sz="2000" dirty="0">
                <a:latin typeface="標楷體" panose="03000509000000000000" pitchFamily="65" charset="-120"/>
                <a:ea typeface="標楷體" panose="03000509000000000000" pitchFamily="65" charset="-120"/>
              </a:rPr>
              <a:t>刪除該執行要點第</a:t>
            </a:r>
            <a:r>
              <a:rPr lang="en-US" altLang="zh-TW" sz="2000" dirty="0">
                <a:latin typeface="標楷體" panose="03000509000000000000" pitchFamily="65" charset="-120"/>
                <a:ea typeface="標楷體" panose="03000509000000000000" pitchFamily="65" charset="-120"/>
              </a:rPr>
              <a:t>6</a:t>
            </a:r>
            <a:r>
              <a:rPr lang="zh-TW" altLang="en-US" sz="2000" dirty="0">
                <a:latin typeface="標楷體" panose="03000509000000000000" pitchFamily="65" charset="-120"/>
                <a:ea typeface="標楷體" panose="03000509000000000000" pitchFamily="65" charset="-120"/>
              </a:rPr>
              <a:t>點之規定，是以農業發展條例修正公布前</a:t>
            </a:r>
            <a:r>
              <a:rPr lang="zh-TW" altLang="en-US" sz="2000" dirty="0" smtClean="0">
                <a:latin typeface="標楷體" panose="03000509000000000000" pitchFamily="65" charset="-120"/>
                <a:ea typeface="標楷體" panose="03000509000000000000" pitchFamily="65" charset="-120"/>
              </a:rPr>
              <a:t>已</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興建</a:t>
            </a:r>
            <a:r>
              <a:rPr lang="zh-TW" altLang="en-US" sz="2000" dirty="0">
                <a:latin typeface="標楷體" panose="03000509000000000000" pitchFamily="65" charset="-120"/>
                <a:ea typeface="標楷體" panose="03000509000000000000" pitchFamily="65" charset="-120"/>
              </a:rPr>
              <a:t>農舍之耕地分割，只要符合農業發展條例第</a:t>
            </a:r>
            <a:r>
              <a:rPr lang="en-US" altLang="zh-TW" sz="2000" dirty="0">
                <a:latin typeface="標楷體" panose="03000509000000000000" pitchFamily="65" charset="-120"/>
                <a:ea typeface="標楷體" panose="03000509000000000000" pitchFamily="65" charset="-120"/>
              </a:rPr>
              <a:t>16</a:t>
            </a:r>
            <a:r>
              <a:rPr lang="zh-TW" altLang="en-US" sz="2000" dirty="0">
                <a:latin typeface="標楷體" panose="03000509000000000000" pitchFamily="65" charset="-120"/>
                <a:ea typeface="標楷體" panose="03000509000000000000" pitchFamily="65" charset="-120"/>
              </a:rPr>
              <a:t>條規定得以</a:t>
            </a:r>
            <a:r>
              <a:rPr lang="zh-TW" altLang="en-US" sz="2000" dirty="0" smtClean="0">
                <a:latin typeface="標楷體" panose="03000509000000000000" pitchFamily="65" charset="-120"/>
                <a:ea typeface="標楷體" panose="03000509000000000000" pitchFamily="65" charset="-120"/>
              </a:rPr>
              <a:t>分割</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之</a:t>
            </a:r>
            <a:r>
              <a:rPr lang="zh-TW" altLang="en-US" sz="2000" dirty="0">
                <a:latin typeface="標楷體" panose="03000509000000000000" pitchFamily="65" charset="-120"/>
                <a:ea typeface="標楷體" panose="03000509000000000000" pitchFamily="65" charset="-120"/>
              </a:rPr>
              <a:t>情形者即可受理辦理分割，無須考量其地上之建築物。另關於</a:t>
            </a:r>
            <a:r>
              <a:rPr lang="zh-TW" altLang="en-US" sz="2000" dirty="0" smtClean="0">
                <a:latin typeface="標楷體" panose="03000509000000000000" pitchFamily="65" charset="-120"/>
                <a:ea typeface="標楷體" panose="03000509000000000000" pitchFamily="65" charset="-120"/>
              </a:rPr>
              <a:t>農</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業</a:t>
            </a:r>
            <a:r>
              <a:rPr lang="zh-TW" altLang="en-US" sz="2000" dirty="0">
                <a:latin typeface="標楷體" panose="03000509000000000000" pitchFamily="65" charset="-120"/>
                <a:ea typeface="標楷體" panose="03000509000000000000" pitchFamily="65" charset="-120"/>
              </a:rPr>
              <a:t>發展條例第</a:t>
            </a:r>
            <a:r>
              <a:rPr lang="en-US" altLang="zh-TW" sz="2000" dirty="0">
                <a:latin typeface="標楷體" panose="03000509000000000000" pitchFamily="65" charset="-120"/>
                <a:ea typeface="標楷體" panose="03000509000000000000" pitchFamily="65" charset="-120"/>
              </a:rPr>
              <a:t>18</a:t>
            </a:r>
            <a:r>
              <a:rPr lang="zh-TW" altLang="en-US" sz="2000" dirty="0">
                <a:latin typeface="標楷體" panose="03000509000000000000" pitchFamily="65" charset="-120"/>
                <a:ea typeface="標楷體" panose="03000509000000000000" pitchFamily="65" charset="-120"/>
              </a:rPr>
              <a:t>條第</a:t>
            </a:r>
            <a:r>
              <a:rPr lang="en-US" altLang="zh-TW" sz="2000" dirty="0">
                <a:latin typeface="標楷體" panose="03000509000000000000" pitchFamily="65" charset="-120"/>
                <a:ea typeface="標楷體" panose="03000509000000000000" pitchFamily="65" charset="-120"/>
              </a:rPr>
              <a:t>4</a:t>
            </a:r>
            <a:r>
              <a:rPr lang="zh-TW" altLang="en-US" sz="2000" dirty="0">
                <a:latin typeface="標楷體" panose="03000509000000000000" pitchFamily="65" charset="-120"/>
                <a:ea typeface="標楷體" panose="03000509000000000000" pitchFamily="65" charset="-120"/>
              </a:rPr>
              <a:t>項規定「農舍應與其坐落用地併同移轉或</a:t>
            </a:r>
            <a:r>
              <a:rPr lang="zh-TW" altLang="en-US" sz="2000" dirty="0" smtClean="0">
                <a:latin typeface="標楷體" panose="03000509000000000000" pitchFamily="65" charset="-120"/>
                <a:ea typeface="標楷體" panose="03000509000000000000" pitchFamily="65" charset="-120"/>
              </a:rPr>
              <a:t>併</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同</a:t>
            </a:r>
            <a:r>
              <a:rPr lang="zh-TW" altLang="en-US" sz="2000" dirty="0">
                <a:latin typeface="標楷體" panose="03000509000000000000" pitchFamily="65" charset="-120"/>
                <a:ea typeface="標楷體" panose="03000509000000000000" pitchFamily="65" charset="-120"/>
              </a:rPr>
              <a:t>設定抵押權」，所稱之「坐落用地」，係指農舍所坐落之該筆</a:t>
            </a:r>
            <a:r>
              <a:rPr lang="zh-TW" altLang="en-US" sz="2000" dirty="0" smtClean="0">
                <a:latin typeface="標楷體" panose="03000509000000000000" pitchFamily="65" charset="-120"/>
                <a:ea typeface="標楷體" panose="03000509000000000000" pitchFamily="65" charset="-120"/>
              </a:rPr>
              <a:t>土</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地</a:t>
            </a:r>
            <a:r>
              <a:rPr lang="zh-TW" altLang="en-US" sz="2000" dirty="0">
                <a:latin typeface="標楷體" panose="03000509000000000000" pitchFamily="65" charset="-120"/>
                <a:ea typeface="標楷體" panose="03000509000000000000" pitchFamily="65" charset="-120"/>
              </a:rPr>
              <a:t>。本部</a:t>
            </a:r>
            <a:r>
              <a:rPr lang="en-US" altLang="zh-TW" sz="2000" dirty="0">
                <a:latin typeface="標楷體" panose="03000509000000000000" pitchFamily="65" charset="-120"/>
                <a:ea typeface="標楷體" panose="03000509000000000000" pitchFamily="65" charset="-120"/>
              </a:rPr>
              <a:t>90</a:t>
            </a:r>
            <a:r>
              <a:rPr lang="zh-TW" altLang="en-US" sz="2000" dirty="0">
                <a:latin typeface="標楷體" panose="03000509000000000000" pitchFamily="65" charset="-120"/>
                <a:ea typeface="標楷體" panose="03000509000000000000" pitchFamily="65" charset="-120"/>
              </a:rPr>
              <a:t>年</a:t>
            </a:r>
            <a:r>
              <a:rPr lang="en-US" altLang="zh-TW" sz="2000" dirty="0">
                <a:latin typeface="標楷體" panose="03000509000000000000" pitchFamily="65" charset="-120"/>
                <a:ea typeface="標楷體" panose="03000509000000000000" pitchFamily="65" charset="-120"/>
              </a:rPr>
              <a:t>2</a:t>
            </a:r>
            <a:r>
              <a:rPr lang="zh-TW" altLang="en-US" sz="2000" dirty="0">
                <a:latin typeface="標楷體" panose="03000509000000000000" pitchFamily="65" charset="-120"/>
                <a:ea typeface="標楷體" panose="03000509000000000000" pitchFamily="65" charset="-120"/>
              </a:rPr>
              <a:t>月</a:t>
            </a:r>
            <a:r>
              <a:rPr lang="en-US" altLang="zh-TW" sz="2000" dirty="0">
                <a:latin typeface="標楷體" panose="03000509000000000000" pitchFamily="65" charset="-120"/>
                <a:ea typeface="標楷體" panose="03000509000000000000" pitchFamily="65" charset="-120"/>
              </a:rPr>
              <a:t>26</a:t>
            </a:r>
            <a:r>
              <a:rPr lang="zh-TW" altLang="en-US" sz="2000" dirty="0">
                <a:latin typeface="標楷體" panose="03000509000000000000" pitchFamily="65" charset="-120"/>
                <a:ea typeface="標楷體" panose="03000509000000000000" pitchFamily="65" charset="-120"/>
              </a:rPr>
              <a:t>日台（</a:t>
            </a:r>
            <a:r>
              <a:rPr lang="en-US" altLang="zh-TW" sz="2000" dirty="0">
                <a:latin typeface="標楷體" panose="03000509000000000000" pitchFamily="65" charset="-120"/>
                <a:ea typeface="標楷體" panose="03000509000000000000" pitchFamily="65" charset="-120"/>
              </a:rPr>
              <a:t>90</a:t>
            </a:r>
            <a:r>
              <a:rPr lang="zh-TW" altLang="en-US" sz="2000" dirty="0">
                <a:latin typeface="標楷體" panose="03000509000000000000" pitchFamily="65" charset="-120"/>
                <a:ea typeface="標楷體" panose="03000509000000000000" pitchFamily="65" charset="-120"/>
              </a:rPr>
              <a:t>）內地字第</a:t>
            </a:r>
            <a:r>
              <a:rPr lang="en-US" altLang="zh-TW" sz="2000" dirty="0">
                <a:latin typeface="標楷體" panose="03000509000000000000" pitchFamily="65" charset="-120"/>
                <a:ea typeface="標楷體" panose="03000509000000000000" pitchFamily="65" charset="-120"/>
              </a:rPr>
              <a:t>9068423</a:t>
            </a:r>
            <a:r>
              <a:rPr lang="zh-TW" altLang="en-US" sz="2000" dirty="0">
                <a:latin typeface="標楷體" panose="03000509000000000000" pitchFamily="65" charset="-120"/>
                <a:ea typeface="標楷體" panose="03000509000000000000" pitchFamily="65" charset="-120"/>
              </a:rPr>
              <a:t>號函釋有案。至</a:t>
            </a:r>
            <a:r>
              <a:rPr lang="zh-TW" altLang="en-US" sz="2000" dirty="0" smtClean="0">
                <a:latin typeface="標楷體" panose="03000509000000000000" pitchFamily="65" charset="-120"/>
                <a:ea typeface="標楷體" panose="03000509000000000000" pitchFamily="65" charset="-120"/>
              </a:rPr>
              <a:t>有</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關</a:t>
            </a:r>
            <a:r>
              <a:rPr lang="zh-TW" altLang="en-US" sz="2000" dirty="0">
                <a:latin typeface="標楷體" panose="03000509000000000000" pitchFamily="65" charset="-120"/>
                <a:ea typeface="標楷體" panose="03000509000000000000" pitchFamily="65" charset="-120"/>
              </a:rPr>
              <a:t>農舍所有權之移轉及已申請建築之農地不得再申請建築之限制</a:t>
            </a:r>
            <a:r>
              <a:rPr lang="zh-TW" altLang="en-US" sz="2000" dirty="0" smtClean="0">
                <a:latin typeface="標楷體" panose="03000509000000000000" pitchFamily="65" charset="-120"/>
                <a:ea typeface="標楷體" panose="03000509000000000000" pitchFamily="65" charset="-120"/>
              </a:rPr>
              <a:t>，</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農業</a:t>
            </a:r>
            <a:r>
              <a:rPr lang="zh-TW" altLang="en-US" sz="2000" dirty="0">
                <a:latin typeface="標楷體" panose="03000509000000000000" pitchFamily="65" charset="-120"/>
                <a:ea typeface="標楷體" panose="03000509000000000000" pitchFamily="65" charset="-120"/>
              </a:rPr>
              <a:t>發展條例第</a:t>
            </a:r>
            <a:r>
              <a:rPr lang="en-US" altLang="zh-TW" sz="2000" dirty="0">
                <a:latin typeface="標楷體" panose="03000509000000000000" pitchFamily="65" charset="-120"/>
                <a:ea typeface="標楷體" panose="03000509000000000000" pitchFamily="65" charset="-120"/>
              </a:rPr>
              <a:t>18</a:t>
            </a:r>
            <a:r>
              <a:rPr lang="zh-TW" altLang="en-US" sz="2000" dirty="0">
                <a:latin typeface="標楷體" panose="03000509000000000000" pitchFamily="65" charset="-120"/>
                <a:ea typeface="標楷體" panose="03000509000000000000" pitchFamily="65" charset="-120"/>
              </a:rPr>
              <a:t>條業有明定，應依其規定辦理。 </a:t>
            </a:r>
          </a:p>
          <a:p>
            <a:pPr>
              <a:spcBef>
                <a:spcPts val="600"/>
              </a:spcBef>
            </a:pPr>
            <a:r>
              <a:rPr lang="zh-TW" altLang="en-US" sz="2000" dirty="0">
                <a:latin typeface="標楷體" panose="03000509000000000000" pitchFamily="65" charset="-120"/>
                <a:ea typeface="標楷體" panose="03000509000000000000" pitchFamily="65" charset="-120"/>
              </a:rPr>
              <a:t>（備註：本解釋函令所稱之坐落用地，非指集村興建農舍之坐落用地。）</a:t>
            </a:r>
          </a:p>
        </p:txBody>
      </p:sp>
      <p:sp>
        <p:nvSpPr>
          <p:cNvPr id="4" name="投影片編號版面配置區 3"/>
          <p:cNvSpPr>
            <a:spLocks noGrp="1"/>
          </p:cNvSpPr>
          <p:nvPr>
            <p:ph type="sldNum" sz="quarter" idx="12"/>
          </p:nvPr>
        </p:nvSpPr>
        <p:spPr/>
        <p:txBody>
          <a:bodyPr/>
          <a:lstStyle/>
          <a:p>
            <a:fld id="{53C148F8-E709-4571-B7BA-25A6FD9DF310}" type="slidenum">
              <a:rPr lang="zh-TW" altLang="en-US" smtClean="0"/>
              <a:pPr/>
              <a:t>20</a:t>
            </a:fld>
            <a:endParaRPr lang="zh-TW" altLang="en-US"/>
          </a:p>
        </p:txBody>
      </p:sp>
    </p:spTree>
    <p:extLst>
      <p:ext uri="{BB962C8B-B14F-4D97-AF65-F5344CB8AC3E}">
        <p14:creationId xmlns:p14="http://schemas.microsoft.com/office/powerpoint/2010/main" xmlns="" val="3694063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455925" y="1175261"/>
            <a:ext cx="8354275" cy="1400383"/>
          </a:xfrm>
          <a:prstGeom prst="rect">
            <a:avLst/>
          </a:prstGeom>
          <a:noFill/>
        </p:spPr>
        <p:txBody>
          <a:bodyPr wrap="square" rtlCol="0">
            <a:spAutoFit/>
          </a:bodyPr>
          <a:lstStyle/>
          <a:p>
            <a:r>
              <a:rPr lang="zh-TW" altLang="en-US" sz="2200" dirty="0" smtClean="0">
                <a:latin typeface="標楷體" panose="03000509000000000000" pitchFamily="65" charset="-120"/>
                <a:ea typeface="標楷體" panose="03000509000000000000" pitchFamily="65" charset="-120"/>
              </a:rPr>
              <a:t>農業發展條例第</a:t>
            </a:r>
            <a:r>
              <a:rPr lang="en-US" altLang="zh-TW" sz="2200" dirty="0" smtClean="0">
                <a:latin typeface="標楷體" panose="03000509000000000000" pitchFamily="65" charset="-120"/>
                <a:ea typeface="標楷體" panose="03000509000000000000" pitchFamily="65" charset="-120"/>
              </a:rPr>
              <a:t>18</a:t>
            </a:r>
            <a:r>
              <a:rPr lang="zh-TW" altLang="en-US" sz="2200" dirty="0" smtClean="0">
                <a:latin typeface="標楷體" panose="03000509000000000000" pitchFamily="65" charset="-120"/>
                <a:ea typeface="標楷體" panose="03000509000000000000" pitchFamily="65" charset="-120"/>
              </a:rPr>
              <a:t>條第</a:t>
            </a:r>
            <a:r>
              <a:rPr lang="en-US" altLang="zh-TW" sz="2200" dirty="0" smtClean="0">
                <a:latin typeface="標楷體" panose="03000509000000000000" pitchFamily="65" charset="-120"/>
                <a:ea typeface="標楷體" panose="03000509000000000000" pitchFamily="65" charset="-120"/>
              </a:rPr>
              <a:t>4</a:t>
            </a:r>
            <a:r>
              <a:rPr lang="zh-TW" altLang="en-US" sz="2200" dirty="0" smtClean="0">
                <a:latin typeface="標楷體" panose="03000509000000000000" pitchFamily="65" charset="-120"/>
                <a:ea typeface="標楷體" panose="03000509000000000000" pitchFamily="65" charset="-120"/>
              </a:rPr>
              <a:t>項所稱坐落用地之認定。</a:t>
            </a:r>
            <a:endParaRPr lang="en-US" altLang="zh-TW" sz="2200" dirty="0" smtClean="0">
              <a:latin typeface="標楷體" panose="03000509000000000000" pitchFamily="65" charset="-120"/>
              <a:ea typeface="標楷體" panose="03000509000000000000" pitchFamily="65" charset="-120"/>
            </a:endParaRPr>
          </a:p>
          <a:p>
            <a:pPr lvl="2" algn="r">
              <a:lnSpc>
                <a:spcPct val="150000"/>
              </a:lnSpc>
            </a:pP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行政院農委會</a:t>
            </a:r>
            <a:r>
              <a:rPr lang="en-US" altLang="zh-TW" dirty="0" smtClean="0">
                <a:latin typeface="標楷體" panose="03000509000000000000" pitchFamily="65" charset="-120"/>
                <a:ea typeface="標楷體" panose="03000509000000000000" pitchFamily="65" charset="-120"/>
              </a:rPr>
              <a:t>104.5.13</a:t>
            </a:r>
            <a:r>
              <a:rPr lang="zh-TW" altLang="en-US" dirty="0">
                <a:latin typeface="標楷體" panose="03000509000000000000" pitchFamily="65" charset="-120"/>
                <a:ea typeface="標楷體" panose="03000509000000000000" pitchFamily="65" charset="-120"/>
              </a:rPr>
              <a:t>農水</a:t>
            </a:r>
            <a:r>
              <a:rPr lang="zh-TW" altLang="en-US" dirty="0" smtClean="0">
                <a:latin typeface="標楷體" panose="03000509000000000000" pitchFamily="65" charset="-120"/>
                <a:ea typeface="標楷體" panose="03000509000000000000" pitchFamily="65" charset="-120"/>
              </a:rPr>
              <a:t>保字第</a:t>
            </a:r>
            <a:r>
              <a:rPr lang="en-US" altLang="zh-TW" dirty="0" smtClean="0">
                <a:latin typeface="標楷體" panose="03000509000000000000" pitchFamily="65" charset="-120"/>
                <a:ea typeface="標楷體" panose="03000509000000000000" pitchFamily="65" charset="-120"/>
              </a:rPr>
              <a:t>1030244431</a:t>
            </a:r>
            <a:r>
              <a:rPr lang="zh-TW" altLang="en-US" dirty="0" smtClean="0">
                <a:latin typeface="標楷體" panose="03000509000000000000" pitchFamily="65" charset="-120"/>
                <a:ea typeface="標楷體" panose="03000509000000000000" pitchFamily="65" charset="-120"/>
              </a:rPr>
              <a:t>號函；</a:t>
            </a:r>
            <a:endParaRPr lang="en-US" altLang="zh-TW" dirty="0">
              <a:latin typeface="標楷體" panose="03000509000000000000" pitchFamily="65" charset="-120"/>
              <a:ea typeface="標楷體" panose="03000509000000000000" pitchFamily="65" charset="-120"/>
            </a:endParaRPr>
          </a:p>
          <a:p>
            <a:pPr lvl="2" algn="r"/>
            <a:r>
              <a:rPr lang="en-US" altLang="zh-TW" dirty="0" smtClean="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103.11.27</a:t>
            </a:r>
            <a:r>
              <a:rPr lang="zh-TW" altLang="en-US" dirty="0" smtClean="0">
                <a:latin typeface="標楷體" panose="03000509000000000000" pitchFamily="65" charset="-120"/>
                <a:ea typeface="標楷體" panose="03000509000000000000" pitchFamily="65" charset="-120"/>
              </a:rPr>
              <a:t>農授水保字第</a:t>
            </a:r>
            <a:r>
              <a:rPr lang="en-US" altLang="zh-TW" dirty="0" smtClean="0">
                <a:latin typeface="標楷體" panose="03000509000000000000" pitchFamily="65" charset="-120"/>
                <a:ea typeface="標楷體" panose="03000509000000000000" pitchFamily="65" charset="-120"/>
              </a:rPr>
              <a:t>1030237929</a:t>
            </a:r>
            <a:r>
              <a:rPr lang="zh-TW" altLang="en-US" dirty="0" smtClean="0">
                <a:latin typeface="標楷體" panose="03000509000000000000" pitchFamily="65" charset="-120"/>
                <a:ea typeface="標楷體" panose="03000509000000000000" pitchFamily="65" charset="-120"/>
              </a:rPr>
              <a:t>號函；</a:t>
            </a:r>
            <a:endParaRPr lang="en-US" altLang="zh-TW" dirty="0">
              <a:latin typeface="標楷體" panose="03000509000000000000" pitchFamily="65" charset="-120"/>
              <a:ea typeface="標楷體" panose="03000509000000000000" pitchFamily="65" charset="-120"/>
            </a:endParaRPr>
          </a:p>
          <a:p>
            <a:pPr lvl="2" algn="r"/>
            <a:r>
              <a:rPr lang="en-US" altLang="zh-TW" dirty="0" smtClean="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內政部</a:t>
            </a:r>
            <a:r>
              <a:rPr lang="en-US" altLang="zh-TW" dirty="0">
                <a:latin typeface="標楷體" panose="03000509000000000000" pitchFamily="65" charset="-120"/>
                <a:ea typeface="標楷體" panose="03000509000000000000" pitchFamily="65" charset="-120"/>
              </a:rPr>
              <a:t>104.6.23</a:t>
            </a:r>
            <a:r>
              <a:rPr lang="zh-TW" altLang="en-US" dirty="0">
                <a:latin typeface="標楷體" panose="03000509000000000000" pitchFamily="65" charset="-120"/>
                <a:ea typeface="標楷體" panose="03000509000000000000" pitchFamily="65" charset="-120"/>
              </a:rPr>
              <a:t>台內地字</a:t>
            </a:r>
            <a:r>
              <a:rPr lang="zh-TW" altLang="en-US" dirty="0" smtClean="0">
                <a:latin typeface="標楷體" panose="03000509000000000000" pitchFamily="65" charset="-120"/>
                <a:ea typeface="標楷體" panose="03000509000000000000" pitchFamily="65" charset="-120"/>
              </a:rPr>
              <a:t>第</a:t>
            </a:r>
            <a:r>
              <a:rPr lang="en-US" altLang="zh-TW" dirty="0" smtClean="0">
                <a:latin typeface="標楷體" panose="03000509000000000000" pitchFamily="65" charset="-120"/>
                <a:ea typeface="標楷體" panose="03000509000000000000" pitchFamily="65" charset="-120"/>
              </a:rPr>
              <a:t>10404176173</a:t>
            </a:r>
            <a:r>
              <a:rPr lang="zh-TW" altLang="en-US" dirty="0" smtClean="0">
                <a:latin typeface="標楷體" panose="03000509000000000000" pitchFamily="65" charset="-120"/>
                <a:ea typeface="標楷體" panose="03000509000000000000" pitchFamily="65" charset="-120"/>
              </a:rPr>
              <a:t>號令</a:t>
            </a:r>
            <a:r>
              <a:rPr lang="en-US" altLang="zh-TW" dirty="0" smtClean="0">
                <a:latin typeface="標楷體" panose="03000509000000000000" pitchFamily="65" charset="-120"/>
                <a:ea typeface="標楷體" panose="03000509000000000000" pitchFamily="65" charset="-120"/>
              </a:rPr>
              <a:t>)</a:t>
            </a:r>
          </a:p>
        </p:txBody>
      </p:sp>
      <p:sp>
        <p:nvSpPr>
          <p:cNvPr id="4" name="文字方塊 3"/>
          <p:cNvSpPr txBox="1"/>
          <p:nvPr/>
        </p:nvSpPr>
        <p:spPr>
          <a:xfrm>
            <a:off x="385264" y="2615421"/>
            <a:ext cx="8424936" cy="3477875"/>
          </a:xfrm>
          <a:prstGeom prst="rect">
            <a:avLst/>
          </a:prstGeom>
          <a:noFill/>
        </p:spPr>
        <p:txBody>
          <a:bodyPr wrap="square" rtlCol="0">
            <a:spAutoFit/>
          </a:bodyPr>
          <a:lstStyle/>
          <a:p>
            <a:pPr marL="457200" indent="-457200">
              <a:buFont typeface="+mj-lt"/>
              <a:buAutoNum type="arabicPeriod"/>
            </a:pPr>
            <a:r>
              <a:rPr lang="zh-TW" altLang="en-US" sz="2000" dirty="0" smtClean="0">
                <a:latin typeface="標楷體" panose="03000509000000000000" pitchFamily="65" charset="-120"/>
                <a:ea typeface="標楷體" panose="03000509000000000000" pitchFamily="65" charset="-120"/>
              </a:rPr>
              <a:t>行政院農業委員會</a:t>
            </a:r>
            <a:r>
              <a:rPr lang="en-US" altLang="zh-TW" sz="2000" dirty="0" smtClean="0">
                <a:latin typeface="標楷體" panose="03000509000000000000" pitchFamily="65" charset="-120"/>
                <a:ea typeface="標楷體" panose="03000509000000000000" pitchFamily="65" charset="-120"/>
              </a:rPr>
              <a:t>104.5.13</a:t>
            </a:r>
            <a:r>
              <a:rPr lang="zh-TW" altLang="en-US" sz="2000" dirty="0" smtClean="0">
                <a:latin typeface="標楷體" panose="03000509000000000000" pitchFamily="65" charset="-120"/>
                <a:ea typeface="標楷體" panose="03000509000000000000" pitchFamily="65" charset="-120"/>
              </a:rPr>
              <a:t>前揭函示，對於農業發展條例第</a:t>
            </a:r>
            <a:r>
              <a:rPr lang="en-US" altLang="zh-TW" sz="2000" dirty="0" smtClean="0">
                <a:latin typeface="標楷體" panose="03000509000000000000" pitchFamily="65" charset="-120"/>
                <a:ea typeface="標楷體" panose="03000509000000000000" pitchFamily="65" charset="-120"/>
              </a:rPr>
              <a:t>18</a:t>
            </a:r>
            <a:r>
              <a:rPr lang="zh-TW" altLang="en-US" sz="2000" dirty="0" smtClean="0">
                <a:latin typeface="標楷體" panose="03000509000000000000" pitchFamily="65" charset="-120"/>
                <a:ea typeface="標楷體" panose="03000509000000000000" pitchFamily="65" charset="-120"/>
              </a:rPr>
              <a:t>條第</a:t>
            </a:r>
            <a:r>
              <a:rPr lang="en-US" altLang="zh-TW" sz="2000" dirty="0" smtClean="0">
                <a:latin typeface="標楷體" panose="03000509000000000000" pitchFamily="65" charset="-120"/>
                <a:ea typeface="標楷體" panose="03000509000000000000" pitchFamily="65" charset="-120"/>
              </a:rPr>
              <a:t>4</a:t>
            </a:r>
            <a:r>
              <a:rPr lang="zh-TW" altLang="en-US" sz="2000" dirty="0" smtClean="0">
                <a:latin typeface="標楷體" panose="03000509000000000000" pitchFamily="65" charset="-120"/>
                <a:ea typeface="標楷體" panose="03000509000000000000" pitchFamily="65" charset="-120"/>
              </a:rPr>
              <a:t>項規定所稱</a:t>
            </a:r>
            <a:r>
              <a:rPr lang="zh-TW" altLang="en-US" sz="2000" b="1" u="sng" dirty="0" smtClean="0">
                <a:latin typeface="標楷體" panose="03000509000000000000" pitchFamily="65" charset="-120"/>
                <a:ea typeface="標楷體" panose="03000509000000000000" pitchFamily="65" charset="-120"/>
              </a:rPr>
              <a:t>坐落用地</a:t>
            </a:r>
            <a:r>
              <a:rPr lang="zh-TW" altLang="en-US" sz="2000" dirty="0" smtClean="0">
                <a:latin typeface="標楷體" panose="03000509000000000000" pitchFamily="65" charset="-120"/>
                <a:ea typeface="標楷體" panose="03000509000000000000" pitchFamily="65" charset="-120"/>
              </a:rPr>
              <a:t>之認定，</a:t>
            </a:r>
            <a:r>
              <a:rPr lang="zh-TW" altLang="en-US" sz="2000" u="sng" dirty="0" smtClean="0">
                <a:latin typeface="標楷體" panose="03000509000000000000" pitchFamily="65" charset="-120"/>
                <a:ea typeface="標楷體" panose="03000509000000000000" pitchFamily="65" charset="-120"/>
              </a:rPr>
              <a:t>變更為無論以多筆相毗鄰農地合併興建個別農舍，或以集村方式申請興建之農舍，提供興建農舍之農業用地</a:t>
            </a:r>
            <a:r>
              <a:rPr lang="zh-TW" altLang="en-US" sz="2000" dirty="0" smtClean="0">
                <a:latin typeface="標楷體" panose="03000509000000000000" pitchFamily="65" charset="-120"/>
                <a:ea typeface="標楷體" panose="03000509000000000000" pitchFamily="65" charset="-120"/>
              </a:rPr>
              <a:t>均應受農業發展條例第</a:t>
            </a:r>
            <a:r>
              <a:rPr lang="en-US" altLang="zh-TW" sz="2000" dirty="0" smtClean="0">
                <a:latin typeface="標楷體" panose="03000509000000000000" pitchFamily="65" charset="-120"/>
                <a:ea typeface="標楷體" panose="03000509000000000000" pitchFamily="65" charset="-120"/>
              </a:rPr>
              <a:t>18</a:t>
            </a:r>
            <a:r>
              <a:rPr lang="zh-TW" altLang="en-US" sz="2000" dirty="0" smtClean="0">
                <a:latin typeface="標楷體" panose="03000509000000000000" pitchFamily="65" charset="-120"/>
                <a:ea typeface="標楷體" panose="03000509000000000000" pitchFamily="65" charset="-120"/>
              </a:rPr>
              <a:t>條第</a:t>
            </a:r>
            <a:r>
              <a:rPr lang="en-US" altLang="zh-TW" sz="2000" dirty="0" smtClean="0">
                <a:latin typeface="標楷體" panose="03000509000000000000" pitchFamily="65" charset="-120"/>
                <a:ea typeface="標楷體" panose="03000509000000000000" pitchFamily="65" charset="-120"/>
              </a:rPr>
              <a:t>4</a:t>
            </a:r>
            <a:r>
              <a:rPr lang="zh-TW" altLang="en-US" sz="2000" dirty="0" smtClean="0">
                <a:latin typeface="標楷體" panose="03000509000000000000" pitchFamily="65" charset="-120"/>
                <a:ea typeface="標楷體" panose="03000509000000000000" pitchFamily="65" charset="-120"/>
              </a:rPr>
              <a:t>項農舍應與其坐落用地併同移轉之規定所規範。該坐落用地不應僅指農舍所座落之該筆農業用地。</a:t>
            </a:r>
            <a:endParaRPr lang="en-US" altLang="zh-TW" sz="2000" dirty="0" smtClean="0">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000" dirty="0">
                <a:latin typeface="標楷體" panose="03000509000000000000" pitchFamily="65" charset="-120"/>
                <a:ea typeface="標楷體" panose="03000509000000000000" pitchFamily="65" charset="-120"/>
              </a:rPr>
              <a:t>另農業發展條例 </a:t>
            </a:r>
            <a:r>
              <a:rPr lang="en-US" altLang="zh-TW" sz="2000" dirty="0">
                <a:latin typeface="標楷體" panose="03000509000000000000" pitchFamily="65" charset="-120"/>
                <a:ea typeface="標楷體" panose="03000509000000000000" pitchFamily="65" charset="-120"/>
              </a:rPr>
              <a:t>89 </a:t>
            </a:r>
            <a:r>
              <a:rPr lang="zh-TW" altLang="en-US" sz="2000" dirty="0">
                <a:latin typeface="標楷體" panose="03000509000000000000" pitchFamily="65" charset="-120"/>
                <a:ea typeface="標楷體" panose="03000509000000000000" pitchFamily="65" charset="-120"/>
              </a:rPr>
              <a:t>年</a:t>
            </a:r>
            <a:r>
              <a:rPr lang="zh-TW" altLang="en-US" sz="2000" dirty="0" smtClean="0">
                <a:latin typeface="標楷體" panose="03000509000000000000" pitchFamily="65" charset="-120"/>
                <a:ea typeface="標楷體" panose="03000509000000000000" pitchFamily="65" charset="-120"/>
              </a:rPr>
              <a:t>修正施行前已興建完成之農舍，倘農舍及提供興建農舍之農業用地仍屬同一人，縱使該農業用地得依農業發展條例第</a:t>
            </a:r>
            <a:r>
              <a:rPr lang="en-US" altLang="zh-TW" sz="2000" dirty="0" smtClean="0">
                <a:latin typeface="標楷體" panose="03000509000000000000" pitchFamily="65" charset="-120"/>
                <a:ea typeface="標楷體" panose="03000509000000000000" pitchFamily="65" charset="-120"/>
              </a:rPr>
              <a:t>16</a:t>
            </a:r>
            <a:r>
              <a:rPr lang="zh-TW" altLang="en-US" sz="2000" dirty="0" smtClean="0">
                <a:latin typeface="標楷體" panose="03000509000000000000" pitchFamily="65" charset="-120"/>
                <a:ea typeface="標楷體" panose="03000509000000000000" pitchFamily="65" charset="-120"/>
              </a:rPr>
              <a:t>條規定辦理分割，其移轉仍應受農業發展條例第</a:t>
            </a:r>
            <a:r>
              <a:rPr lang="en-US" altLang="zh-TW" sz="2000" dirty="0" smtClean="0">
                <a:latin typeface="標楷體" panose="03000509000000000000" pitchFamily="65" charset="-120"/>
                <a:ea typeface="標楷體" panose="03000509000000000000" pitchFamily="65" charset="-120"/>
              </a:rPr>
              <a:t>18</a:t>
            </a:r>
            <a:r>
              <a:rPr lang="zh-TW" altLang="en-US" sz="2000" dirty="0" smtClean="0">
                <a:latin typeface="標楷體" panose="03000509000000000000" pitchFamily="65" charset="-120"/>
                <a:ea typeface="標楷體" panose="03000509000000000000" pitchFamily="65" charset="-120"/>
              </a:rPr>
              <a:t>條第</a:t>
            </a:r>
            <a:r>
              <a:rPr lang="en-US" altLang="zh-TW" sz="2000" dirty="0" smtClean="0">
                <a:latin typeface="標楷體" panose="03000509000000000000" pitchFamily="65" charset="-120"/>
                <a:ea typeface="標楷體" panose="03000509000000000000" pitchFamily="65" charset="-120"/>
              </a:rPr>
              <a:t>4</a:t>
            </a:r>
            <a:r>
              <a:rPr lang="zh-TW" altLang="en-US" sz="2000" dirty="0" smtClean="0">
                <a:latin typeface="標楷體" panose="03000509000000000000" pitchFamily="65" charset="-120"/>
                <a:ea typeface="標楷體" panose="03000509000000000000" pitchFamily="65" charset="-120"/>
              </a:rPr>
              <a:t>項規定農舍應與其坐落用地併同移轉之限制。</a:t>
            </a:r>
            <a:endParaRPr lang="en-US" altLang="zh-TW" sz="2000" dirty="0" smtClean="0">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000" dirty="0">
                <a:latin typeface="標楷體" panose="03000509000000000000" pitchFamily="65" charset="-120"/>
                <a:ea typeface="標楷體" panose="03000509000000000000" pitchFamily="65" charset="-120"/>
              </a:rPr>
              <a:t>為</a:t>
            </a:r>
            <a:r>
              <a:rPr lang="zh-TW" altLang="en-US" sz="2000" dirty="0" smtClean="0">
                <a:latin typeface="標楷體" panose="03000509000000000000" pitchFamily="65" charset="-120"/>
                <a:ea typeface="標楷體" panose="03000509000000000000" pitchFamily="65" charset="-120"/>
              </a:rPr>
              <a:t>配合前揭函變更見解，本部</a:t>
            </a:r>
            <a:r>
              <a:rPr lang="en-US" altLang="zh-TW" sz="2000" dirty="0" smtClean="0">
                <a:latin typeface="標楷體" panose="03000509000000000000" pitchFamily="65" charset="-120"/>
                <a:ea typeface="標楷體" panose="03000509000000000000" pitchFamily="65" charset="-120"/>
              </a:rPr>
              <a:t>90.2.26</a:t>
            </a:r>
            <a:r>
              <a:rPr lang="zh-TW" altLang="en-US" sz="2000" dirty="0" smtClean="0">
                <a:latin typeface="標楷體" panose="03000509000000000000" pitchFamily="65" charset="-120"/>
                <a:ea typeface="標楷體" panose="03000509000000000000" pitchFamily="65" charset="-120"/>
              </a:rPr>
              <a:t>台地字第</a:t>
            </a:r>
            <a:r>
              <a:rPr lang="en-US" altLang="zh-TW" sz="2000" dirty="0" smtClean="0">
                <a:latin typeface="標楷體" panose="03000509000000000000" pitchFamily="65" charset="-120"/>
                <a:ea typeface="標楷體" panose="03000509000000000000" pitchFamily="65" charset="-120"/>
              </a:rPr>
              <a:t>9068423</a:t>
            </a:r>
            <a:r>
              <a:rPr lang="zh-TW" altLang="en-US" sz="2000" dirty="0" smtClean="0">
                <a:latin typeface="標楷體" panose="03000509000000000000" pitchFamily="65" charset="-120"/>
                <a:ea typeface="標楷體" panose="03000509000000000000" pitchFamily="65" charset="-120"/>
              </a:rPr>
              <a:t>號函應不再援用；</a:t>
            </a:r>
            <a:r>
              <a:rPr lang="en-US" altLang="zh-TW" sz="2000" dirty="0" smtClean="0">
                <a:latin typeface="標楷體" panose="03000509000000000000" pitchFamily="65" charset="-120"/>
                <a:ea typeface="標楷體" panose="03000509000000000000" pitchFamily="65" charset="-120"/>
              </a:rPr>
              <a:t>90.4.9</a:t>
            </a:r>
            <a:r>
              <a:rPr lang="zh-TW" altLang="en-US" sz="2000" dirty="0" smtClean="0">
                <a:latin typeface="標楷體" panose="03000509000000000000" pitchFamily="65" charset="-120"/>
                <a:ea typeface="標楷體" panose="03000509000000000000" pitchFamily="65" charset="-120"/>
              </a:rPr>
              <a:t>台</a:t>
            </a:r>
            <a:r>
              <a:rPr lang="en-US" altLang="zh-TW" sz="2000" dirty="0" smtClean="0">
                <a:latin typeface="標楷體" panose="03000509000000000000" pitchFamily="65" charset="-120"/>
                <a:ea typeface="標楷體" panose="03000509000000000000" pitchFamily="65" charset="-120"/>
              </a:rPr>
              <a:t>(90)</a:t>
            </a:r>
            <a:r>
              <a:rPr lang="zh-TW" altLang="en-US" sz="2000" dirty="0" smtClean="0">
                <a:latin typeface="標楷體" panose="03000509000000000000" pitchFamily="65" charset="-120"/>
                <a:ea typeface="標楷體" panose="03000509000000000000" pitchFamily="65" charset="-120"/>
              </a:rPr>
              <a:t>內地字第</a:t>
            </a:r>
            <a:r>
              <a:rPr lang="en-US" altLang="zh-TW" sz="2000" dirty="0" smtClean="0">
                <a:latin typeface="標楷體" panose="03000509000000000000" pitchFamily="65" charset="-120"/>
                <a:ea typeface="標楷體" panose="03000509000000000000" pitchFamily="65" charset="-120"/>
              </a:rPr>
              <a:t>90600635</a:t>
            </a:r>
            <a:r>
              <a:rPr lang="zh-TW" altLang="en-US" sz="2000" dirty="0" smtClean="0">
                <a:latin typeface="標楷體" panose="03000509000000000000" pitchFamily="65" charset="-120"/>
                <a:ea typeface="標楷體" panose="03000509000000000000" pitchFamily="65" charset="-120"/>
              </a:rPr>
              <a:t>號令並經本號令予以廢止。</a:t>
            </a:r>
            <a:endParaRPr lang="en-US" altLang="zh-TW" sz="2000" dirty="0" smtClean="0">
              <a:latin typeface="標楷體" panose="03000509000000000000" pitchFamily="65" charset="-120"/>
              <a:ea typeface="標楷體" panose="03000509000000000000" pitchFamily="65" charset="-120"/>
            </a:endParaRPr>
          </a:p>
        </p:txBody>
      </p:sp>
      <p:sp>
        <p:nvSpPr>
          <p:cNvPr id="7" name="文字方塊 6"/>
          <p:cNvSpPr txBox="1"/>
          <p:nvPr/>
        </p:nvSpPr>
        <p:spPr>
          <a:xfrm>
            <a:off x="2668815" y="404664"/>
            <a:ext cx="4134465"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坐落用地的定義</a:t>
            </a:r>
            <a:r>
              <a:rPr lang="en-US" altLang="zh-TW" sz="2800" dirty="0" smtClean="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新函釋</a:t>
            </a:r>
            <a:r>
              <a:rPr lang="en-US" altLang="zh-TW" sz="2800" dirty="0" smtClean="0">
                <a:latin typeface="標楷體" panose="03000509000000000000" pitchFamily="65" charset="-120"/>
                <a:ea typeface="標楷體" panose="03000509000000000000" pitchFamily="65" charset="-120"/>
              </a:rPr>
              <a:t>)</a:t>
            </a:r>
            <a:endParaRPr lang="zh-TW" altLang="en-US" sz="2800" dirty="0" smtClean="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fld id="{53C148F8-E709-4571-B7BA-25A6FD9DF310}" type="slidenum">
              <a:rPr lang="zh-TW" altLang="en-US" smtClean="0"/>
              <a:pPr/>
              <a:t>21</a:t>
            </a:fld>
            <a:endParaRPr lang="zh-TW" altLang="en-US"/>
          </a:p>
        </p:txBody>
      </p:sp>
    </p:spTree>
    <p:extLst>
      <p:ext uri="{BB962C8B-B14F-4D97-AF65-F5344CB8AC3E}">
        <p14:creationId xmlns:p14="http://schemas.microsoft.com/office/powerpoint/2010/main" xmlns="" val="42172680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059832" y="237692"/>
            <a:ext cx="3057247"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興建農舍注意事項</a:t>
            </a:r>
          </a:p>
        </p:txBody>
      </p:sp>
      <p:sp>
        <p:nvSpPr>
          <p:cNvPr id="3" name="文字方塊 2"/>
          <p:cNvSpPr txBox="1"/>
          <p:nvPr/>
        </p:nvSpPr>
        <p:spPr>
          <a:xfrm>
            <a:off x="395536" y="836712"/>
            <a:ext cx="8280920" cy="430887"/>
          </a:xfrm>
          <a:prstGeom prst="rect">
            <a:avLst/>
          </a:prstGeom>
          <a:noFill/>
        </p:spPr>
        <p:txBody>
          <a:bodyPr wrap="square" rtlCol="0">
            <a:spAutoFit/>
          </a:bodyPr>
          <a:lstStyle/>
          <a:p>
            <a:r>
              <a:rPr lang="zh-TW" altLang="en-US" sz="2200" dirty="0" smtClean="0">
                <a:latin typeface="標楷體" panose="03000509000000000000" pitchFamily="65" charset="-120"/>
                <a:ea typeface="標楷體" panose="03000509000000000000" pitchFamily="65" charset="-120"/>
              </a:rPr>
              <a:t>問：老農申請興建農舍後隨即移轉他人，可否再次申請興建農舍？</a:t>
            </a:r>
            <a:endParaRPr lang="en-US" altLang="zh-TW" sz="2200" dirty="0" smtClean="0">
              <a:latin typeface="標楷體" panose="03000509000000000000" pitchFamily="65" charset="-120"/>
              <a:ea typeface="標楷體" panose="03000509000000000000" pitchFamily="65" charset="-120"/>
            </a:endParaRPr>
          </a:p>
        </p:txBody>
      </p:sp>
      <p:sp>
        <p:nvSpPr>
          <p:cNvPr id="4" name="文字方塊 3"/>
          <p:cNvSpPr txBox="1"/>
          <p:nvPr/>
        </p:nvSpPr>
        <p:spPr>
          <a:xfrm>
            <a:off x="360839" y="1264692"/>
            <a:ext cx="8280920" cy="2139047"/>
          </a:xfrm>
          <a:prstGeom prst="rect">
            <a:avLst/>
          </a:prstGeom>
          <a:noFill/>
        </p:spPr>
        <p:txBody>
          <a:bodyPr wrap="square" rtlCol="0">
            <a:spAutoFit/>
          </a:bodyPr>
          <a:lstStyle/>
          <a:p>
            <a:r>
              <a:rPr lang="zh-TW" altLang="en-US" sz="1900" dirty="0" smtClean="0">
                <a:latin typeface="標楷體" panose="03000509000000000000" pitchFamily="65" charset="-120"/>
                <a:ea typeface="標楷體" panose="03000509000000000000" pitchFamily="65" charset="-120"/>
              </a:rPr>
              <a:t>答：老農興建農舍完工後移轉他人不能再請領興建農舍建造執照。依據農業用地興建農舍辦法第六條規定：申請興建農舍之申請人五年內曾取得個別農舍或集村農舍建造執照，且無下列情形之一者，直轄市、縣（市）主管機關或其他主管機關應認不符農業發展條例第十八條第一項、第三項所定需興建要件而不予許可興建農舍：</a:t>
            </a:r>
          </a:p>
          <a:p>
            <a:r>
              <a:rPr lang="zh-TW" altLang="en-US" sz="1900" dirty="0" smtClean="0">
                <a:latin typeface="標楷體" panose="03000509000000000000" pitchFamily="65" charset="-120"/>
                <a:ea typeface="標楷體" panose="03000509000000000000" pitchFamily="65" charset="-120"/>
              </a:rPr>
              <a:t>一、建造執照已撤銷或失效。</a:t>
            </a:r>
          </a:p>
          <a:p>
            <a:r>
              <a:rPr lang="zh-TW" altLang="en-US" sz="1900" dirty="0" smtClean="0">
                <a:latin typeface="標楷體" panose="03000509000000000000" pitchFamily="65" charset="-120"/>
                <a:ea typeface="標楷體" panose="03000509000000000000" pitchFamily="65" charset="-120"/>
              </a:rPr>
              <a:t>二、所興建農舍因天然災害致全倒、或自行拆除、或滅失。</a:t>
            </a:r>
            <a:endParaRPr lang="en-US" altLang="zh-TW" sz="1900" dirty="0" smtClean="0">
              <a:latin typeface="標楷體" panose="03000509000000000000" pitchFamily="65" charset="-120"/>
              <a:ea typeface="標楷體" panose="03000509000000000000" pitchFamily="65" charset="-120"/>
            </a:endParaRPr>
          </a:p>
        </p:txBody>
      </p:sp>
      <p:sp>
        <p:nvSpPr>
          <p:cNvPr id="6" name="文字方塊 5"/>
          <p:cNvSpPr txBox="1"/>
          <p:nvPr/>
        </p:nvSpPr>
        <p:spPr>
          <a:xfrm>
            <a:off x="395536" y="3501008"/>
            <a:ext cx="8280920" cy="430887"/>
          </a:xfrm>
          <a:prstGeom prst="rect">
            <a:avLst/>
          </a:prstGeom>
          <a:noFill/>
        </p:spPr>
        <p:txBody>
          <a:bodyPr wrap="square" rtlCol="0">
            <a:spAutoFit/>
          </a:bodyPr>
          <a:lstStyle/>
          <a:p>
            <a:r>
              <a:rPr lang="zh-TW" altLang="en-US" sz="2200" dirty="0" smtClean="0">
                <a:latin typeface="標楷體" panose="03000509000000000000" pitchFamily="65" charset="-120"/>
                <a:ea typeface="標楷體" panose="03000509000000000000" pitchFamily="65" charset="-120"/>
              </a:rPr>
              <a:t>問：有關農舍起造人變更？</a:t>
            </a:r>
            <a:endParaRPr lang="en-US" altLang="zh-TW" sz="2200" dirty="0" smtClean="0">
              <a:latin typeface="標楷體" panose="03000509000000000000" pitchFamily="65" charset="-120"/>
              <a:ea typeface="標楷體" panose="03000509000000000000" pitchFamily="65" charset="-120"/>
            </a:endParaRPr>
          </a:p>
        </p:txBody>
      </p:sp>
      <p:sp>
        <p:nvSpPr>
          <p:cNvPr id="7" name="文字方塊 6"/>
          <p:cNvSpPr txBox="1"/>
          <p:nvPr/>
        </p:nvSpPr>
        <p:spPr>
          <a:xfrm>
            <a:off x="395536" y="3938285"/>
            <a:ext cx="8280920" cy="2723823"/>
          </a:xfrm>
          <a:prstGeom prst="rect">
            <a:avLst/>
          </a:prstGeom>
          <a:noFill/>
        </p:spPr>
        <p:txBody>
          <a:bodyPr wrap="square" rtlCol="0">
            <a:spAutoFit/>
          </a:bodyPr>
          <a:lstStyle/>
          <a:p>
            <a:r>
              <a:rPr lang="zh-TW" altLang="en-US" sz="1900" dirty="0" smtClean="0">
                <a:latin typeface="標楷體" panose="03000509000000000000" pitchFamily="65" charset="-120"/>
                <a:ea typeface="標楷體" panose="03000509000000000000" pitchFamily="65" charset="-120"/>
              </a:rPr>
              <a:t>答：原則應依第二條規定辦理，例外依據農業用地興建農舍辦法第八條規定：申請興建農舍變更起造人時，除為</a:t>
            </a:r>
            <a:r>
              <a:rPr lang="zh-TW" altLang="en-US" sz="1900" u="sng" dirty="0" smtClean="0">
                <a:latin typeface="標楷體" panose="03000509000000000000" pitchFamily="65" charset="-120"/>
                <a:ea typeface="標楷體" panose="03000509000000000000" pitchFamily="65" charset="-120"/>
              </a:rPr>
              <a:t>繼承且在施工中者</a:t>
            </a:r>
            <a:r>
              <a:rPr lang="zh-TW" altLang="en-US" sz="1900" dirty="0" smtClean="0">
                <a:latin typeface="標楷體" panose="03000509000000000000" pitchFamily="65" charset="-120"/>
                <a:ea typeface="標楷體" panose="03000509000000000000" pitchFamily="65" charset="-120"/>
              </a:rPr>
              <a:t>外，應依第二條第一項規定辦理；</a:t>
            </a:r>
            <a:r>
              <a:rPr lang="zh-TW" altLang="en-US" sz="1900" u="sng" dirty="0" smtClean="0">
                <a:latin typeface="標楷體" panose="03000509000000000000" pitchFamily="65" charset="-120"/>
                <a:ea typeface="標楷體" panose="03000509000000000000" pitchFamily="65" charset="-120"/>
              </a:rPr>
              <a:t>施工中因法院拍賣者，其變更起造人申請面積依法院拍賣面積者</a:t>
            </a:r>
            <a:r>
              <a:rPr lang="zh-TW" altLang="en-US" sz="1900" dirty="0" smtClean="0">
                <a:latin typeface="標楷體" panose="03000509000000000000" pitchFamily="65" charset="-120"/>
                <a:ea typeface="標楷體" panose="03000509000000000000" pitchFamily="65" charset="-120"/>
              </a:rPr>
              <a:t>，不受第二條第一項第二款有關取得土地應滿二年與第三款最小面積規定限制。</a:t>
            </a:r>
          </a:p>
          <a:p>
            <a:r>
              <a:rPr lang="zh-TW" altLang="en-US" sz="1900" dirty="0" smtClean="0">
                <a:latin typeface="標楷體" panose="03000509000000000000" pitchFamily="65" charset="-120"/>
                <a:ea typeface="標楷體" panose="03000509000000000000" pitchFamily="65" charset="-120"/>
              </a:rPr>
              <a:t>本辦法所定農舍建築面積為第三條、第十條與第十一條第一項第三款相關法規所稱之基層建築面積；農舍用地面積為法定基層建築面積，且為農舍與農舍附屬設施之水平投影面積用地總和；農業經營用地面積為申請興建農舍之農業用地扣除農舍用地之面積。</a:t>
            </a:r>
          </a:p>
          <a:p>
            <a:endParaRPr lang="en-US" altLang="zh-TW" sz="1900" dirty="0" smtClean="0">
              <a:latin typeface="標楷體" panose="03000509000000000000" pitchFamily="65" charset="-120"/>
              <a:ea typeface="標楷體" panose="03000509000000000000" pitchFamily="65" charset="-120"/>
            </a:endParaRPr>
          </a:p>
        </p:txBody>
      </p:sp>
      <p:cxnSp>
        <p:nvCxnSpPr>
          <p:cNvPr id="9" name="直線接點 8"/>
          <p:cNvCxnSpPr/>
          <p:nvPr/>
        </p:nvCxnSpPr>
        <p:spPr>
          <a:xfrm>
            <a:off x="251520" y="3429000"/>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 name="投影片編號版面配置區 4"/>
          <p:cNvSpPr>
            <a:spLocks noGrp="1"/>
          </p:cNvSpPr>
          <p:nvPr>
            <p:ph type="sldNum" sz="quarter" idx="12"/>
          </p:nvPr>
        </p:nvSpPr>
        <p:spPr/>
        <p:txBody>
          <a:bodyPr/>
          <a:lstStyle/>
          <a:p>
            <a:fld id="{53C148F8-E709-4571-B7BA-25A6FD9DF310}" type="slidenum">
              <a:rPr lang="zh-TW" altLang="en-US" smtClean="0"/>
              <a:pPr/>
              <a:t>22</a:t>
            </a:fld>
            <a:endParaRPr lang="zh-TW" altLang="en-US"/>
          </a:p>
        </p:txBody>
      </p:sp>
    </p:spTree>
    <p:extLst>
      <p:ext uri="{BB962C8B-B14F-4D97-AF65-F5344CB8AC3E}">
        <p14:creationId xmlns:p14="http://schemas.microsoft.com/office/powerpoint/2010/main" xmlns="" val="33017262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53C148F8-E709-4571-B7BA-25A6FD9DF310}" type="slidenum">
              <a:rPr lang="zh-TW" altLang="en-US" smtClean="0"/>
              <a:pPr/>
              <a:t>23</a:t>
            </a:fld>
            <a:endParaRPr lang="zh-TW" altLang="en-US"/>
          </a:p>
        </p:txBody>
      </p:sp>
      <p:sp>
        <p:nvSpPr>
          <p:cNvPr id="3" name="文字方塊 2"/>
          <p:cNvSpPr txBox="1"/>
          <p:nvPr/>
        </p:nvSpPr>
        <p:spPr>
          <a:xfrm>
            <a:off x="2095654" y="188640"/>
            <a:ext cx="4852610"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農委會版農舍經營計劃書格式</a:t>
            </a:r>
          </a:p>
        </p:txBody>
      </p:sp>
      <p:sp>
        <p:nvSpPr>
          <p:cNvPr id="4" name="文字方塊 3"/>
          <p:cNvSpPr txBox="1"/>
          <p:nvPr/>
        </p:nvSpPr>
        <p:spPr>
          <a:xfrm>
            <a:off x="1793780" y="692696"/>
            <a:ext cx="5442516" cy="400110"/>
          </a:xfrm>
          <a:prstGeom prst="rect">
            <a:avLst/>
          </a:prstGeom>
          <a:noFill/>
        </p:spPr>
        <p:txBody>
          <a:bodyPr wrap="none" rtlCol="0">
            <a:spAutoFit/>
          </a:bodyPr>
          <a:lstStyle/>
          <a:p>
            <a:r>
              <a:rPr lang="zh-TW" altLang="en-US" sz="2000" u="sng" dirty="0" smtClean="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直轄市、縣</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市</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興建農舍經營計劃書</a:t>
            </a:r>
            <a:endParaRPr lang="zh-TW" altLang="en-US" sz="2000" u="sng" dirty="0" smtClean="0">
              <a:latin typeface="標楷體" panose="03000509000000000000" pitchFamily="65" charset="-120"/>
              <a:ea typeface="標楷體" panose="03000509000000000000" pitchFamily="65" charset="-120"/>
            </a:endParaRPr>
          </a:p>
        </p:txBody>
      </p:sp>
      <p:graphicFrame>
        <p:nvGraphicFramePr>
          <p:cNvPr id="5" name="表格 4"/>
          <p:cNvGraphicFramePr>
            <a:graphicFrameLocks noGrp="1"/>
          </p:cNvGraphicFramePr>
          <p:nvPr>
            <p:extLst>
              <p:ext uri="{D42A27DB-BD31-4B8C-83A1-F6EECF244321}">
                <p14:modId xmlns:p14="http://schemas.microsoft.com/office/powerpoint/2010/main" xmlns="" val="974676850"/>
              </p:ext>
            </p:extLst>
          </p:nvPr>
        </p:nvGraphicFramePr>
        <p:xfrm>
          <a:off x="251520" y="1196752"/>
          <a:ext cx="8712968" cy="5290904"/>
        </p:xfrm>
        <a:graphic>
          <a:graphicData uri="http://schemas.openxmlformats.org/drawingml/2006/table">
            <a:tbl>
              <a:tblPr firstRow="1" bandRow="1">
                <a:tableStyleId>{2D5ABB26-0587-4C30-8999-92F81FD0307C}</a:tableStyleId>
              </a:tblPr>
              <a:tblGrid>
                <a:gridCol w="936104"/>
                <a:gridCol w="1440160"/>
                <a:gridCol w="720080"/>
                <a:gridCol w="1296144"/>
                <a:gridCol w="1053117"/>
                <a:gridCol w="1467163"/>
                <a:gridCol w="711079"/>
                <a:gridCol w="1089121"/>
              </a:tblGrid>
              <a:tr h="720080">
                <a:tc>
                  <a:txBody>
                    <a:bodyPr/>
                    <a:lstStyle/>
                    <a:p>
                      <a:pPr algn="ctr"/>
                      <a:r>
                        <a:rPr lang="zh-TW" altLang="en-US" dirty="0" smtClean="0">
                          <a:latin typeface="標楷體" panose="03000509000000000000" pitchFamily="65" charset="-120"/>
                          <a:ea typeface="標楷體" panose="03000509000000000000" pitchFamily="65" charset="-120"/>
                        </a:rPr>
                        <a:t>申請人姓名</a:t>
                      </a:r>
                      <a:endParaRPr lang="zh-TW" altLang="en-US" dirty="0">
                        <a:latin typeface="標楷體" panose="03000509000000000000" pitchFamily="65" charset="-12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anose="03000509000000000000" pitchFamily="65" charset="-12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anose="03000509000000000000" pitchFamily="65" charset="-120"/>
                          <a:ea typeface="標楷體" panose="03000509000000000000" pitchFamily="65" charset="-120"/>
                        </a:rPr>
                        <a:t>土地</a:t>
                      </a:r>
                      <a:endParaRPr lang="en-US" altLang="zh-TW" dirty="0" smtClean="0">
                        <a:latin typeface="標楷體" panose="03000509000000000000" pitchFamily="65" charset="-120"/>
                        <a:ea typeface="標楷體" panose="03000509000000000000" pitchFamily="65" charset="-120"/>
                      </a:endParaRPr>
                    </a:p>
                    <a:p>
                      <a:pPr algn="ctr"/>
                      <a:r>
                        <a:rPr lang="zh-TW" altLang="en-US" dirty="0" smtClean="0">
                          <a:latin typeface="標楷體" panose="03000509000000000000" pitchFamily="65" charset="-120"/>
                          <a:ea typeface="標楷體" panose="03000509000000000000" pitchFamily="65" charset="-120"/>
                        </a:rPr>
                        <a:t>座落</a:t>
                      </a:r>
                      <a:endParaRPr lang="zh-TW" altLang="en-US" dirty="0">
                        <a:latin typeface="標楷體" panose="03000509000000000000" pitchFamily="65" charset="-12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anose="03000509000000000000" pitchFamily="65" charset="-120"/>
                          <a:ea typeface="標楷體" panose="03000509000000000000" pitchFamily="65" charset="-120"/>
                        </a:rPr>
                        <a:t>     </a:t>
                      </a:r>
                      <a:r>
                        <a:rPr lang="zh-TW" altLang="en-US" sz="1600" dirty="0" smtClean="0">
                          <a:latin typeface="標楷體" panose="03000509000000000000" pitchFamily="65" charset="-120"/>
                          <a:ea typeface="標楷體" panose="03000509000000000000" pitchFamily="65" charset="-120"/>
                        </a:rPr>
                        <a:t>鄉鎮</a:t>
                      </a:r>
                      <a:endParaRPr lang="en-US" altLang="zh-TW" sz="1600" dirty="0" smtClean="0">
                        <a:latin typeface="標楷體" panose="03000509000000000000" pitchFamily="65" charset="-120"/>
                        <a:ea typeface="標楷體" panose="03000509000000000000" pitchFamily="65" charset="-120"/>
                      </a:endParaRPr>
                    </a:p>
                    <a:p>
                      <a:pPr algn="ctr"/>
                      <a:r>
                        <a:rPr lang="zh-TW" altLang="en-US" sz="1600" dirty="0" smtClean="0">
                          <a:latin typeface="標楷體" panose="03000509000000000000" pitchFamily="65" charset="-120"/>
                          <a:ea typeface="標楷體" panose="03000509000000000000" pitchFamily="65" charset="-120"/>
                        </a:rPr>
                        <a:t>      市區</a:t>
                      </a:r>
                      <a:endParaRPr lang="zh-TW" altLang="en-US" sz="1600" dirty="0">
                        <a:latin typeface="標楷體" panose="03000509000000000000" pitchFamily="65" charset="-12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anose="03000509000000000000" pitchFamily="65" charset="-120"/>
                          <a:ea typeface="標楷體" panose="03000509000000000000" pitchFamily="65" charset="-120"/>
                        </a:rPr>
                        <a:t>地段       地號</a:t>
                      </a:r>
                      <a:endParaRPr lang="zh-TW" altLang="en-US" dirty="0">
                        <a:latin typeface="標楷體" panose="03000509000000000000" pitchFamily="65" charset="-12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400" dirty="0" smtClean="0">
                          <a:latin typeface="標楷體" panose="03000509000000000000" pitchFamily="65" charset="-120"/>
                          <a:ea typeface="標楷體" panose="03000509000000000000" pitchFamily="65" charset="-120"/>
                        </a:rPr>
                        <a:t>           段</a:t>
                      </a:r>
                      <a:endParaRPr lang="en-US" altLang="zh-TW" sz="1400" dirty="0" smtClean="0">
                        <a:latin typeface="標楷體" panose="03000509000000000000" pitchFamily="65" charset="-120"/>
                        <a:ea typeface="標楷體" panose="03000509000000000000" pitchFamily="65" charset="-120"/>
                      </a:endParaRPr>
                    </a:p>
                    <a:p>
                      <a:pPr algn="ctr"/>
                      <a:r>
                        <a:rPr lang="zh-TW" altLang="en-US" sz="1400" dirty="0" smtClean="0">
                          <a:latin typeface="標楷體" panose="03000509000000000000" pitchFamily="65" charset="-120"/>
                          <a:ea typeface="標楷體" panose="03000509000000000000" pitchFamily="65" charset="-120"/>
                        </a:rPr>
                        <a:t>         小段</a:t>
                      </a:r>
                      <a:endParaRPr lang="en-US" altLang="zh-TW" sz="1400" dirty="0" smtClean="0">
                        <a:latin typeface="標楷體" panose="03000509000000000000" pitchFamily="65" charset="-120"/>
                        <a:ea typeface="標楷體" panose="03000509000000000000" pitchFamily="65" charset="-120"/>
                      </a:endParaRPr>
                    </a:p>
                    <a:p>
                      <a:pPr algn="ctr"/>
                      <a:r>
                        <a:rPr lang="zh-TW" altLang="en-US" sz="1400" dirty="0" smtClean="0">
                          <a:latin typeface="標楷體" panose="03000509000000000000" pitchFamily="65" charset="-120"/>
                          <a:ea typeface="標楷體" panose="03000509000000000000" pitchFamily="65" charset="-120"/>
                        </a:rPr>
                        <a:t>         地號</a:t>
                      </a:r>
                      <a:endParaRPr lang="zh-TW" altLang="en-US" sz="1400" dirty="0">
                        <a:latin typeface="標楷體" panose="03000509000000000000" pitchFamily="65" charset="-12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anose="03000509000000000000" pitchFamily="65" charset="-120"/>
                          <a:ea typeface="標楷體" panose="03000509000000000000" pitchFamily="65" charset="-120"/>
                        </a:rPr>
                        <a:t>申請</a:t>
                      </a:r>
                      <a:endParaRPr lang="en-US" altLang="zh-TW" dirty="0" smtClean="0">
                        <a:latin typeface="標楷體" panose="03000509000000000000" pitchFamily="65" charset="-120"/>
                        <a:ea typeface="標楷體" panose="03000509000000000000" pitchFamily="65" charset="-120"/>
                      </a:endParaRPr>
                    </a:p>
                    <a:p>
                      <a:pPr algn="ctr"/>
                      <a:r>
                        <a:rPr lang="zh-TW" altLang="en-US" dirty="0" smtClean="0">
                          <a:latin typeface="標楷體" panose="03000509000000000000" pitchFamily="65" charset="-120"/>
                          <a:ea typeface="標楷體" panose="03000509000000000000" pitchFamily="65" charset="-120"/>
                        </a:rPr>
                        <a:t>日期</a:t>
                      </a:r>
                      <a:endParaRPr lang="en-US" altLang="zh-TW" dirty="0" smtClean="0">
                        <a:latin typeface="標楷體" panose="03000509000000000000" pitchFamily="65" charset="-12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anose="03000509000000000000" pitchFamily="65" charset="-120"/>
                          <a:ea typeface="標楷體" panose="03000509000000000000" pitchFamily="65" charset="-120"/>
                        </a:rPr>
                        <a:t> 年  月             </a:t>
                      </a:r>
                      <a:endParaRPr lang="en-US" altLang="zh-TW" dirty="0" smtClean="0">
                        <a:latin typeface="標楷體" panose="03000509000000000000" pitchFamily="65" charset="-120"/>
                        <a:ea typeface="標楷體" panose="03000509000000000000" pitchFamily="65" charset="-120"/>
                      </a:endParaRPr>
                    </a:p>
                    <a:p>
                      <a:pPr algn="ctr"/>
                      <a:r>
                        <a:rPr lang="zh-TW" altLang="en-US" dirty="0" smtClean="0">
                          <a:latin typeface="標楷體" panose="03000509000000000000" pitchFamily="65" charset="-120"/>
                          <a:ea typeface="標楷體" panose="03000509000000000000" pitchFamily="65" charset="-120"/>
                        </a:rPr>
                        <a:t>     日 </a:t>
                      </a:r>
                      <a:endParaRPr lang="zh-TW" altLang="en-US" dirty="0">
                        <a:latin typeface="標楷體" panose="03000509000000000000" pitchFamily="65" charset="-12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5192">
                <a:tc gridSpan="8">
                  <a:txBody>
                    <a:bodyPr/>
                    <a:lstStyle/>
                    <a:p>
                      <a:pPr algn="l"/>
                      <a:r>
                        <a:rPr lang="zh-TW" altLang="en-US" dirty="0" smtClean="0">
                          <a:latin typeface="標楷體" panose="03000509000000000000" pitchFamily="65" charset="-120"/>
                          <a:ea typeface="標楷體" panose="03000509000000000000" pitchFamily="65" charset="-120"/>
                        </a:rPr>
                        <a:t>一、興建農舍之需求</a:t>
                      </a:r>
                      <a:endParaRPr lang="zh-TW" altLang="en-US" dirty="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lnT w="12700" cap="flat" cmpd="sng" algn="ctr">
                      <a:solidFill>
                        <a:schemeClr val="tx1"/>
                      </a:solidFill>
                      <a:prstDash val="solid"/>
                      <a:round/>
                      <a:headEnd type="none" w="med" len="med"/>
                      <a:tailEnd type="none" w="med" len="med"/>
                    </a:lnT>
                  </a:tcP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lnT w="12700" cap="flat" cmpd="sng" algn="ctr">
                      <a:solidFill>
                        <a:schemeClr val="tx1"/>
                      </a:solidFill>
                      <a:prstDash val="solid"/>
                      <a:round/>
                      <a:headEnd type="none" w="med" len="med"/>
                      <a:tailEnd type="none" w="med" len="med"/>
                    </a:lnT>
                  </a:tcP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lnT w="12700" cap="flat" cmpd="sng" algn="ctr">
                      <a:solidFill>
                        <a:schemeClr val="tx1"/>
                      </a:solidFill>
                      <a:prstDash val="solid"/>
                      <a:round/>
                      <a:headEnd type="none" w="med" len="med"/>
                      <a:tailEnd type="none" w="med" len="med"/>
                    </a:lnT>
                  </a:tcP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lnT w="12700" cap="flat" cmpd="sng" algn="ctr">
                      <a:solidFill>
                        <a:schemeClr val="tx1"/>
                      </a:solidFill>
                      <a:prstDash val="solid"/>
                      <a:round/>
                      <a:headEnd type="none" w="med" len="med"/>
                      <a:tailEnd type="none" w="med" len="med"/>
                    </a:lnT>
                  </a:tcP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lnT w="12700" cap="flat" cmpd="sng" algn="ctr">
                      <a:solidFill>
                        <a:schemeClr val="tx1"/>
                      </a:solidFill>
                      <a:prstDash val="solid"/>
                      <a:round/>
                      <a:headEnd type="none" w="med" len="med"/>
                      <a:tailEnd type="none" w="med" len="med"/>
                    </a:lnT>
                  </a:tcP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lnT w="12700" cap="flat" cmpd="sng" algn="ctr">
                      <a:solidFill>
                        <a:schemeClr val="tx1"/>
                      </a:solidFill>
                      <a:prstDash val="solid"/>
                      <a:round/>
                      <a:headEnd type="none" w="med" len="med"/>
                      <a:tailEnd type="none" w="med" len="med"/>
                    </a:lnT>
                  </a:tcP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lnT w="12700" cap="flat" cmpd="sng" algn="ctr">
                      <a:solidFill>
                        <a:schemeClr val="tx1"/>
                      </a:solidFill>
                      <a:prstDash val="solid"/>
                      <a:round/>
                      <a:headEnd type="none" w="med" len="med"/>
                      <a:tailEnd type="none" w="med" len="med"/>
                    </a:lnT>
                  </a:tcPr>
                </a:tc>
              </a:tr>
              <a:tr h="710708">
                <a:tc gridSpan="8">
                  <a:txBody>
                    <a:bodyPr/>
                    <a:lstStyle/>
                    <a:p>
                      <a:pPr algn="l"/>
                      <a:r>
                        <a:rPr lang="zh-TW" altLang="en-US" dirty="0" smtClean="0">
                          <a:latin typeface="標楷體" panose="03000509000000000000" pitchFamily="65" charset="-120"/>
                          <a:ea typeface="標楷體" panose="03000509000000000000" pitchFamily="65" charset="-120"/>
                        </a:rPr>
                        <a:t>二、既有農業經營現況及規模</a:t>
                      </a:r>
                      <a:endParaRPr lang="en-US" altLang="zh-TW" dirty="0" smtClean="0">
                        <a:latin typeface="標楷體" panose="03000509000000000000" pitchFamily="65" charset="-120"/>
                        <a:ea typeface="標楷體" panose="03000509000000000000" pitchFamily="65" charset="-120"/>
                      </a:endParaRPr>
                    </a:p>
                    <a:p>
                      <a:pPr algn="l"/>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1.</a:t>
                      </a:r>
                      <a:r>
                        <a:rPr lang="zh-TW" altLang="en-US" dirty="0" smtClean="0">
                          <a:latin typeface="標楷體" panose="03000509000000000000" pitchFamily="65" charset="-120"/>
                          <a:ea typeface="標楷體" panose="03000509000000000000" pitchFamily="65" charset="-120"/>
                        </a:rPr>
                        <a:t>經營現況：過去兩年內經營實績及現況情形並檢附照片。</a:t>
                      </a:r>
                      <a:endParaRPr lang="en-US" altLang="zh-TW" dirty="0" smtClean="0">
                        <a:latin typeface="標楷體" panose="03000509000000000000" pitchFamily="65" charset="-120"/>
                        <a:ea typeface="標楷體" panose="03000509000000000000" pitchFamily="65" charset="-120"/>
                      </a:endParaRPr>
                    </a:p>
                    <a:p>
                      <a:pPr algn="l"/>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2.</a:t>
                      </a:r>
                      <a:r>
                        <a:rPr lang="zh-TW" altLang="en-US" dirty="0" smtClean="0">
                          <a:latin typeface="標楷體" panose="03000509000000000000" pitchFamily="65" charset="-120"/>
                          <a:ea typeface="標楷體" panose="03000509000000000000" pitchFamily="65" charset="-120"/>
                        </a:rPr>
                        <a:t>經營規模：如農產物種類、經營面積、產量、銷售情形、農業設施</a:t>
                      </a:r>
                      <a:endParaRPr lang="en-US" altLang="zh-TW" dirty="0" smtClean="0">
                        <a:latin typeface="標楷體" panose="03000509000000000000" pitchFamily="65" charset="-120"/>
                        <a:ea typeface="標楷體" panose="03000509000000000000" pitchFamily="65" charset="-120"/>
                      </a:endParaRPr>
                    </a:p>
                    <a:p>
                      <a:pPr algn="l"/>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項目、數量、面積及使用現況</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、農機具</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名稱及數量</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r>
              <a:tr h="539472">
                <a:tc gridSpan="8">
                  <a:txBody>
                    <a:bodyPr/>
                    <a:lstStyle/>
                    <a:p>
                      <a:pPr algn="l"/>
                      <a:r>
                        <a:rPr lang="zh-TW" altLang="en-US" dirty="0" smtClean="0">
                          <a:latin typeface="標楷體" panose="03000509000000000000" pitchFamily="65" charset="-120"/>
                          <a:ea typeface="標楷體" panose="03000509000000000000" pitchFamily="65" charset="-120"/>
                        </a:rPr>
                        <a:t>三、產銷計畫</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生產及銷售規劃</a:t>
                      </a:r>
                      <a:r>
                        <a:rPr lang="en-US" altLang="zh-TW"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r>
              <a:tr h="710708">
                <a:tc gridSpan="8">
                  <a:txBody>
                    <a:bodyPr/>
                    <a:lstStyle/>
                    <a:p>
                      <a:pPr algn="l"/>
                      <a:r>
                        <a:rPr lang="zh-TW" altLang="en-US" dirty="0" smtClean="0">
                          <a:latin typeface="標楷體" panose="03000509000000000000" pitchFamily="65" charset="-120"/>
                          <a:ea typeface="標楷體" panose="03000509000000000000" pitchFamily="65" charset="-120"/>
                        </a:rPr>
                        <a:t>四、農舍用地與農業經營用地之整體配置，並敘明對農業環境之影響</a:t>
                      </a:r>
                      <a:endParaRPr lang="en-US" altLang="zh-TW" dirty="0" smtClean="0">
                        <a:latin typeface="標楷體" panose="03000509000000000000" pitchFamily="65" charset="-120"/>
                        <a:ea typeface="標楷體" panose="03000509000000000000" pitchFamily="65" charset="-120"/>
                      </a:endParaRPr>
                    </a:p>
                    <a:p>
                      <a:pPr algn="l"/>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1.</a:t>
                      </a:r>
                      <a:r>
                        <a:rPr lang="zh-TW" altLang="en-US" dirty="0" smtClean="0">
                          <a:latin typeface="標楷體" panose="03000509000000000000" pitchFamily="65" charset="-120"/>
                          <a:ea typeface="標楷體" panose="03000509000000000000" pitchFamily="65" charset="-120"/>
                        </a:rPr>
                        <a:t>農舍用地與農業經營用地之相對應位置：以地籍圖為底圖繪製，圖上應標註土</a:t>
                      </a:r>
                      <a:endParaRPr lang="en-US" altLang="zh-TW" dirty="0" smtClean="0">
                        <a:latin typeface="標楷體" panose="03000509000000000000" pitchFamily="65" charset="-120"/>
                        <a:ea typeface="標楷體" panose="03000509000000000000" pitchFamily="65" charset="-120"/>
                      </a:endParaRPr>
                    </a:p>
                    <a:p>
                      <a:pPr algn="l"/>
                      <a:r>
                        <a:rPr lang="zh-TW" altLang="en-US" dirty="0" smtClean="0">
                          <a:latin typeface="標楷體" panose="03000509000000000000" pitchFamily="65" charset="-120"/>
                          <a:ea typeface="標楷體" panose="03000509000000000000" pitchFamily="65" charset="-120"/>
                        </a:rPr>
                        <a:t>    地周邊聯外道路、基地內及聯外排水、如有填土者，其填土範圍等。</a:t>
                      </a:r>
                      <a:endParaRPr lang="en-US" altLang="zh-TW" dirty="0" smtClean="0">
                        <a:latin typeface="標楷體" panose="03000509000000000000" pitchFamily="65" charset="-120"/>
                        <a:ea typeface="標楷體" panose="03000509000000000000" pitchFamily="65" charset="-120"/>
                      </a:endParaRPr>
                    </a:p>
                    <a:p>
                      <a:pPr algn="l"/>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2.</a:t>
                      </a:r>
                      <a:r>
                        <a:rPr lang="zh-TW" altLang="en-US" dirty="0" smtClean="0">
                          <a:latin typeface="標楷體" panose="03000509000000000000" pitchFamily="65" charset="-120"/>
                          <a:ea typeface="標楷體" panose="03000509000000000000" pitchFamily="65" charset="-120"/>
                        </a:rPr>
                        <a:t>農舍用地應矩形配置於農地之地界線側及臨接道路，不得影響農業經營用地之</a:t>
                      </a:r>
                      <a:endParaRPr lang="en-US" altLang="zh-TW" dirty="0" smtClean="0">
                        <a:latin typeface="標楷體" panose="03000509000000000000" pitchFamily="65" charset="-120"/>
                        <a:ea typeface="標楷體" panose="03000509000000000000" pitchFamily="65" charset="-120"/>
                      </a:endParaRPr>
                    </a:p>
                    <a:p>
                      <a:pPr algn="l"/>
                      <a:r>
                        <a:rPr lang="zh-TW" altLang="en-US" dirty="0" smtClean="0">
                          <a:latin typeface="標楷體" panose="03000509000000000000" pitchFamily="65" charset="-120"/>
                          <a:ea typeface="標楷體" panose="03000509000000000000" pitchFamily="65" charset="-120"/>
                        </a:rPr>
                        <a:t>    完整性。但屬特殊地形者，不在此限。</a:t>
                      </a:r>
                      <a:endParaRPr lang="en-US" altLang="zh-TW" dirty="0" smtClean="0">
                        <a:latin typeface="標楷體" panose="03000509000000000000" pitchFamily="65" charset="-120"/>
                        <a:ea typeface="標楷體" panose="03000509000000000000" pitchFamily="65" charset="-120"/>
                      </a:endParaRPr>
                    </a:p>
                    <a:p>
                      <a:pPr algn="l"/>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3.</a:t>
                      </a:r>
                      <a:r>
                        <a:rPr lang="zh-TW" altLang="en-US" dirty="0" smtClean="0">
                          <a:latin typeface="標楷體" panose="03000509000000000000" pitchFamily="65" charset="-120"/>
                          <a:ea typeface="標楷體" panose="03000509000000000000" pitchFamily="65" charset="-120"/>
                        </a:rPr>
                        <a:t>農舍用地規劃：停車空間、農舍基地連至聯外道路之通路、圍牆、汙水池</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等</a:t>
                      </a:r>
                      <a:endParaRPr lang="en-US" altLang="zh-TW" dirty="0" smtClean="0">
                        <a:latin typeface="標楷體" panose="03000509000000000000" pitchFamily="65" charset="-120"/>
                        <a:ea typeface="標楷體" panose="03000509000000000000" pitchFamily="65" charset="-120"/>
                      </a:endParaRPr>
                    </a:p>
                    <a:p>
                      <a:pPr algn="l"/>
                      <a:r>
                        <a:rPr lang="zh-TW" altLang="en-US" dirty="0" smtClean="0">
                          <a:latin typeface="標楷體" panose="03000509000000000000" pitchFamily="65" charset="-120"/>
                          <a:ea typeface="標楷體" panose="03000509000000000000" pitchFamily="65" charset="-120"/>
                        </a:rPr>
                        <a:t>    與農舍相關之附屬設施均應納入農舍用地。</a:t>
                      </a:r>
                      <a:endParaRPr lang="en-US" altLang="zh-TW" dirty="0" smtClean="0">
                        <a:latin typeface="標楷體" panose="03000509000000000000" pitchFamily="65" charset="-120"/>
                        <a:ea typeface="標楷體" panose="03000509000000000000" pitchFamily="65" charset="-120"/>
                      </a:endParaRPr>
                    </a:p>
                    <a:p>
                      <a:pPr algn="l"/>
                      <a:r>
                        <a:rPr lang="zh-TW" altLang="en-US" baseline="0" dirty="0" smtClean="0">
                          <a:latin typeface="標楷體" panose="03000509000000000000" pitchFamily="65" charset="-120"/>
                          <a:ea typeface="標楷體" panose="03000509000000000000" pitchFamily="65" charset="-120"/>
                        </a:rPr>
                        <a:t>  </a:t>
                      </a:r>
                      <a:r>
                        <a:rPr lang="en-US" altLang="zh-TW" baseline="0" dirty="0" smtClean="0">
                          <a:latin typeface="標楷體" panose="03000509000000000000" pitchFamily="65" charset="-120"/>
                          <a:ea typeface="標楷體" panose="03000509000000000000" pitchFamily="65" charset="-120"/>
                        </a:rPr>
                        <a:t>4.</a:t>
                      </a:r>
                      <a:r>
                        <a:rPr lang="zh-TW" altLang="en-US" baseline="0" dirty="0" smtClean="0">
                          <a:latin typeface="標楷體" panose="03000509000000000000" pitchFamily="65" charset="-120"/>
                          <a:ea typeface="標楷體" panose="03000509000000000000" pitchFamily="65" charset="-120"/>
                        </a:rPr>
                        <a:t>對農業環境的影響：敘明日照遮蔽對農作影響，填土、排水</a:t>
                      </a:r>
                      <a:r>
                        <a:rPr lang="en-US" altLang="zh-TW" baseline="0" dirty="0" smtClean="0">
                          <a:latin typeface="標楷體" panose="03000509000000000000" pitchFamily="65" charset="-120"/>
                          <a:ea typeface="標楷體" panose="03000509000000000000" pitchFamily="65" charset="-120"/>
                        </a:rPr>
                        <a:t>…</a:t>
                      </a:r>
                      <a:r>
                        <a:rPr lang="zh-TW" altLang="en-US" baseline="0" dirty="0" smtClean="0">
                          <a:latin typeface="標楷體" panose="03000509000000000000" pitchFamily="65" charset="-120"/>
                          <a:ea typeface="標楷體" panose="03000509000000000000" pitchFamily="65" charset="-120"/>
                        </a:rPr>
                        <a:t>等，對環境之影響。</a:t>
                      </a:r>
                      <a:endParaRPr lang="zh-TW" altLang="en-US" dirty="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dirty="0">
                        <a:latin typeface="標楷體" panose="03000509000000000000" pitchFamily="65" charset="-120"/>
                        <a:ea typeface="標楷體" panose="03000509000000000000" pitchFamily="65" charset="-120"/>
                      </a:endParaRPr>
                    </a:p>
                  </a:txBody>
                  <a:tcPr anchor="ctr"/>
                </a:tc>
              </a:tr>
            </a:tbl>
          </a:graphicData>
        </a:graphic>
      </p:graphicFrame>
    </p:spTree>
    <p:extLst>
      <p:ext uri="{BB962C8B-B14F-4D97-AF65-F5344CB8AC3E}">
        <p14:creationId xmlns:p14="http://schemas.microsoft.com/office/powerpoint/2010/main" xmlns="" val="181470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53C148F8-E709-4571-B7BA-25A6FD9DF310}" type="slidenum">
              <a:rPr lang="zh-TW" altLang="en-US" smtClean="0"/>
              <a:pPr/>
              <a:t>24</a:t>
            </a:fld>
            <a:endParaRPr lang="zh-TW" altLang="en-US"/>
          </a:p>
        </p:txBody>
      </p:sp>
      <p:sp>
        <p:nvSpPr>
          <p:cNvPr id="3" name="文字方塊 2"/>
          <p:cNvSpPr txBox="1"/>
          <p:nvPr/>
        </p:nvSpPr>
        <p:spPr>
          <a:xfrm>
            <a:off x="1763688" y="241484"/>
            <a:ext cx="5570756"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農委會版農舍經營計劃書格式</a:t>
            </a:r>
            <a:r>
              <a:rPr lang="en-US" altLang="zh-TW" sz="2800" dirty="0" smtClean="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續</a:t>
            </a:r>
            <a:r>
              <a:rPr lang="en-US" altLang="zh-TW" sz="2800" dirty="0" smtClean="0">
                <a:latin typeface="標楷體" panose="03000509000000000000" pitchFamily="65" charset="-120"/>
                <a:ea typeface="標楷體" panose="03000509000000000000" pitchFamily="65" charset="-120"/>
              </a:rPr>
              <a:t>)</a:t>
            </a:r>
            <a:endParaRPr lang="zh-TW" altLang="en-US" sz="2800" dirty="0" smtClean="0">
              <a:latin typeface="標楷體" panose="03000509000000000000" pitchFamily="65" charset="-120"/>
              <a:ea typeface="標楷體" panose="03000509000000000000" pitchFamily="65" charset="-120"/>
            </a:endParaRPr>
          </a:p>
        </p:txBody>
      </p:sp>
      <p:sp>
        <p:nvSpPr>
          <p:cNvPr id="4" name="文字方塊 3"/>
          <p:cNvSpPr txBox="1"/>
          <p:nvPr/>
        </p:nvSpPr>
        <p:spPr>
          <a:xfrm>
            <a:off x="1793780" y="908720"/>
            <a:ext cx="5442516" cy="400110"/>
          </a:xfrm>
          <a:prstGeom prst="rect">
            <a:avLst/>
          </a:prstGeom>
          <a:noFill/>
        </p:spPr>
        <p:txBody>
          <a:bodyPr wrap="none" rtlCol="0">
            <a:spAutoFit/>
          </a:bodyPr>
          <a:lstStyle/>
          <a:p>
            <a:r>
              <a:rPr lang="zh-TW" altLang="en-US" sz="2000" u="sng" dirty="0" smtClean="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直轄市、縣</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市</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興建農舍經營計劃書</a:t>
            </a:r>
            <a:endParaRPr lang="zh-TW" altLang="en-US" sz="2000" u="sng" dirty="0" smtClean="0">
              <a:latin typeface="標楷體" panose="03000509000000000000" pitchFamily="65" charset="-120"/>
              <a:ea typeface="標楷體" panose="03000509000000000000" pitchFamily="65" charset="-120"/>
            </a:endParaRPr>
          </a:p>
        </p:txBody>
      </p:sp>
      <p:graphicFrame>
        <p:nvGraphicFramePr>
          <p:cNvPr id="5" name="表格 4"/>
          <p:cNvGraphicFramePr>
            <a:graphicFrameLocks noGrp="1"/>
          </p:cNvGraphicFramePr>
          <p:nvPr>
            <p:extLst>
              <p:ext uri="{D42A27DB-BD31-4B8C-83A1-F6EECF244321}">
                <p14:modId xmlns:p14="http://schemas.microsoft.com/office/powerpoint/2010/main" xmlns="" val="1774108896"/>
              </p:ext>
            </p:extLst>
          </p:nvPr>
        </p:nvGraphicFramePr>
        <p:xfrm>
          <a:off x="179512" y="1397000"/>
          <a:ext cx="8784976" cy="4143112"/>
        </p:xfrm>
        <a:graphic>
          <a:graphicData uri="http://schemas.openxmlformats.org/drawingml/2006/table">
            <a:tbl>
              <a:tblPr firstRow="1" bandRow="1">
                <a:tableStyleId>{2D5ABB26-0587-4C30-8999-92F81FD0307C}</a:tableStyleId>
              </a:tblPr>
              <a:tblGrid>
                <a:gridCol w="8784976"/>
              </a:tblGrid>
              <a:tr h="1887984">
                <a:tc>
                  <a:txBody>
                    <a:bodyPr/>
                    <a:lstStyle/>
                    <a:p>
                      <a:r>
                        <a:rPr lang="zh-TW" altLang="en-US" dirty="0" smtClean="0">
                          <a:latin typeface="標楷體" panose="03000509000000000000" pitchFamily="65" charset="-120"/>
                          <a:ea typeface="標楷體" panose="03000509000000000000" pitchFamily="65" charset="-120"/>
                        </a:rPr>
                        <a:t>五、農舍放流水排水計畫</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1.</a:t>
                      </a:r>
                      <a:r>
                        <a:rPr lang="zh-TW" altLang="en-US" dirty="0" smtClean="0">
                          <a:latin typeface="標楷體" panose="03000509000000000000" pitchFamily="65" charset="-120"/>
                          <a:ea typeface="標楷體" panose="03000509000000000000" pitchFamily="65" charset="-120"/>
                        </a:rPr>
                        <a:t>應敘明放流水的排放方式，包含排放型式</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如箱涵、管涵、明溝、暗溝或其他</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    以及排放說明</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排入道路側溝、渠排溝渠、區域排水、天然坑溝</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，有無取得同意</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    許可或搭排許可</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2.</a:t>
                      </a:r>
                      <a:r>
                        <a:rPr lang="zh-TW" altLang="en-US" dirty="0" smtClean="0">
                          <a:latin typeface="標楷體" panose="03000509000000000000" pitchFamily="65" charset="-120"/>
                          <a:ea typeface="標楷體" panose="03000509000000000000" pitchFamily="65" charset="-120"/>
                        </a:rPr>
                        <a:t>應取得同意許可或搭排許可文件而未檢附者，應於審查意見註記須於建築執照核</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    發前並付審查。</a:t>
                      </a:r>
                      <a:endParaRPr lang="zh-TW" altLang="en-US" dirty="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2088">
                <a:tc>
                  <a:txBody>
                    <a:bodyPr/>
                    <a:lstStyle/>
                    <a:p>
                      <a:r>
                        <a:rPr lang="zh-TW" altLang="en-US" dirty="0" smtClean="0">
                          <a:latin typeface="標楷體" panose="03000509000000000000" pitchFamily="65" charset="-120"/>
                          <a:ea typeface="標楷體" panose="03000509000000000000" pitchFamily="65" charset="-120"/>
                        </a:rPr>
                        <a:t>六、其他</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各直轄市、縣</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市</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政府依地區特性增訂之事項</a:t>
                      </a:r>
                      <a:r>
                        <a:rPr lang="en-US" altLang="zh-TW"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4029">
                <a:tc>
                  <a:txBody>
                    <a:bodyPr/>
                    <a:lstStyle/>
                    <a:p>
                      <a:pPr>
                        <a:lnSpc>
                          <a:spcPct val="150000"/>
                        </a:lnSpc>
                      </a:pPr>
                      <a:r>
                        <a:rPr lang="zh-TW" altLang="en-US" dirty="0" smtClean="0">
                          <a:latin typeface="標楷體" panose="03000509000000000000" pitchFamily="65" charset="-120"/>
                          <a:ea typeface="標楷體" panose="03000509000000000000" pitchFamily="65" charset="-120"/>
                        </a:rPr>
                        <a:t>七、本人充分了解上述經營計畫內容及農舍法令相關規定，並遵守法令規定，日後如</a:t>
                      </a:r>
                      <a:endParaRPr lang="en-US" altLang="zh-TW" dirty="0" smtClean="0">
                        <a:latin typeface="標楷體" panose="03000509000000000000" pitchFamily="65" charset="-120"/>
                        <a:ea typeface="標楷體" panose="03000509000000000000" pitchFamily="65" charset="-120"/>
                      </a:endParaRPr>
                    </a:p>
                    <a:p>
                      <a:pPr>
                        <a:lnSpc>
                          <a:spcPct val="150000"/>
                        </a:lnSpc>
                      </a:pPr>
                      <a:r>
                        <a:rPr lang="zh-TW" altLang="en-US" dirty="0" smtClean="0">
                          <a:latin typeface="標楷體" panose="03000509000000000000" pitchFamily="65" charset="-120"/>
                          <a:ea typeface="標楷體" panose="03000509000000000000" pitchFamily="65" charset="-120"/>
                        </a:rPr>
                        <a:t>    有違規情事，願負法律責任。</a:t>
                      </a:r>
                      <a:endParaRPr lang="en-US" altLang="zh-TW" dirty="0" smtClean="0">
                        <a:latin typeface="標楷體" panose="03000509000000000000" pitchFamily="65" charset="-120"/>
                        <a:ea typeface="標楷體" panose="03000509000000000000" pitchFamily="65" charset="-120"/>
                      </a:endParaRPr>
                    </a:p>
                    <a:p>
                      <a:endParaRPr lang="en-US" altLang="zh-TW" dirty="0" smtClean="0">
                        <a:latin typeface="標楷體" panose="03000509000000000000" pitchFamily="65" charset="-120"/>
                        <a:ea typeface="標楷體" panose="03000509000000000000" pitchFamily="65" charset="-120"/>
                      </a:endParaRPr>
                    </a:p>
                    <a:p>
                      <a:pPr algn="r"/>
                      <a:r>
                        <a:rPr lang="zh-TW" altLang="en-US" dirty="0" smtClean="0">
                          <a:latin typeface="標楷體" panose="03000509000000000000" pitchFamily="65" charset="-120"/>
                          <a:ea typeface="標楷體" panose="03000509000000000000" pitchFamily="65" charset="-120"/>
                        </a:rPr>
                        <a:t>切結人：</a:t>
                      </a:r>
                      <a:r>
                        <a:rPr lang="zh-TW" altLang="en-US" u="sng"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簽章</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 </a:t>
                      </a:r>
                      <a:endParaRPr lang="zh-TW" altLang="en-US" dirty="0">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文字方塊 5"/>
          <p:cNvSpPr txBox="1"/>
          <p:nvPr/>
        </p:nvSpPr>
        <p:spPr>
          <a:xfrm>
            <a:off x="251520" y="5589240"/>
            <a:ext cx="8784976" cy="646331"/>
          </a:xfrm>
          <a:prstGeom prst="rect">
            <a:avLst/>
          </a:prstGeom>
          <a:noFill/>
        </p:spPr>
        <p:txBody>
          <a:bodyPr wrap="square" rtlCol="0">
            <a:spAutoFit/>
          </a:bodyPr>
          <a:lstStyle/>
          <a:p>
            <a:r>
              <a:rPr lang="zh-TW" altLang="en-US" dirty="0" smtClean="0">
                <a:latin typeface="標楷體" panose="03000509000000000000" pitchFamily="65" charset="-120"/>
                <a:ea typeface="標楷體" panose="03000509000000000000" pitchFamily="65" charset="-120"/>
              </a:rPr>
              <a:t>附註：本經營計劃書應檢附一式四份，核定後一份檢還申請人，一份副知建管單位作</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為後續建築執照審查之依據，一份留農業單位，一份歸檔。</a:t>
            </a:r>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2398592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53C148F8-E709-4571-B7BA-25A6FD9DF310}" type="slidenum">
              <a:rPr lang="zh-TW" altLang="en-US" smtClean="0"/>
              <a:pPr/>
              <a:t>25</a:t>
            </a:fld>
            <a:endParaRPr lang="zh-TW" altLang="en-US"/>
          </a:p>
        </p:txBody>
      </p:sp>
      <p:sp>
        <p:nvSpPr>
          <p:cNvPr id="3" name="文字方塊 2"/>
          <p:cNvSpPr txBox="1"/>
          <p:nvPr/>
        </p:nvSpPr>
        <p:spPr>
          <a:xfrm>
            <a:off x="2195736" y="188640"/>
            <a:ext cx="4746812" cy="461665"/>
          </a:xfrm>
          <a:prstGeom prst="rect">
            <a:avLst/>
          </a:prstGeom>
          <a:noFill/>
        </p:spPr>
        <p:txBody>
          <a:bodyPr wrap="none" rtlCol="0">
            <a:spAutoFit/>
          </a:bodyPr>
          <a:lstStyle/>
          <a:p>
            <a:r>
              <a:rPr lang="en-US" altLang="zh-TW" sz="2400" dirty="0" smtClean="0">
                <a:latin typeface="+mj-lt"/>
                <a:ea typeface="標楷體" panose="03000509000000000000" pitchFamily="65" charset="-120"/>
              </a:rPr>
              <a:t>OO</a:t>
            </a:r>
            <a:r>
              <a:rPr lang="zh-TW" altLang="en-US" sz="2400" dirty="0" smtClean="0">
                <a:latin typeface="標楷體" panose="03000509000000000000" pitchFamily="65" charset="-120"/>
                <a:ea typeface="標楷體" panose="03000509000000000000" pitchFamily="65" charset="-120"/>
              </a:rPr>
              <a:t>縣興建農舍經營計劃書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範例</a:t>
            </a:r>
            <a:r>
              <a:rPr lang="en-US" altLang="zh-TW" sz="2400" dirty="0" smtClean="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
        <p:nvSpPr>
          <p:cNvPr id="4" name="文字方塊 3"/>
          <p:cNvSpPr txBox="1"/>
          <p:nvPr/>
        </p:nvSpPr>
        <p:spPr>
          <a:xfrm>
            <a:off x="323528" y="548680"/>
            <a:ext cx="4852610" cy="1323439"/>
          </a:xfrm>
          <a:prstGeom prst="rect">
            <a:avLst/>
          </a:prstGeom>
          <a:noFill/>
        </p:spPr>
        <p:txBody>
          <a:bodyPr wrap="none" rtlCol="0">
            <a:spAutoFit/>
          </a:bodyPr>
          <a:lstStyle/>
          <a:p>
            <a:r>
              <a:rPr lang="zh-TW" altLang="en-US" sz="2000" dirty="0">
                <a:latin typeface="標楷體" panose="03000509000000000000" pitchFamily="65" charset="-120"/>
                <a:ea typeface="標楷體" panose="03000509000000000000" pitchFamily="65" charset="-120"/>
              </a:rPr>
              <a:t>申請人</a:t>
            </a:r>
            <a:r>
              <a:rPr lang="zh-TW" altLang="en-US" sz="2000" dirty="0" smtClean="0">
                <a:latin typeface="標楷體" panose="03000509000000000000" pitchFamily="65" charset="-120"/>
                <a:ea typeface="標楷體" panose="03000509000000000000" pitchFamily="65" charset="-120"/>
              </a:rPr>
              <a:t>姓名：</a:t>
            </a:r>
            <a:r>
              <a:rPr lang="en-US" altLang="zh-TW" sz="2000" dirty="0" smtClean="0">
                <a:latin typeface="+mj-lt"/>
                <a:ea typeface="標楷體" panose="03000509000000000000" pitchFamily="65" charset="-120"/>
              </a:rPr>
              <a:t>OOO</a:t>
            </a:r>
            <a:r>
              <a:rPr lang="en-US" altLang="zh-TW" sz="2000" dirty="0" smtClean="0">
                <a:latin typeface="標楷體" panose="03000509000000000000" pitchFamily="65" charset="-120"/>
                <a:ea typeface="標楷體" panose="03000509000000000000" pitchFamily="65" charset="-120"/>
              </a:rPr>
              <a:t/>
            </a:r>
            <a:br>
              <a:rPr lang="en-US" altLang="zh-TW" sz="2000" dirty="0" smtClean="0">
                <a:latin typeface="標楷體" panose="03000509000000000000" pitchFamily="65" charset="-120"/>
                <a:ea typeface="標楷體" panose="03000509000000000000" pitchFamily="65" charset="-120"/>
              </a:rPr>
            </a:br>
            <a:r>
              <a:rPr lang="zh-TW" altLang="en-US" sz="2000" dirty="0" smtClean="0">
                <a:latin typeface="標楷體" panose="03000509000000000000" pitchFamily="65" charset="-120"/>
                <a:ea typeface="標楷體" panose="03000509000000000000" pitchFamily="65" charset="-120"/>
              </a:rPr>
              <a:t>土地座落：</a:t>
            </a:r>
            <a:r>
              <a:rPr lang="en-US" altLang="zh-TW" sz="2000" dirty="0" smtClean="0">
                <a:latin typeface="+mj-lt"/>
                <a:ea typeface="標楷體" panose="03000509000000000000" pitchFamily="65" charset="-120"/>
              </a:rPr>
              <a:t>OO</a:t>
            </a:r>
            <a:r>
              <a:rPr lang="zh-TW" altLang="en-US" sz="2000" dirty="0" smtClean="0">
                <a:latin typeface="標楷體" panose="03000509000000000000" pitchFamily="65" charset="-120"/>
                <a:ea typeface="標楷體" panose="03000509000000000000" pitchFamily="65" charset="-120"/>
              </a:rPr>
              <a:t> 鄉鎮 </a:t>
            </a:r>
            <a:r>
              <a:rPr lang="en-US" altLang="zh-TW" sz="2000" dirty="0" smtClean="0">
                <a:latin typeface="+mj-lt"/>
                <a:ea typeface="標楷體" panose="03000509000000000000" pitchFamily="65" charset="-120"/>
              </a:rPr>
              <a:t>OO</a:t>
            </a:r>
            <a:r>
              <a:rPr lang="en-US" altLang="zh-TW" sz="2000" dirty="0" smtClean="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市區</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地段地</a:t>
            </a:r>
            <a:r>
              <a:rPr lang="zh-TW" altLang="en-US" sz="2000" dirty="0" smtClean="0">
                <a:latin typeface="標楷體" panose="03000509000000000000" pitchFamily="65" charset="-120"/>
                <a:ea typeface="標楷體" panose="03000509000000000000" pitchFamily="65" charset="-120"/>
              </a:rPr>
              <a:t>號：</a:t>
            </a:r>
            <a:r>
              <a:rPr lang="en-US" altLang="zh-TW" sz="2000" dirty="0" smtClean="0">
                <a:ea typeface="標楷體" panose="03000509000000000000" pitchFamily="65" charset="-120"/>
              </a:rPr>
              <a:t>OOO</a:t>
            </a:r>
            <a:r>
              <a:rPr lang="zh-TW" altLang="en-US" sz="2000" dirty="0" smtClean="0">
                <a:ea typeface="標楷體" panose="03000509000000000000" pitchFamily="65" charset="-120"/>
              </a:rPr>
              <a:t>  段 </a:t>
            </a:r>
            <a:r>
              <a:rPr lang="en-US" altLang="zh-TW" sz="2000" dirty="0" smtClean="0">
                <a:ea typeface="標楷體" panose="03000509000000000000" pitchFamily="65" charset="-120"/>
              </a:rPr>
              <a:t>OOO</a:t>
            </a:r>
            <a:r>
              <a:rPr lang="zh-TW" altLang="en-US" sz="2000" dirty="0" smtClean="0">
                <a:ea typeface="標楷體" panose="03000509000000000000" pitchFamily="65" charset="-120"/>
              </a:rPr>
              <a:t> 小段 </a:t>
            </a:r>
            <a:r>
              <a:rPr lang="en-US" altLang="zh-TW" sz="2000" dirty="0" smtClean="0">
                <a:ea typeface="標楷體" panose="03000509000000000000" pitchFamily="65" charset="-120"/>
              </a:rPr>
              <a:t>OOOO</a:t>
            </a:r>
            <a:r>
              <a:rPr lang="zh-TW" altLang="en-US" sz="2000" dirty="0" smtClean="0">
                <a:ea typeface="標楷體" panose="03000509000000000000" pitchFamily="65" charset="-120"/>
              </a:rPr>
              <a:t>  地號</a:t>
            </a:r>
            <a:endParaRPr lang="en-US" altLang="zh-TW" sz="2000" dirty="0" smtClean="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申請</a:t>
            </a:r>
            <a:r>
              <a:rPr lang="zh-TW" altLang="en-US" sz="2000" dirty="0" smtClean="0">
                <a:latin typeface="標楷體" panose="03000509000000000000" pitchFamily="65" charset="-120"/>
                <a:ea typeface="標楷體" panose="03000509000000000000" pitchFamily="65" charset="-120"/>
              </a:rPr>
              <a:t>日期：</a:t>
            </a:r>
            <a:r>
              <a:rPr lang="en-US" altLang="zh-TW" sz="2000" dirty="0" smtClean="0">
                <a:ea typeface="標楷體" panose="03000509000000000000" pitchFamily="65" charset="-120"/>
              </a:rPr>
              <a:t>OOO</a:t>
            </a:r>
            <a:r>
              <a:rPr lang="zh-TW" altLang="en-US" sz="2000" dirty="0" smtClean="0">
                <a:ea typeface="標楷體" panose="03000509000000000000" pitchFamily="65" charset="-120"/>
              </a:rPr>
              <a:t> 年 </a:t>
            </a:r>
            <a:r>
              <a:rPr lang="en-US" altLang="zh-TW" sz="2000" dirty="0" smtClean="0">
                <a:ea typeface="標楷體" panose="03000509000000000000" pitchFamily="65" charset="-120"/>
              </a:rPr>
              <a:t>OO</a:t>
            </a:r>
            <a:r>
              <a:rPr lang="zh-TW" altLang="en-US" sz="2000" dirty="0" smtClean="0">
                <a:ea typeface="標楷體" panose="03000509000000000000" pitchFamily="65" charset="-120"/>
              </a:rPr>
              <a:t> 月 </a:t>
            </a:r>
            <a:r>
              <a:rPr lang="en-US" altLang="zh-TW" sz="2000" dirty="0" smtClean="0">
                <a:ea typeface="標楷體" panose="03000509000000000000" pitchFamily="65" charset="-120"/>
              </a:rPr>
              <a:t>OO</a:t>
            </a:r>
            <a:r>
              <a:rPr lang="zh-TW" altLang="en-US" sz="2000" dirty="0" smtClean="0">
                <a:ea typeface="標楷體" panose="03000509000000000000" pitchFamily="65" charset="-120"/>
              </a:rPr>
              <a:t> 日</a:t>
            </a:r>
            <a:endParaRPr lang="zh-TW" altLang="en-US" sz="2000" dirty="0">
              <a:latin typeface="標楷體" panose="03000509000000000000" pitchFamily="65" charset="-120"/>
              <a:ea typeface="標楷體" panose="03000509000000000000" pitchFamily="65" charset="-120"/>
            </a:endParaRPr>
          </a:p>
        </p:txBody>
      </p:sp>
      <p:sp>
        <p:nvSpPr>
          <p:cNvPr id="5" name="文字方塊 4"/>
          <p:cNvSpPr txBox="1"/>
          <p:nvPr/>
        </p:nvSpPr>
        <p:spPr>
          <a:xfrm>
            <a:off x="323528" y="1772816"/>
            <a:ext cx="8568952" cy="4955203"/>
          </a:xfrm>
          <a:prstGeom prst="rect">
            <a:avLst/>
          </a:prstGeom>
          <a:noFill/>
        </p:spPr>
        <p:txBody>
          <a:bodyPr wrap="square" rtlCol="0">
            <a:spAutoFit/>
          </a:bodyPr>
          <a:lstStyle/>
          <a:p>
            <a:pPr>
              <a:spcBef>
                <a:spcPts val="600"/>
              </a:spcBef>
            </a:pPr>
            <a:r>
              <a:rPr lang="zh-TW" altLang="en-US" dirty="0" smtClean="0">
                <a:latin typeface="標楷體" panose="03000509000000000000" pitchFamily="65" charset="-120"/>
                <a:ea typeface="標楷體" panose="03000509000000000000" pitchFamily="65" charset="-120"/>
              </a:rPr>
              <a:t>一、興建農舍之需求</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1.</a:t>
            </a:r>
            <a:r>
              <a:rPr lang="zh-TW" altLang="en-US" dirty="0" smtClean="0">
                <a:latin typeface="標楷體" panose="03000509000000000000" pitchFamily="65" charset="-120"/>
                <a:ea typeface="標楷體" panose="03000509000000000000" pitchFamily="65" charset="-120"/>
              </a:rPr>
              <a:t>申請人 </a:t>
            </a:r>
            <a:r>
              <a:rPr lang="en-US" altLang="zh-TW" dirty="0" smtClean="0">
                <a:ea typeface="標楷體" panose="03000509000000000000" pitchFamily="65" charset="-120"/>
              </a:rPr>
              <a:t>OOO</a:t>
            </a:r>
            <a:r>
              <a:rPr lang="zh-TW" altLang="en-US" dirty="0" smtClean="0">
                <a:ea typeface="標楷體" panose="03000509000000000000" pitchFamily="65" charset="-120"/>
              </a:rPr>
              <a:t> 持有之農地目前僅有 </a:t>
            </a:r>
            <a:r>
              <a:rPr lang="en-US" altLang="zh-TW" dirty="0" smtClean="0">
                <a:ea typeface="標楷體" panose="03000509000000000000" pitchFamily="65" charset="-120"/>
              </a:rPr>
              <a:t>OO</a:t>
            </a:r>
            <a:r>
              <a:rPr lang="zh-TW" altLang="en-US" dirty="0" smtClean="0">
                <a:ea typeface="標楷體" panose="03000509000000000000" pitchFamily="65" charset="-120"/>
              </a:rPr>
              <a:t> 縣 </a:t>
            </a:r>
            <a:r>
              <a:rPr lang="en-US" altLang="zh-TW" dirty="0" smtClean="0">
                <a:ea typeface="標楷體" panose="03000509000000000000" pitchFamily="65" charset="-120"/>
              </a:rPr>
              <a:t>OO</a:t>
            </a:r>
            <a:r>
              <a:rPr lang="zh-TW" altLang="en-US" dirty="0" smtClean="0">
                <a:ea typeface="標楷體" panose="03000509000000000000" pitchFamily="65" charset="-120"/>
              </a:rPr>
              <a:t> 鎮 </a:t>
            </a:r>
            <a:r>
              <a:rPr lang="en-US" altLang="zh-TW" dirty="0" smtClean="0">
                <a:ea typeface="標楷體" panose="03000509000000000000" pitchFamily="65" charset="-120"/>
              </a:rPr>
              <a:t>OO</a:t>
            </a:r>
            <a:r>
              <a:rPr lang="zh-TW" altLang="en-US" dirty="0" smtClean="0">
                <a:ea typeface="標楷體" panose="03000509000000000000" pitchFamily="65" charset="-120"/>
              </a:rPr>
              <a:t> 地段</a:t>
            </a:r>
            <a:r>
              <a:rPr lang="en-US" altLang="zh-TW" dirty="0" smtClean="0">
                <a:ea typeface="標楷體" panose="03000509000000000000" pitchFamily="65" charset="-120"/>
              </a:rPr>
              <a:t>OO</a:t>
            </a:r>
            <a:r>
              <a:rPr lang="zh-TW" altLang="en-US" dirty="0" smtClean="0">
                <a:ea typeface="標楷體" panose="03000509000000000000" pitchFamily="65" charset="-120"/>
              </a:rPr>
              <a:t> 地號土地一筆，編</a:t>
            </a:r>
            <a:endParaRPr lang="en-US" altLang="zh-TW" dirty="0" smtClean="0">
              <a:ea typeface="標楷體" panose="03000509000000000000" pitchFamily="65" charset="-120"/>
            </a:endParaRPr>
          </a:p>
          <a:p>
            <a:r>
              <a:rPr lang="zh-TW" altLang="en-US" dirty="0">
                <a:ea typeface="標楷體" panose="03000509000000000000" pitchFamily="65" charset="-120"/>
              </a:rPr>
              <a:t> </a:t>
            </a:r>
            <a:r>
              <a:rPr lang="zh-TW" altLang="en-US" dirty="0" smtClean="0">
                <a:ea typeface="標楷體" panose="03000509000000000000" pitchFamily="65" charset="-120"/>
              </a:rPr>
              <a:t>        定為特定農業區農牧用地，面積有</a:t>
            </a:r>
            <a:r>
              <a:rPr lang="en-US" altLang="zh-TW" dirty="0" smtClean="0">
                <a:ea typeface="標楷體" panose="03000509000000000000" pitchFamily="65" charset="-120"/>
              </a:rPr>
              <a:t>3000</a:t>
            </a:r>
            <a:r>
              <a:rPr lang="zh-TW" altLang="en-US" dirty="0" smtClean="0">
                <a:ea typeface="標楷體" panose="03000509000000000000" pitchFamily="65" charset="-120"/>
              </a:rPr>
              <a:t>平方公尺。</a:t>
            </a:r>
            <a:endParaRPr lang="en-US" altLang="zh-TW" dirty="0" smtClean="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2.</a:t>
            </a:r>
            <a:r>
              <a:rPr lang="zh-TW" altLang="en-US" dirty="0" smtClean="0">
                <a:latin typeface="標楷體" panose="03000509000000000000" pitchFamily="65" charset="-120"/>
                <a:ea typeface="標楷體" panose="03000509000000000000" pitchFamily="65" charset="-120"/>
              </a:rPr>
              <a:t>因申請人本身目前並無自有住宅，係居住於本人之父所持有之房屋，故本次興</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建農舍之需求，主要是供農餘居住使用，另尚為存放農機具、農藥、肥料並有</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計畫設置稻米乾燥機</a:t>
            </a:r>
            <a:r>
              <a:rPr lang="zh-TW" altLang="en-US" dirty="0">
                <a:latin typeface="標楷體" panose="03000509000000000000" pitchFamily="65" charset="-120"/>
                <a:ea typeface="標楷體" panose="03000509000000000000" pitchFamily="65" charset="-120"/>
              </a:rPr>
              <a:t>一</a:t>
            </a:r>
            <a:r>
              <a:rPr lang="zh-TW" altLang="en-US" dirty="0" smtClean="0">
                <a:latin typeface="標楷體" panose="03000509000000000000" pitchFamily="65" charset="-120"/>
                <a:ea typeface="標楷體" panose="03000509000000000000" pitchFamily="65" charset="-120"/>
              </a:rPr>
              <a:t>座。</a:t>
            </a:r>
            <a:endParaRPr lang="en-US" altLang="zh-TW" dirty="0" smtClean="0">
              <a:latin typeface="標楷體" panose="03000509000000000000" pitchFamily="65" charset="-120"/>
              <a:ea typeface="標楷體" panose="03000509000000000000" pitchFamily="65" charset="-120"/>
            </a:endParaRPr>
          </a:p>
          <a:p>
            <a:pPr>
              <a:spcBef>
                <a:spcPts val="600"/>
              </a:spcBef>
            </a:pPr>
            <a:r>
              <a:rPr lang="zh-TW" altLang="en-US" dirty="0">
                <a:latin typeface="標楷體" panose="03000509000000000000" pitchFamily="65" charset="-120"/>
                <a:ea typeface="標楷體" panose="03000509000000000000" pitchFamily="65" charset="-120"/>
              </a:rPr>
              <a:t>二</a:t>
            </a:r>
            <a:r>
              <a:rPr lang="zh-TW" altLang="en-US" dirty="0" smtClean="0">
                <a:latin typeface="標楷體" panose="03000509000000000000" pitchFamily="65" charset="-120"/>
                <a:ea typeface="標楷體" panose="03000509000000000000" pitchFamily="65" charset="-120"/>
              </a:rPr>
              <a:t>、既有農業經營現況及規模</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1.</a:t>
            </a:r>
            <a:r>
              <a:rPr lang="zh-TW" altLang="en-US" dirty="0" smtClean="0">
                <a:latin typeface="標楷體" panose="03000509000000000000" pitchFamily="65" charset="-120"/>
                <a:ea typeface="標楷體" panose="03000509000000000000" pitchFamily="65" charset="-120"/>
              </a:rPr>
              <a:t>經營現況：過去兩年種植稻米現況情形照片 </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略</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2.</a:t>
            </a:r>
            <a:r>
              <a:rPr lang="zh-TW" altLang="en-US" dirty="0" smtClean="0">
                <a:latin typeface="標楷體" panose="03000509000000000000" pitchFamily="65" charset="-120"/>
                <a:ea typeface="標楷體" panose="03000509000000000000" pitchFamily="65" charset="-120"/>
              </a:rPr>
              <a:t>經營規模：目前種植水稻，面積有</a:t>
            </a:r>
            <a:r>
              <a:rPr lang="en-US" altLang="zh-TW" dirty="0" smtClean="0">
                <a:latin typeface="標楷體" panose="03000509000000000000" pitchFamily="65" charset="-120"/>
                <a:ea typeface="標楷體" panose="03000509000000000000" pitchFamily="65" charset="-120"/>
              </a:rPr>
              <a:t>3000</a:t>
            </a:r>
            <a:r>
              <a:rPr lang="zh-TW" altLang="en-US" dirty="0" smtClean="0">
                <a:latin typeface="標楷體" panose="03000509000000000000" pitchFamily="65" charset="-120"/>
                <a:ea typeface="標楷體" panose="03000509000000000000" pitchFamily="65" charset="-120"/>
              </a:rPr>
              <a:t>平方公尺，年產量約有</a:t>
            </a:r>
            <a:r>
              <a:rPr lang="en-US" altLang="zh-TW" dirty="0" smtClean="0">
                <a:latin typeface="標楷體" panose="03000509000000000000" pitchFamily="65" charset="-120"/>
                <a:ea typeface="標楷體" panose="03000509000000000000" pitchFamily="65" charset="-120"/>
              </a:rPr>
              <a:t>6000</a:t>
            </a:r>
            <a:r>
              <a:rPr lang="zh-TW" altLang="en-US" dirty="0" smtClean="0">
                <a:latin typeface="標楷體" panose="03000509000000000000" pitchFamily="65" charset="-120"/>
                <a:ea typeface="標楷體" panose="03000509000000000000" pitchFamily="65" charset="-120"/>
              </a:rPr>
              <a:t>公斤</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約</a:t>
            </a:r>
            <a:r>
              <a:rPr lang="en-US" altLang="zh-TW" dirty="0" smtClean="0">
                <a:latin typeface="標楷體" panose="03000509000000000000" pitchFamily="65" charset="-120"/>
                <a:ea typeface="標楷體" panose="03000509000000000000" pitchFamily="65" charset="-120"/>
              </a:rPr>
              <a:t>10000</a:t>
            </a:r>
            <a:r>
              <a:rPr lang="zh-TW" altLang="en-US" dirty="0">
                <a:latin typeface="標楷體" panose="03000509000000000000" pitchFamily="65" charset="-120"/>
                <a:ea typeface="標楷體" panose="03000509000000000000" pitchFamily="65" charset="-120"/>
              </a:rPr>
              <a:t>台</a:t>
            </a:r>
            <a:r>
              <a:rPr lang="zh-TW" altLang="en-US" dirty="0" smtClean="0">
                <a:latin typeface="標楷體" panose="03000509000000000000" pitchFamily="65" charset="-120"/>
                <a:ea typeface="標楷體" panose="03000509000000000000" pitchFamily="65" charset="-120"/>
              </a:rPr>
              <a:t>斤</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，均交由碾米廠產銷。目前農業設施有資材室一座，面積約</a:t>
            </a:r>
            <a:r>
              <a:rPr lang="en-US" altLang="zh-TW" dirty="0" smtClean="0">
                <a:latin typeface="標楷體" panose="03000509000000000000" pitchFamily="65" charset="-120"/>
                <a:ea typeface="標楷體" panose="03000509000000000000" pitchFamily="65" charset="-120"/>
              </a:rPr>
              <a:t>5</a:t>
            </a:r>
            <a:r>
              <a:rPr lang="zh-TW" altLang="en-US" dirty="0" smtClean="0">
                <a:latin typeface="標楷體" panose="03000509000000000000" pitchFamily="65" charset="-120"/>
                <a:ea typeface="標楷體" panose="03000509000000000000" pitchFamily="65" charset="-120"/>
              </a:rPr>
              <a:t>平方</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公尺，存放肥料及農藥等，農機具有動力噴霧機一台，小型翻土機一台，割草機</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一台，鋤頭兩支，鐮刀兩支。</a:t>
            </a:r>
            <a:endParaRPr lang="en-US" altLang="zh-TW" dirty="0" smtClean="0">
              <a:latin typeface="標楷體" panose="03000509000000000000" pitchFamily="65" charset="-120"/>
              <a:ea typeface="標楷體" panose="03000509000000000000" pitchFamily="65" charset="-120"/>
            </a:endParaRPr>
          </a:p>
          <a:p>
            <a:pPr>
              <a:spcBef>
                <a:spcPts val="600"/>
              </a:spcBef>
            </a:pPr>
            <a:r>
              <a:rPr lang="zh-TW" altLang="en-US" dirty="0" smtClean="0">
                <a:latin typeface="標楷體" panose="03000509000000000000" pitchFamily="65" charset="-120"/>
                <a:ea typeface="標楷體" panose="03000509000000000000" pitchFamily="65" charset="-120"/>
              </a:rPr>
              <a:t>三、產銷計畫</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1.</a:t>
            </a:r>
            <a:r>
              <a:rPr lang="zh-TW" altLang="en-US" dirty="0" smtClean="0">
                <a:latin typeface="標楷體" panose="03000509000000000000" pitchFamily="65" charset="-120"/>
                <a:ea typeface="標楷體" panose="03000509000000000000" pitchFamily="65" charset="-120"/>
              </a:rPr>
              <a:t>每年種植二期水稻。</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2.</a:t>
            </a:r>
            <a:r>
              <a:rPr lang="zh-TW" altLang="en-US" dirty="0" smtClean="0">
                <a:latin typeface="標楷體" panose="03000509000000000000" pitchFamily="65" charset="-120"/>
                <a:ea typeface="標楷體" panose="03000509000000000000" pitchFamily="65" charset="-120"/>
              </a:rPr>
              <a:t>生產週期：第一期約 </a:t>
            </a:r>
            <a:r>
              <a:rPr lang="en-US" altLang="zh-TW" dirty="0" smtClean="0">
                <a:latin typeface="標楷體" panose="03000509000000000000" pitchFamily="65" charset="-120"/>
                <a:ea typeface="標楷體" panose="03000509000000000000" pitchFamily="65" charset="-120"/>
              </a:rPr>
              <a:t>2</a:t>
            </a:r>
            <a:r>
              <a:rPr lang="zh-TW" altLang="en-US" dirty="0" smtClean="0">
                <a:latin typeface="標楷體" panose="03000509000000000000" pitchFamily="65" charset="-120"/>
                <a:ea typeface="標楷體" panose="03000509000000000000" pitchFamily="65" charset="-120"/>
              </a:rPr>
              <a:t>月</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6</a:t>
            </a:r>
            <a:r>
              <a:rPr lang="zh-TW" altLang="en-US" dirty="0" smtClean="0">
                <a:latin typeface="標楷體" panose="03000509000000000000" pitchFamily="65" charset="-120"/>
                <a:ea typeface="標楷體" panose="03000509000000000000" pitchFamily="65" charset="-120"/>
              </a:rPr>
              <a:t>月；第二期約 </a:t>
            </a:r>
            <a:r>
              <a:rPr lang="en-US" altLang="zh-TW" dirty="0" smtClean="0">
                <a:latin typeface="標楷體" panose="03000509000000000000" pitchFamily="65" charset="-120"/>
                <a:ea typeface="標楷體" panose="03000509000000000000" pitchFamily="65" charset="-120"/>
              </a:rPr>
              <a:t>7</a:t>
            </a:r>
            <a:r>
              <a:rPr lang="zh-TW" altLang="en-US" dirty="0" smtClean="0">
                <a:latin typeface="標楷體" panose="03000509000000000000" pitchFamily="65" charset="-120"/>
                <a:ea typeface="標楷體" panose="03000509000000000000" pitchFamily="65" charset="-120"/>
              </a:rPr>
              <a:t>月</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11</a:t>
            </a:r>
            <a:r>
              <a:rPr lang="zh-TW" altLang="en-US" dirty="0" smtClean="0">
                <a:latin typeface="標楷體" panose="03000509000000000000" pitchFamily="65" charset="-120"/>
                <a:ea typeface="標楷體" panose="03000509000000000000" pitchFamily="65" charset="-120"/>
              </a:rPr>
              <a:t>月。</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3.</a:t>
            </a:r>
            <a:r>
              <a:rPr lang="zh-TW" altLang="en-US" dirty="0" smtClean="0">
                <a:latin typeface="標楷體" panose="03000509000000000000" pitchFamily="65" charset="-120"/>
                <a:ea typeface="標楷體" panose="03000509000000000000" pitchFamily="65" charset="-120"/>
              </a:rPr>
              <a:t>預估產量：約</a:t>
            </a:r>
            <a:r>
              <a:rPr lang="en-US" altLang="zh-TW" dirty="0" smtClean="0">
                <a:latin typeface="標楷體" panose="03000509000000000000" pitchFamily="65" charset="-120"/>
                <a:ea typeface="標楷體" panose="03000509000000000000" pitchFamily="65" charset="-120"/>
              </a:rPr>
              <a:t>6000</a:t>
            </a:r>
            <a:r>
              <a:rPr lang="zh-TW" altLang="en-US" dirty="0" smtClean="0">
                <a:latin typeface="標楷體" panose="03000509000000000000" pitchFamily="65" charset="-120"/>
                <a:ea typeface="標楷體" panose="03000509000000000000" pitchFamily="65" charset="-120"/>
              </a:rPr>
              <a:t>公斤</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約</a:t>
            </a:r>
            <a:r>
              <a:rPr lang="en-US" altLang="zh-TW" dirty="0" smtClean="0">
                <a:latin typeface="標楷體" panose="03000509000000000000" pitchFamily="65" charset="-120"/>
                <a:ea typeface="標楷體" panose="03000509000000000000" pitchFamily="65" charset="-120"/>
              </a:rPr>
              <a:t>10000</a:t>
            </a:r>
            <a:r>
              <a:rPr lang="zh-TW" altLang="en-US" dirty="0" smtClean="0">
                <a:latin typeface="標楷體" panose="03000509000000000000" pitchFamily="65" charset="-120"/>
                <a:ea typeface="標楷體" panose="03000509000000000000" pitchFamily="65" charset="-120"/>
              </a:rPr>
              <a:t>台斤</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4.</a:t>
            </a:r>
            <a:r>
              <a:rPr lang="zh-TW" altLang="en-US" dirty="0" smtClean="0">
                <a:latin typeface="標楷體" panose="03000509000000000000" pitchFamily="65" charset="-120"/>
                <a:ea typeface="標楷體" panose="03000509000000000000" pitchFamily="65" charset="-120"/>
              </a:rPr>
              <a:t>行銷通路：均交由碾米廠收購，不自行產銷。</a:t>
            </a:r>
            <a:endParaRPr lang="en-US" altLang="zh-TW"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1417051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53C148F8-E709-4571-B7BA-25A6FD9DF310}" type="slidenum">
              <a:rPr lang="zh-TW" altLang="en-US" smtClean="0"/>
              <a:pPr/>
              <a:t>26</a:t>
            </a:fld>
            <a:endParaRPr lang="zh-TW" altLang="en-US"/>
          </a:p>
        </p:txBody>
      </p:sp>
      <p:sp>
        <p:nvSpPr>
          <p:cNvPr id="4" name="文字方塊 3"/>
          <p:cNvSpPr txBox="1"/>
          <p:nvPr/>
        </p:nvSpPr>
        <p:spPr>
          <a:xfrm>
            <a:off x="323528" y="836712"/>
            <a:ext cx="8568952" cy="5524589"/>
          </a:xfrm>
          <a:prstGeom prst="rect">
            <a:avLst/>
          </a:prstGeom>
          <a:noFill/>
        </p:spPr>
        <p:txBody>
          <a:bodyPr wrap="square" rtlCol="0">
            <a:spAutoFit/>
          </a:bodyPr>
          <a:lstStyle/>
          <a:p>
            <a:r>
              <a:rPr lang="zh-TW" altLang="en-US" sz="2000" dirty="0" smtClean="0">
                <a:latin typeface="標楷體" panose="03000509000000000000" pitchFamily="65" charset="-120"/>
                <a:ea typeface="標楷體" panose="03000509000000000000" pitchFamily="65" charset="-120"/>
              </a:rPr>
              <a:t>四、農舍用地與農業經營用地之整體配置及對農業環境之影響</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農舍用地與農業經營用地之整體配置：如附圖。</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2.</a:t>
            </a:r>
            <a:r>
              <a:rPr lang="zh-TW" altLang="en-US" sz="2000" dirty="0" smtClean="0">
                <a:latin typeface="標楷體" panose="03000509000000000000" pitchFamily="65" charset="-120"/>
                <a:ea typeface="標楷體" panose="03000509000000000000" pitchFamily="65" charset="-120"/>
              </a:rPr>
              <a:t>申請之基地於農舍興建後，因日照遮蔽之農地部分有可能欠收，預估減</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少產量約每年</a:t>
            </a:r>
            <a:r>
              <a:rPr lang="en-US" altLang="zh-TW" sz="2000" dirty="0" smtClean="0">
                <a:latin typeface="標楷體" panose="03000509000000000000" pitchFamily="65" charset="-120"/>
                <a:ea typeface="標楷體" panose="03000509000000000000" pitchFamily="65" charset="-120"/>
              </a:rPr>
              <a:t>200</a:t>
            </a:r>
            <a:r>
              <a:rPr lang="zh-TW" altLang="en-US" sz="2000" dirty="0" smtClean="0">
                <a:latin typeface="標楷體" panose="03000509000000000000" pitchFamily="65" charset="-120"/>
                <a:ea typeface="標楷體" panose="03000509000000000000" pitchFamily="65" charset="-120"/>
              </a:rPr>
              <a:t>公斤，另農舍部分所產生之生活廢水先通過汙水處理</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設施，再接暗管排放至道路側溝，對周遭環境不會汙染。</a:t>
            </a:r>
            <a:endParaRPr lang="en-US" altLang="zh-TW" sz="2000" dirty="0" smtClean="0">
              <a:latin typeface="標楷體" panose="03000509000000000000" pitchFamily="65" charset="-120"/>
              <a:ea typeface="標楷體" panose="03000509000000000000" pitchFamily="65" charset="-120"/>
            </a:endParaRPr>
          </a:p>
          <a:p>
            <a:pPr>
              <a:spcBef>
                <a:spcPts val="600"/>
              </a:spcBef>
            </a:pPr>
            <a:r>
              <a:rPr lang="zh-TW" altLang="en-US" sz="2000" dirty="0" smtClean="0">
                <a:latin typeface="標楷體" panose="03000509000000000000" pitchFamily="65" charset="-120"/>
                <a:ea typeface="標楷體" panose="03000509000000000000" pitchFamily="65" charset="-120"/>
              </a:rPr>
              <a:t>五、農舍放、流水計畫</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本農舍申請之基地，臨接</a:t>
            </a:r>
            <a:r>
              <a:rPr lang="en-US" altLang="zh-TW" sz="2000" dirty="0">
                <a:ea typeface="標楷體" panose="03000509000000000000" pitchFamily="65" charset="-120"/>
              </a:rPr>
              <a:t>OO</a:t>
            </a:r>
            <a:r>
              <a:rPr lang="zh-TW" altLang="en-US" sz="2000" dirty="0" smtClean="0">
                <a:latin typeface="標楷體" panose="03000509000000000000" pitchFamily="65" charset="-120"/>
                <a:ea typeface="標楷體" panose="03000509000000000000" pitchFamily="65" charset="-120"/>
              </a:rPr>
              <a:t>縣</a:t>
            </a:r>
            <a:r>
              <a:rPr lang="en-US" altLang="zh-TW" sz="2000" dirty="0">
                <a:ea typeface="標楷體" panose="03000509000000000000" pitchFamily="65" charset="-120"/>
              </a:rPr>
              <a:t>OO</a:t>
            </a:r>
            <a:r>
              <a:rPr lang="zh-TW" altLang="en-US" sz="2000" dirty="0" smtClean="0">
                <a:latin typeface="標楷體" panose="03000509000000000000" pitchFamily="65" charset="-120"/>
                <a:ea typeface="標楷體" panose="03000509000000000000" pitchFamily="65" charset="-120"/>
              </a:rPr>
              <a:t>鄉公所所管轄之道路側溝，預估於</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申請建築執照前申請取得搭排許可文件。</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建築執照前申請取得搭排許可文件。</a:t>
            </a:r>
            <a:endParaRPr lang="en-US" altLang="zh-TW" sz="2000" dirty="0" smtClean="0">
              <a:latin typeface="標楷體" panose="03000509000000000000" pitchFamily="65" charset="-120"/>
              <a:ea typeface="標楷體" panose="03000509000000000000" pitchFamily="65" charset="-120"/>
            </a:endParaRPr>
          </a:p>
          <a:p>
            <a:pPr>
              <a:spcBef>
                <a:spcPts val="600"/>
              </a:spcBef>
            </a:pPr>
            <a:r>
              <a:rPr lang="zh-TW" altLang="en-US" sz="2000" dirty="0" smtClean="0">
                <a:latin typeface="標楷體" panose="03000509000000000000" pitchFamily="65" charset="-120"/>
                <a:ea typeface="標楷體" panose="03000509000000000000" pitchFamily="65" charset="-120"/>
              </a:rPr>
              <a:t>六、其他：無。</a:t>
            </a:r>
            <a:endParaRPr lang="en-US" altLang="zh-TW" sz="2000" dirty="0" smtClean="0">
              <a:latin typeface="標楷體" panose="03000509000000000000" pitchFamily="65" charset="-120"/>
              <a:ea typeface="標楷體" panose="03000509000000000000" pitchFamily="65" charset="-120"/>
            </a:endParaRPr>
          </a:p>
          <a:p>
            <a:pPr>
              <a:spcBef>
                <a:spcPts val="600"/>
              </a:spcBef>
            </a:pPr>
            <a:r>
              <a:rPr lang="zh-TW" altLang="en-US" sz="2000" dirty="0" smtClean="0">
                <a:latin typeface="標楷體" panose="03000509000000000000" pitchFamily="65" charset="-120"/>
                <a:ea typeface="標楷體" panose="03000509000000000000" pitchFamily="65" charset="-120"/>
              </a:rPr>
              <a:t>七、本人充分了解上述經營計畫內容及農舍法令相關規定，並遵守法令規定，</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日後如有違規情事，願負法律責任。</a:t>
            </a:r>
            <a:endParaRPr lang="en-US" altLang="zh-TW" sz="2000" dirty="0" smtClean="0">
              <a:latin typeface="標楷體" panose="03000509000000000000" pitchFamily="65" charset="-120"/>
              <a:ea typeface="標楷體" panose="03000509000000000000" pitchFamily="65" charset="-120"/>
            </a:endParaRPr>
          </a:p>
          <a:p>
            <a:pPr algn="r"/>
            <a:r>
              <a:rPr lang="zh-TW" altLang="en-US" sz="2000" dirty="0">
                <a:latin typeface="標楷體" panose="03000509000000000000" pitchFamily="65" charset="-120"/>
                <a:ea typeface="標楷體" panose="03000509000000000000" pitchFamily="65" charset="-120"/>
              </a:rPr>
              <a:t>切結</a:t>
            </a:r>
            <a:r>
              <a:rPr lang="zh-TW" altLang="en-US" sz="2000" dirty="0" smtClean="0">
                <a:latin typeface="標楷體" panose="03000509000000000000" pitchFamily="65" charset="-120"/>
                <a:ea typeface="標楷體" panose="03000509000000000000" pitchFamily="65" charset="-120"/>
              </a:rPr>
              <a:t>人：</a:t>
            </a:r>
            <a:r>
              <a:rPr lang="zh-TW" altLang="en-US" sz="2000" u="sng" dirty="0" smtClean="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簽章</a:t>
            </a:r>
            <a:r>
              <a:rPr lang="en-US" altLang="zh-TW" sz="2000" dirty="0" smtClean="0">
                <a:latin typeface="標楷體" panose="03000509000000000000" pitchFamily="65" charset="-120"/>
                <a:ea typeface="標楷體" panose="03000509000000000000" pitchFamily="65" charset="-120"/>
              </a:rPr>
              <a:t>)</a:t>
            </a:r>
          </a:p>
          <a:p>
            <a:endParaRPr lang="en-US" altLang="zh-TW" dirty="0" smtClean="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附註：本經營計劃書應檢附 </a:t>
            </a:r>
            <a:r>
              <a:rPr lang="en-US" altLang="zh-TW" sz="2000" dirty="0" smtClean="0">
                <a:latin typeface="標楷體" panose="03000509000000000000" pitchFamily="65" charset="-120"/>
                <a:ea typeface="標楷體" panose="03000509000000000000" pitchFamily="65" charset="-120"/>
              </a:rPr>
              <a:t>1 </a:t>
            </a:r>
            <a:r>
              <a:rPr lang="zh-TW" altLang="en-US" sz="2000" dirty="0" smtClean="0">
                <a:latin typeface="標楷體" panose="03000509000000000000" pitchFamily="65" charset="-120"/>
                <a:ea typeface="標楷體" panose="03000509000000000000" pitchFamily="65" charset="-120"/>
              </a:rPr>
              <a:t>式 </a:t>
            </a:r>
            <a:r>
              <a:rPr lang="en-US" altLang="zh-TW" sz="2000" dirty="0" smtClean="0">
                <a:latin typeface="標楷體" panose="03000509000000000000" pitchFamily="65" charset="-120"/>
                <a:ea typeface="標楷體" panose="03000509000000000000" pitchFamily="65" charset="-120"/>
              </a:rPr>
              <a:t>4</a:t>
            </a:r>
            <a:r>
              <a:rPr lang="zh-TW" altLang="en-US" sz="2000" dirty="0" smtClean="0">
                <a:latin typeface="標楷體" panose="03000509000000000000" pitchFamily="65" charset="-120"/>
                <a:ea typeface="標楷體" panose="03000509000000000000" pitchFamily="65" charset="-120"/>
              </a:rPr>
              <a:t> 份，核定後 </a:t>
            </a:r>
            <a:r>
              <a:rPr lang="en-US" altLang="zh-TW" sz="2000" dirty="0" smtClean="0">
                <a:latin typeface="標楷體" panose="03000509000000000000" pitchFamily="65" charset="-120"/>
                <a:ea typeface="標楷體" panose="03000509000000000000" pitchFamily="65" charset="-120"/>
              </a:rPr>
              <a:t>1 </a:t>
            </a:r>
            <a:r>
              <a:rPr lang="zh-TW" altLang="en-US" sz="2000" dirty="0" smtClean="0">
                <a:latin typeface="標楷體" panose="03000509000000000000" pitchFamily="65" charset="-120"/>
                <a:ea typeface="標楷體" panose="03000509000000000000" pitchFamily="65" charset="-120"/>
              </a:rPr>
              <a:t>份檢還申請人，</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 份副</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知建管單位作為後續建築執照審查之依據，</a:t>
            </a:r>
            <a:r>
              <a:rPr lang="en-US" altLang="zh-TW" sz="2000" dirty="0" smtClean="0">
                <a:latin typeface="標楷體" panose="03000509000000000000" pitchFamily="65" charset="-120"/>
                <a:ea typeface="標楷體" panose="03000509000000000000" pitchFamily="65" charset="-120"/>
              </a:rPr>
              <a:t>1 </a:t>
            </a:r>
            <a:r>
              <a:rPr lang="zh-TW" altLang="en-US" sz="2000" dirty="0" smtClean="0">
                <a:latin typeface="標楷體" panose="03000509000000000000" pitchFamily="65" charset="-120"/>
                <a:ea typeface="標楷體" panose="03000509000000000000" pitchFamily="65" charset="-120"/>
              </a:rPr>
              <a:t>份留農業單位，</a:t>
            </a:r>
            <a:r>
              <a:rPr lang="en-US" altLang="zh-TW" sz="2000" dirty="0" smtClean="0">
                <a:latin typeface="標楷體" panose="03000509000000000000" pitchFamily="65" charset="-120"/>
                <a:ea typeface="標楷體" panose="03000509000000000000" pitchFamily="65" charset="-120"/>
              </a:rPr>
              <a:t>1 </a:t>
            </a:r>
            <a:r>
              <a:rPr lang="zh-TW" altLang="en-US" sz="2000" dirty="0" smtClean="0">
                <a:latin typeface="標楷體" panose="03000509000000000000" pitchFamily="65" charset="-120"/>
                <a:ea typeface="標楷體" panose="03000509000000000000" pitchFamily="65" charset="-120"/>
              </a:rPr>
              <a:t>份</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歸檔。   </a:t>
            </a:r>
            <a:endParaRPr lang="en-US" altLang="zh-TW" sz="2000" dirty="0" smtClean="0">
              <a:latin typeface="標楷體" panose="03000509000000000000" pitchFamily="65" charset="-120"/>
              <a:ea typeface="標楷體" panose="03000509000000000000" pitchFamily="65" charset="-120"/>
            </a:endParaRPr>
          </a:p>
        </p:txBody>
      </p:sp>
      <p:sp>
        <p:nvSpPr>
          <p:cNvPr id="5" name="文字方塊 4"/>
          <p:cNvSpPr txBox="1"/>
          <p:nvPr/>
        </p:nvSpPr>
        <p:spPr>
          <a:xfrm>
            <a:off x="2273460" y="303039"/>
            <a:ext cx="4746812" cy="461665"/>
          </a:xfrm>
          <a:prstGeom prst="rect">
            <a:avLst/>
          </a:prstGeom>
          <a:noFill/>
        </p:spPr>
        <p:txBody>
          <a:bodyPr wrap="none" rtlCol="0">
            <a:spAutoFit/>
          </a:bodyPr>
          <a:lstStyle/>
          <a:p>
            <a:r>
              <a:rPr lang="en-US" altLang="zh-TW" sz="2400" dirty="0" smtClean="0">
                <a:latin typeface="+mj-lt"/>
                <a:ea typeface="標楷體" panose="03000509000000000000" pitchFamily="65" charset="-120"/>
              </a:rPr>
              <a:t>OO</a:t>
            </a:r>
            <a:r>
              <a:rPr lang="zh-TW" altLang="en-US" sz="2400" dirty="0" smtClean="0">
                <a:latin typeface="標楷體" panose="03000509000000000000" pitchFamily="65" charset="-120"/>
                <a:ea typeface="標楷體" panose="03000509000000000000" pitchFamily="65" charset="-120"/>
              </a:rPr>
              <a:t>縣興建農舍經營計劃書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範例</a:t>
            </a:r>
            <a:r>
              <a:rPr lang="en-US" altLang="zh-TW" sz="2400" dirty="0" smtClean="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1062995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53C148F8-E709-4571-B7BA-25A6FD9DF310}" type="slidenum">
              <a:rPr lang="zh-TW" altLang="en-US" smtClean="0"/>
              <a:pPr/>
              <a:t>27</a:t>
            </a:fld>
            <a:endParaRPr lang="zh-TW" altLang="en-US" dirty="0"/>
          </a:p>
        </p:txBody>
      </p:sp>
      <p:sp>
        <p:nvSpPr>
          <p:cNvPr id="3" name="文字方塊 2"/>
          <p:cNvSpPr txBox="1"/>
          <p:nvPr/>
        </p:nvSpPr>
        <p:spPr>
          <a:xfrm>
            <a:off x="467544" y="260648"/>
            <a:ext cx="5724644" cy="461665"/>
          </a:xfrm>
          <a:prstGeom prst="rect">
            <a:avLst/>
          </a:prstGeom>
          <a:noFill/>
        </p:spPr>
        <p:txBody>
          <a:bodyPr wrap="none" rtlCol="0">
            <a:spAutoFit/>
          </a:bodyPr>
          <a:lstStyle/>
          <a:p>
            <a:r>
              <a:rPr lang="zh-TW" altLang="en-US" sz="2400" dirty="0" smtClean="0">
                <a:latin typeface="標楷體" panose="03000509000000000000" pitchFamily="65" charset="-120"/>
                <a:ea typeface="標楷體" panose="03000509000000000000" pitchFamily="65" charset="-120"/>
              </a:rPr>
              <a:t>附圖：</a:t>
            </a:r>
            <a:r>
              <a:rPr lang="zh-TW" altLang="en-US" sz="2400" dirty="0">
                <a:latin typeface="標楷體" panose="03000509000000000000" pitchFamily="65" charset="-120"/>
                <a:ea typeface="標楷體" panose="03000509000000000000" pitchFamily="65" charset="-120"/>
              </a:rPr>
              <a:t>農舍用地與農業經營用地</a:t>
            </a:r>
            <a:r>
              <a:rPr lang="zh-TW" altLang="en-US" sz="2400" dirty="0" smtClean="0">
                <a:latin typeface="標楷體" panose="03000509000000000000" pitchFamily="65" charset="-120"/>
                <a:ea typeface="標楷體" panose="03000509000000000000" pitchFamily="65" charset="-120"/>
              </a:rPr>
              <a:t>之配置圖</a:t>
            </a:r>
            <a:endParaRPr lang="zh-TW" altLang="en-US" sz="2400" dirty="0">
              <a:latin typeface="標楷體" panose="03000509000000000000" pitchFamily="65" charset="-120"/>
              <a:ea typeface="標楷體" panose="03000509000000000000" pitchFamily="65" charset="-120"/>
            </a:endParaRPr>
          </a:p>
        </p:txBody>
      </p:sp>
      <p:sp>
        <p:nvSpPr>
          <p:cNvPr id="166" name="文字方塊 165"/>
          <p:cNvSpPr txBox="1"/>
          <p:nvPr/>
        </p:nvSpPr>
        <p:spPr>
          <a:xfrm>
            <a:off x="4728840" y="3894147"/>
            <a:ext cx="2236510" cy="830997"/>
          </a:xfrm>
          <a:prstGeom prst="rect">
            <a:avLst/>
          </a:prstGeom>
          <a:noFill/>
        </p:spPr>
        <p:txBody>
          <a:bodyPr wrap="none" rtlCol="0">
            <a:spAutoFit/>
          </a:bodyPr>
          <a:lstStyle/>
          <a:p>
            <a:r>
              <a:rPr lang="en-US" altLang="zh-TW" sz="1600" dirty="0" smtClean="0">
                <a:latin typeface="標楷體" panose="03000509000000000000" pitchFamily="65" charset="-120"/>
                <a:ea typeface="標楷體" panose="03000509000000000000" pitchFamily="65" charset="-120"/>
              </a:rPr>
              <a:t>90%</a:t>
            </a:r>
            <a:r>
              <a:rPr lang="zh-TW" altLang="en-US" sz="1600" dirty="0" smtClean="0">
                <a:latin typeface="標楷體" panose="03000509000000000000" pitchFamily="65" charset="-120"/>
                <a:ea typeface="標楷體" panose="03000509000000000000" pitchFamily="65" charset="-120"/>
              </a:rPr>
              <a:t> 農業經營用地面積</a:t>
            </a:r>
            <a:endParaRPr lang="en-US" altLang="zh-TW" sz="1600" dirty="0" smtClean="0">
              <a:latin typeface="標楷體" panose="03000509000000000000" pitchFamily="65" charset="-120"/>
              <a:ea typeface="標楷體" panose="03000509000000000000" pitchFamily="65" charset="-120"/>
            </a:endParaRPr>
          </a:p>
          <a:p>
            <a:r>
              <a:rPr lang="zh-TW" altLang="en-US" sz="1600" dirty="0" smtClean="0">
                <a:latin typeface="標楷體" panose="03000509000000000000" pitchFamily="65" charset="-120"/>
                <a:ea typeface="標楷體" panose="03000509000000000000" pitchFamily="65" charset="-120"/>
              </a:rPr>
              <a:t> </a:t>
            </a:r>
            <a:endParaRPr lang="en-US" altLang="zh-TW" sz="1600" dirty="0" smtClean="0">
              <a:latin typeface="標楷體" panose="03000509000000000000" pitchFamily="65" charset="-120"/>
              <a:ea typeface="標楷體" panose="03000509000000000000" pitchFamily="65" charset="-120"/>
            </a:endParaRPr>
          </a:p>
          <a:p>
            <a:endParaRPr lang="en-US" altLang="zh-TW" sz="1600" dirty="0" smtClean="0">
              <a:latin typeface="標楷體" panose="03000509000000000000" pitchFamily="65" charset="-120"/>
              <a:ea typeface="標楷體" panose="03000509000000000000" pitchFamily="65" charset="-120"/>
            </a:endParaRPr>
          </a:p>
        </p:txBody>
      </p:sp>
      <p:grpSp>
        <p:nvGrpSpPr>
          <p:cNvPr id="177" name="群組 176"/>
          <p:cNvGrpSpPr/>
          <p:nvPr/>
        </p:nvGrpSpPr>
        <p:grpSpPr>
          <a:xfrm>
            <a:off x="808612" y="692696"/>
            <a:ext cx="7651820" cy="5760640"/>
            <a:chOff x="592588" y="836712"/>
            <a:chExt cx="7651820" cy="5760640"/>
          </a:xfrm>
        </p:grpSpPr>
        <p:sp>
          <p:nvSpPr>
            <p:cNvPr id="5" name="矩形 4"/>
            <p:cNvSpPr/>
            <p:nvPr/>
          </p:nvSpPr>
          <p:spPr>
            <a:xfrm>
              <a:off x="1475656" y="1772816"/>
              <a:ext cx="6768752" cy="424847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p:cNvSpPr/>
            <p:nvPr/>
          </p:nvSpPr>
          <p:spPr>
            <a:xfrm>
              <a:off x="1331639" y="836712"/>
              <a:ext cx="144017" cy="576064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p>
          </p:txBody>
        </p:sp>
        <p:sp>
          <p:nvSpPr>
            <p:cNvPr id="7" name="矩形 6"/>
            <p:cNvSpPr/>
            <p:nvPr/>
          </p:nvSpPr>
          <p:spPr>
            <a:xfrm>
              <a:off x="736604" y="836712"/>
              <a:ext cx="595035" cy="576064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p>
          </p:txBody>
        </p:sp>
        <p:sp>
          <p:nvSpPr>
            <p:cNvPr id="8" name="矩形 7"/>
            <p:cNvSpPr/>
            <p:nvPr/>
          </p:nvSpPr>
          <p:spPr>
            <a:xfrm>
              <a:off x="592588" y="836712"/>
              <a:ext cx="144017" cy="576064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p>
          </p:txBody>
        </p:sp>
        <p:cxnSp>
          <p:nvCxnSpPr>
            <p:cNvPr id="13" name="直線接點 12"/>
            <p:cNvCxnSpPr/>
            <p:nvPr/>
          </p:nvCxnSpPr>
          <p:spPr>
            <a:xfrm>
              <a:off x="1496572" y="3573016"/>
              <a:ext cx="257137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接點 17"/>
            <p:cNvCxnSpPr/>
            <p:nvPr/>
          </p:nvCxnSpPr>
          <p:spPr>
            <a:xfrm>
              <a:off x="4067944" y="1772816"/>
              <a:ext cx="0" cy="1800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2152571" y="1916832"/>
              <a:ext cx="1699349" cy="112686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矩形 21"/>
            <p:cNvSpPr/>
            <p:nvPr/>
          </p:nvSpPr>
          <p:spPr>
            <a:xfrm>
              <a:off x="2152571" y="1916832"/>
              <a:ext cx="351656" cy="36004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24" name="直線接點 23"/>
            <p:cNvCxnSpPr/>
            <p:nvPr/>
          </p:nvCxnSpPr>
          <p:spPr>
            <a:xfrm>
              <a:off x="2152571" y="1916832"/>
              <a:ext cx="347571" cy="36004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接點 24"/>
            <p:cNvCxnSpPr/>
            <p:nvPr/>
          </p:nvCxnSpPr>
          <p:spPr>
            <a:xfrm flipH="1">
              <a:off x="2123728" y="1916832"/>
              <a:ext cx="351656" cy="36004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0" name="直線接點 49"/>
            <p:cNvCxnSpPr/>
            <p:nvPr/>
          </p:nvCxnSpPr>
          <p:spPr>
            <a:xfrm>
              <a:off x="1467461" y="2708920"/>
              <a:ext cx="68511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接點 56"/>
            <p:cNvCxnSpPr/>
            <p:nvPr/>
          </p:nvCxnSpPr>
          <p:spPr>
            <a:xfrm>
              <a:off x="1492302" y="2262934"/>
              <a:ext cx="66026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接點 59"/>
            <p:cNvCxnSpPr/>
            <p:nvPr/>
          </p:nvCxnSpPr>
          <p:spPr>
            <a:xfrm>
              <a:off x="1494422" y="2206966"/>
              <a:ext cx="658149"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108" name="群組 107"/>
            <p:cNvGrpSpPr/>
            <p:nvPr/>
          </p:nvGrpSpPr>
          <p:grpSpPr>
            <a:xfrm>
              <a:off x="1331640" y="980728"/>
              <a:ext cx="144016" cy="5472608"/>
              <a:chOff x="1331640" y="980728"/>
              <a:chExt cx="144016" cy="5472608"/>
            </a:xfrm>
          </p:grpSpPr>
          <p:grpSp>
            <p:nvGrpSpPr>
              <p:cNvPr id="83" name="群組 82"/>
              <p:cNvGrpSpPr/>
              <p:nvPr/>
            </p:nvGrpSpPr>
            <p:grpSpPr>
              <a:xfrm>
                <a:off x="1331640" y="4293096"/>
                <a:ext cx="144016" cy="2160240"/>
                <a:chOff x="1331640" y="4293096"/>
                <a:chExt cx="144016" cy="2160240"/>
              </a:xfrm>
            </p:grpSpPr>
            <p:cxnSp>
              <p:nvCxnSpPr>
                <p:cNvPr id="66" name="直線接點 65"/>
                <p:cNvCxnSpPr/>
                <p:nvPr/>
              </p:nvCxnSpPr>
              <p:spPr>
                <a:xfrm>
                  <a:off x="1332822" y="5445224"/>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線接點 67"/>
                <p:cNvCxnSpPr/>
                <p:nvPr/>
              </p:nvCxnSpPr>
              <p:spPr>
                <a:xfrm>
                  <a:off x="1345102" y="5589240"/>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接點 68"/>
                <p:cNvCxnSpPr/>
                <p:nvPr/>
              </p:nvCxnSpPr>
              <p:spPr>
                <a:xfrm>
                  <a:off x="1331640" y="573325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接點 69"/>
                <p:cNvCxnSpPr/>
                <p:nvPr/>
              </p:nvCxnSpPr>
              <p:spPr>
                <a:xfrm>
                  <a:off x="1343920" y="5877272"/>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接點 70"/>
                <p:cNvCxnSpPr/>
                <p:nvPr/>
              </p:nvCxnSpPr>
              <p:spPr>
                <a:xfrm>
                  <a:off x="1332822" y="6021288"/>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接點 71"/>
                <p:cNvCxnSpPr/>
                <p:nvPr/>
              </p:nvCxnSpPr>
              <p:spPr>
                <a:xfrm>
                  <a:off x="1345102" y="6165304"/>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接點 72"/>
                <p:cNvCxnSpPr/>
                <p:nvPr/>
              </p:nvCxnSpPr>
              <p:spPr>
                <a:xfrm>
                  <a:off x="1331640" y="6309320"/>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接點 73"/>
                <p:cNvCxnSpPr/>
                <p:nvPr/>
              </p:nvCxnSpPr>
              <p:spPr>
                <a:xfrm>
                  <a:off x="1343920" y="645333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接點 74"/>
                <p:cNvCxnSpPr/>
                <p:nvPr/>
              </p:nvCxnSpPr>
              <p:spPr>
                <a:xfrm>
                  <a:off x="1332822" y="429309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接點 75"/>
                <p:cNvCxnSpPr/>
                <p:nvPr/>
              </p:nvCxnSpPr>
              <p:spPr>
                <a:xfrm>
                  <a:off x="1345102" y="4437112"/>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接點 76"/>
                <p:cNvCxnSpPr/>
                <p:nvPr/>
              </p:nvCxnSpPr>
              <p:spPr>
                <a:xfrm>
                  <a:off x="1331640" y="4581128"/>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接點 77"/>
                <p:cNvCxnSpPr/>
                <p:nvPr/>
              </p:nvCxnSpPr>
              <p:spPr>
                <a:xfrm>
                  <a:off x="1343920" y="4725144"/>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接點 78"/>
                <p:cNvCxnSpPr/>
                <p:nvPr/>
              </p:nvCxnSpPr>
              <p:spPr>
                <a:xfrm>
                  <a:off x="1332822" y="4869160"/>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接點 79"/>
                <p:cNvCxnSpPr/>
                <p:nvPr/>
              </p:nvCxnSpPr>
              <p:spPr>
                <a:xfrm>
                  <a:off x="1345102" y="501317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接點 80"/>
                <p:cNvCxnSpPr/>
                <p:nvPr/>
              </p:nvCxnSpPr>
              <p:spPr>
                <a:xfrm>
                  <a:off x="1331640" y="5157192"/>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接點 81"/>
                <p:cNvCxnSpPr/>
                <p:nvPr/>
              </p:nvCxnSpPr>
              <p:spPr>
                <a:xfrm>
                  <a:off x="1343920" y="5301208"/>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4" name="群組 83"/>
              <p:cNvGrpSpPr/>
              <p:nvPr/>
            </p:nvGrpSpPr>
            <p:grpSpPr>
              <a:xfrm>
                <a:off x="1331640" y="1988840"/>
                <a:ext cx="144016" cy="2160240"/>
                <a:chOff x="1331640" y="4293096"/>
                <a:chExt cx="144016" cy="2160240"/>
              </a:xfrm>
            </p:grpSpPr>
            <p:cxnSp>
              <p:nvCxnSpPr>
                <p:cNvPr id="85" name="直線接點 84"/>
                <p:cNvCxnSpPr/>
                <p:nvPr/>
              </p:nvCxnSpPr>
              <p:spPr>
                <a:xfrm>
                  <a:off x="1332822" y="5445224"/>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接點 85"/>
                <p:cNvCxnSpPr/>
                <p:nvPr/>
              </p:nvCxnSpPr>
              <p:spPr>
                <a:xfrm>
                  <a:off x="1345102" y="5589240"/>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接點 86"/>
                <p:cNvCxnSpPr/>
                <p:nvPr/>
              </p:nvCxnSpPr>
              <p:spPr>
                <a:xfrm>
                  <a:off x="1331640" y="573325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接點 87"/>
                <p:cNvCxnSpPr/>
                <p:nvPr/>
              </p:nvCxnSpPr>
              <p:spPr>
                <a:xfrm>
                  <a:off x="1343920" y="5877272"/>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接點 88"/>
                <p:cNvCxnSpPr/>
                <p:nvPr/>
              </p:nvCxnSpPr>
              <p:spPr>
                <a:xfrm>
                  <a:off x="1332822" y="6021288"/>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接點 89"/>
                <p:cNvCxnSpPr/>
                <p:nvPr/>
              </p:nvCxnSpPr>
              <p:spPr>
                <a:xfrm>
                  <a:off x="1345102" y="6165304"/>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接點 90"/>
                <p:cNvCxnSpPr/>
                <p:nvPr/>
              </p:nvCxnSpPr>
              <p:spPr>
                <a:xfrm>
                  <a:off x="1331640" y="6309320"/>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接點 91"/>
                <p:cNvCxnSpPr/>
                <p:nvPr/>
              </p:nvCxnSpPr>
              <p:spPr>
                <a:xfrm>
                  <a:off x="1343920" y="645333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接點 92"/>
                <p:cNvCxnSpPr/>
                <p:nvPr/>
              </p:nvCxnSpPr>
              <p:spPr>
                <a:xfrm>
                  <a:off x="1332822" y="429309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接點 93"/>
                <p:cNvCxnSpPr/>
                <p:nvPr/>
              </p:nvCxnSpPr>
              <p:spPr>
                <a:xfrm>
                  <a:off x="1345102" y="4437112"/>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接點 94"/>
                <p:cNvCxnSpPr/>
                <p:nvPr/>
              </p:nvCxnSpPr>
              <p:spPr>
                <a:xfrm>
                  <a:off x="1331640" y="4581128"/>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接點 95"/>
                <p:cNvCxnSpPr/>
                <p:nvPr/>
              </p:nvCxnSpPr>
              <p:spPr>
                <a:xfrm>
                  <a:off x="1343920" y="4725144"/>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接點 96"/>
                <p:cNvCxnSpPr/>
                <p:nvPr/>
              </p:nvCxnSpPr>
              <p:spPr>
                <a:xfrm>
                  <a:off x="1332822" y="4869160"/>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接點 97"/>
                <p:cNvCxnSpPr/>
                <p:nvPr/>
              </p:nvCxnSpPr>
              <p:spPr>
                <a:xfrm>
                  <a:off x="1345102" y="501317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直線接點 98"/>
                <p:cNvCxnSpPr/>
                <p:nvPr/>
              </p:nvCxnSpPr>
              <p:spPr>
                <a:xfrm>
                  <a:off x="1331640" y="5157192"/>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線接點 99"/>
                <p:cNvCxnSpPr/>
                <p:nvPr/>
              </p:nvCxnSpPr>
              <p:spPr>
                <a:xfrm>
                  <a:off x="1343920" y="5301208"/>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1" name="直線接點 100"/>
              <p:cNvCxnSpPr/>
              <p:nvPr/>
            </p:nvCxnSpPr>
            <p:spPr>
              <a:xfrm>
                <a:off x="1332822" y="980728"/>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接點 101"/>
              <p:cNvCxnSpPr/>
              <p:nvPr/>
            </p:nvCxnSpPr>
            <p:spPr>
              <a:xfrm>
                <a:off x="1345102" y="1124744"/>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接點 102"/>
              <p:cNvCxnSpPr/>
              <p:nvPr/>
            </p:nvCxnSpPr>
            <p:spPr>
              <a:xfrm>
                <a:off x="1331640" y="1268760"/>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接點 103"/>
              <p:cNvCxnSpPr/>
              <p:nvPr/>
            </p:nvCxnSpPr>
            <p:spPr>
              <a:xfrm>
                <a:off x="1343920" y="141277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接點 104"/>
              <p:cNvCxnSpPr/>
              <p:nvPr/>
            </p:nvCxnSpPr>
            <p:spPr>
              <a:xfrm>
                <a:off x="1332822" y="1556792"/>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接點 105"/>
              <p:cNvCxnSpPr/>
              <p:nvPr/>
            </p:nvCxnSpPr>
            <p:spPr>
              <a:xfrm>
                <a:off x="1345102" y="1700808"/>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接點 106"/>
              <p:cNvCxnSpPr/>
              <p:nvPr/>
            </p:nvCxnSpPr>
            <p:spPr>
              <a:xfrm>
                <a:off x="1331640" y="1844824"/>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9" name="群組 108"/>
            <p:cNvGrpSpPr/>
            <p:nvPr/>
          </p:nvGrpSpPr>
          <p:grpSpPr>
            <a:xfrm>
              <a:off x="592588" y="1133969"/>
              <a:ext cx="149526" cy="5463383"/>
              <a:chOff x="1672708" y="989953"/>
              <a:chExt cx="149526" cy="5463383"/>
            </a:xfrm>
          </p:grpSpPr>
          <p:grpSp>
            <p:nvGrpSpPr>
              <p:cNvPr id="110" name="群組 109"/>
              <p:cNvGrpSpPr/>
              <p:nvPr/>
            </p:nvGrpSpPr>
            <p:grpSpPr>
              <a:xfrm>
                <a:off x="1673890" y="4294863"/>
                <a:ext cx="148344" cy="2158473"/>
                <a:chOff x="1673890" y="4294863"/>
                <a:chExt cx="148344" cy="2158473"/>
              </a:xfrm>
            </p:grpSpPr>
            <p:cxnSp>
              <p:nvCxnSpPr>
                <p:cNvPr id="135" name="直線接點 134"/>
                <p:cNvCxnSpPr/>
                <p:nvPr/>
              </p:nvCxnSpPr>
              <p:spPr>
                <a:xfrm>
                  <a:off x="1680169" y="5445224"/>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接點 135"/>
                <p:cNvCxnSpPr/>
                <p:nvPr/>
              </p:nvCxnSpPr>
              <p:spPr>
                <a:xfrm>
                  <a:off x="1678987" y="5589240"/>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直線接點 136"/>
                <p:cNvCxnSpPr/>
                <p:nvPr/>
              </p:nvCxnSpPr>
              <p:spPr>
                <a:xfrm>
                  <a:off x="1678987" y="573325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接點 137"/>
                <p:cNvCxnSpPr/>
                <p:nvPr/>
              </p:nvCxnSpPr>
              <p:spPr>
                <a:xfrm>
                  <a:off x="1678987" y="5877272"/>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直線接點 138"/>
                <p:cNvCxnSpPr/>
                <p:nvPr/>
              </p:nvCxnSpPr>
              <p:spPr>
                <a:xfrm>
                  <a:off x="1680169" y="6021288"/>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直線接點 139"/>
                <p:cNvCxnSpPr/>
                <p:nvPr/>
              </p:nvCxnSpPr>
              <p:spPr>
                <a:xfrm>
                  <a:off x="1678987" y="6165304"/>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直線接點 140"/>
                <p:cNvCxnSpPr/>
                <p:nvPr/>
              </p:nvCxnSpPr>
              <p:spPr>
                <a:xfrm>
                  <a:off x="1678987" y="6309320"/>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直線接點 141"/>
                <p:cNvCxnSpPr/>
                <p:nvPr/>
              </p:nvCxnSpPr>
              <p:spPr>
                <a:xfrm>
                  <a:off x="1691680" y="645333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直線接點 142"/>
                <p:cNvCxnSpPr/>
                <p:nvPr/>
              </p:nvCxnSpPr>
              <p:spPr>
                <a:xfrm>
                  <a:off x="1675072" y="4294863"/>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直線接點 143"/>
                <p:cNvCxnSpPr/>
                <p:nvPr/>
              </p:nvCxnSpPr>
              <p:spPr>
                <a:xfrm>
                  <a:off x="1673890" y="4438879"/>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直線接點 144"/>
                <p:cNvCxnSpPr/>
                <p:nvPr/>
              </p:nvCxnSpPr>
              <p:spPr>
                <a:xfrm>
                  <a:off x="1673890" y="4582895"/>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線接點 145"/>
                <p:cNvCxnSpPr/>
                <p:nvPr/>
              </p:nvCxnSpPr>
              <p:spPr>
                <a:xfrm>
                  <a:off x="1673890" y="4726911"/>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直線接點 146"/>
                <p:cNvCxnSpPr/>
                <p:nvPr/>
              </p:nvCxnSpPr>
              <p:spPr>
                <a:xfrm>
                  <a:off x="1675072" y="4870927"/>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直線接點 147"/>
                <p:cNvCxnSpPr/>
                <p:nvPr/>
              </p:nvCxnSpPr>
              <p:spPr>
                <a:xfrm>
                  <a:off x="1673890" y="5014943"/>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直線接點 148"/>
                <p:cNvCxnSpPr/>
                <p:nvPr/>
              </p:nvCxnSpPr>
              <p:spPr>
                <a:xfrm>
                  <a:off x="1673890" y="5158959"/>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直線接點 149"/>
                <p:cNvCxnSpPr/>
                <p:nvPr/>
              </p:nvCxnSpPr>
              <p:spPr>
                <a:xfrm>
                  <a:off x="1673890" y="5302975"/>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1" name="群組 110"/>
              <p:cNvGrpSpPr/>
              <p:nvPr/>
            </p:nvGrpSpPr>
            <p:grpSpPr>
              <a:xfrm>
                <a:off x="1672708" y="1998065"/>
                <a:ext cx="144017" cy="2146204"/>
                <a:chOff x="1672708" y="4302321"/>
                <a:chExt cx="144017" cy="2146204"/>
              </a:xfrm>
            </p:grpSpPr>
            <p:cxnSp>
              <p:nvCxnSpPr>
                <p:cNvPr id="123" name="直線接點 122"/>
                <p:cNvCxnSpPr/>
                <p:nvPr/>
              </p:nvCxnSpPr>
              <p:spPr>
                <a:xfrm>
                  <a:off x="1673890" y="6016477"/>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直線接點 123"/>
                <p:cNvCxnSpPr/>
                <p:nvPr/>
              </p:nvCxnSpPr>
              <p:spPr>
                <a:xfrm>
                  <a:off x="1672708" y="6160493"/>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接點 124"/>
                <p:cNvCxnSpPr/>
                <p:nvPr/>
              </p:nvCxnSpPr>
              <p:spPr>
                <a:xfrm>
                  <a:off x="1672708" y="6304509"/>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直線接點 125"/>
                <p:cNvCxnSpPr/>
                <p:nvPr/>
              </p:nvCxnSpPr>
              <p:spPr>
                <a:xfrm>
                  <a:off x="1672708" y="6448525"/>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直線接點 126"/>
                <p:cNvCxnSpPr/>
                <p:nvPr/>
              </p:nvCxnSpPr>
              <p:spPr>
                <a:xfrm>
                  <a:off x="1673890" y="4302321"/>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直線接點 127"/>
                <p:cNvCxnSpPr/>
                <p:nvPr/>
              </p:nvCxnSpPr>
              <p:spPr>
                <a:xfrm>
                  <a:off x="1684989" y="443971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直線接點 128"/>
                <p:cNvCxnSpPr/>
                <p:nvPr/>
              </p:nvCxnSpPr>
              <p:spPr>
                <a:xfrm>
                  <a:off x="1684989" y="4583732"/>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直線接點 129"/>
                <p:cNvCxnSpPr/>
                <p:nvPr/>
              </p:nvCxnSpPr>
              <p:spPr>
                <a:xfrm>
                  <a:off x="1684989" y="4727748"/>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接點 130"/>
                <p:cNvCxnSpPr/>
                <p:nvPr/>
              </p:nvCxnSpPr>
              <p:spPr>
                <a:xfrm>
                  <a:off x="1686171" y="4871764"/>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線接點 131"/>
                <p:cNvCxnSpPr/>
                <p:nvPr/>
              </p:nvCxnSpPr>
              <p:spPr>
                <a:xfrm>
                  <a:off x="1684989" y="5015780"/>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線接點 132"/>
                <p:cNvCxnSpPr/>
                <p:nvPr/>
              </p:nvCxnSpPr>
              <p:spPr>
                <a:xfrm>
                  <a:off x="1684989" y="5159796"/>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線接點 133"/>
                <p:cNvCxnSpPr/>
                <p:nvPr/>
              </p:nvCxnSpPr>
              <p:spPr>
                <a:xfrm>
                  <a:off x="1684989" y="5303812"/>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直線接點 202"/>
                <p:cNvCxnSpPr/>
                <p:nvPr/>
              </p:nvCxnSpPr>
              <p:spPr>
                <a:xfrm>
                  <a:off x="1686171" y="5445731"/>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直線接點 203"/>
                <p:cNvCxnSpPr/>
                <p:nvPr/>
              </p:nvCxnSpPr>
              <p:spPr>
                <a:xfrm>
                  <a:off x="1684989" y="5589747"/>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直線接點 204"/>
                <p:cNvCxnSpPr/>
                <p:nvPr/>
              </p:nvCxnSpPr>
              <p:spPr>
                <a:xfrm>
                  <a:off x="1684989" y="5733763"/>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直線接點 205"/>
                <p:cNvCxnSpPr/>
                <p:nvPr/>
              </p:nvCxnSpPr>
              <p:spPr>
                <a:xfrm>
                  <a:off x="1684989" y="5877779"/>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2" name="直線接點 111"/>
              <p:cNvCxnSpPr/>
              <p:nvPr/>
            </p:nvCxnSpPr>
            <p:spPr>
              <a:xfrm>
                <a:off x="1673890" y="989953"/>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直線接點 112"/>
              <p:cNvCxnSpPr/>
              <p:nvPr/>
            </p:nvCxnSpPr>
            <p:spPr>
              <a:xfrm>
                <a:off x="1672708" y="1133969"/>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接點 113"/>
              <p:cNvCxnSpPr/>
              <p:nvPr/>
            </p:nvCxnSpPr>
            <p:spPr>
              <a:xfrm>
                <a:off x="1672708" y="1277985"/>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接點 114"/>
              <p:cNvCxnSpPr/>
              <p:nvPr/>
            </p:nvCxnSpPr>
            <p:spPr>
              <a:xfrm>
                <a:off x="1672708" y="1422001"/>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接點 115"/>
              <p:cNvCxnSpPr/>
              <p:nvPr/>
            </p:nvCxnSpPr>
            <p:spPr>
              <a:xfrm>
                <a:off x="1673890" y="1566017"/>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線接點 116"/>
              <p:cNvCxnSpPr/>
              <p:nvPr/>
            </p:nvCxnSpPr>
            <p:spPr>
              <a:xfrm>
                <a:off x="1672708" y="1710033"/>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接點 117"/>
              <p:cNvCxnSpPr/>
              <p:nvPr/>
            </p:nvCxnSpPr>
            <p:spPr>
              <a:xfrm>
                <a:off x="1672708" y="1854049"/>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51" name="直線接點 150"/>
            <p:cNvCxnSpPr/>
            <p:nvPr/>
          </p:nvCxnSpPr>
          <p:spPr>
            <a:xfrm>
              <a:off x="604869" y="980728"/>
              <a:ext cx="1305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3" name="文字方塊 152"/>
            <p:cNvSpPr txBox="1"/>
            <p:nvPr/>
          </p:nvSpPr>
          <p:spPr>
            <a:xfrm>
              <a:off x="2209284" y="1412776"/>
              <a:ext cx="1210588" cy="338554"/>
            </a:xfrm>
            <a:prstGeom prst="rect">
              <a:avLst/>
            </a:prstGeom>
            <a:noFill/>
          </p:spPr>
          <p:txBody>
            <a:bodyPr wrap="none" rtlCol="0">
              <a:spAutoFit/>
            </a:bodyPr>
            <a:lstStyle/>
            <a:p>
              <a:r>
                <a:rPr lang="en-US" altLang="zh-TW" sz="1600" dirty="0" smtClean="0">
                  <a:latin typeface="標楷體" panose="03000509000000000000" pitchFamily="65" charset="-120"/>
                  <a:ea typeface="標楷體" panose="03000509000000000000" pitchFamily="65" charset="-120"/>
                </a:rPr>
                <a:t>a.</a:t>
              </a:r>
              <a:r>
                <a:rPr lang="zh-TW" altLang="en-US" sz="1600" dirty="0" smtClean="0">
                  <a:latin typeface="標楷體" panose="03000509000000000000" pitchFamily="65" charset="-120"/>
                  <a:ea typeface="標楷體" panose="03000509000000000000" pitchFamily="65" charset="-120"/>
                </a:rPr>
                <a:t>深度</a:t>
              </a:r>
              <a:r>
                <a:rPr lang="en-US" altLang="zh-TW" sz="1600" dirty="0" smtClean="0">
                  <a:latin typeface="標楷體" panose="03000509000000000000" pitchFamily="65" charset="-120"/>
                  <a:ea typeface="標楷體" panose="03000509000000000000" pitchFamily="65" charset="-120"/>
                </a:rPr>
                <a:t>20</a:t>
              </a:r>
              <a:r>
                <a:rPr lang="zh-TW" altLang="en-US" sz="1600" dirty="0" smtClean="0">
                  <a:latin typeface="標楷體" panose="03000509000000000000" pitchFamily="65" charset="-120"/>
                  <a:ea typeface="標楷體" panose="03000509000000000000" pitchFamily="65" charset="-120"/>
                </a:rPr>
                <a:t>米</a:t>
              </a:r>
              <a:endParaRPr lang="zh-TW" altLang="en-US" sz="1600" dirty="0">
                <a:latin typeface="標楷體" panose="03000509000000000000" pitchFamily="65" charset="-120"/>
                <a:ea typeface="標楷體" panose="03000509000000000000" pitchFamily="65" charset="-120"/>
              </a:endParaRPr>
            </a:p>
          </p:txBody>
        </p:sp>
        <p:sp>
          <p:nvSpPr>
            <p:cNvPr id="154" name="文字方塊 153"/>
            <p:cNvSpPr txBox="1"/>
            <p:nvPr/>
          </p:nvSpPr>
          <p:spPr>
            <a:xfrm>
              <a:off x="1431457" y="2730518"/>
              <a:ext cx="1152128" cy="261610"/>
            </a:xfrm>
            <a:prstGeom prst="rect">
              <a:avLst/>
            </a:prstGeom>
            <a:noFill/>
          </p:spPr>
          <p:txBody>
            <a:bodyPr wrap="square" rtlCol="0">
              <a:spAutoFit/>
            </a:bodyPr>
            <a:lstStyle/>
            <a:p>
              <a:r>
                <a:rPr lang="zh-TW" altLang="en-US" sz="1100" dirty="0" smtClean="0">
                  <a:latin typeface="標楷體" panose="03000509000000000000" pitchFamily="65" charset="-120"/>
                  <a:ea typeface="標楷體" panose="03000509000000000000" pitchFamily="65" charset="-120"/>
                </a:rPr>
                <a:t>聯外</a:t>
              </a:r>
              <a:r>
                <a:rPr lang="zh-TW" altLang="en-US" sz="1100" dirty="0">
                  <a:latin typeface="標楷體" panose="03000509000000000000" pitchFamily="65" charset="-120"/>
                  <a:ea typeface="標楷體" panose="03000509000000000000" pitchFamily="65" charset="-120"/>
                </a:rPr>
                <a:t>道路</a:t>
              </a:r>
            </a:p>
          </p:txBody>
        </p:sp>
        <p:sp>
          <p:nvSpPr>
            <p:cNvPr id="159" name="文字方塊 158"/>
            <p:cNvSpPr txBox="1"/>
            <p:nvPr/>
          </p:nvSpPr>
          <p:spPr>
            <a:xfrm>
              <a:off x="1445337" y="2951366"/>
              <a:ext cx="678391" cy="261610"/>
            </a:xfrm>
            <a:prstGeom prst="rect">
              <a:avLst/>
            </a:prstGeom>
            <a:noFill/>
          </p:spPr>
          <p:txBody>
            <a:bodyPr wrap="none" rtlCol="0">
              <a:spAutoFit/>
            </a:bodyPr>
            <a:lstStyle/>
            <a:p>
              <a:r>
                <a:rPr lang="zh-TW" altLang="en-US" sz="1100" dirty="0" smtClean="0">
                  <a:latin typeface="標楷體" panose="03000509000000000000" pitchFamily="65" charset="-120"/>
                  <a:ea typeface="標楷體" panose="03000509000000000000" pitchFamily="65" charset="-120"/>
                </a:rPr>
                <a:t>退縮</a:t>
              </a:r>
              <a:r>
                <a:rPr lang="en-US" altLang="zh-TW" sz="1100" dirty="0" smtClean="0">
                  <a:latin typeface="標楷體" panose="03000509000000000000" pitchFamily="65" charset="-120"/>
                  <a:ea typeface="標楷體" panose="03000509000000000000" pitchFamily="65" charset="-120"/>
                </a:rPr>
                <a:t>3</a:t>
              </a:r>
              <a:r>
                <a:rPr lang="zh-TW" altLang="en-US" sz="1100" dirty="0" smtClean="0">
                  <a:latin typeface="標楷體" panose="03000509000000000000" pitchFamily="65" charset="-120"/>
                  <a:ea typeface="標楷體" panose="03000509000000000000" pitchFamily="65" charset="-120"/>
                </a:rPr>
                <a:t>米</a:t>
              </a:r>
              <a:endParaRPr lang="zh-TW" altLang="en-US" sz="1100" dirty="0">
                <a:latin typeface="標楷體" panose="03000509000000000000" pitchFamily="65" charset="-120"/>
                <a:ea typeface="標楷體" panose="03000509000000000000" pitchFamily="65" charset="-120"/>
              </a:endParaRPr>
            </a:p>
          </p:txBody>
        </p:sp>
        <p:sp>
          <p:nvSpPr>
            <p:cNvPr id="160" name="文字方塊 159"/>
            <p:cNvSpPr txBox="1"/>
            <p:nvPr/>
          </p:nvSpPr>
          <p:spPr>
            <a:xfrm>
              <a:off x="736605" y="3284984"/>
              <a:ext cx="595035" cy="338554"/>
            </a:xfrm>
            <a:prstGeom prst="rect">
              <a:avLst/>
            </a:prstGeom>
            <a:noFill/>
          </p:spPr>
          <p:txBody>
            <a:bodyPr wrap="none" rtlCol="0">
              <a:spAutoFit/>
            </a:bodyPr>
            <a:lstStyle/>
            <a:p>
              <a:r>
                <a:rPr lang="zh-TW" altLang="en-US" sz="1600" dirty="0" smtClean="0">
                  <a:latin typeface="標楷體" panose="03000509000000000000" pitchFamily="65" charset="-120"/>
                  <a:ea typeface="標楷體" panose="03000509000000000000" pitchFamily="65" charset="-120"/>
                </a:rPr>
                <a:t>道路</a:t>
              </a:r>
              <a:endParaRPr lang="zh-TW" altLang="en-US" sz="1600" dirty="0">
                <a:latin typeface="標楷體" panose="03000509000000000000" pitchFamily="65" charset="-120"/>
                <a:ea typeface="標楷體" panose="03000509000000000000" pitchFamily="65" charset="-120"/>
              </a:endParaRPr>
            </a:p>
          </p:txBody>
        </p:sp>
        <p:sp>
          <p:nvSpPr>
            <p:cNvPr id="161" name="文字方塊 160"/>
            <p:cNvSpPr txBox="1"/>
            <p:nvPr/>
          </p:nvSpPr>
          <p:spPr>
            <a:xfrm>
              <a:off x="4067944" y="1988840"/>
              <a:ext cx="1210588" cy="338554"/>
            </a:xfrm>
            <a:prstGeom prst="rect">
              <a:avLst/>
            </a:prstGeom>
            <a:noFill/>
          </p:spPr>
          <p:txBody>
            <a:bodyPr wrap="none" rtlCol="0">
              <a:spAutoFit/>
            </a:bodyPr>
            <a:lstStyle/>
            <a:p>
              <a:r>
                <a:rPr lang="en-US" altLang="zh-TW" sz="1600" dirty="0" smtClean="0">
                  <a:latin typeface="標楷體" panose="03000509000000000000" pitchFamily="65" charset="-120"/>
                  <a:ea typeface="標楷體" panose="03000509000000000000" pitchFamily="65" charset="-120"/>
                </a:rPr>
                <a:t>b.</a:t>
              </a:r>
              <a:r>
                <a:rPr lang="zh-TW" altLang="en-US" sz="1600" dirty="0" smtClean="0">
                  <a:latin typeface="標楷體" panose="03000509000000000000" pitchFamily="65" charset="-120"/>
                  <a:ea typeface="標楷體" panose="03000509000000000000" pitchFamily="65" charset="-120"/>
                </a:rPr>
                <a:t>寬度</a:t>
              </a:r>
              <a:r>
                <a:rPr lang="en-US" altLang="zh-TW" sz="1600" dirty="0" smtClean="0">
                  <a:latin typeface="標楷體" panose="03000509000000000000" pitchFamily="65" charset="-120"/>
                  <a:ea typeface="標楷體" panose="03000509000000000000" pitchFamily="65" charset="-120"/>
                </a:rPr>
                <a:t>15</a:t>
              </a:r>
              <a:r>
                <a:rPr lang="zh-TW" altLang="en-US" sz="1600" dirty="0" smtClean="0">
                  <a:latin typeface="標楷體" panose="03000509000000000000" pitchFamily="65" charset="-120"/>
                  <a:ea typeface="標楷體" panose="03000509000000000000" pitchFamily="65" charset="-120"/>
                </a:rPr>
                <a:t>米</a:t>
              </a:r>
              <a:endParaRPr lang="zh-TW" altLang="en-US" sz="1600" dirty="0">
                <a:latin typeface="標楷體" panose="03000509000000000000" pitchFamily="65" charset="-120"/>
                <a:ea typeface="標楷體" panose="03000509000000000000" pitchFamily="65" charset="-120"/>
              </a:endParaRPr>
            </a:p>
          </p:txBody>
        </p:sp>
        <p:sp>
          <p:nvSpPr>
            <p:cNvPr id="163" name="文字方塊 162"/>
            <p:cNvSpPr txBox="1"/>
            <p:nvPr/>
          </p:nvSpPr>
          <p:spPr>
            <a:xfrm>
              <a:off x="1656839" y="1096736"/>
              <a:ext cx="2339102" cy="338554"/>
            </a:xfrm>
            <a:prstGeom prst="rect">
              <a:avLst/>
            </a:prstGeom>
            <a:noFill/>
          </p:spPr>
          <p:txBody>
            <a:bodyPr wrap="none" rtlCol="0">
              <a:spAutoFit/>
            </a:bodyPr>
            <a:lstStyle/>
            <a:p>
              <a:r>
                <a:rPr lang="zh-TW" altLang="en-US" sz="1600" dirty="0">
                  <a:latin typeface="標楷體" panose="03000509000000000000" pitchFamily="65" charset="-120"/>
                  <a:ea typeface="標楷體" panose="03000509000000000000" pitchFamily="65" charset="-120"/>
                </a:rPr>
                <a:t>填土</a:t>
              </a:r>
              <a:r>
                <a:rPr lang="zh-TW" altLang="en-US" sz="1600" dirty="0" smtClean="0">
                  <a:latin typeface="標楷體" panose="03000509000000000000" pitchFamily="65" charset="-120"/>
                  <a:ea typeface="標楷體" panose="03000509000000000000" pitchFamily="65" charset="-120"/>
                </a:rPr>
                <a:t>高度</a:t>
              </a:r>
              <a:r>
                <a:rPr lang="en-US" altLang="zh-TW" sz="1600" dirty="0" smtClean="0">
                  <a:latin typeface="標楷體" panose="03000509000000000000" pitchFamily="65" charset="-120"/>
                  <a:ea typeface="標楷體" panose="03000509000000000000" pitchFamily="65" charset="-120"/>
                </a:rPr>
                <a:t>40</a:t>
              </a:r>
              <a:r>
                <a:rPr lang="zh-TW" altLang="en-US" sz="1600" dirty="0" smtClean="0">
                  <a:latin typeface="標楷體" panose="03000509000000000000" pitchFamily="65" charset="-120"/>
                  <a:ea typeface="標楷體" panose="03000509000000000000" pitchFamily="65" charset="-120"/>
                </a:rPr>
                <a:t>公分</a:t>
              </a:r>
              <a:r>
                <a:rPr lang="en-US" altLang="zh-TW" sz="1600" dirty="0" smtClean="0">
                  <a:latin typeface="標楷體" panose="03000509000000000000" pitchFamily="65" charset="-120"/>
                  <a:ea typeface="標楷體" panose="03000509000000000000" pitchFamily="65" charset="-120"/>
                </a:rPr>
                <a:t>(a*b</a:t>
              </a:r>
              <a:r>
                <a:rPr lang="zh-TW" altLang="en-US" sz="1600" dirty="0" smtClean="0">
                  <a:latin typeface="標楷體" panose="03000509000000000000" pitchFamily="65" charset="-120"/>
                  <a:ea typeface="標楷體" panose="03000509000000000000" pitchFamily="65" charset="-120"/>
                </a:rPr>
                <a:t>區</a:t>
              </a:r>
              <a:r>
                <a:rPr lang="en-US" altLang="zh-TW" sz="1600" dirty="0" smtClean="0">
                  <a:latin typeface="標楷體" panose="03000509000000000000" pitchFamily="65" charset="-120"/>
                  <a:ea typeface="標楷體" panose="03000509000000000000" pitchFamily="65" charset="-120"/>
                </a:rPr>
                <a:t>)</a:t>
              </a:r>
              <a:endParaRPr lang="zh-TW" altLang="en-US" sz="1600" dirty="0">
                <a:latin typeface="標楷體" panose="03000509000000000000" pitchFamily="65" charset="-120"/>
                <a:ea typeface="標楷體" panose="03000509000000000000" pitchFamily="65" charset="-120"/>
              </a:endParaRPr>
            </a:p>
          </p:txBody>
        </p:sp>
        <p:sp>
          <p:nvSpPr>
            <p:cNvPr id="164" name="文字方塊 163"/>
            <p:cNvSpPr txBox="1"/>
            <p:nvPr/>
          </p:nvSpPr>
          <p:spPr>
            <a:xfrm>
              <a:off x="2699792" y="2370366"/>
              <a:ext cx="595035" cy="338554"/>
            </a:xfrm>
            <a:prstGeom prst="rect">
              <a:avLst/>
            </a:prstGeom>
            <a:noFill/>
          </p:spPr>
          <p:txBody>
            <a:bodyPr wrap="none" rtlCol="0">
              <a:spAutoFit/>
            </a:bodyPr>
            <a:lstStyle/>
            <a:p>
              <a:r>
                <a:rPr lang="zh-TW" altLang="en-US" sz="1600" dirty="0" smtClean="0">
                  <a:latin typeface="標楷體" panose="03000509000000000000" pitchFamily="65" charset="-120"/>
                  <a:ea typeface="標楷體" panose="03000509000000000000" pitchFamily="65" charset="-120"/>
                </a:rPr>
                <a:t>農舍</a:t>
              </a:r>
              <a:endParaRPr lang="zh-TW" altLang="en-US" sz="1600" dirty="0">
                <a:latin typeface="標楷體" panose="03000509000000000000" pitchFamily="65" charset="-120"/>
                <a:ea typeface="標楷體" panose="03000509000000000000" pitchFamily="65" charset="-120"/>
              </a:endParaRPr>
            </a:p>
          </p:txBody>
        </p:sp>
        <p:sp>
          <p:nvSpPr>
            <p:cNvPr id="165" name="文字方塊 164"/>
            <p:cNvSpPr txBox="1"/>
            <p:nvPr/>
          </p:nvSpPr>
          <p:spPr>
            <a:xfrm>
              <a:off x="2483768" y="1946192"/>
              <a:ext cx="800219" cy="338554"/>
            </a:xfrm>
            <a:prstGeom prst="rect">
              <a:avLst/>
            </a:prstGeom>
            <a:noFill/>
          </p:spPr>
          <p:txBody>
            <a:bodyPr wrap="none" rtlCol="0">
              <a:spAutoFit/>
            </a:bodyPr>
            <a:lstStyle/>
            <a:p>
              <a:r>
                <a:rPr lang="zh-TW" altLang="en-US" sz="1600" dirty="0">
                  <a:latin typeface="標楷體" panose="03000509000000000000" pitchFamily="65" charset="-120"/>
                  <a:ea typeface="標楷體" panose="03000509000000000000" pitchFamily="65" charset="-120"/>
                </a:rPr>
                <a:t>汙水池</a:t>
              </a:r>
            </a:p>
          </p:txBody>
        </p:sp>
        <p:sp>
          <p:nvSpPr>
            <p:cNvPr id="167" name="文字方塊 166"/>
            <p:cNvSpPr txBox="1"/>
            <p:nvPr/>
          </p:nvSpPr>
          <p:spPr>
            <a:xfrm>
              <a:off x="1913319" y="6178204"/>
              <a:ext cx="3877985" cy="338554"/>
            </a:xfrm>
            <a:prstGeom prst="rect">
              <a:avLst/>
            </a:prstGeom>
            <a:noFill/>
          </p:spPr>
          <p:txBody>
            <a:bodyPr wrap="none" rtlCol="0">
              <a:spAutoFit/>
            </a:bodyPr>
            <a:lstStyle/>
            <a:p>
              <a:r>
                <a:rPr lang="zh-TW" altLang="en-US" sz="1600" dirty="0" smtClean="0">
                  <a:latin typeface="標楷體" panose="03000509000000000000" pitchFamily="65" charset="-120"/>
                  <a:ea typeface="標楷體" panose="03000509000000000000" pitchFamily="65" charset="-120"/>
                </a:rPr>
                <a:t>公所管轄道路側溝</a:t>
              </a:r>
              <a:r>
                <a:rPr lang="en-US" altLang="zh-TW" sz="1600" dirty="0" smtClean="0">
                  <a:latin typeface="標楷體" panose="03000509000000000000" pitchFamily="65" charset="-120"/>
                  <a:ea typeface="標楷體" panose="03000509000000000000" pitchFamily="65" charset="-120"/>
                </a:rPr>
                <a:t>(</a:t>
              </a:r>
              <a:r>
                <a:rPr lang="zh-TW" altLang="en-US" sz="1600" dirty="0" smtClean="0">
                  <a:latin typeface="標楷體" panose="03000509000000000000" pitchFamily="65" charset="-120"/>
                  <a:ea typeface="標楷體" panose="03000509000000000000" pitchFamily="65" charset="-120"/>
                </a:rPr>
                <a:t>農田水利會灌排系統</a:t>
              </a:r>
              <a:r>
                <a:rPr lang="en-US" altLang="zh-TW" sz="1600" dirty="0" smtClean="0">
                  <a:latin typeface="標楷體" panose="03000509000000000000" pitchFamily="65" charset="-120"/>
                  <a:ea typeface="標楷體" panose="03000509000000000000" pitchFamily="65" charset="-120"/>
                </a:rPr>
                <a:t>)</a:t>
              </a:r>
            </a:p>
          </p:txBody>
        </p:sp>
        <p:cxnSp>
          <p:nvCxnSpPr>
            <p:cNvPr id="174" name="直線單箭頭接點 173"/>
            <p:cNvCxnSpPr>
              <a:stCxn id="167" idx="1"/>
            </p:cNvCxnSpPr>
            <p:nvPr/>
          </p:nvCxnSpPr>
          <p:spPr>
            <a:xfrm flipH="1">
              <a:off x="1467463" y="6347481"/>
              <a:ext cx="445856"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94" name="文字方塊 193"/>
          <p:cNvSpPr txBox="1"/>
          <p:nvPr/>
        </p:nvSpPr>
        <p:spPr>
          <a:xfrm>
            <a:off x="1665058" y="1799238"/>
            <a:ext cx="748923" cy="261610"/>
          </a:xfrm>
          <a:prstGeom prst="rect">
            <a:avLst/>
          </a:prstGeom>
          <a:noFill/>
        </p:spPr>
        <p:txBody>
          <a:bodyPr wrap="none" rtlCol="0">
            <a:spAutoFit/>
          </a:bodyPr>
          <a:lstStyle/>
          <a:p>
            <a:r>
              <a:rPr lang="zh-TW" altLang="en-US" sz="1100" dirty="0" smtClean="0">
                <a:latin typeface="標楷體" panose="03000509000000000000" pitchFamily="65" charset="-120"/>
                <a:ea typeface="標楷體" panose="03000509000000000000" pitchFamily="65" charset="-120"/>
              </a:rPr>
              <a:t>汙水暗管</a:t>
            </a:r>
            <a:endParaRPr lang="zh-TW" altLang="en-US" sz="1100" dirty="0">
              <a:latin typeface="標楷體" panose="03000509000000000000" pitchFamily="65" charset="-120"/>
              <a:ea typeface="標楷體" panose="03000509000000000000" pitchFamily="65" charset="-120"/>
            </a:endParaRPr>
          </a:p>
        </p:txBody>
      </p:sp>
      <p:cxnSp>
        <p:nvCxnSpPr>
          <p:cNvPr id="195" name="直線單箭頭接點 194"/>
          <p:cNvCxnSpPr/>
          <p:nvPr/>
        </p:nvCxnSpPr>
        <p:spPr>
          <a:xfrm>
            <a:off x="2219460" y="1268760"/>
            <a:ext cx="4085" cy="36004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9" name="文字方塊 208"/>
          <p:cNvSpPr txBox="1"/>
          <p:nvPr/>
        </p:nvSpPr>
        <p:spPr>
          <a:xfrm>
            <a:off x="4716016" y="2165955"/>
            <a:ext cx="1826141" cy="830997"/>
          </a:xfrm>
          <a:prstGeom prst="rect">
            <a:avLst/>
          </a:prstGeom>
          <a:noFill/>
        </p:spPr>
        <p:txBody>
          <a:bodyPr wrap="none" rtlCol="0">
            <a:spAutoFit/>
          </a:bodyPr>
          <a:lstStyle/>
          <a:p>
            <a:r>
              <a:rPr lang="en-US" altLang="zh-TW" sz="1600" dirty="0" smtClean="0">
                <a:latin typeface="標楷體" panose="03000509000000000000" pitchFamily="65" charset="-120"/>
                <a:ea typeface="標楷體" panose="03000509000000000000" pitchFamily="65" charset="-120"/>
              </a:rPr>
              <a:t>10%</a:t>
            </a:r>
            <a:r>
              <a:rPr lang="zh-TW" altLang="en-US" sz="1600" dirty="0" smtClean="0">
                <a:latin typeface="標楷體" panose="03000509000000000000" pitchFamily="65" charset="-120"/>
                <a:ea typeface="標楷體" panose="03000509000000000000" pitchFamily="65" charset="-120"/>
              </a:rPr>
              <a:t> 農舍用地面積</a:t>
            </a:r>
            <a:endParaRPr lang="en-US" altLang="zh-TW" sz="1600" dirty="0" smtClean="0">
              <a:latin typeface="標楷體" panose="03000509000000000000" pitchFamily="65" charset="-120"/>
              <a:ea typeface="標楷體" panose="03000509000000000000" pitchFamily="65" charset="-120"/>
            </a:endParaRPr>
          </a:p>
          <a:p>
            <a:r>
              <a:rPr lang="zh-TW" altLang="en-US" sz="1600" dirty="0" smtClean="0">
                <a:latin typeface="標楷體" panose="03000509000000000000" pitchFamily="65" charset="-120"/>
                <a:ea typeface="標楷體" panose="03000509000000000000" pitchFamily="65" charset="-120"/>
              </a:rPr>
              <a:t> </a:t>
            </a:r>
            <a:endParaRPr lang="en-US" altLang="zh-TW" sz="1600" dirty="0" smtClean="0">
              <a:latin typeface="標楷體" panose="03000509000000000000" pitchFamily="65" charset="-120"/>
              <a:ea typeface="標楷體" panose="03000509000000000000" pitchFamily="65" charset="-120"/>
            </a:endParaRPr>
          </a:p>
          <a:p>
            <a:endParaRPr lang="en-US" altLang="zh-TW" sz="1600" dirty="0" smtClean="0">
              <a:latin typeface="標楷體" panose="03000509000000000000" pitchFamily="65" charset="-120"/>
              <a:ea typeface="標楷體" panose="03000509000000000000" pitchFamily="65" charset="-120"/>
            </a:endParaRPr>
          </a:p>
        </p:txBody>
      </p:sp>
      <p:cxnSp>
        <p:nvCxnSpPr>
          <p:cNvPr id="210" name="直線單箭頭接點 209"/>
          <p:cNvCxnSpPr/>
          <p:nvPr/>
        </p:nvCxnSpPr>
        <p:spPr>
          <a:xfrm flipH="1">
            <a:off x="4335989" y="2332401"/>
            <a:ext cx="392851"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4" name="矩形 213"/>
          <p:cNvSpPr/>
          <p:nvPr/>
        </p:nvSpPr>
        <p:spPr>
          <a:xfrm>
            <a:off x="2368595" y="2985581"/>
            <a:ext cx="1699349" cy="29940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5" name="文字方塊 214"/>
          <p:cNvSpPr txBox="1"/>
          <p:nvPr/>
        </p:nvSpPr>
        <p:spPr>
          <a:xfrm>
            <a:off x="2446987" y="2966005"/>
            <a:ext cx="1620957" cy="338554"/>
          </a:xfrm>
          <a:prstGeom prst="rect">
            <a:avLst/>
          </a:prstGeom>
          <a:noFill/>
        </p:spPr>
        <p:txBody>
          <a:bodyPr wrap="none" rtlCol="0">
            <a:spAutoFit/>
          </a:bodyPr>
          <a:lstStyle/>
          <a:p>
            <a:r>
              <a:rPr lang="zh-TW" altLang="en-US" sz="1600" dirty="0" smtClean="0">
                <a:latin typeface="標楷體" panose="03000509000000000000" pitchFamily="65" charset="-120"/>
                <a:ea typeface="標楷體" panose="03000509000000000000" pitchFamily="65" charset="-120"/>
              </a:rPr>
              <a:t>車庫、農機具室</a:t>
            </a:r>
            <a:endParaRPr lang="zh-TW" altLang="en-US" sz="1600" dirty="0">
              <a:latin typeface="標楷體" panose="03000509000000000000" pitchFamily="65" charset="-120"/>
              <a:ea typeface="標楷體" panose="03000509000000000000" pitchFamily="65" charset="-120"/>
            </a:endParaRPr>
          </a:p>
        </p:txBody>
      </p:sp>
      <p:cxnSp>
        <p:nvCxnSpPr>
          <p:cNvPr id="219" name="直線接點 218"/>
          <p:cNvCxnSpPr/>
          <p:nvPr/>
        </p:nvCxnSpPr>
        <p:spPr>
          <a:xfrm>
            <a:off x="1734845" y="2850332"/>
            <a:ext cx="63375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712618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53C148F8-E709-4571-B7BA-25A6FD9DF310}" type="slidenum">
              <a:rPr lang="zh-TW" altLang="en-US" smtClean="0"/>
              <a:pPr/>
              <a:t>28</a:t>
            </a:fld>
            <a:endParaRPr lang="zh-TW" altLang="en-US"/>
          </a:p>
        </p:txBody>
      </p:sp>
      <p:pic>
        <p:nvPicPr>
          <p:cNvPr id="3" name="圖片 2"/>
          <p:cNvPicPr>
            <a:picLocks noChangeAspect="1"/>
          </p:cNvPicPr>
          <p:nvPr/>
        </p:nvPicPr>
        <p:blipFill rotWithShape="1">
          <a:blip r:embed="rId2" cstate="print">
            <a:extLst>
              <a:ext uri="{28A0092B-C50C-407E-A947-70E740481C1C}">
                <a14:useLocalDpi xmlns:a14="http://schemas.microsoft.com/office/drawing/2010/main" xmlns="" val="0"/>
              </a:ext>
            </a:extLst>
          </a:blip>
          <a:srcRect t="5326"/>
          <a:stretch/>
        </p:blipFill>
        <p:spPr>
          <a:xfrm>
            <a:off x="35496" y="188640"/>
            <a:ext cx="9081266" cy="6188460"/>
          </a:xfrm>
          <a:prstGeom prst="rect">
            <a:avLst/>
          </a:prstGeom>
        </p:spPr>
      </p:pic>
      <p:sp>
        <p:nvSpPr>
          <p:cNvPr id="4" name="文字方塊 3"/>
          <p:cNvSpPr txBox="1"/>
          <p:nvPr/>
        </p:nvSpPr>
        <p:spPr>
          <a:xfrm>
            <a:off x="2772375" y="6396335"/>
            <a:ext cx="4031873" cy="461665"/>
          </a:xfrm>
          <a:prstGeom prst="rect">
            <a:avLst/>
          </a:prstGeom>
          <a:noFill/>
        </p:spPr>
        <p:txBody>
          <a:bodyPr wrap="none" rtlCol="0">
            <a:spAutoFit/>
          </a:bodyPr>
          <a:lstStyle/>
          <a:p>
            <a:r>
              <a:rPr lang="zh-TW" altLang="en-US" sz="2400" dirty="0" smtClean="0">
                <a:latin typeface="標楷體" panose="03000509000000000000" pitchFamily="65" charset="-120"/>
                <a:ea typeface="標楷體" panose="03000509000000000000" pitchFamily="65" charset="-120"/>
              </a:rPr>
              <a:t>擷取自黃雲雄臉書分享圖片</a:t>
            </a:r>
            <a:endParaRPr lang="zh-TW" altLang="en-US"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4036121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419872" y="241484"/>
            <a:ext cx="2339102" cy="523220"/>
          </a:xfrm>
          <a:prstGeom prst="rect">
            <a:avLst/>
          </a:prstGeom>
          <a:noFill/>
        </p:spPr>
        <p:txBody>
          <a:bodyPr wrap="none" rtlCol="0">
            <a:spAutoFit/>
          </a:bodyPr>
          <a:lstStyle/>
          <a:p>
            <a:r>
              <a:rPr lang="zh-TW" altLang="en-US" sz="2800" dirty="0">
                <a:latin typeface="標楷體" panose="03000509000000000000" pitchFamily="65" charset="-120"/>
                <a:ea typeface="標楷體" panose="03000509000000000000" pitchFamily="65" charset="-120"/>
              </a:rPr>
              <a:t>解除</a:t>
            </a:r>
            <a:r>
              <a:rPr lang="zh-TW" altLang="en-US" sz="2800" dirty="0" smtClean="0">
                <a:latin typeface="標楷體" panose="03000509000000000000" pitchFamily="65" charset="-120"/>
                <a:ea typeface="標楷體" panose="03000509000000000000" pitchFamily="65" charset="-120"/>
              </a:rPr>
              <a:t>套繪管制</a:t>
            </a:r>
          </a:p>
        </p:txBody>
      </p:sp>
      <p:sp>
        <p:nvSpPr>
          <p:cNvPr id="3" name="文字方塊 2"/>
          <p:cNvSpPr txBox="1"/>
          <p:nvPr/>
        </p:nvSpPr>
        <p:spPr>
          <a:xfrm>
            <a:off x="179512" y="994658"/>
            <a:ext cx="8784976" cy="5170646"/>
          </a:xfrm>
          <a:prstGeom prst="rect">
            <a:avLst/>
          </a:prstGeom>
          <a:noFill/>
        </p:spPr>
        <p:txBody>
          <a:bodyPr wrap="square" rtlCol="0">
            <a:spAutoFit/>
          </a:bodyPr>
          <a:lstStyle/>
          <a:p>
            <a:r>
              <a:rPr lang="zh-TW" altLang="en-US" sz="2200" dirty="0" smtClean="0">
                <a:latin typeface="標楷體" panose="03000509000000000000" pitchFamily="65" charset="-120"/>
                <a:ea typeface="標楷體" panose="03000509000000000000" pitchFamily="65" charset="-120"/>
              </a:rPr>
              <a:t>已申請興建農舍領有使用執照之農業用地經套繪管制，除符合下列情形之一者外，不論其農業用地是否分割，不得解除套繪。</a:t>
            </a:r>
            <a:endParaRPr lang="en-US" altLang="zh-TW" sz="2200" dirty="0" smtClean="0">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200" dirty="0" smtClean="0">
                <a:latin typeface="標楷體" panose="03000509000000000000" pitchFamily="65" charset="-120"/>
                <a:ea typeface="標楷體" panose="03000509000000000000" pitchFamily="65" charset="-120"/>
              </a:rPr>
              <a:t>農舍坐落之農業用地已變更為非農業用地、且農舍已依法變更使用用途者。</a:t>
            </a:r>
            <a:endParaRPr lang="en-US" altLang="zh-TW" sz="2200" dirty="0" smtClean="0">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200" dirty="0">
                <a:latin typeface="標楷體" panose="03000509000000000000" pitchFamily="65" charset="-120"/>
                <a:ea typeface="標楷體" panose="03000509000000000000" pitchFamily="65" charset="-120"/>
              </a:rPr>
              <a:t>非屬</a:t>
            </a:r>
            <a:r>
              <a:rPr lang="zh-TW" altLang="en-US" sz="2200" dirty="0" smtClean="0">
                <a:latin typeface="標楷體" panose="03000509000000000000" pitchFamily="65" charset="-120"/>
                <a:ea typeface="標楷體" panose="03000509000000000000" pitchFamily="65" charset="-120"/>
              </a:rPr>
              <a:t>農舍坐落之農業用地已變更為非農業用地者。</a:t>
            </a:r>
            <a:endParaRPr lang="en-US" altLang="zh-TW" sz="2200" dirty="0" smtClean="0">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200" dirty="0">
                <a:latin typeface="標楷體" panose="03000509000000000000" pitchFamily="65" charset="-120"/>
                <a:ea typeface="標楷體" panose="03000509000000000000" pitchFamily="65" charset="-120"/>
              </a:rPr>
              <a:t>農舍用地</a:t>
            </a:r>
            <a:r>
              <a:rPr lang="zh-TW" altLang="en-US" sz="2200" dirty="0" smtClean="0">
                <a:latin typeface="標楷體" panose="03000509000000000000" pitchFamily="65" charset="-120"/>
                <a:ea typeface="標楷體" panose="03000509000000000000" pitchFamily="65" charset="-120"/>
              </a:rPr>
              <a:t>面積與</a:t>
            </a:r>
            <a:r>
              <a:rPr lang="zh-TW" altLang="en-US" sz="2200" dirty="0">
                <a:latin typeface="標楷體" panose="03000509000000000000" pitchFamily="65" charset="-120"/>
                <a:ea typeface="標楷體" panose="03000509000000000000" pitchFamily="65" charset="-120"/>
              </a:rPr>
              <a:t>農業經營</a:t>
            </a:r>
            <a:r>
              <a:rPr lang="zh-TW" altLang="en-US" sz="2200" dirty="0" smtClean="0">
                <a:latin typeface="標楷體" panose="03000509000000000000" pitchFamily="65" charset="-120"/>
                <a:ea typeface="標楷體" panose="03000509000000000000" pitchFamily="65" charset="-120"/>
              </a:rPr>
              <a:t>用地面積符合</a:t>
            </a:r>
            <a:r>
              <a:rPr lang="zh-TW" altLang="en-US" sz="2200" dirty="0">
                <a:latin typeface="標楷體" panose="03000509000000000000" pitchFamily="65" charset="-120"/>
                <a:ea typeface="標楷體" panose="03000509000000000000" pitchFamily="65" charset="-120"/>
              </a:rPr>
              <a:t>法令規定比例，經依變更使用執照程序申請解除套繪後該農業用</a:t>
            </a:r>
            <a:r>
              <a:rPr lang="zh-TW" altLang="en-US" sz="2200" dirty="0" smtClean="0">
                <a:latin typeface="標楷體" panose="03000509000000000000" pitchFamily="65" charset="-120"/>
                <a:ea typeface="標楷體" panose="03000509000000000000" pitchFamily="65" charset="-120"/>
              </a:rPr>
              <a:t>地面積仍達</a:t>
            </a:r>
            <a:r>
              <a:rPr lang="en-US" altLang="zh-TW" sz="2200" dirty="0" smtClean="0">
                <a:latin typeface="標楷體" panose="03000509000000000000" pitchFamily="65" charset="-120"/>
                <a:ea typeface="標楷體" panose="03000509000000000000" pitchFamily="65" charset="-120"/>
              </a:rPr>
              <a:t>0.25</a:t>
            </a:r>
            <a:r>
              <a:rPr lang="zh-TW" altLang="en-US" sz="2200" dirty="0" smtClean="0">
                <a:latin typeface="標楷體" panose="03000509000000000000" pitchFamily="65" charset="-120"/>
                <a:ea typeface="標楷體" panose="03000509000000000000" pitchFamily="65" charset="-120"/>
              </a:rPr>
              <a:t>公頃以上者。</a:t>
            </a:r>
            <a:endParaRPr lang="en-US" altLang="zh-TW" sz="2200" dirty="0" smtClean="0">
              <a:latin typeface="標楷體" panose="03000509000000000000" pitchFamily="65" charset="-120"/>
              <a:ea typeface="標楷體" panose="03000509000000000000" pitchFamily="65" charset="-120"/>
            </a:endParaRPr>
          </a:p>
          <a:p>
            <a:r>
              <a:rPr lang="zh-TW" altLang="en-US" sz="2200" dirty="0" smtClean="0">
                <a:latin typeface="標楷體" panose="03000509000000000000" pitchFamily="65" charset="-120"/>
                <a:ea typeface="標楷體" panose="03000509000000000000" pitchFamily="65" charset="-120"/>
              </a:rPr>
              <a:t>    </a:t>
            </a:r>
            <a:r>
              <a:rPr lang="en-US" altLang="zh-TW" sz="2200" dirty="0" smtClean="0">
                <a:latin typeface="標楷體" panose="03000509000000000000" pitchFamily="65" charset="-120"/>
                <a:ea typeface="標楷體" panose="03000509000000000000" pitchFamily="65" charset="-120"/>
              </a:rPr>
              <a:t>(</a:t>
            </a:r>
            <a:r>
              <a:rPr lang="zh-TW" altLang="en-US" sz="2200" dirty="0" smtClean="0">
                <a:latin typeface="標楷體" panose="03000509000000000000" pitchFamily="65" charset="-120"/>
                <a:ea typeface="標楷體" panose="03000509000000000000" pitchFamily="65" charset="-120"/>
              </a:rPr>
              <a:t>但農舍坐落該筆農業用地面積大於</a:t>
            </a:r>
            <a:r>
              <a:rPr lang="en-US" altLang="zh-TW" sz="2200" dirty="0" smtClean="0">
                <a:latin typeface="標楷體" panose="03000509000000000000" pitchFamily="65" charset="-120"/>
                <a:ea typeface="標楷體" panose="03000509000000000000" pitchFamily="65" charset="-120"/>
              </a:rPr>
              <a:t>0.25</a:t>
            </a:r>
            <a:r>
              <a:rPr lang="zh-TW" altLang="en-US" sz="2200" dirty="0" smtClean="0">
                <a:latin typeface="標楷體" panose="03000509000000000000" pitchFamily="65" charset="-120"/>
                <a:ea typeface="標楷體" panose="03000509000000000000" pitchFamily="65" charset="-120"/>
              </a:rPr>
              <a:t>公頃，且其面積比例符合</a:t>
            </a:r>
            <a:endParaRPr lang="en-US" altLang="zh-TW" sz="2200" dirty="0" smtClean="0">
              <a:latin typeface="標楷體" panose="03000509000000000000" pitchFamily="65" charset="-120"/>
              <a:ea typeface="標楷體" panose="03000509000000000000" pitchFamily="65" charset="-120"/>
            </a:endParaRPr>
          </a:p>
          <a:p>
            <a:r>
              <a:rPr lang="zh-TW" altLang="en-US" sz="2200" dirty="0">
                <a:latin typeface="標楷體" panose="03000509000000000000" pitchFamily="65" charset="-120"/>
                <a:ea typeface="標楷體" panose="03000509000000000000" pitchFamily="65" charset="-120"/>
              </a:rPr>
              <a:t> </a:t>
            </a:r>
            <a:r>
              <a:rPr lang="zh-TW" altLang="en-US" sz="2200" dirty="0" smtClean="0">
                <a:latin typeface="標楷體" panose="03000509000000000000" pitchFamily="65" charset="-120"/>
                <a:ea typeface="標楷體" panose="03000509000000000000" pitchFamily="65" charset="-120"/>
              </a:rPr>
              <a:t>    法令規定，其餘農業經營面積得免經其他土地所有權人之同意，</a:t>
            </a:r>
            <a:endParaRPr lang="en-US" altLang="zh-TW" sz="2200" dirty="0" smtClean="0">
              <a:latin typeface="標楷體" panose="03000509000000000000" pitchFamily="65" charset="-120"/>
              <a:ea typeface="標楷體" panose="03000509000000000000" pitchFamily="65" charset="-120"/>
            </a:endParaRPr>
          </a:p>
          <a:p>
            <a:r>
              <a:rPr lang="zh-TW" altLang="en-US" sz="2200" dirty="0">
                <a:latin typeface="標楷體" panose="03000509000000000000" pitchFamily="65" charset="-120"/>
                <a:ea typeface="標楷體" panose="03000509000000000000" pitchFamily="65" charset="-120"/>
              </a:rPr>
              <a:t> </a:t>
            </a:r>
            <a:r>
              <a:rPr lang="zh-TW" altLang="en-US" sz="2200" dirty="0" smtClean="0">
                <a:latin typeface="標楷體" panose="03000509000000000000" pitchFamily="65" charset="-120"/>
                <a:ea typeface="標楷體" panose="03000509000000000000" pitchFamily="65" charset="-120"/>
              </a:rPr>
              <a:t>    逕依變更使用執照使用程序解除套繪管制。</a:t>
            </a:r>
            <a:r>
              <a:rPr lang="en-US" altLang="zh-TW" sz="2200" dirty="0" smtClean="0">
                <a:latin typeface="標楷體" panose="03000509000000000000" pitchFamily="65" charset="-120"/>
                <a:ea typeface="標楷體" panose="03000509000000000000" pitchFamily="65" charset="-120"/>
              </a:rPr>
              <a:t>)</a:t>
            </a:r>
          </a:p>
          <a:p>
            <a:endParaRPr lang="en-US" altLang="zh-TW" sz="2200" dirty="0" smtClean="0">
              <a:latin typeface="標楷體" panose="03000509000000000000" pitchFamily="65" charset="-120"/>
              <a:ea typeface="標楷體" panose="03000509000000000000" pitchFamily="65" charset="-120"/>
            </a:endParaRPr>
          </a:p>
          <a:p>
            <a:r>
              <a:rPr lang="zh-TW" altLang="en-US" sz="2200" dirty="0" smtClean="0">
                <a:latin typeface="標楷體" panose="03000509000000000000" pitchFamily="65" charset="-120"/>
                <a:ea typeface="標楷體" panose="03000509000000000000" pitchFamily="65" charset="-120"/>
              </a:rPr>
              <a:t>例外</a:t>
            </a:r>
            <a:r>
              <a:rPr lang="zh-TW" altLang="en-US" sz="2200" dirty="0">
                <a:latin typeface="標楷體" panose="03000509000000000000" pitchFamily="65" charset="-120"/>
                <a:ea typeface="標楷體" panose="03000509000000000000" pitchFamily="65" charset="-120"/>
              </a:rPr>
              <a:t>：農業發展條例 </a:t>
            </a:r>
            <a:r>
              <a:rPr lang="en-US" altLang="zh-TW" sz="2200" dirty="0">
                <a:latin typeface="標楷體" panose="03000509000000000000" pitchFamily="65" charset="-120"/>
                <a:ea typeface="標楷體" panose="03000509000000000000" pitchFamily="65" charset="-120"/>
              </a:rPr>
              <a:t>89 </a:t>
            </a:r>
            <a:r>
              <a:rPr lang="zh-TW" altLang="en-US" sz="2200" dirty="0">
                <a:latin typeface="標楷體" panose="03000509000000000000" pitchFamily="65" charset="-120"/>
                <a:ea typeface="標楷體" panose="03000509000000000000" pitchFamily="65" charset="-120"/>
              </a:rPr>
              <a:t>年修正施行前已興建完成之農舍，倘農舍及提供興建農舍之農業用地仍屬同一人，縱使該農業用地得依農業發展條例第</a:t>
            </a:r>
            <a:r>
              <a:rPr lang="en-US" altLang="zh-TW" sz="2200" dirty="0">
                <a:latin typeface="標楷體" panose="03000509000000000000" pitchFamily="65" charset="-120"/>
                <a:ea typeface="標楷體" panose="03000509000000000000" pitchFamily="65" charset="-120"/>
              </a:rPr>
              <a:t>16</a:t>
            </a:r>
            <a:r>
              <a:rPr lang="zh-TW" altLang="en-US" sz="2200" dirty="0">
                <a:latin typeface="標楷體" panose="03000509000000000000" pitchFamily="65" charset="-120"/>
                <a:ea typeface="標楷體" panose="03000509000000000000" pitchFamily="65" charset="-120"/>
              </a:rPr>
              <a:t>條規定辦理分割，其移轉仍應受農業發展條例第</a:t>
            </a:r>
            <a:r>
              <a:rPr lang="en-US" altLang="zh-TW" sz="2200" dirty="0">
                <a:latin typeface="標楷體" panose="03000509000000000000" pitchFamily="65" charset="-120"/>
                <a:ea typeface="標楷體" panose="03000509000000000000" pitchFamily="65" charset="-120"/>
              </a:rPr>
              <a:t>18</a:t>
            </a:r>
            <a:r>
              <a:rPr lang="zh-TW" altLang="en-US" sz="2200" dirty="0">
                <a:latin typeface="標楷體" panose="03000509000000000000" pitchFamily="65" charset="-120"/>
                <a:ea typeface="標楷體" panose="03000509000000000000" pitchFamily="65" charset="-120"/>
              </a:rPr>
              <a:t>條第</a:t>
            </a:r>
            <a:r>
              <a:rPr lang="en-US" altLang="zh-TW" sz="2200" dirty="0">
                <a:latin typeface="標楷體" panose="03000509000000000000" pitchFamily="65" charset="-120"/>
                <a:ea typeface="標楷體" panose="03000509000000000000" pitchFamily="65" charset="-120"/>
              </a:rPr>
              <a:t>4</a:t>
            </a:r>
            <a:r>
              <a:rPr lang="zh-TW" altLang="en-US" sz="2200" dirty="0">
                <a:latin typeface="標楷體" panose="03000509000000000000" pitchFamily="65" charset="-120"/>
                <a:ea typeface="標楷體" panose="03000509000000000000" pitchFamily="65" charset="-120"/>
              </a:rPr>
              <a:t>項規定農舍應與其坐落用地併同移轉之限制</a:t>
            </a:r>
            <a:endParaRPr lang="en-US" altLang="zh-TW" sz="2200" dirty="0" smtClean="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53C148F8-E709-4571-B7BA-25A6FD9DF310}" type="slidenum">
              <a:rPr lang="zh-TW" altLang="en-US" smtClean="0"/>
              <a:pPr/>
              <a:t>29</a:t>
            </a:fld>
            <a:endParaRPr lang="zh-TW" altLang="en-US"/>
          </a:p>
        </p:txBody>
      </p:sp>
    </p:spTree>
    <p:extLst>
      <p:ext uri="{BB962C8B-B14F-4D97-AF65-F5344CB8AC3E}">
        <p14:creationId xmlns:p14="http://schemas.microsoft.com/office/powerpoint/2010/main" xmlns="" val="580431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3995936" y="188640"/>
            <a:ext cx="1107996" cy="646331"/>
          </a:xfrm>
          <a:prstGeom prst="rect">
            <a:avLst/>
          </a:prstGeom>
          <a:noFill/>
        </p:spPr>
        <p:txBody>
          <a:bodyPr wrap="none" rtlCol="0">
            <a:spAutoFit/>
          </a:bodyPr>
          <a:lstStyle/>
          <a:p>
            <a:r>
              <a:rPr lang="zh-TW" altLang="en-US" sz="3600" dirty="0">
                <a:latin typeface="標楷體" panose="03000509000000000000" pitchFamily="65" charset="-120"/>
                <a:ea typeface="標楷體" panose="03000509000000000000" pitchFamily="65" charset="-120"/>
              </a:rPr>
              <a:t>大綱</a:t>
            </a:r>
            <a:endParaRPr lang="en-US" altLang="zh-TW" sz="3600" dirty="0" smtClean="0">
              <a:latin typeface="標楷體" panose="03000509000000000000" pitchFamily="65" charset="-120"/>
              <a:ea typeface="標楷體" panose="03000509000000000000" pitchFamily="65" charset="-120"/>
            </a:endParaRPr>
          </a:p>
        </p:txBody>
      </p:sp>
      <p:sp>
        <p:nvSpPr>
          <p:cNvPr id="5" name="文字方塊 4"/>
          <p:cNvSpPr txBox="1"/>
          <p:nvPr/>
        </p:nvSpPr>
        <p:spPr>
          <a:xfrm>
            <a:off x="1403648" y="692696"/>
            <a:ext cx="6480720" cy="5955476"/>
          </a:xfrm>
          <a:prstGeom prst="rect">
            <a:avLst/>
          </a:prstGeom>
          <a:noFill/>
        </p:spPr>
        <p:txBody>
          <a:bodyPr wrap="square" rtlCol="0">
            <a:spAutoFit/>
          </a:bodyPr>
          <a:lstStyle/>
          <a:p>
            <a:pPr marL="342900" indent="-342900">
              <a:lnSpc>
                <a:spcPct val="150000"/>
              </a:lnSpc>
              <a:buFont typeface="+mj-lt"/>
              <a:buAutoNum type="arabicPeriod"/>
            </a:pPr>
            <a:r>
              <a:rPr lang="zh-TW" altLang="en-US" sz="2600" dirty="0" smtClean="0">
                <a:latin typeface="標楷體" panose="03000509000000000000" pitchFamily="65" charset="-120"/>
                <a:ea typeface="標楷體" panose="03000509000000000000" pitchFamily="65" charset="-120"/>
              </a:rPr>
              <a:t>前言</a:t>
            </a:r>
            <a:r>
              <a:rPr lang="en-US" altLang="zh-TW" sz="2600" dirty="0" smtClean="0">
                <a:latin typeface="標楷體" panose="03000509000000000000" pitchFamily="65" charset="-120"/>
                <a:ea typeface="標楷體" panose="03000509000000000000" pitchFamily="65" charset="-120"/>
              </a:rPr>
              <a:t>		</a:t>
            </a:r>
          </a:p>
          <a:p>
            <a:pPr marL="342900" indent="-342900">
              <a:lnSpc>
                <a:spcPct val="150000"/>
              </a:lnSpc>
              <a:buFont typeface="+mj-lt"/>
              <a:buAutoNum type="arabicPeriod"/>
            </a:pPr>
            <a:r>
              <a:rPr lang="zh-TW" altLang="en-US" sz="2600" dirty="0" smtClean="0">
                <a:latin typeface="標楷體" panose="03000509000000000000" pitchFamily="65" charset="-120"/>
                <a:ea typeface="標楷體" panose="03000509000000000000" pitchFamily="65" charset="-120"/>
              </a:rPr>
              <a:t>農舍興建之規定</a:t>
            </a:r>
            <a:endParaRPr lang="en-US" altLang="zh-TW" sz="2600" dirty="0" smtClean="0">
              <a:latin typeface="標楷體" panose="03000509000000000000" pitchFamily="65" charset="-120"/>
              <a:ea typeface="標楷體" panose="03000509000000000000" pitchFamily="65" charset="-120"/>
            </a:endParaRPr>
          </a:p>
          <a:p>
            <a:pPr>
              <a:lnSpc>
                <a:spcPct val="150000"/>
              </a:lnSpc>
            </a:pPr>
            <a:r>
              <a:rPr lang="en-US" altLang="zh-TW" sz="2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申請人的資格</a:t>
            </a:r>
            <a:r>
              <a:rPr lang="en-US" altLang="zh-TW" sz="2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新舊農民的定義</a:t>
            </a:r>
            <a:r>
              <a:rPr lang="en-US" altLang="zh-TW" sz="2400" dirty="0" smtClean="0">
                <a:latin typeface="標楷體" panose="03000509000000000000" pitchFamily="65" charset="-120"/>
                <a:ea typeface="標楷體" panose="03000509000000000000" pitchFamily="65" charset="-120"/>
              </a:rPr>
              <a:t>)</a:t>
            </a:r>
          </a:p>
          <a:p>
            <a:pPr>
              <a:lnSpc>
                <a:spcPct val="150000"/>
              </a:lnSpc>
            </a:pPr>
            <a:r>
              <a:rPr lang="en-US" altLang="zh-TW" sz="2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法律之規定與注意事項</a:t>
            </a:r>
            <a:endParaRPr lang="en-US" altLang="zh-TW" sz="2400" dirty="0" smtClean="0">
              <a:latin typeface="標楷體" panose="03000509000000000000" pitchFamily="65" charset="-120"/>
              <a:ea typeface="標楷體" panose="03000509000000000000" pitchFamily="65" charset="-120"/>
            </a:endParaRPr>
          </a:p>
          <a:p>
            <a:pPr>
              <a:lnSpc>
                <a:spcPct val="150000"/>
              </a:lnSpc>
            </a:pPr>
            <a:r>
              <a:rPr lang="en-US" altLang="zh-TW" sz="2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農業經營計畫</a:t>
            </a:r>
            <a:endParaRPr lang="en-US" altLang="zh-TW" sz="2400" dirty="0" smtClean="0">
              <a:latin typeface="標楷體" panose="03000509000000000000" pitchFamily="65" charset="-120"/>
              <a:ea typeface="標楷體" panose="03000509000000000000" pitchFamily="65" charset="-120"/>
            </a:endParaRPr>
          </a:p>
          <a:p>
            <a:pPr marL="514350" indent="-514350">
              <a:lnSpc>
                <a:spcPct val="150000"/>
              </a:lnSpc>
              <a:buFont typeface="+mj-lt"/>
              <a:buAutoNum type="arabicPeriod" startAt="3"/>
            </a:pPr>
            <a:r>
              <a:rPr lang="zh-TW" altLang="en-US" sz="2600" dirty="0" smtClean="0">
                <a:latin typeface="標楷體" panose="03000509000000000000" pitchFamily="65" charset="-120"/>
                <a:ea typeface="標楷體" panose="03000509000000000000" pitchFamily="65" charset="-120"/>
              </a:rPr>
              <a:t>農舍及坐落用地買賣移轉分割限制條件</a:t>
            </a:r>
            <a:endParaRPr lang="en-US" altLang="zh-TW" sz="2600" dirty="0" smtClean="0">
              <a:latin typeface="標楷體" panose="03000509000000000000" pitchFamily="65" charset="-120"/>
              <a:ea typeface="標楷體" panose="03000509000000000000" pitchFamily="65" charset="-120"/>
            </a:endParaRPr>
          </a:p>
          <a:p>
            <a:pPr marL="342900" indent="-342900">
              <a:lnSpc>
                <a:spcPct val="150000"/>
              </a:lnSpc>
              <a:buFont typeface="+mj-lt"/>
              <a:buAutoNum type="arabicPeriod" startAt="3"/>
            </a:pPr>
            <a:r>
              <a:rPr lang="zh-TW" altLang="en-US" sz="2600" dirty="0" smtClean="0">
                <a:latin typeface="標楷體" panose="03000509000000000000" pitchFamily="65" charset="-120"/>
                <a:ea typeface="標楷體" panose="03000509000000000000" pitchFamily="65" charset="-120"/>
              </a:rPr>
              <a:t>耕地</a:t>
            </a:r>
            <a:r>
              <a:rPr lang="zh-TW" altLang="en-US" sz="2600" dirty="0">
                <a:latin typeface="標楷體" panose="03000509000000000000" pitchFamily="65" charset="-120"/>
                <a:ea typeface="標楷體" panose="03000509000000000000" pitchFamily="65" charset="-120"/>
              </a:rPr>
              <a:t>分割之限制 </a:t>
            </a:r>
            <a:r>
              <a:rPr lang="en-US" altLang="zh-TW" sz="2600" dirty="0">
                <a:latin typeface="標楷體" panose="03000509000000000000" pitchFamily="65" charset="-120"/>
                <a:ea typeface="標楷體" panose="03000509000000000000" pitchFamily="65" charset="-120"/>
              </a:rPr>
              <a:t>(</a:t>
            </a:r>
            <a:r>
              <a:rPr lang="zh-TW" altLang="en-US" sz="2600" dirty="0">
                <a:latin typeface="標楷體" panose="03000509000000000000" pitchFamily="65" charset="-120"/>
                <a:ea typeface="標楷體" panose="03000509000000000000" pitchFamily="65" charset="-120"/>
              </a:rPr>
              <a:t>農地、耕地之區分</a:t>
            </a:r>
            <a:r>
              <a:rPr lang="en-US" altLang="zh-TW" sz="2600" dirty="0" smtClean="0">
                <a:latin typeface="標楷體" panose="03000509000000000000" pitchFamily="65" charset="-120"/>
                <a:ea typeface="標楷體" panose="03000509000000000000" pitchFamily="65" charset="-120"/>
              </a:rPr>
              <a:t>)</a:t>
            </a:r>
          </a:p>
          <a:p>
            <a:pPr marL="342900" indent="-342900">
              <a:lnSpc>
                <a:spcPct val="150000"/>
              </a:lnSpc>
              <a:buFont typeface="+mj-lt"/>
              <a:buAutoNum type="arabicPeriod" startAt="3"/>
            </a:pPr>
            <a:r>
              <a:rPr lang="zh-TW" altLang="en-US" sz="2600" dirty="0">
                <a:latin typeface="標楷體" panose="03000509000000000000" pitchFamily="65" charset="-120"/>
                <a:ea typeface="標楷體" panose="03000509000000000000" pitchFamily="65" charset="-120"/>
              </a:rPr>
              <a:t>農業用地及農業使用的</a:t>
            </a:r>
            <a:r>
              <a:rPr lang="zh-TW" altLang="en-US" sz="2600" dirty="0" smtClean="0">
                <a:latin typeface="標楷體" panose="03000509000000000000" pitchFamily="65" charset="-120"/>
                <a:ea typeface="標楷體" panose="03000509000000000000" pitchFamily="65" charset="-120"/>
              </a:rPr>
              <a:t>定義</a:t>
            </a:r>
            <a:endParaRPr lang="en-US" altLang="zh-TW" sz="2600" dirty="0" smtClean="0">
              <a:latin typeface="標楷體" panose="03000509000000000000" pitchFamily="65" charset="-120"/>
              <a:ea typeface="標楷體" panose="03000509000000000000" pitchFamily="65" charset="-120"/>
            </a:endParaRPr>
          </a:p>
          <a:p>
            <a:pPr marL="342900" indent="-342900">
              <a:lnSpc>
                <a:spcPct val="150000"/>
              </a:lnSpc>
              <a:buFont typeface="+mj-lt"/>
              <a:buAutoNum type="arabicPeriod" startAt="3"/>
            </a:pPr>
            <a:r>
              <a:rPr lang="zh-TW" altLang="en-US" sz="2600" dirty="0">
                <a:latin typeface="標楷體" panose="03000509000000000000" pitchFamily="65" charset="-120"/>
                <a:ea typeface="標楷體" panose="03000509000000000000" pitchFamily="65" charset="-120"/>
              </a:rPr>
              <a:t>農業用地之</a:t>
            </a:r>
            <a:r>
              <a:rPr lang="zh-TW" altLang="en-US" sz="2600" dirty="0" smtClean="0">
                <a:latin typeface="標楷體" panose="03000509000000000000" pitchFamily="65" charset="-120"/>
                <a:ea typeface="標楷體" panose="03000509000000000000" pitchFamily="65" charset="-120"/>
              </a:rPr>
              <a:t>節稅</a:t>
            </a:r>
            <a:endParaRPr lang="en-US" altLang="zh-TW" sz="2600" dirty="0" smtClean="0">
              <a:latin typeface="標楷體" panose="03000509000000000000" pitchFamily="65" charset="-120"/>
              <a:ea typeface="標楷體" panose="03000509000000000000" pitchFamily="65" charset="-120"/>
            </a:endParaRPr>
          </a:p>
          <a:p>
            <a:pPr marL="342900" indent="-342900">
              <a:lnSpc>
                <a:spcPct val="150000"/>
              </a:lnSpc>
              <a:buFont typeface="+mj-lt"/>
              <a:buAutoNum type="arabicPeriod" startAt="3"/>
            </a:pPr>
            <a:r>
              <a:rPr lang="zh-TW" altLang="en-US" sz="2600" dirty="0">
                <a:latin typeface="標楷體" panose="03000509000000000000" pitchFamily="65" charset="-120"/>
                <a:ea typeface="標楷體" panose="03000509000000000000" pitchFamily="65" charset="-120"/>
              </a:rPr>
              <a:t>案例分享</a:t>
            </a:r>
            <a:endParaRPr lang="en-US" altLang="zh-TW" sz="2600" dirty="0" smtClean="0">
              <a:latin typeface="標楷體" panose="03000509000000000000" pitchFamily="65" charset="-120"/>
              <a:ea typeface="標楷體" panose="03000509000000000000" pitchFamily="65" charset="-120"/>
            </a:endParaRPr>
          </a:p>
        </p:txBody>
      </p:sp>
      <p:sp>
        <p:nvSpPr>
          <p:cNvPr id="3" name="投影片編號版面配置區 2"/>
          <p:cNvSpPr>
            <a:spLocks noGrp="1"/>
          </p:cNvSpPr>
          <p:nvPr>
            <p:ph type="sldNum" sz="quarter" idx="12"/>
          </p:nvPr>
        </p:nvSpPr>
        <p:spPr/>
        <p:txBody>
          <a:bodyPr/>
          <a:lstStyle/>
          <a:p>
            <a:fld id="{53C148F8-E709-4571-B7BA-25A6FD9DF310}" type="slidenum">
              <a:rPr lang="zh-TW" altLang="en-US" smtClean="0"/>
              <a:pPr/>
              <a:t>3</a:t>
            </a:fld>
            <a:endParaRPr lang="zh-TW" altLang="en-US"/>
          </a:p>
        </p:txBody>
      </p:sp>
    </p:spTree>
    <p:extLst>
      <p:ext uri="{BB962C8B-B14F-4D97-AF65-F5344CB8AC3E}">
        <p14:creationId xmlns:p14="http://schemas.microsoft.com/office/powerpoint/2010/main" xmlns="" val="9104424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203848" y="385500"/>
            <a:ext cx="2698175"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農業用地的定義</a:t>
            </a:r>
            <a:endParaRPr lang="zh-TW" altLang="en-US" sz="2800" dirty="0">
              <a:latin typeface="標楷體" panose="03000509000000000000" pitchFamily="65" charset="-120"/>
              <a:ea typeface="標楷體" panose="03000509000000000000" pitchFamily="65" charset="-120"/>
            </a:endParaRPr>
          </a:p>
        </p:txBody>
      </p:sp>
      <p:sp>
        <p:nvSpPr>
          <p:cNvPr id="4" name="文字方塊 3"/>
          <p:cNvSpPr txBox="1"/>
          <p:nvPr/>
        </p:nvSpPr>
        <p:spPr>
          <a:xfrm>
            <a:off x="-36512" y="1552143"/>
            <a:ext cx="9110186" cy="2092881"/>
          </a:xfrm>
          <a:prstGeom prst="rect">
            <a:avLst/>
          </a:prstGeom>
          <a:noFill/>
        </p:spPr>
        <p:txBody>
          <a:bodyPr wrap="none" rtlCol="0">
            <a:spAutoFit/>
          </a:bodyPr>
          <a:lstStyle/>
          <a:p>
            <a:pPr lvl="1"/>
            <a:r>
              <a:rPr lang="zh-TW" altLang="zh-TW" sz="2000" dirty="0" smtClean="0">
                <a:latin typeface="標楷體" panose="03000509000000000000" pitchFamily="65" charset="-120"/>
                <a:ea typeface="標楷體" panose="03000509000000000000" pitchFamily="65" charset="-120"/>
              </a:rPr>
              <a:t>指</a:t>
            </a:r>
            <a:r>
              <a:rPr lang="zh-TW" altLang="zh-TW" sz="2000" dirty="0">
                <a:latin typeface="標楷體" panose="03000509000000000000" pitchFamily="65" charset="-120"/>
                <a:ea typeface="標楷體" panose="03000509000000000000" pitchFamily="65" charset="-120"/>
              </a:rPr>
              <a:t>非都市土地或都市土地農業區、保護區範圍內，依法供下列使用之土地：</a:t>
            </a:r>
          </a:p>
          <a:p>
            <a:pPr>
              <a:lnSpc>
                <a:spcPct val="150000"/>
              </a:lnSpc>
            </a:pPr>
            <a:r>
              <a:rPr lang="en-US" altLang="zh-TW" sz="2000" dirty="0">
                <a:latin typeface="標楷體" panose="03000509000000000000" pitchFamily="65" charset="-120"/>
                <a:ea typeface="標楷體" panose="03000509000000000000" pitchFamily="65" charset="-120"/>
              </a:rPr>
              <a:t>   (</a:t>
            </a:r>
            <a:r>
              <a:rPr lang="zh-TW" altLang="zh-TW" sz="2000" dirty="0">
                <a:latin typeface="標楷體" panose="03000509000000000000" pitchFamily="65" charset="-120"/>
                <a:ea typeface="標楷體" panose="03000509000000000000" pitchFamily="65" charset="-120"/>
              </a:rPr>
              <a:t>一</a:t>
            </a:r>
            <a:r>
              <a:rPr lang="en-US" altLang="zh-TW" sz="2000" dirty="0">
                <a:latin typeface="標楷體" panose="03000509000000000000" pitchFamily="65" charset="-120"/>
                <a:ea typeface="標楷體" panose="03000509000000000000" pitchFamily="65" charset="-120"/>
              </a:rPr>
              <a:t>) </a:t>
            </a:r>
            <a:r>
              <a:rPr lang="zh-TW" altLang="zh-TW" sz="2000" dirty="0">
                <a:latin typeface="標楷體" panose="03000509000000000000" pitchFamily="65" charset="-120"/>
                <a:ea typeface="標楷體" panose="03000509000000000000" pitchFamily="65" charset="-120"/>
              </a:rPr>
              <a:t>供農作、森林、養殖、畜牧及保育使用者。</a:t>
            </a:r>
          </a:p>
          <a:p>
            <a:r>
              <a:rPr lang="en-US" altLang="zh-TW" sz="2000" dirty="0">
                <a:latin typeface="標楷體" panose="03000509000000000000" pitchFamily="65" charset="-120"/>
                <a:ea typeface="標楷體" panose="03000509000000000000" pitchFamily="65" charset="-120"/>
              </a:rPr>
              <a:t>   (</a:t>
            </a:r>
            <a:r>
              <a:rPr lang="zh-TW" altLang="zh-TW" sz="2000" dirty="0">
                <a:latin typeface="標楷體" panose="03000509000000000000" pitchFamily="65" charset="-120"/>
                <a:ea typeface="標楷體" panose="03000509000000000000" pitchFamily="65" charset="-120"/>
              </a:rPr>
              <a:t>二</a:t>
            </a:r>
            <a:r>
              <a:rPr lang="en-US" altLang="zh-TW" sz="2000" dirty="0">
                <a:latin typeface="標楷體" panose="03000509000000000000" pitchFamily="65" charset="-120"/>
                <a:ea typeface="標楷體" panose="03000509000000000000" pitchFamily="65" charset="-120"/>
              </a:rPr>
              <a:t>) </a:t>
            </a:r>
            <a:r>
              <a:rPr lang="zh-TW" altLang="zh-TW" sz="2000" dirty="0">
                <a:latin typeface="標楷體" panose="03000509000000000000" pitchFamily="65" charset="-120"/>
                <a:ea typeface="標楷體" panose="03000509000000000000" pitchFamily="65" charset="-120"/>
              </a:rPr>
              <a:t>供與農業經營不可分離之農舍、畜禽舍、倉儲設備、曬場、集貨</a:t>
            </a:r>
          </a:p>
          <a:p>
            <a:r>
              <a:rPr lang="en-US" altLang="zh-TW" sz="2000" dirty="0">
                <a:latin typeface="標楷體" panose="03000509000000000000" pitchFamily="65" charset="-120"/>
                <a:ea typeface="標楷體" panose="03000509000000000000" pitchFamily="65" charset="-120"/>
              </a:rPr>
              <a:t>        </a:t>
            </a:r>
            <a:r>
              <a:rPr lang="zh-TW" altLang="zh-TW" sz="2000" dirty="0">
                <a:latin typeface="標楷體" panose="03000509000000000000" pitchFamily="65" charset="-120"/>
                <a:ea typeface="標楷體" panose="03000509000000000000" pitchFamily="65" charset="-120"/>
              </a:rPr>
              <a:t>場、農路、灌溉、排水及其他農用之土地。</a:t>
            </a:r>
          </a:p>
          <a:p>
            <a:r>
              <a:rPr lang="en-US" altLang="zh-TW" sz="2000" dirty="0">
                <a:latin typeface="標楷體" panose="03000509000000000000" pitchFamily="65" charset="-120"/>
                <a:ea typeface="標楷體" panose="03000509000000000000" pitchFamily="65" charset="-120"/>
              </a:rPr>
              <a:t>   (</a:t>
            </a:r>
            <a:r>
              <a:rPr lang="zh-TW" altLang="zh-TW" sz="2000" dirty="0">
                <a:latin typeface="標楷體" panose="03000509000000000000" pitchFamily="65" charset="-120"/>
                <a:ea typeface="標楷體" panose="03000509000000000000" pitchFamily="65" charset="-120"/>
              </a:rPr>
              <a:t>三</a:t>
            </a:r>
            <a:r>
              <a:rPr lang="en-US" altLang="zh-TW" sz="2000" dirty="0">
                <a:latin typeface="標楷體" panose="03000509000000000000" pitchFamily="65" charset="-120"/>
                <a:ea typeface="標楷體" panose="03000509000000000000" pitchFamily="65" charset="-120"/>
              </a:rPr>
              <a:t>) </a:t>
            </a:r>
            <a:r>
              <a:rPr lang="zh-TW" altLang="zh-TW" sz="2000" dirty="0">
                <a:latin typeface="標楷體" panose="03000509000000000000" pitchFamily="65" charset="-120"/>
                <a:ea typeface="標楷體" panose="03000509000000000000" pitchFamily="65" charset="-120"/>
              </a:rPr>
              <a:t>農民團體與合作農場所有直接供農業使用之倉庫、冷凍</a:t>
            </a:r>
            <a:r>
              <a:rPr lang="en-US" altLang="zh-TW" sz="2000" dirty="0">
                <a:latin typeface="標楷體" panose="03000509000000000000" pitchFamily="65" charset="-120"/>
                <a:ea typeface="標楷體" panose="03000509000000000000" pitchFamily="65" charset="-120"/>
              </a:rPr>
              <a:t> (</a:t>
            </a:r>
            <a:r>
              <a:rPr lang="zh-TW" altLang="zh-TW" sz="2000" dirty="0">
                <a:latin typeface="標楷體" panose="03000509000000000000" pitchFamily="65" charset="-120"/>
                <a:ea typeface="標楷體" panose="03000509000000000000" pitchFamily="65" charset="-120"/>
              </a:rPr>
              <a:t>藏</a:t>
            </a:r>
            <a:r>
              <a:rPr lang="en-US" altLang="zh-TW" sz="2000" dirty="0">
                <a:latin typeface="標楷體" panose="03000509000000000000" pitchFamily="65" charset="-120"/>
                <a:ea typeface="標楷體" panose="03000509000000000000" pitchFamily="65" charset="-120"/>
              </a:rPr>
              <a:t>) </a:t>
            </a:r>
            <a:r>
              <a:rPr lang="zh-TW" altLang="zh-TW" sz="2000" dirty="0">
                <a:latin typeface="標楷體" panose="03000509000000000000" pitchFamily="65" charset="-120"/>
                <a:ea typeface="標楷體" panose="03000509000000000000" pitchFamily="65" charset="-120"/>
              </a:rPr>
              <a:t>庫</a:t>
            </a:r>
          </a:p>
          <a:p>
            <a:r>
              <a:rPr lang="en-US" altLang="zh-TW" sz="2000" dirty="0">
                <a:latin typeface="標楷體" panose="03000509000000000000" pitchFamily="65" charset="-120"/>
                <a:ea typeface="標楷體" panose="03000509000000000000" pitchFamily="65" charset="-120"/>
              </a:rPr>
              <a:t>        </a:t>
            </a:r>
            <a:r>
              <a:rPr lang="zh-TW" altLang="zh-TW" sz="2000" dirty="0">
                <a:latin typeface="標楷體" panose="03000509000000000000" pitchFamily="65" charset="-120"/>
                <a:ea typeface="標楷體" panose="03000509000000000000" pitchFamily="65" charset="-120"/>
              </a:rPr>
              <a:t>、農機中心、蠶種製造</a:t>
            </a:r>
            <a:r>
              <a:rPr lang="en-US" altLang="zh-TW" sz="2000" dirty="0">
                <a:latin typeface="標楷體" panose="03000509000000000000" pitchFamily="65" charset="-120"/>
                <a:ea typeface="標楷體" panose="03000509000000000000" pitchFamily="65" charset="-120"/>
              </a:rPr>
              <a:t> (</a:t>
            </a:r>
            <a:r>
              <a:rPr lang="zh-TW" altLang="zh-TW" sz="2000" dirty="0">
                <a:latin typeface="標楷體" panose="03000509000000000000" pitchFamily="65" charset="-120"/>
                <a:ea typeface="標楷體" panose="03000509000000000000" pitchFamily="65" charset="-120"/>
              </a:rPr>
              <a:t>繁殖</a:t>
            </a:r>
            <a:r>
              <a:rPr lang="en-US" altLang="zh-TW" sz="2000" dirty="0">
                <a:latin typeface="標楷體" panose="03000509000000000000" pitchFamily="65" charset="-120"/>
                <a:ea typeface="標楷體" panose="03000509000000000000" pitchFamily="65" charset="-120"/>
              </a:rPr>
              <a:t>) </a:t>
            </a:r>
            <a:r>
              <a:rPr lang="zh-TW" altLang="zh-TW" sz="2000" dirty="0">
                <a:latin typeface="標楷體" panose="03000509000000000000" pitchFamily="65" charset="-120"/>
                <a:ea typeface="標楷體" panose="03000509000000000000" pitchFamily="65" charset="-120"/>
              </a:rPr>
              <a:t>場、集貨場、檢驗場等用地。</a:t>
            </a:r>
          </a:p>
        </p:txBody>
      </p:sp>
      <p:sp>
        <p:nvSpPr>
          <p:cNvPr id="5" name="文字方塊 4"/>
          <p:cNvSpPr txBox="1"/>
          <p:nvPr/>
        </p:nvSpPr>
        <p:spPr>
          <a:xfrm>
            <a:off x="2699792" y="1084674"/>
            <a:ext cx="3711272" cy="430887"/>
          </a:xfrm>
          <a:prstGeom prst="rect">
            <a:avLst/>
          </a:prstGeom>
          <a:noFill/>
        </p:spPr>
        <p:txBody>
          <a:bodyPr wrap="none" rtlCol="0">
            <a:spAutoFit/>
          </a:bodyPr>
          <a:lstStyle/>
          <a:p>
            <a:r>
              <a:rPr lang="zh-TW" altLang="en-US" sz="2200" dirty="0" smtClean="0">
                <a:latin typeface="標楷體" panose="03000509000000000000" pitchFamily="65" charset="-120"/>
                <a:ea typeface="標楷體" panose="03000509000000000000" pitchFamily="65" charset="-120"/>
              </a:rPr>
              <a:t>農業發展條例第三條 第十款</a:t>
            </a:r>
            <a:endParaRPr lang="zh-TW" altLang="en-US" sz="2200" dirty="0">
              <a:latin typeface="標楷體" panose="03000509000000000000" pitchFamily="65" charset="-120"/>
              <a:ea typeface="標楷體" panose="03000509000000000000" pitchFamily="65" charset="-120"/>
            </a:endParaRPr>
          </a:p>
        </p:txBody>
      </p:sp>
      <p:grpSp>
        <p:nvGrpSpPr>
          <p:cNvPr id="23" name="都市/非都市"/>
          <p:cNvGrpSpPr/>
          <p:nvPr/>
        </p:nvGrpSpPr>
        <p:grpSpPr>
          <a:xfrm>
            <a:off x="818138" y="3717032"/>
            <a:ext cx="6994222" cy="917869"/>
            <a:chOff x="818138" y="3717032"/>
            <a:chExt cx="6994222" cy="917869"/>
          </a:xfrm>
        </p:grpSpPr>
        <p:sp>
          <p:nvSpPr>
            <p:cNvPr id="22" name="圓角矩形 21"/>
            <p:cNvSpPr/>
            <p:nvPr/>
          </p:nvSpPr>
          <p:spPr>
            <a:xfrm>
              <a:off x="1144648" y="3717032"/>
              <a:ext cx="6235664" cy="917869"/>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8" name="群組 7"/>
            <p:cNvGrpSpPr/>
            <p:nvPr/>
          </p:nvGrpSpPr>
          <p:grpSpPr>
            <a:xfrm>
              <a:off x="818138" y="3768435"/>
              <a:ext cx="6994222" cy="769441"/>
              <a:chOff x="152399" y="3597171"/>
              <a:chExt cx="6994222" cy="769441"/>
            </a:xfrm>
          </p:grpSpPr>
          <p:sp>
            <p:nvSpPr>
              <p:cNvPr id="6" name="文字方塊 5"/>
              <p:cNvSpPr txBox="1"/>
              <p:nvPr/>
            </p:nvSpPr>
            <p:spPr>
              <a:xfrm>
                <a:off x="152399" y="3597171"/>
                <a:ext cx="6994222" cy="769441"/>
              </a:xfrm>
              <a:prstGeom prst="rect">
                <a:avLst/>
              </a:prstGeom>
              <a:noFill/>
            </p:spPr>
            <p:txBody>
              <a:bodyPr wrap="none" rtlCol="0">
                <a:spAutoFit/>
              </a:bodyPr>
              <a:lstStyle/>
              <a:p>
                <a:pPr lvl="1"/>
                <a:r>
                  <a:rPr lang="zh-TW" altLang="en-US" sz="2200" dirty="0" smtClean="0">
                    <a:latin typeface="標楷體" panose="03000509000000000000" pitchFamily="65" charset="-120"/>
                    <a:ea typeface="標楷體" panose="03000509000000000000" pitchFamily="65" charset="-120"/>
                  </a:rPr>
                  <a:t>都市土地：使用分區、使用地類別    空白者。   </a:t>
                </a:r>
                <a:endParaRPr lang="en-US" altLang="zh-TW" sz="2200" dirty="0" smtClean="0">
                  <a:latin typeface="標楷體" panose="03000509000000000000" pitchFamily="65" charset="-120"/>
                  <a:ea typeface="標楷體" panose="03000509000000000000" pitchFamily="65" charset="-120"/>
                </a:endParaRPr>
              </a:p>
              <a:p>
                <a:pPr lvl="1"/>
                <a:r>
                  <a:rPr lang="zh-TW" altLang="en-US" sz="2200" dirty="0" smtClean="0">
                    <a:latin typeface="標楷體" panose="03000509000000000000" pitchFamily="65" charset="-120"/>
                    <a:ea typeface="標楷體" panose="03000509000000000000" pitchFamily="65" charset="-120"/>
                  </a:rPr>
                  <a:t>非都市土地：依其使用分區及使用地類別管制。</a:t>
                </a:r>
                <a:endParaRPr lang="zh-TW" altLang="zh-TW" sz="2200" dirty="0">
                  <a:latin typeface="標楷體" panose="03000509000000000000" pitchFamily="65" charset="-120"/>
                  <a:ea typeface="標楷體" panose="03000509000000000000" pitchFamily="65" charset="-120"/>
                </a:endParaRPr>
              </a:p>
            </p:txBody>
          </p:sp>
          <p:sp>
            <p:nvSpPr>
              <p:cNvPr id="7" name="向右箭號 6"/>
              <p:cNvSpPr/>
              <p:nvPr/>
            </p:nvSpPr>
            <p:spPr>
              <a:xfrm>
                <a:off x="4953760" y="3636011"/>
                <a:ext cx="504056" cy="345879"/>
              </a:xfrm>
              <a:prstGeom prst="right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cxnSp>
        <p:nvCxnSpPr>
          <p:cNvPr id="10" name="直線接點 9"/>
          <p:cNvCxnSpPr/>
          <p:nvPr/>
        </p:nvCxnSpPr>
        <p:spPr>
          <a:xfrm>
            <a:off x="2699792" y="1484784"/>
            <a:ext cx="374441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4" name="文字方塊 13"/>
          <p:cNvSpPr txBox="1"/>
          <p:nvPr/>
        </p:nvSpPr>
        <p:spPr>
          <a:xfrm>
            <a:off x="2555776" y="5013176"/>
            <a:ext cx="3993401" cy="430887"/>
          </a:xfrm>
          <a:prstGeom prst="rect">
            <a:avLst/>
          </a:prstGeom>
          <a:noFill/>
        </p:spPr>
        <p:txBody>
          <a:bodyPr wrap="none" rtlCol="0">
            <a:spAutoFit/>
          </a:bodyPr>
          <a:lstStyle/>
          <a:p>
            <a:r>
              <a:rPr lang="zh-TW" altLang="en-US" sz="2200" dirty="0" smtClean="0">
                <a:latin typeface="標楷體" panose="03000509000000000000" pitchFamily="65" charset="-120"/>
                <a:ea typeface="標楷體" panose="03000509000000000000" pitchFamily="65" charset="-120"/>
              </a:rPr>
              <a:t>農業發展條例第三條 第十一款</a:t>
            </a:r>
            <a:endParaRPr lang="zh-TW" altLang="en-US" sz="2200" dirty="0">
              <a:latin typeface="標楷體" panose="03000509000000000000" pitchFamily="65" charset="-120"/>
              <a:ea typeface="標楷體" panose="03000509000000000000" pitchFamily="65" charset="-120"/>
            </a:endParaRPr>
          </a:p>
        </p:txBody>
      </p:sp>
      <p:cxnSp>
        <p:nvCxnSpPr>
          <p:cNvPr id="15" name="直線接點 14"/>
          <p:cNvCxnSpPr/>
          <p:nvPr/>
        </p:nvCxnSpPr>
        <p:spPr>
          <a:xfrm>
            <a:off x="2555776" y="5445224"/>
            <a:ext cx="3888432"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7" name="耕地"/>
          <p:cNvSpPr txBox="1"/>
          <p:nvPr/>
        </p:nvSpPr>
        <p:spPr>
          <a:xfrm>
            <a:off x="35496" y="5505861"/>
            <a:ext cx="9001000" cy="707886"/>
          </a:xfrm>
          <a:prstGeom prst="rect">
            <a:avLst/>
          </a:prstGeom>
          <a:noFill/>
        </p:spPr>
        <p:txBody>
          <a:bodyPr wrap="square" rtlCol="0">
            <a:spAutoFit/>
          </a:bodyPr>
          <a:lstStyle/>
          <a:p>
            <a:pPr lvl="1"/>
            <a:r>
              <a:rPr lang="zh-TW" altLang="en-US" sz="2000" b="1" dirty="0" smtClean="0">
                <a:latin typeface="標楷體" panose="03000509000000000000" pitchFamily="65" charset="-120"/>
                <a:ea typeface="標楷體" panose="03000509000000000000" pitchFamily="65" charset="-120"/>
              </a:rPr>
              <a:t>耕地</a:t>
            </a:r>
            <a:r>
              <a:rPr lang="zh-TW" altLang="en-US" sz="2000" dirty="0" smtClean="0">
                <a:latin typeface="標楷體" panose="03000509000000000000" pitchFamily="65" charset="-120"/>
                <a:ea typeface="標楷體" panose="03000509000000000000" pitchFamily="65" charset="-120"/>
              </a:rPr>
              <a:t>：非都市土地只依區域計畫法劃定為特定農業區、一般農業區、山坡地保育區及森林區之農牧用地。</a:t>
            </a:r>
            <a:endParaRPr lang="zh-TW" altLang="zh-TW" sz="2000" dirty="0">
              <a:latin typeface="標楷體" panose="03000509000000000000" pitchFamily="65" charset="-120"/>
              <a:ea typeface="標楷體" panose="03000509000000000000" pitchFamily="65" charset="-120"/>
            </a:endParaRPr>
          </a:p>
        </p:txBody>
      </p:sp>
      <p:sp>
        <p:nvSpPr>
          <p:cNvPr id="3" name="投影片編號版面配置區 2"/>
          <p:cNvSpPr>
            <a:spLocks noGrp="1"/>
          </p:cNvSpPr>
          <p:nvPr>
            <p:ph type="sldNum" sz="quarter" idx="12"/>
          </p:nvPr>
        </p:nvSpPr>
        <p:spPr/>
        <p:txBody>
          <a:bodyPr/>
          <a:lstStyle/>
          <a:p>
            <a:fld id="{53C148F8-E709-4571-B7BA-25A6FD9DF310}" type="slidenum">
              <a:rPr lang="zh-TW" altLang="en-US" smtClean="0"/>
              <a:pPr/>
              <a:t>30</a:t>
            </a:fld>
            <a:endParaRPr lang="zh-TW" altLang="en-US"/>
          </a:p>
        </p:txBody>
      </p:sp>
    </p:spTree>
    <p:extLst>
      <p:ext uri="{BB962C8B-B14F-4D97-AF65-F5344CB8AC3E}">
        <p14:creationId xmlns:p14="http://schemas.microsoft.com/office/powerpoint/2010/main" xmlns="" val="4886186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3203848" y="260648"/>
            <a:ext cx="2698175"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農業用地的定義</a:t>
            </a:r>
            <a:endParaRPr lang="zh-TW" altLang="en-US" sz="2800" dirty="0">
              <a:latin typeface="標楷體" panose="03000509000000000000" pitchFamily="65" charset="-120"/>
              <a:ea typeface="標楷體" panose="03000509000000000000" pitchFamily="65" charset="-120"/>
            </a:endParaRPr>
          </a:p>
        </p:txBody>
      </p:sp>
      <p:sp>
        <p:nvSpPr>
          <p:cNvPr id="4" name="矩形 3"/>
          <p:cNvSpPr/>
          <p:nvPr/>
        </p:nvSpPr>
        <p:spPr>
          <a:xfrm>
            <a:off x="2430027" y="935869"/>
            <a:ext cx="3993401" cy="430887"/>
          </a:xfrm>
          <a:prstGeom prst="rect">
            <a:avLst/>
          </a:prstGeom>
        </p:spPr>
        <p:txBody>
          <a:bodyPr wrap="none">
            <a:spAutoFit/>
          </a:bodyPr>
          <a:lstStyle/>
          <a:p>
            <a:r>
              <a:rPr lang="zh-TW" altLang="en-US" sz="2200" dirty="0" smtClean="0">
                <a:latin typeface="標楷體" panose="03000509000000000000" pitchFamily="65" charset="-120"/>
                <a:ea typeface="標楷體" panose="03000509000000000000" pitchFamily="65" charset="-120"/>
              </a:rPr>
              <a:t>農業發展條例施行細則 第二條</a:t>
            </a:r>
            <a:endParaRPr lang="zh-TW" altLang="en-US" sz="2200" dirty="0">
              <a:latin typeface="標楷體" panose="03000509000000000000" pitchFamily="65" charset="-120"/>
              <a:ea typeface="標楷體" panose="03000509000000000000" pitchFamily="65" charset="-120"/>
            </a:endParaRPr>
          </a:p>
        </p:txBody>
      </p:sp>
      <p:cxnSp>
        <p:nvCxnSpPr>
          <p:cNvPr id="5" name="直線接點 4"/>
          <p:cNvCxnSpPr/>
          <p:nvPr/>
        </p:nvCxnSpPr>
        <p:spPr>
          <a:xfrm>
            <a:off x="2195736" y="1340187"/>
            <a:ext cx="4392488"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51520" y="1354698"/>
            <a:ext cx="8712968" cy="5170646"/>
          </a:xfrm>
          <a:prstGeom prst="rect">
            <a:avLst/>
          </a:prstGeom>
        </p:spPr>
        <p:txBody>
          <a:bodyPr wrap="square">
            <a:spAutoFit/>
          </a:bodyPr>
          <a:lstStyle/>
          <a:p>
            <a:pPr>
              <a:lnSpc>
                <a:spcPct val="150000"/>
              </a:lnSpc>
            </a:pPr>
            <a:r>
              <a:rPr lang="zh-TW" altLang="en-US" sz="2000" dirty="0" smtClean="0">
                <a:latin typeface="標楷體" panose="03000509000000000000" pitchFamily="65" charset="-120"/>
                <a:ea typeface="標楷體" panose="03000509000000000000" pitchFamily="65" charset="-120"/>
              </a:rPr>
              <a:t>本條例第三條第十款所稱依法供該款第一目至第三目使用之農業用地，其法律依據及範圍如下： </a:t>
            </a:r>
            <a:endParaRPr lang="en-US" altLang="zh-TW" sz="2000" dirty="0" smtClean="0">
              <a:latin typeface="標楷體" panose="03000509000000000000" pitchFamily="65" charset="-120"/>
              <a:ea typeface="標楷體" panose="03000509000000000000" pitchFamily="65" charset="-120"/>
            </a:endParaRPr>
          </a:p>
          <a:p>
            <a:pPr>
              <a:lnSpc>
                <a:spcPct val="150000"/>
              </a:lnSpc>
            </a:pPr>
            <a:r>
              <a:rPr lang="zh-TW" altLang="en-US" sz="2000" dirty="0" smtClean="0">
                <a:latin typeface="標楷體" panose="03000509000000000000" pitchFamily="65" charset="-120"/>
                <a:ea typeface="標楷體" panose="03000509000000000000" pitchFamily="65" charset="-120"/>
              </a:rPr>
              <a:t>一、本條例第三條第十一款所稱之耕地。 </a:t>
            </a:r>
            <a:endParaRPr lang="en-US" altLang="zh-TW" sz="2000" dirty="0" smtClean="0">
              <a:latin typeface="標楷體" panose="03000509000000000000" pitchFamily="65" charset="-120"/>
              <a:ea typeface="標楷體" panose="03000509000000000000" pitchFamily="65" charset="-120"/>
            </a:endParaRPr>
          </a:p>
          <a:p>
            <a:pPr>
              <a:lnSpc>
                <a:spcPct val="150000"/>
              </a:lnSpc>
            </a:pPr>
            <a:r>
              <a:rPr lang="zh-TW" altLang="en-US" sz="2000" dirty="0" smtClean="0">
                <a:latin typeface="標楷體" panose="03000509000000000000" pitchFamily="65" charset="-120"/>
                <a:ea typeface="標楷體" panose="03000509000000000000" pitchFamily="65" charset="-120"/>
              </a:rPr>
              <a:t>二、依區域計畫法劃定為各種使用分區內所編定之林業用地、養殖用地、 水</a:t>
            </a:r>
            <a:endParaRPr lang="en-US" altLang="zh-TW" sz="2000" dirty="0" smtClean="0">
              <a:latin typeface="標楷體" panose="03000509000000000000" pitchFamily="65" charset="-120"/>
              <a:ea typeface="標楷體" panose="03000509000000000000" pitchFamily="65" charset="-120"/>
            </a:endParaRPr>
          </a:p>
          <a:p>
            <a:pPr>
              <a:lnSpc>
                <a:spcPct val="150000"/>
              </a:lnSpc>
            </a:pPr>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利用地、生態保護用地、國土保安用地及供農路使用之土地，或上開分</a:t>
            </a:r>
            <a:endParaRPr lang="en-US" altLang="zh-TW" sz="2000" dirty="0" smtClean="0">
              <a:latin typeface="標楷體" panose="03000509000000000000" pitchFamily="65" charset="-120"/>
              <a:ea typeface="標楷體" panose="03000509000000000000" pitchFamily="65" charset="-120"/>
            </a:endParaRPr>
          </a:p>
          <a:p>
            <a:pPr>
              <a:lnSpc>
                <a:spcPct val="150000"/>
              </a:lnSpc>
            </a:pPr>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區內暫未依法編定用地別之土地。 </a:t>
            </a:r>
            <a:endParaRPr lang="en-US" altLang="zh-TW" sz="2000" dirty="0" smtClean="0">
              <a:latin typeface="標楷體" panose="03000509000000000000" pitchFamily="65" charset="-120"/>
              <a:ea typeface="標楷體" panose="03000509000000000000" pitchFamily="65" charset="-120"/>
            </a:endParaRPr>
          </a:p>
          <a:p>
            <a:pPr>
              <a:lnSpc>
                <a:spcPct val="150000"/>
              </a:lnSpc>
            </a:pPr>
            <a:r>
              <a:rPr lang="zh-TW" altLang="en-US" sz="2000" dirty="0" smtClean="0">
                <a:latin typeface="標楷體" panose="03000509000000000000" pitchFamily="65" charset="-120"/>
                <a:ea typeface="標楷體" panose="03000509000000000000" pitchFamily="65" charset="-120"/>
              </a:rPr>
              <a:t>三、</a:t>
            </a:r>
            <a:r>
              <a:rPr lang="zh-TW" altLang="en-US" sz="2000" u="sng" dirty="0" smtClean="0">
                <a:latin typeface="標楷體" panose="03000509000000000000" pitchFamily="65" charset="-120"/>
                <a:ea typeface="標楷體" panose="03000509000000000000" pitchFamily="65" charset="-120"/>
              </a:rPr>
              <a:t>依區域計畫法劃定為特定農業區、一般農業區、山坡地保育區、森林</a:t>
            </a:r>
            <a:endParaRPr lang="en-US" altLang="zh-TW" sz="2000" u="sng" dirty="0" smtClean="0">
              <a:latin typeface="標楷體" panose="03000509000000000000" pitchFamily="65" charset="-120"/>
              <a:ea typeface="標楷體" panose="03000509000000000000" pitchFamily="65" charset="-120"/>
            </a:endParaRPr>
          </a:p>
          <a:p>
            <a:pPr>
              <a:lnSpc>
                <a:spcPct val="150000"/>
              </a:lnSpc>
            </a:pPr>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a:t>
            </a:r>
            <a:r>
              <a:rPr lang="zh-TW" altLang="en-US" sz="2000" u="sng" dirty="0" smtClean="0">
                <a:latin typeface="標楷體" panose="03000509000000000000" pitchFamily="65" charset="-120"/>
                <a:ea typeface="標楷體" panose="03000509000000000000" pitchFamily="65" charset="-120"/>
              </a:rPr>
              <a:t>區</a:t>
            </a:r>
            <a:r>
              <a:rPr lang="zh-TW" altLang="en-US" sz="2000" b="1" u="sng" dirty="0" smtClean="0">
                <a:latin typeface="標楷體" panose="03000509000000000000" pitchFamily="65" charset="-120"/>
                <a:ea typeface="標楷體" panose="03000509000000000000" pitchFamily="65" charset="-120"/>
              </a:rPr>
              <a:t>以外之分區</a:t>
            </a:r>
            <a:r>
              <a:rPr lang="zh-TW" altLang="en-US" sz="2000" u="sng" dirty="0" smtClean="0">
                <a:latin typeface="標楷體" panose="03000509000000000000" pitchFamily="65" charset="-120"/>
                <a:ea typeface="標楷體" panose="03000509000000000000" pitchFamily="65" charset="-120"/>
              </a:rPr>
              <a:t>內所編定之農牧用地。 </a:t>
            </a:r>
            <a:endParaRPr lang="en-US" altLang="zh-TW" sz="2000" u="sng" dirty="0" smtClean="0">
              <a:latin typeface="標楷體" panose="03000509000000000000" pitchFamily="65" charset="-120"/>
              <a:ea typeface="標楷體" panose="03000509000000000000" pitchFamily="65" charset="-120"/>
            </a:endParaRPr>
          </a:p>
          <a:p>
            <a:pPr>
              <a:lnSpc>
                <a:spcPct val="150000"/>
              </a:lnSpc>
            </a:pPr>
            <a:r>
              <a:rPr lang="zh-TW" altLang="en-US" sz="2000" dirty="0" smtClean="0">
                <a:latin typeface="標楷體" panose="03000509000000000000" pitchFamily="65" charset="-120"/>
                <a:ea typeface="標楷體" panose="03000509000000000000" pitchFamily="65" charset="-120"/>
              </a:rPr>
              <a:t>四、依都市計畫法劃定為農業區、保護區內之土地。 </a:t>
            </a:r>
            <a:endParaRPr lang="en-US" altLang="zh-TW" sz="2000" dirty="0" smtClean="0">
              <a:latin typeface="標楷體" panose="03000509000000000000" pitchFamily="65" charset="-120"/>
              <a:ea typeface="標楷體" panose="03000509000000000000" pitchFamily="65" charset="-120"/>
            </a:endParaRPr>
          </a:p>
          <a:p>
            <a:pPr>
              <a:lnSpc>
                <a:spcPct val="150000"/>
              </a:lnSpc>
            </a:pPr>
            <a:r>
              <a:rPr lang="zh-TW" altLang="en-US" sz="2000" dirty="0" smtClean="0">
                <a:latin typeface="標楷體" panose="03000509000000000000" pitchFamily="65" charset="-120"/>
                <a:ea typeface="標楷體" panose="03000509000000000000" pitchFamily="65" charset="-120"/>
              </a:rPr>
              <a:t>五、依國家公園法劃定為國家公園區內按各分區別及使用性質，經國家公園</a:t>
            </a:r>
            <a:endParaRPr lang="en-US" altLang="zh-TW" sz="2000" dirty="0" smtClean="0">
              <a:latin typeface="標楷體" panose="03000509000000000000" pitchFamily="65" charset="-120"/>
              <a:ea typeface="標楷體" panose="03000509000000000000" pitchFamily="65" charset="-120"/>
            </a:endParaRPr>
          </a:p>
          <a:p>
            <a:pPr>
              <a:lnSpc>
                <a:spcPct val="150000"/>
              </a:lnSpc>
            </a:pPr>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管理處會同有關機關認定合於前三款規定之土地。</a:t>
            </a:r>
          </a:p>
        </p:txBody>
      </p:sp>
      <p:sp>
        <p:nvSpPr>
          <p:cNvPr id="2" name="投影片編號版面配置區 1"/>
          <p:cNvSpPr>
            <a:spLocks noGrp="1"/>
          </p:cNvSpPr>
          <p:nvPr>
            <p:ph type="sldNum" sz="quarter" idx="12"/>
          </p:nvPr>
        </p:nvSpPr>
        <p:spPr/>
        <p:txBody>
          <a:bodyPr/>
          <a:lstStyle/>
          <a:p>
            <a:fld id="{53C148F8-E709-4571-B7BA-25A6FD9DF310}" type="slidenum">
              <a:rPr lang="zh-TW" altLang="en-US" smtClean="0"/>
              <a:pPr/>
              <a:t>31</a:t>
            </a:fld>
            <a:endParaRPr lang="zh-TW" altLang="en-US"/>
          </a:p>
        </p:txBody>
      </p:sp>
    </p:spTree>
    <p:extLst>
      <p:ext uri="{BB962C8B-B14F-4D97-AF65-F5344CB8AC3E}">
        <p14:creationId xmlns:p14="http://schemas.microsoft.com/office/powerpoint/2010/main" xmlns="" val="20742214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203848" y="260648"/>
            <a:ext cx="2698175"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農業用地的定義</a:t>
            </a:r>
            <a:endParaRPr lang="zh-TW" altLang="en-US" sz="2800" dirty="0">
              <a:latin typeface="標楷體" panose="03000509000000000000" pitchFamily="65" charset="-120"/>
              <a:ea typeface="標楷體" panose="03000509000000000000" pitchFamily="65" charset="-120"/>
            </a:endParaRPr>
          </a:p>
        </p:txBody>
      </p:sp>
      <p:sp>
        <p:nvSpPr>
          <p:cNvPr id="8" name="矩形 7"/>
          <p:cNvSpPr/>
          <p:nvPr/>
        </p:nvSpPr>
        <p:spPr>
          <a:xfrm>
            <a:off x="1403648" y="980728"/>
            <a:ext cx="6250429" cy="430887"/>
          </a:xfrm>
          <a:prstGeom prst="rect">
            <a:avLst/>
          </a:prstGeom>
        </p:spPr>
        <p:txBody>
          <a:bodyPr wrap="none">
            <a:spAutoFit/>
          </a:bodyPr>
          <a:lstStyle/>
          <a:p>
            <a:r>
              <a:rPr lang="zh-TW" altLang="zh-TW" sz="2200" dirty="0">
                <a:latin typeface="標楷體" panose="03000509000000000000" pitchFamily="65" charset="-120"/>
                <a:ea typeface="標楷體" panose="03000509000000000000" pitchFamily="65" charset="-120"/>
              </a:rPr>
              <a:t>農業用地作農業使用認定及核發證明</a:t>
            </a:r>
            <a:r>
              <a:rPr lang="zh-TW" altLang="zh-TW" sz="2200" dirty="0" smtClean="0">
                <a:latin typeface="標楷體" panose="03000509000000000000" pitchFamily="65" charset="-120"/>
                <a:ea typeface="標楷體" panose="03000509000000000000" pitchFamily="65" charset="-120"/>
              </a:rPr>
              <a:t>辦法</a:t>
            </a:r>
            <a:r>
              <a:rPr lang="zh-TW" altLang="en-US" sz="2200" dirty="0" smtClean="0">
                <a:latin typeface="標楷體" panose="03000509000000000000" pitchFamily="65" charset="-120"/>
                <a:ea typeface="標楷體" panose="03000509000000000000" pitchFamily="65" charset="-120"/>
              </a:rPr>
              <a:t> 第二條</a:t>
            </a:r>
            <a:endParaRPr lang="zh-TW" altLang="en-US" sz="2200" dirty="0">
              <a:latin typeface="標楷體" panose="03000509000000000000" pitchFamily="65" charset="-120"/>
              <a:ea typeface="標楷體" panose="03000509000000000000" pitchFamily="65" charset="-120"/>
            </a:endParaRPr>
          </a:p>
        </p:txBody>
      </p:sp>
      <p:cxnSp>
        <p:nvCxnSpPr>
          <p:cNvPr id="9" name="直線接點 8"/>
          <p:cNvCxnSpPr/>
          <p:nvPr/>
        </p:nvCxnSpPr>
        <p:spPr>
          <a:xfrm>
            <a:off x="1475656" y="1412776"/>
            <a:ext cx="6051271" cy="22129"/>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179512" y="1456323"/>
            <a:ext cx="8712968" cy="4708981"/>
          </a:xfrm>
          <a:prstGeom prst="rect">
            <a:avLst/>
          </a:prstGeom>
        </p:spPr>
        <p:txBody>
          <a:bodyPr wrap="square">
            <a:spAutoFit/>
          </a:bodyPr>
          <a:lstStyle/>
          <a:p>
            <a:pPr>
              <a:lnSpc>
                <a:spcPct val="150000"/>
              </a:lnSpc>
            </a:pPr>
            <a:r>
              <a:rPr lang="zh-TW" altLang="zh-TW" sz="2000" dirty="0">
                <a:latin typeface="標楷體" panose="03000509000000000000" pitchFamily="65" charset="-120"/>
                <a:ea typeface="標楷體" panose="03000509000000000000" pitchFamily="65" charset="-120"/>
              </a:rPr>
              <a:t> 本辦法所稱農業用地之範圍如下：</a:t>
            </a:r>
          </a:p>
          <a:p>
            <a:pPr lvl="1">
              <a:lnSpc>
                <a:spcPct val="150000"/>
              </a:lnSpc>
            </a:pPr>
            <a:r>
              <a:rPr lang="zh-TW" altLang="en-US" sz="2000" dirty="0" smtClean="0">
                <a:latin typeface="標楷體" panose="03000509000000000000" pitchFamily="65" charset="-120"/>
                <a:ea typeface="標楷體" panose="03000509000000000000" pitchFamily="65" charset="-120"/>
              </a:rPr>
              <a:t>一、 </a:t>
            </a:r>
            <a:r>
              <a:rPr lang="zh-TW" altLang="zh-TW" sz="2000" dirty="0" smtClean="0">
                <a:latin typeface="標楷體" panose="03000509000000000000" pitchFamily="65" charset="-120"/>
                <a:ea typeface="標楷體" panose="03000509000000000000" pitchFamily="65" charset="-120"/>
              </a:rPr>
              <a:t>本條例</a:t>
            </a:r>
            <a:r>
              <a:rPr lang="zh-TW" altLang="zh-TW" sz="2000" dirty="0">
                <a:latin typeface="標楷體" panose="03000509000000000000" pitchFamily="65" charset="-120"/>
                <a:ea typeface="標楷體" panose="03000509000000000000" pitchFamily="65" charset="-120"/>
              </a:rPr>
              <a:t>第三條第十一款所稱之耕地。</a:t>
            </a:r>
          </a:p>
          <a:p>
            <a:pPr lvl="1">
              <a:lnSpc>
                <a:spcPct val="150000"/>
              </a:lnSpc>
            </a:pPr>
            <a:r>
              <a:rPr lang="zh-TW" altLang="en-US" sz="2000" dirty="0">
                <a:latin typeface="標楷體" panose="03000509000000000000" pitchFamily="65" charset="-120"/>
                <a:ea typeface="標楷體" panose="03000509000000000000" pitchFamily="65" charset="-120"/>
              </a:rPr>
              <a:t>二、</a:t>
            </a:r>
            <a:r>
              <a:rPr lang="zh-TW" altLang="zh-TW" sz="2000" dirty="0" smtClean="0">
                <a:latin typeface="標楷體" panose="03000509000000000000" pitchFamily="65" charset="-120"/>
                <a:ea typeface="標楷體" panose="03000509000000000000" pitchFamily="65" charset="-120"/>
              </a:rPr>
              <a:t>依</a:t>
            </a:r>
            <a:r>
              <a:rPr lang="zh-TW" altLang="zh-TW" sz="2000" dirty="0">
                <a:latin typeface="標楷體" panose="03000509000000000000" pitchFamily="65" charset="-120"/>
                <a:ea typeface="標楷體" panose="03000509000000000000" pitchFamily="65" charset="-120"/>
              </a:rPr>
              <a:t>區域計畫法劃定為各種使用分區內所編定之</a:t>
            </a:r>
            <a:r>
              <a:rPr lang="zh-TW" altLang="zh-TW" sz="2000" u="sng" dirty="0">
                <a:latin typeface="標楷體" panose="03000509000000000000" pitchFamily="65" charset="-120"/>
                <a:ea typeface="標楷體" panose="03000509000000000000" pitchFamily="65" charset="-120"/>
              </a:rPr>
              <a:t>林業用地、養殖用地、水利用地、生態保護用地、國土保安用地及供農路使用之土地，或上開分區內暫未依法編定用地別之土地</a:t>
            </a:r>
            <a:r>
              <a:rPr lang="zh-TW" altLang="zh-TW" sz="2000" dirty="0">
                <a:latin typeface="標楷體" panose="03000509000000000000" pitchFamily="65" charset="-120"/>
                <a:ea typeface="標楷體" panose="03000509000000000000" pitchFamily="65" charset="-120"/>
              </a:rPr>
              <a:t>。</a:t>
            </a:r>
          </a:p>
          <a:p>
            <a:pPr lvl="1">
              <a:lnSpc>
                <a:spcPct val="150000"/>
              </a:lnSpc>
            </a:pPr>
            <a:r>
              <a:rPr lang="zh-TW" altLang="en-US" sz="2000" dirty="0" smtClean="0">
                <a:latin typeface="標楷體" panose="03000509000000000000" pitchFamily="65" charset="-120"/>
                <a:ea typeface="標楷體" panose="03000509000000000000" pitchFamily="65" charset="-120"/>
              </a:rPr>
              <a:t>三、</a:t>
            </a:r>
            <a:r>
              <a:rPr lang="zh-TW" altLang="zh-TW" sz="2000" dirty="0" smtClean="0">
                <a:latin typeface="標楷體" panose="03000509000000000000" pitchFamily="65" charset="-120"/>
                <a:ea typeface="標楷體" panose="03000509000000000000" pitchFamily="65" charset="-120"/>
              </a:rPr>
              <a:t>依</a:t>
            </a:r>
            <a:r>
              <a:rPr lang="zh-TW" altLang="zh-TW" sz="2000" dirty="0">
                <a:latin typeface="標楷體" panose="03000509000000000000" pitchFamily="65" charset="-120"/>
                <a:ea typeface="標楷體" panose="03000509000000000000" pitchFamily="65" charset="-120"/>
              </a:rPr>
              <a:t>區域計畫法劃定為特定農業區、一般農業區、山坡地保育區、森林區以外之分區內所編定之農牧用地。</a:t>
            </a:r>
          </a:p>
          <a:p>
            <a:pPr lvl="1">
              <a:lnSpc>
                <a:spcPct val="150000"/>
              </a:lnSpc>
            </a:pPr>
            <a:r>
              <a:rPr lang="zh-TW" altLang="en-US" sz="2000" dirty="0" smtClean="0">
                <a:latin typeface="標楷體" panose="03000509000000000000" pitchFamily="65" charset="-120"/>
                <a:ea typeface="標楷體" panose="03000509000000000000" pitchFamily="65" charset="-120"/>
              </a:rPr>
              <a:t>四、</a:t>
            </a:r>
            <a:r>
              <a:rPr lang="zh-TW" altLang="zh-TW" sz="2000" dirty="0" smtClean="0">
                <a:latin typeface="標楷體" panose="03000509000000000000" pitchFamily="65" charset="-120"/>
                <a:ea typeface="標楷體" panose="03000509000000000000" pitchFamily="65" charset="-120"/>
              </a:rPr>
              <a:t>依</a:t>
            </a:r>
            <a:r>
              <a:rPr lang="zh-TW" altLang="zh-TW" sz="2000" dirty="0">
                <a:latin typeface="標楷體" panose="03000509000000000000" pitchFamily="65" charset="-120"/>
                <a:ea typeface="標楷體" panose="03000509000000000000" pitchFamily="65" charset="-120"/>
              </a:rPr>
              <a:t>都市計畫法劃定為農業區、保護區內之土地。</a:t>
            </a:r>
          </a:p>
          <a:p>
            <a:pPr lvl="1">
              <a:lnSpc>
                <a:spcPct val="150000"/>
              </a:lnSpc>
            </a:pPr>
            <a:r>
              <a:rPr lang="zh-TW" altLang="en-US" sz="2000" dirty="0" smtClean="0">
                <a:latin typeface="標楷體" panose="03000509000000000000" pitchFamily="65" charset="-120"/>
                <a:ea typeface="標楷體" panose="03000509000000000000" pitchFamily="65" charset="-120"/>
              </a:rPr>
              <a:t>五、</a:t>
            </a:r>
            <a:r>
              <a:rPr lang="zh-TW" altLang="zh-TW" sz="2000" dirty="0" smtClean="0">
                <a:latin typeface="標楷體" panose="03000509000000000000" pitchFamily="65" charset="-120"/>
                <a:ea typeface="標楷體" panose="03000509000000000000" pitchFamily="65" charset="-120"/>
              </a:rPr>
              <a:t>依</a:t>
            </a:r>
            <a:r>
              <a:rPr lang="zh-TW" altLang="zh-TW" sz="2000" dirty="0">
                <a:latin typeface="標楷體" panose="03000509000000000000" pitchFamily="65" charset="-120"/>
                <a:ea typeface="標楷體" panose="03000509000000000000" pitchFamily="65" charset="-120"/>
              </a:rPr>
              <a:t>國家公園法劃定為國家公園區內按各分區別及使用性質，經國家公園管理機關會同有關機關認定合於前三款規定之土地。</a:t>
            </a:r>
          </a:p>
        </p:txBody>
      </p:sp>
      <p:sp>
        <p:nvSpPr>
          <p:cNvPr id="3" name="投影片編號版面配置區 2"/>
          <p:cNvSpPr>
            <a:spLocks noGrp="1"/>
          </p:cNvSpPr>
          <p:nvPr>
            <p:ph type="sldNum" sz="quarter" idx="12"/>
          </p:nvPr>
        </p:nvSpPr>
        <p:spPr/>
        <p:txBody>
          <a:bodyPr/>
          <a:lstStyle/>
          <a:p>
            <a:fld id="{53C148F8-E709-4571-B7BA-25A6FD9DF310}" type="slidenum">
              <a:rPr lang="zh-TW" altLang="en-US" smtClean="0"/>
              <a:pPr/>
              <a:t>32</a:t>
            </a:fld>
            <a:endParaRPr lang="zh-TW" altLang="en-US"/>
          </a:p>
        </p:txBody>
      </p:sp>
    </p:spTree>
    <p:extLst>
      <p:ext uri="{BB962C8B-B14F-4D97-AF65-F5344CB8AC3E}">
        <p14:creationId xmlns:p14="http://schemas.microsoft.com/office/powerpoint/2010/main" xmlns="" val="20916235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3203848" y="260648"/>
            <a:ext cx="2698175"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農業用地的定義</a:t>
            </a:r>
            <a:endParaRPr lang="zh-TW" altLang="en-US" sz="2800" dirty="0">
              <a:latin typeface="標楷體" panose="03000509000000000000" pitchFamily="65" charset="-120"/>
              <a:ea typeface="標楷體" panose="03000509000000000000" pitchFamily="65" charset="-120"/>
            </a:endParaRPr>
          </a:p>
        </p:txBody>
      </p:sp>
      <p:sp>
        <p:nvSpPr>
          <p:cNvPr id="4" name="矩形 3"/>
          <p:cNvSpPr/>
          <p:nvPr/>
        </p:nvSpPr>
        <p:spPr>
          <a:xfrm>
            <a:off x="1403648" y="980728"/>
            <a:ext cx="6391493" cy="430887"/>
          </a:xfrm>
          <a:prstGeom prst="rect">
            <a:avLst/>
          </a:prstGeom>
        </p:spPr>
        <p:txBody>
          <a:bodyPr wrap="none">
            <a:spAutoFit/>
          </a:bodyPr>
          <a:lstStyle/>
          <a:p>
            <a:r>
              <a:rPr lang="zh-TW" altLang="en-US" sz="2200" dirty="0" smtClean="0">
                <a:latin typeface="標楷體" panose="03000509000000000000" pitchFamily="65" charset="-120"/>
                <a:ea typeface="標楷體" panose="03000509000000000000" pitchFamily="65" charset="-120"/>
              </a:rPr>
              <a:t>申請農業用地作農業設施容許使用審查辦法第二條</a:t>
            </a:r>
            <a:endParaRPr lang="zh-TW" altLang="en-US" sz="2200" dirty="0">
              <a:latin typeface="標楷體" panose="03000509000000000000" pitchFamily="65" charset="-120"/>
              <a:ea typeface="標楷體" panose="03000509000000000000" pitchFamily="65" charset="-120"/>
            </a:endParaRPr>
          </a:p>
        </p:txBody>
      </p:sp>
      <p:cxnSp>
        <p:nvCxnSpPr>
          <p:cNvPr id="5" name="直線接點 4"/>
          <p:cNvCxnSpPr/>
          <p:nvPr/>
        </p:nvCxnSpPr>
        <p:spPr>
          <a:xfrm flipV="1">
            <a:off x="1475656" y="1411615"/>
            <a:ext cx="6319485" cy="1161"/>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251520" y="1456323"/>
            <a:ext cx="8712968" cy="4708981"/>
          </a:xfrm>
          <a:prstGeom prst="rect">
            <a:avLst/>
          </a:prstGeom>
        </p:spPr>
        <p:txBody>
          <a:bodyPr wrap="square">
            <a:spAutoFit/>
          </a:bodyPr>
          <a:lstStyle/>
          <a:p>
            <a:pPr>
              <a:lnSpc>
                <a:spcPct val="150000"/>
              </a:lnSpc>
            </a:pPr>
            <a:r>
              <a:rPr lang="zh-TW" altLang="en-US" sz="2000" dirty="0" smtClean="0">
                <a:latin typeface="標楷體" panose="03000509000000000000" pitchFamily="65" charset="-120"/>
                <a:ea typeface="標楷體" panose="03000509000000000000" pitchFamily="65" charset="-120"/>
              </a:rPr>
              <a:t>本辦法所稱農業用地之範圍如下：</a:t>
            </a:r>
          </a:p>
          <a:p>
            <a:pPr>
              <a:lnSpc>
                <a:spcPct val="150000"/>
              </a:lnSpc>
            </a:pPr>
            <a:r>
              <a:rPr lang="zh-TW" altLang="en-US" sz="2000" dirty="0" smtClean="0">
                <a:latin typeface="標楷體" panose="03000509000000000000" pitchFamily="65" charset="-120"/>
                <a:ea typeface="標楷體" panose="03000509000000000000" pitchFamily="65" charset="-120"/>
              </a:rPr>
              <a:t>一、依區域計畫法劃定為各種使用分區內所編定之農牧用地、林業用地、養</a:t>
            </a:r>
            <a:endParaRPr lang="en-US" altLang="zh-TW" sz="2000" dirty="0" smtClean="0">
              <a:latin typeface="標楷體" panose="03000509000000000000" pitchFamily="65" charset="-120"/>
              <a:ea typeface="標楷體" panose="03000509000000000000" pitchFamily="65" charset="-120"/>
            </a:endParaRPr>
          </a:p>
          <a:p>
            <a:pPr>
              <a:lnSpc>
                <a:spcPct val="150000"/>
              </a:lnSpc>
            </a:pPr>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殖用地、國土保安用地，及</a:t>
            </a:r>
            <a:r>
              <a:rPr lang="zh-TW" altLang="en-US" sz="2000" u="sng" dirty="0" smtClean="0">
                <a:latin typeface="標楷體" panose="03000509000000000000" pitchFamily="65" charset="-120"/>
                <a:ea typeface="標楷體" panose="03000509000000000000" pitchFamily="65" charset="-120"/>
              </a:rPr>
              <a:t>上開分區內暫未依法編定用地別之土地</a:t>
            </a:r>
            <a:r>
              <a:rPr lang="zh-TW" altLang="en-US" sz="2000" dirty="0" smtClean="0">
                <a:latin typeface="標楷體" panose="03000509000000000000" pitchFamily="65" charset="-120"/>
                <a:ea typeface="標楷體" panose="03000509000000000000" pitchFamily="65" charset="-120"/>
              </a:rPr>
              <a:t>。</a:t>
            </a:r>
          </a:p>
          <a:p>
            <a:pPr>
              <a:lnSpc>
                <a:spcPct val="150000"/>
              </a:lnSpc>
            </a:pPr>
            <a:r>
              <a:rPr lang="zh-TW" altLang="en-US" sz="2000" dirty="0" smtClean="0">
                <a:latin typeface="標楷體" panose="03000509000000000000" pitchFamily="65" charset="-120"/>
                <a:ea typeface="標楷體" panose="03000509000000000000" pitchFamily="65" charset="-120"/>
              </a:rPr>
              <a:t>二、依都市計畫法劃定為農業區、保護區內之土地。</a:t>
            </a:r>
          </a:p>
          <a:p>
            <a:pPr>
              <a:lnSpc>
                <a:spcPct val="150000"/>
              </a:lnSpc>
            </a:pPr>
            <a:r>
              <a:rPr lang="zh-TW" altLang="en-US" sz="2000" dirty="0">
                <a:latin typeface="標楷體" panose="03000509000000000000" pitchFamily="65" charset="-120"/>
                <a:ea typeface="標楷體" panose="03000509000000000000" pitchFamily="65" charset="-120"/>
              </a:rPr>
              <a:t>三</a:t>
            </a:r>
            <a:r>
              <a:rPr lang="zh-TW" altLang="en-US" sz="2000" dirty="0" smtClean="0">
                <a:latin typeface="標楷體" panose="03000509000000000000" pitchFamily="65" charset="-120"/>
                <a:ea typeface="標楷體" panose="03000509000000000000" pitchFamily="65" charset="-120"/>
              </a:rPr>
              <a:t>、依國家公園法劃定為國家公園區內按各種分區別及使用性質，經國家公</a:t>
            </a:r>
            <a:endParaRPr lang="en-US" altLang="zh-TW" sz="2000" dirty="0" smtClean="0">
              <a:latin typeface="標楷體" panose="03000509000000000000" pitchFamily="65" charset="-120"/>
              <a:ea typeface="標楷體" panose="03000509000000000000" pitchFamily="65" charset="-120"/>
            </a:endParaRPr>
          </a:p>
          <a:p>
            <a:pPr>
              <a:lnSpc>
                <a:spcPct val="150000"/>
              </a:lnSpc>
            </a:pPr>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園管理機關會同有關機關認定作為農業用地使用之土地。</a:t>
            </a:r>
          </a:p>
          <a:p>
            <a:pPr>
              <a:lnSpc>
                <a:spcPct val="150000"/>
              </a:lnSpc>
            </a:pPr>
            <a:r>
              <a:rPr lang="zh-TW" altLang="en-US" sz="2000" u="sng" dirty="0" smtClean="0">
                <a:latin typeface="標楷體" panose="03000509000000000000" pitchFamily="65" charset="-120"/>
                <a:ea typeface="標楷體" panose="03000509000000000000" pitchFamily="65" charset="-120"/>
              </a:rPr>
              <a:t>前項第一款所定依區域計畫法劃定為各種使用分區內暫未依法編定用地別之土地，申請前應先補註使用地類別。</a:t>
            </a:r>
            <a:r>
              <a:rPr lang="zh-TW" altLang="en-US" sz="2000" dirty="0" smtClean="0">
                <a:latin typeface="標楷體" panose="03000509000000000000" pitchFamily="65" charset="-120"/>
                <a:ea typeface="標楷體" panose="03000509000000000000" pitchFamily="65" charset="-120"/>
              </a:rPr>
              <a:t>但</a:t>
            </a:r>
            <a:r>
              <a:rPr lang="zh-TW" altLang="en-US" sz="2000" b="1" dirty="0" smtClean="0">
                <a:latin typeface="標楷體" panose="03000509000000000000" pitchFamily="65" charset="-120"/>
                <a:ea typeface="標楷體" panose="03000509000000000000" pitchFamily="65" charset="-120"/>
              </a:rPr>
              <a:t>位屬山坡地範圍內森林區、山坡地保育區及風景區之土地</a:t>
            </a:r>
            <a:r>
              <a:rPr lang="zh-TW" altLang="en-US" sz="2000" dirty="0" smtClean="0">
                <a:latin typeface="標楷體" panose="03000509000000000000" pitchFamily="65" charset="-120"/>
                <a:ea typeface="標楷體" panose="03000509000000000000" pitchFamily="65" charset="-120"/>
              </a:rPr>
              <a:t>，依非都市土地使用管制規則第七條規定</a:t>
            </a:r>
            <a:r>
              <a:rPr lang="zh-TW" altLang="en-US" sz="2000" b="1" dirty="0" smtClean="0">
                <a:latin typeface="標楷體" panose="03000509000000000000" pitchFamily="65" charset="-120"/>
                <a:ea typeface="標楷體" panose="03000509000000000000" pitchFamily="65" charset="-120"/>
              </a:rPr>
              <a:t>適用林業用地管制</a:t>
            </a:r>
            <a:r>
              <a:rPr lang="zh-TW" altLang="en-US" sz="2000" dirty="0" smtClean="0">
                <a:latin typeface="標楷體" panose="03000509000000000000" pitchFamily="65" charset="-120"/>
                <a:ea typeface="標楷體" panose="03000509000000000000" pitchFamily="65" charset="-120"/>
              </a:rPr>
              <a:t>，並依林業用地申請使用者，不在此限。</a:t>
            </a:r>
            <a:endParaRPr lang="zh-TW" altLang="en-US" sz="2000" dirty="0">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lstStyle/>
          <a:p>
            <a:fld id="{53C148F8-E709-4571-B7BA-25A6FD9DF310}" type="slidenum">
              <a:rPr lang="zh-TW" altLang="en-US" smtClean="0"/>
              <a:pPr/>
              <a:t>33</a:t>
            </a:fld>
            <a:endParaRPr lang="zh-TW" altLang="en-US"/>
          </a:p>
        </p:txBody>
      </p:sp>
    </p:spTree>
    <p:extLst>
      <p:ext uri="{BB962C8B-B14F-4D97-AF65-F5344CB8AC3E}">
        <p14:creationId xmlns:p14="http://schemas.microsoft.com/office/powerpoint/2010/main" xmlns="" val="42467781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1537628"/>
            <a:ext cx="8172400" cy="1323439"/>
          </a:xfrm>
          <a:prstGeom prst="rect">
            <a:avLst/>
          </a:prstGeom>
        </p:spPr>
        <p:txBody>
          <a:bodyPr wrap="square">
            <a:spAutoFit/>
          </a:bodyPr>
          <a:lstStyle/>
          <a:p>
            <a:r>
              <a:rPr lang="zh-TW" altLang="zh-TW" sz="2000" dirty="0" smtClean="0">
                <a:latin typeface="標楷體" panose="03000509000000000000" pitchFamily="65" charset="-120"/>
                <a:ea typeface="標楷體" panose="03000509000000000000" pitchFamily="65" charset="-120"/>
              </a:rPr>
              <a:t>農業</a:t>
            </a:r>
            <a:r>
              <a:rPr lang="zh-TW" altLang="zh-TW" sz="2000" dirty="0">
                <a:latin typeface="標楷體" panose="03000509000000000000" pitchFamily="65" charset="-120"/>
                <a:ea typeface="標楷體" panose="03000509000000000000" pitchFamily="65" charset="-120"/>
              </a:rPr>
              <a:t>使用：指農業用地依法實際供</a:t>
            </a:r>
            <a:r>
              <a:rPr lang="zh-TW" altLang="zh-TW" sz="2000" b="1" dirty="0">
                <a:latin typeface="標楷體" panose="03000509000000000000" pitchFamily="65" charset="-120"/>
                <a:ea typeface="標楷體" panose="03000509000000000000" pitchFamily="65" charset="-120"/>
              </a:rPr>
              <a:t>農作、森林、養殖、畜牧、</a:t>
            </a:r>
            <a:r>
              <a:rPr lang="zh-TW" altLang="zh-TW" sz="2000" b="1" dirty="0" smtClean="0">
                <a:latin typeface="標楷體" panose="03000509000000000000" pitchFamily="65" charset="-120"/>
                <a:ea typeface="標楷體" panose="03000509000000000000" pitchFamily="65" charset="-120"/>
              </a:rPr>
              <a:t>保育及</a:t>
            </a:r>
            <a:r>
              <a:rPr lang="zh-TW" altLang="zh-TW" sz="2000" b="1" dirty="0">
                <a:latin typeface="標楷體" panose="03000509000000000000" pitchFamily="65" charset="-120"/>
                <a:ea typeface="標楷體" panose="03000509000000000000" pitchFamily="65" charset="-120"/>
              </a:rPr>
              <a:t>設置相關之農業設施或農舍等使用者</a:t>
            </a:r>
            <a:r>
              <a:rPr lang="zh-TW" altLang="zh-TW" sz="2000" dirty="0">
                <a:latin typeface="標楷體" panose="03000509000000000000" pitchFamily="65" charset="-120"/>
                <a:ea typeface="標楷體" panose="03000509000000000000" pitchFamily="65" charset="-120"/>
              </a:rPr>
              <a:t>。但依規定辦理休耕、</a:t>
            </a:r>
            <a:r>
              <a:rPr lang="zh-TW" altLang="zh-TW" sz="2000" dirty="0" smtClean="0">
                <a:latin typeface="標楷體" panose="03000509000000000000" pitchFamily="65" charset="-120"/>
                <a:ea typeface="標楷體" panose="03000509000000000000" pitchFamily="65" charset="-120"/>
              </a:rPr>
              <a:t>休養、</a:t>
            </a:r>
            <a:r>
              <a:rPr lang="zh-TW" altLang="zh-TW" sz="2000" dirty="0">
                <a:latin typeface="標楷體" panose="03000509000000000000" pitchFamily="65" charset="-120"/>
                <a:ea typeface="標楷體" panose="03000509000000000000" pitchFamily="65" charset="-120"/>
              </a:rPr>
              <a:t>停養或有不可抗力等事由，而未實際供農作、森林、養殖、</a:t>
            </a:r>
            <a:r>
              <a:rPr lang="zh-TW" altLang="zh-TW" sz="2000" dirty="0" smtClean="0">
                <a:latin typeface="標楷體" panose="03000509000000000000" pitchFamily="65" charset="-120"/>
                <a:ea typeface="標楷體" panose="03000509000000000000" pitchFamily="65" charset="-120"/>
              </a:rPr>
              <a:t>畜牧等</a:t>
            </a:r>
            <a:r>
              <a:rPr lang="zh-TW" altLang="zh-TW" sz="2000" dirty="0">
                <a:latin typeface="標楷體" panose="03000509000000000000" pitchFamily="65" charset="-120"/>
                <a:ea typeface="標楷體" panose="03000509000000000000" pitchFamily="65" charset="-120"/>
              </a:rPr>
              <a:t>使用者，視為作農業使用。</a:t>
            </a:r>
          </a:p>
        </p:txBody>
      </p:sp>
      <p:sp>
        <p:nvSpPr>
          <p:cNvPr id="3" name="文字方塊 2"/>
          <p:cNvSpPr txBox="1"/>
          <p:nvPr/>
        </p:nvSpPr>
        <p:spPr>
          <a:xfrm>
            <a:off x="2555776" y="1033572"/>
            <a:ext cx="3993401" cy="430887"/>
          </a:xfrm>
          <a:prstGeom prst="rect">
            <a:avLst/>
          </a:prstGeom>
          <a:noFill/>
        </p:spPr>
        <p:txBody>
          <a:bodyPr wrap="none" rtlCol="0">
            <a:spAutoFit/>
          </a:bodyPr>
          <a:lstStyle/>
          <a:p>
            <a:r>
              <a:rPr lang="zh-TW" altLang="en-US" sz="2200" dirty="0" smtClean="0">
                <a:latin typeface="標楷體" panose="03000509000000000000" pitchFamily="65" charset="-120"/>
                <a:ea typeface="標楷體" panose="03000509000000000000" pitchFamily="65" charset="-120"/>
              </a:rPr>
              <a:t>農業發展條例第三條 第十二款</a:t>
            </a:r>
            <a:endParaRPr lang="zh-TW" altLang="en-US" sz="2200" dirty="0">
              <a:latin typeface="標楷體" panose="03000509000000000000" pitchFamily="65" charset="-120"/>
              <a:ea typeface="標楷體" panose="03000509000000000000" pitchFamily="65" charset="-120"/>
            </a:endParaRPr>
          </a:p>
        </p:txBody>
      </p:sp>
      <p:cxnSp>
        <p:nvCxnSpPr>
          <p:cNvPr id="4" name="直線接點 3"/>
          <p:cNvCxnSpPr/>
          <p:nvPr/>
        </p:nvCxnSpPr>
        <p:spPr>
          <a:xfrm>
            <a:off x="2627784" y="1433682"/>
            <a:ext cx="3921393"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文字方塊 4"/>
          <p:cNvSpPr txBox="1"/>
          <p:nvPr/>
        </p:nvSpPr>
        <p:spPr>
          <a:xfrm>
            <a:off x="3203848" y="260648"/>
            <a:ext cx="2698175"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農業使用的定義</a:t>
            </a:r>
            <a:endParaRPr lang="zh-TW" altLang="en-US" sz="2800" dirty="0">
              <a:latin typeface="標楷體" panose="03000509000000000000" pitchFamily="65" charset="-120"/>
              <a:ea typeface="標楷體" panose="03000509000000000000" pitchFamily="65" charset="-120"/>
            </a:endParaRPr>
          </a:p>
        </p:txBody>
      </p:sp>
      <p:sp>
        <p:nvSpPr>
          <p:cNvPr id="6" name="矩形 5"/>
          <p:cNvSpPr/>
          <p:nvPr/>
        </p:nvSpPr>
        <p:spPr>
          <a:xfrm>
            <a:off x="1475656" y="3117161"/>
            <a:ext cx="6250429" cy="430887"/>
          </a:xfrm>
          <a:prstGeom prst="rect">
            <a:avLst/>
          </a:prstGeom>
        </p:spPr>
        <p:txBody>
          <a:bodyPr wrap="none">
            <a:spAutoFit/>
          </a:bodyPr>
          <a:lstStyle/>
          <a:p>
            <a:r>
              <a:rPr lang="zh-TW" altLang="zh-TW" sz="2200" dirty="0">
                <a:latin typeface="標楷體" panose="03000509000000000000" pitchFamily="65" charset="-120"/>
                <a:ea typeface="標楷體" panose="03000509000000000000" pitchFamily="65" charset="-120"/>
              </a:rPr>
              <a:t>農業用地作農業使用認定及核發證明</a:t>
            </a:r>
            <a:r>
              <a:rPr lang="zh-TW" altLang="zh-TW" sz="2200" dirty="0" smtClean="0">
                <a:latin typeface="標楷體" panose="03000509000000000000" pitchFamily="65" charset="-120"/>
                <a:ea typeface="標楷體" panose="03000509000000000000" pitchFamily="65" charset="-120"/>
              </a:rPr>
              <a:t>辦法</a:t>
            </a:r>
            <a:r>
              <a:rPr lang="zh-TW" altLang="en-US" sz="2200" dirty="0" smtClean="0">
                <a:latin typeface="標楷體" panose="03000509000000000000" pitchFamily="65" charset="-120"/>
                <a:ea typeface="標楷體" panose="03000509000000000000" pitchFamily="65" charset="-120"/>
              </a:rPr>
              <a:t> 第四條</a:t>
            </a:r>
            <a:endParaRPr lang="zh-TW" altLang="en-US" sz="2200" dirty="0">
              <a:latin typeface="標楷體" panose="03000509000000000000" pitchFamily="65" charset="-120"/>
              <a:ea typeface="標楷體" panose="03000509000000000000" pitchFamily="65" charset="-120"/>
            </a:endParaRPr>
          </a:p>
        </p:txBody>
      </p:sp>
      <p:cxnSp>
        <p:nvCxnSpPr>
          <p:cNvPr id="7" name="直線接點 6"/>
          <p:cNvCxnSpPr/>
          <p:nvPr/>
        </p:nvCxnSpPr>
        <p:spPr>
          <a:xfrm>
            <a:off x="1547664" y="3549209"/>
            <a:ext cx="6051271" cy="22129"/>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539552" y="3658960"/>
            <a:ext cx="8172400" cy="2554545"/>
          </a:xfrm>
          <a:prstGeom prst="rect">
            <a:avLst/>
          </a:prstGeom>
        </p:spPr>
        <p:txBody>
          <a:bodyPr wrap="square">
            <a:spAutoFit/>
          </a:bodyPr>
          <a:lstStyle/>
          <a:p>
            <a:r>
              <a:rPr lang="zh-TW" altLang="zh-TW" sz="2000" dirty="0" smtClean="0">
                <a:latin typeface="標楷體" panose="03000509000000000000" pitchFamily="65" charset="-120"/>
                <a:ea typeface="標楷體" panose="03000509000000000000" pitchFamily="65" charset="-120"/>
              </a:rPr>
              <a:t>農業</a:t>
            </a:r>
            <a:r>
              <a:rPr lang="zh-TW" altLang="zh-TW" sz="2000" dirty="0">
                <a:latin typeface="標楷體" panose="03000509000000000000" pitchFamily="65" charset="-120"/>
                <a:ea typeface="標楷體" panose="03000509000000000000" pitchFamily="65" charset="-120"/>
              </a:rPr>
              <a:t>用地符合下列情形，且無第五條所定情形者，認定為作農業</a:t>
            </a:r>
            <a:r>
              <a:rPr lang="zh-TW" altLang="zh-TW" sz="2000" dirty="0" smtClean="0">
                <a:latin typeface="標楷體" panose="03000509000000000000" pitchFamily="65" charset="-120"/>
                <a:ea typeface="標楷體" panose="03000509000000000000" pitchFamily="65" charset="-120"/>
              </a:rPr>
              <a:t>使用：</a:t>
            </a:r>
            <a:r>
              <a:rPr lang="zh-TW" altLang="en-US" sz="2000" dirty="0" smtClean="0">
                <a:latin typeface="標楷體" panose="03000509000000000000" pitchFamily="65" charset="-120"/>
                <a:ea typeface="標楷體" panose="03000509000000000000" pitchFamily="65" charset="-120"/>
              </a:rPr>
              <a:t>一、</a:t>
            </a:r>
            <a:r>
              <a:rPr lang="zh-TW" altLang="zh-TW" sz="2000" dirty="0" smtClean="0">
                <a:latin typeface="標楷體" panose="03000509000000000000" pitchFamily="65" charset="-120"/>
                <a:ea typeface="標楷體" panose="03000509000000000000" pitchFamily="65" charset="-120"/>
              </a:rPr>
              <a:t>農業用地實際作農作、森林、養殖、畜牧、保育使用者；其依規定</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a:t>
            </a:r>
            <a:r>
              <a:rPr lang="zh-TW" altLang="zh-TW" sz="2000" dirty="0" smtClean="0">
                <a:latin typeface="標楷體" panose="03000509000000000000" pitchFamily="65" charset="-120"/>
                <a:ea typeface="標楷體" panose="03000509000000000000" pitchFamily="65" charset="-120"/>
              </a:rPr>
              <a:t>辦理休耕、休養、停養或有不可抗力等事由而未使用者，亦得認定</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a:t>
            </a:r>
            <a:r>
              <a:rPr lang="zh-TW" altLang="zh-TW" sz="2000" dirty="0" smtClean="0">
                <a:latin typeface="標楷體" panose="03000509000000000000" pitchFamily="65" charset="-120"/>
                <a:ea typeface="標楷體" panose="03000509000000000000" pitchFamily="65" charset="-120"/>
              </a:rPr>
              <a:t>為作農業使用。</a:t>
            </a:r>
            <a:endParaRPr lang="en-US" altLang="zh-TW" sz="2000" dirty="0" smtClean="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二、</a:t>
            </a:r>
            <a:r>
              <a:rPr lang="zh-TW" altLang="zh-TW" sz="2000" dirty="0" smtClean="0">
                <a:latin typeface="標楷體" panose="03000509000000000000" pitchFamily="65" charset="-120"/>
                <a:ea typeface="標楷體" panose="03000509000000000000" pitchFamily="65" charset="-120"/>
              </a:rPr>
              <a:t>農業</a:t>
            </a:r>
            <a:r>
              <a:rPr lang="zh-TW" altLang="zh-TW" sz="2000" dirty="0">
                <a:latin typeface="標楷體" panose="03000509000000000000" pitchFamily="65" charset="-120"/>
                <a:ea typeface="標楷體" panose="03000509000000000000" pitchFamily="65" charset="-120"/>
              </a:rPr>
              <a:t>用地上施設有農業設施，並檢附下列各款文件之一：</a:t>
            </a:r>
          </a:p>
          <a:p>
            <a:pPr lvl="0"/>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一</a:t>
            </a:r>
            <a:r>
              <a:rPr lang="en-US" altLang="zh-TW" sz="2000" dirty="0" smtClean="0">
                <a:latin typeface="標楷體" panose="03000509000000000000" pitchFamily="65" charset="-120"/>
                <a:ea typeface="標楷體" panose="03000509000000000000" pitchFamily="65" charset="-120"/>
              </a:rPr>
              <a:t>)</a:t>
            </a:r>
            <a:r>
              <a:rPr lang="zh-TW" altLang="zh-TW" dirty="0" smtClean="0">
                <a:latin typeface="標楷體" panose="03000509000000000000" pitchFamily="65" charset="-120"/>
                <a:ea typeface="標楷體" panose="03000509000000000000" pitchFamily="65" charset="-120"/>
              </a:rPr>
              <a:t>容許</a:t>
            </a:r>
            <a:r>
              <a:rPr lang="zh-TW" altLang="zh-TW" dirty="0">
                <a:latin typeface="標楷體" panose="03000509000000000000" pitchFamily="65" charset="-120"/>
                <a:ea typeface="標楷體" panose="03000509000000000000" pitchFamily="65" charset="-120"/>
              </a:rPr>
              <a:t>使用同意書及建築執照。但依法免申請建築執照者，免附建築執照。</a:t>
            </a:r>
          </a:p>
          <a:p>
            <a:pPr lvl="0"/>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二</a:t>
            </a:r>
            <a:r>
              <a:rPr lang="en-US" altLang="zh-TW" sz="2000" dirty="0" smtClean="0">
                <a:latin typeface="標楷體" panose="03000509000000000000" pitchFamily="65" charset="-120"/>
                <a:ea typeface="標楷體" panose="03000509000000000000" pitchFamily="65" charset="-120"/>
              </a:rPr>
              <a:t>)</a:t>
            </a:r>
            <a:r>
              <a:rPr lang="zh-TW" altLang="zh-TW" sz="2000" dirty="0" smtClean="0">
                <a:latin typeface="標楷體" panose="03000509000000000000" pitchFamily="65" charset="-120"/>
                <a:ea typeface="標楷體" panose="03000509000000000000" pitchFamily="65" charset="-120"/>
              </a:rPr>
              <a:t>農業</a:t>
            </a:r>
            <a:r>
              <a:rPr lang="zh-TW" altLang="zh-TW" sz="2000" dirty="0">
                <a:latin typeface="標楷體" panose="03000509000000000000" pitchFamily="65" charset="-120"/>
                <a:ea typeface="標楷體" panose="03000509000000000000" pitchFamily="65" charset="-120"/>
              </a:rPr>
              <a:t>設施得為從來使用之證明文件。</a:t>
            </a:r>
          </a:p>
          <a:p>
            <a:r>
              <a:rPr lang="zh-TW" altLang="zh-TW" sz="2000" dirty="0" smtClean="0">
                <a:latin typeface="標楷體" panose="03000509000000000000" pitchFamily="65" charset="-120"/>
                <a:ea typeface="標楷體" panose="03000509000000000000" pitchFamily="65" charset="-120"/>
              </a:rPr>
              <a:t>三</a:t>
            </a:r>
            <a:r>
              <a:rPr lang="zh-TW" altLang="zh-TW" sz="2000" dirty="0">
                <a:latin typeface="標楷體" panose="03000509000000000000" pitchFamily="65" charset="-120"/>
                <a:ea typeface="標楷體" panose="03000509000000000000" pitchFamily="65" charset="-120"/>
              </a:rPr>
              <a:t>、農業用地上興建有農舍，並檢附農舍之建築執照。</a:t>
            </a:r>
          </a:p>
        </p:txBody>
      </p:sp>
      <p:sp>
        <p:nvSpPr>
          <p:cNvPr id="9" name="投影片編號版面配置區 8"/>
          <p:cNvSpPr>
            <a:spLocks noGrp="1"/>
          </p:cNvSpPr>
          <p:nvPr>
            <p:ph type="sldNum" sz="quarter" idx="12"/>
          </p:nvPr>
        </p:nvSpPr>
        <p:spPr/>
        <p:txBody>
          <a:bodyPr/>
          <a:lstStyle/>
          <a:p>
            <a:fld id="{53C148F8-E709-4571-B7BA-25A6FD9DF310}" type="slidenum">
              <a:rPr lang="zh-TW" altLang="en-US" smtClean="0"/>
              <a:pPr/>
              <a:t>34</a:t>
            </a:fld>
            <a:endParaRPr lang="zh-TW" altLang="en-US"/>
          </a:p>
        </p:txBody>
      </p:sp>
    </p:spTree>
    <p:extLst>
      <p:ext uri="{BB962C8B-B14F-4D97-AF65-F5344CB8AC3E}">
        <p14:creationId xmlns:p14="http://schemas.microsoft.com/office/powerpoint/2010/main" xmlns="" val="7461757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3241977" y="260648"/>
            <a:ext cx="2698175"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農業使用的定義</a:t>
            </a:r>
            <a:endParaRPr lang="zh-TW" altLang="en-US" sz="2800" dirty="0">
              <a:latin typeface="標楷體" panose="03000509000000000000" pitchFamily="65" charset="-120"/>
              <a:ea typeface="標楷體" panose="03000509000000000000" pitchFamily="65" charset="-120"/>
            </a:endParaRPr>
          </a:p>
        </p:txBody>
      </p:sp>
      <p:sp>
        <p:nvSpPr>
          <p:cNvPr id="6" name="矩形 5"/>
          <p:cNvSpPr/>
          <p:nvPr/>
        </p:nvSpPr>
        <p:spPr>
          <a:xfrm>
            <a:off x="1475656" y="1030607"/>
            <a:ext cx="6250429" cy="430887"/>
          </a:xfrm>
          <a:prstGeom prst="rect">
            <a:avLst/>
          </a:prstGeom>
        </p:spPr>
        <p:txBody>
          <a:bodyPr wrap="none">
            <a:spAutoFit/>
          </a:bodyPr>
          <a:lstStyle/>
          <a:p>
            <a:r>
              <a:rPr lang="zh-TW" altLang="zh-TW" sz="2200" dirty="0">
                <a:latin typeface="標楷體" panose="03000509000000000000" pitchFamily="65" charset="-120"/>
                <a:ea typeface="標楷體" panose="03000509000000000000" pitchFamily="65" charset="-120"/>
              </a:rPr>
              <a:t>農業用地作農業使用認定及核發證明</a:t>
            </a:r>
            <a:r>
              <a:rPr lang="zh-TW" altLang="zh-TW" sz="2200" dirty="0" smtClean="0">
                <a:latin typeface="標楷體" panose="03000509000000000000" pitchFamily="65" charset="-120"/>
                <a:ea typeface="標楷體" panose="03000509000000000000" pitchFamily="65" charset="-120"/>
              </a:rPr>
              <a:t>辦法</a:t>
            </a:r>
            <a:r>
              <a:rPr lang="zh-TW" altLang="en-US" sz="2200" dirty="0" smtClean="0">
                <a:latin typeface="標楷體" panose="03000509000000000000" pitchFamily="65" charset="-120"/>
                <a:ea typeface="標楷體" panose="03000509000000000000" pitchFamily="65" charset="-120"/>
              </a:rPr>
              <a:t> 第六條</a:t>
            </a:r>
            <a:endParaRPr lang="zh-TW" altLang="en-US" sz="2200" dirty="0">
              <a:latin typeface="標楷體" panose="03000509000000000000" pitchFamily="65" charset="-120"/>
              <a:ea typeface="標楷體" panose="03000509000000000000" pitchFamily="65" charset="-120"/>
            </a:endParaRPr>
          </a:p>
        </p:txBody>
      </p:sp>
      <p:cxnSp>
        <p:nvCxnSpPr>
          <p:cNvPr id="7" name="直線接點 6"/>
          <p:cNvCxnSpPr/>
          <p:nvPr/>
        </p:nvCxnSpPr>
        <p:spPr>
          <a:xfrm>
            <a:off x="1547664" y="1462655"/>
            <a:ext cx="6051271" cy="22129"/>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288032" y="1528331"/>
            <a:ext cx="8604448" cy="4708981"/>
          </a:xfrm>
          <a:prstGeom prst="rect">
            <a:avLst/>
          </a:prstGeom>
        </p:spPr>
        <p:txBody>
          <a:bodyPr wrap="square">
            <a:spAutoFit/>
          </a:bodyPr>
          <a:lstStyle/>
          <a:p>
            <a:r>
              <a:rPr lang="zh-TW" altLang="en-US" sz="2000" dirty="0" smtClean="0">
                <a:latin typeface="標楷體" panose="03000509000000000000" pitchFamily="65" charset="-120"/>
                <a:ea typeface="標楷體" panose="03000509000000000000" pitchFamily="65" charset="-120"/>
              </a:rPr>
              <a:t>農業用地部分面積有下列情形之一，且不影響供農業使用者，得認定為作農業使用：</a:t>
            </a:r>
          </a:p>
          <a:p>
            <a:r>
              <a:rPr lang="zh-TW" altLang="en-US" sz="2000" dirty="0" smtClean="0">
                <a:latin typeface="標楷體" panose="03000509000000000000" pitchFamily="65" charset="-120"/>
                <a:ea typeface="標楷體" panose="03000509000000000000" pitchFamily="65" charset="-120"/>
              </a:rPr>
              <a:t>一、於非都市土地使用編定公告前已存在有墳墓，經檢具證明文件。</a:t>
            </a:r>
          </a:p>
          <a:p>
            <a:r>
              <a:rPr lang="zh-TW" altLang="en-US" sz="2000" dirty="0" smtClean="0">
                <a:latin typeface="標楷體" panose="03000509000000000000" pitchFamily="65" charset="-120"/>
                <a:ea typeface="標楷體" panose="03000509000000000000" pitchFamily="65" charset="-120"/>
              </a:rPr>
              <a:t>二、農業用地存在之土地公廟、有應公廟等，其面積在</a:t>
            </a:r>
            <a:r>
              <a:rPr lang="en-US" altLang="zh-TW" sz="2000" dirty="0" smtClean="0">
                <a:latin typeface="標楷體" panose="03000509000000000000" pitchFamily="65" charset="-120"/>
                <a:ea typeface="標楷體" panose="03000509000000000000" pitchFamily="65" charset="-120"/>
              </a:rPr>
              <a:t>10</a:t>
            </a:r>
            <a:r>
              <a:rPr lang="zh-TW" altLang="en-US" sz="2000" dirty="0" smtClean="0">
                <a:latin typeface="標楷體" panose="03000509000000000000" pitchFamily="65" charset="-120"/>
                <a:ea typeface="標楷體" panose="03000509000000000000" pitchFamily="65" charset="-120"/>
              </a:rPr>
              <a:t>平方公尺以下。</a:t>
            </a:r>
          </a:p>
          <a:p>
            <a:r>
              <a:rPr lang="zh-TW" altLang="en-US" sz="2000" dirty="0" smtClean="0">
                <a:latin typeface="標楷體" panose="03000509000000000000" pitchFamily="65" charset="-120"/>
                <a:ea typeface="標楷體" panose="03000509000000000000" pitchFamily="65" charset="-120"/>
              </a:rPr>
              <a:t>三、農業用地存在私人無償提供政府施設供公眾使用之道路或屬依法應徵收  </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而未徵收性質之其他公共設施。</a:t>
            </a:r>
          </a:p>
          <a:p>
            <a:r>
              <a:rPr lang="zh-TW" altLang="en-US" sz="2000" u="sng" dirty="0" smtClean="0">
                <a:latin typeface="標楷體" panose="03000509000000000000" pitchFamily="65" charset="-120"/>
                <a:ea typeface="標楷體" panose="03000509000000000000" pitchFamily="65" charset="-120"/>
              </a:rPr>
              <a:t>四、農業用地存在非都市土地使用編定公告前之合法房屋，經檢具證明文件</a:t>
            </a:r>
            <a:r>
              <a:rPr lang="zh-TW" altLang="en-US" sz="2000" dirty="0" smtClean="0">
                <a:latin typeface="標楷體" panose="03000509000000000000" pitchFamily="65" charset="-120"/>
                <a:ea typeface="標楷體" panose="03000509000000000000" pitchFamily="65" charset="-120"/>
              </a:rPr>
              <a:t>。</a:t>
            </a:r>
          </a:p>
          <a:p>
            <a:r>
              <a:rPr lang="zh-TW" altLang="en-US" sz="2000" dirty="0" smtClean="0">
                <a:latin typeface="標楷體" panose="03000509000000000000" pitchFamily="65" charset="-120"/>
                <a:ea typeface="標楷體" panose="03000509000000000000" pitchFamily="65" charset="-120"/>
              </a:rPr>
              <a:t>五、農業用地上存在由中央主管機關興建或補助供農村社區使用之農村再生</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相關公共設施，且符合下列各目規定：</a:t>
            </a:r>
          </a:p>
          <a:p>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一</a:t>
            </a:r>
            <a:r>
              <a:rPr lang="en-US" altLang="zh-TW" sz="2000" dirty="0" smtClean="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位於已核定農村再生計畫範圍內。</a:t>
            </a:r>
          </a:p>
          <a:p>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二</a:t>
            </a:r>
            <a:r>
              <a:rPr lang="en-US" altLang="zh-TW" sz="2000" dirty="0" smtClean="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該筆農業用地為私人無償提供且具公眾使用之公共設施。</a:t>
            </a:r>
          </a:p>
          <a:p>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三</a:t>
            </a:r>
            <a:r>
              <a:rPr lang="en-US" altLang="zh-TW" sz="2000" dirty="0" smtClean="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經中央主管機關出具符合前二目之證明文件。</a:t>
            </a:r>
          </a:p>
          <a:p>
            <a:r>
              <a:rPr lang="zh-TW" altLang="en-US" sz="2000" dirty="0" smtClean="0">
                <a:latin typeface="標楷體" panose="03000509000000000000" pitchFamily="65" charset="-120"/>
                <a:ea typeface="標楷體" panose="03000509000000000000" pitchFamily="65" charset="-120"/>
              </a:rPr>
              <a:t>六、共有農業用地有違反使用管制規定之情形，其違規面積未大於違規使用</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共有人之應有部分面積，其他未違規使用共有人之應有部分，經檢具第</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八條之文件。</a:t>
            </a:r>
          </a:p>
        </p:txBody>
      </p:sp>
      <p:sp>
        <p:nvSpPr>
          <p:cNvPr id="2" name="投影片編號版面配置區 1"/>
          <p:cNvSpPr>
            <a:spLocks noGrp="1"/>
          </p:cNvSpPr>
          <p:nvPr>
            <p:ph type="sldNum" sz="quarter" idx="12"/>
          </p:nvPr>
        </p:nvSpPr>
        <p:spPr/>
        <p:txBody>
          <a:bodyPr/>
          <a:lstStyle/>
          <a:p>
            <a:fld id="{53C148F8-E709-4571-B7BA-25A6FD9DF310}" type="slidenum">
              <a:rPr lang="zh-TW" altLang="en-US" smtClean="0"/>
              <a:pPr/>
              <a:t>35</a:t>
            </a:fld>
            <a:endParaRPr lang="zh-TW" altLang="en-US"/>
          </a:p>
        </p:txBody>
      </p:sp>
    </p:spTree>
    <p:extLst>
      <p:ext uri="{BB962C8B-B14F-4D97-AF65-F5344CB8AC3E}">
        <p14:creationId xmlns:p14="http://schemas.microsoft.com/office/powerpoint/2010/main" xmlns="" val="11887711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3203848" y="260648"/>
            <a:ext cx="2698175"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農業使用的定義</a:t>
            </a:r>
            <a:endParaRPr lang="zh-TW" altLang="en-US" sz="2800" dirty="0">
              <a:latin typeface="標楷體" panose="03000509000000000000" pitchFamily="65" charset="-120"/>
              <a:ea typeface="標楷體" panose="03000509000000000000" pitchFamily="65" charset="-120"/>
            </a:endParaRPr>
          </a:p>
        </p:txBody>
      </p:sp>
      <p:sp>
        <p:nvSpPr>
          <p:cNvPr id="6" name="矩形 5"/>
          <p:cNvSpPr/>
          <p:nvPr/>
        </p:nvSpPr>
        <p:spPr>
          <a:xfrm>
            <a:off x="1475656" y="908720"/>
            <a:ext cx="6250429" cy="430887"/>
          </a:xfrm>
          <a:prstGeom prst="rect">
            <a:avLst/>
          </a:prstGeom>
        </p:spPr>
        <p:txBody>
          <a:bodyPr wrap="none">
            <a:spAutoFit/>
          </a:bodyPr>
          <a:lstStyle/>
          <a:p>
            <a:r>
              <a:rPr lang="zh-TW" altLang="zh-TW" sz="2200" dirty="0">
                <a:latin typeface="標楷體" panose="03000509000000000000" pitchFamily="65" charset="-120"/>
                <a:ea typeface="標楷體" panose="03000509000000000000" pitchFamily="65" charset="-120"/>
              </a:rPr>
              <a:t>農業用地作農業使用認定及核發證明</a:t>
            </a:r>
            <a:r>
              <a:rPr lang="zh-TW" altLang="zh-TW" sz="2200" dirty="0" smtClean="0">
                <a:latin typeface="標楷體" panose="03000509000000000000" pitchFamily="65" charset="-120"/>
                <a:ea typeface="標楷體" panose="03000509000000000000" pitchFamily="65" charset="-120"/>
              </a:rPr>
              <a:t>辦法</a:t>
            </a:r>
            <a:r>
              <a:rPr lang="zh-TW" altLang="en-US" sz="2200" dirty="0" smtClean="0">
                <a:latin typeface="標楷體" panose="03000509000000000000" pitchFamily="65" charset="-120"/>
                <a:ea typeface="標楷體" panose="03000509000000000000" pitchFamily="65" charset="-120"/>
              </a:rPr>
              <a:t> 第八條</a:t>
            </a:r>
            <a:endParaRPr lang="zh-TW" altLang="en-US" sz="2200" dirty="0">
              <a:latin typeface="標楷體" panose="03000509000000000000" pitchFamily="65" charset="-120"/>
              <a:ea typeface="標楷體" panose="03000509000000000000" pitchFamily="65" charset="-120"/>
            </a:endParaRPr>
          </a:p>
        </p:txBody>
      </p:sp>
      <p:cxnSp>
        <p:nvCxnSpPr>
          <p:cNvPr id="7" name="直線接點 6"/>
          <p:cNvCxnSpPr/>
          <p:nvPr/>
        </p:nvCxnSpPr>
        <p:spPr>
          <a:xfrm>
            <a:off x="1547664" y="1340768"/>
            <a:ext cx="6051271" cy="22129"/>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288032" y="1411029"/>
            <a:ext cx="8604448" cy="3170099"/>
          </a:xfrm>
          <a:prstGeom prst="rect">
            <a:avLst/>
          </a:prstGeom>
        </p:spPr>
        <p:txBody>
          <a:bodyPr wrap="square">
            <a:spAutoFit/>
          </a:bodyPr>
          <a:lstStyle/>
          <a:p>
            <a:r>
              <a:rPr lang="zh-TW" altLang="en-US" sz="2000" dirty="0" smtClean="0">
                <a:latin typeface="標楷體" panose="03000509000000000000" pitchFamily="65" charset="-120"/>
                <a:ea typeface="標楷體" panose="03000509000000000000" pitchFamily="65" charset="-120"/>
              </a:rPr>
              <a:t>符合第六條第六款之共有人申請核發其應有部分作農業使用證明書時，除依前條規定辦理外，並應檢附下列文件之一：</a:t>
            </a:r>
          </a:p>
          <a:p>
            <a:r>
              <a:rPr lang="zh-TW" altLang="en-US" sz="2000" dirty="0" smtClean="0">
                <a:latin typeface="標楷體" panose="03000509000000000000" pitchFamily="65" charset="-120"/>
                <a:ea typeface="標楷體" panose="03000509000000000000" pitchFamily="65" charset="-120"/>
              </a:rPr>
              <a:t>一、全體共有人簽署之分管契約書圖。</a:t>
            </a:r>
          </a:p>
          <a:p>
            <a:r>
              <a:rPr lang="zh-TW" altLang="en-US" sz="2000" dirty="0" smtClean="0">
                <a:latin typeface="標楷體" panose="03000509000000000000" pitchFamily="65" charset="-120"/>
                <a:ea typeface="標楷體" panose="03000509000000000000" pitchFamily="65" charset="-120"/>
              </a:rPr>
              <a:t>二、違規使用之共有人切結書；其切結書內容應包括違規使用面積未大於違</a:t>
            </a:r>
            <a:endParaRPr lang="en-US" altLang="zh-TW" sz="2000"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規使用共有人之應有部分面積。</a:t>
            </a:r>
          </a:p>
          <a:p>
            <a:r>
              <a:rPr lang="zh-TW" altLang="en-US" sz="2000" dirty="0" smtClean="0">
                <a:latin typeface="標楷體" panose="03000509000000000000" pitchFamily="65" charset="-120"/>
                <a:ea typeface="標楷體" panose="03000509000000000000" pitchFamily="65" charset="-120"/>
              </a:rPr>
              <a:t>三、</a:t>
            </a:r>
            <a:r>
              <a:rPr lang="zh-TW" altLang="en-US" sz="2000" u="sng" dirty="0" smtClean="0">
                <a:latin typeface="標楷體" panose="03000509000000000000" pitchFamily="65" charset="-120"/>
                <a:ea typeface="標楷體" panose="03000509000000000000" pitchFamily="65" charset="-120"/>
              </a:rPr>
              <a:t>因他共有人無法尋覓、死亡或不願切結違規使用等情事，共有人得檢附</a:t>
            </a:r>
            <a:endParaRPr lang="en-US" altLang="zh-TW" sz="2000" u="sng"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a:t>
            </a:r>
            <a:r>
              <a:rPr lang="zh-TW" altLang="en-US" sz="2000" u="sng" dirty="0" smtClean="0">
                <a:latin typeface="標楷體" panose="03000509000000000000" pitchFamily="65" charset="-120"/>
                <a:ea typeface="標楷體" panose="03000509000000000000" pitchFamily="65" charset="-120"/>
              </a:rPr>
              <a:t>民法第八百二十條所為之多數決分管證明，或其他由行政機關出具足資</a:t>
            </a:r>
            <a:endParaRPr lang="en-US" altLang="zh-TW" sz="2000" u="sng" dirty="0" smtClean="0">
              <a:latin typeface="標楷體" panose="03000509000000000000" pitchFamily="65" charset="-120"/>
              <a:ea typeface="標楷體" panose="03000509000000000000" pitchFamily="65" charset="-120"/>
            </a:endParaRPr>
          </a:p>
          <a:p>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a:t>
            </a:r>
            <a:r>
              <a:rPr lang="zh-TW" altLang="en-US" sz="2000" u="sng" dirty="0" smtClean="0">
                <a:latin typeface="標楷體" panose="03000509000000000000" pitchFamily="65" charset="-120"/>
                <a:ea typeface="標楷體" panose="03000509000000000000" pitchFamily="65" charset="-120"/>
              </a:rPr>
              <a:t>證明共有分管區位之相關書圖文件</a:t>
            </a:r>
            <a:r>
              <a:rPr lang="zh-TW" altLang="en-US" sz="2000" dirty="0" smtClean="0">
                <a:latin typeface="標楷體" panose="03000509000000000000" pitchFamily="65" charset="-120"/>
                <a:ea typeface="標楷體" panose="03000509000000000000" pitchFamily="65" charset="-120"/>
              </a:rPr>
              <a:t>。</a:t>
            </a:r>
          </a:p>
          <a:p>
            <a:r>
              <a:rPr lang="zh-TW" altLang="en-US" sz="2000" dirty="0" smtClean="0">
                <a:latin typeface="標楷體" panose="03000509000000000000" pitchFamily="65" charset="-120"/>
                <a:ea typeface="標楷體" panose="03000509000000000000" pitchFamily="65" charset="-120"/>
              </a:rPr>
              <a:t>依前項第三款規定辦理者，受理機關應踐行行政程序法第一章第六節及第一百零四條至第一百零六條規定。</a:t>
            </a:r>
          </a:p>
        </p:txBody>
      </p:sp>
      <p:grpSp>
        <p:nvGrpSpPr>
          <p:cNvPr id="9" name="群組 8"/>
          <p:cNvGrpSpPr/>
          <p:nvPr/>
        </p:nvGrpSpPr>
        <p:grpSpPr>
          <a:xfrm>
            <a:off x="225332" y="4798893"/>
            <a:ext cx="8667148" cy="646331"/>
            <a:chOff x="414634" y="6035710"/>
            <a:chExt cx="17155668" cy="552509"/>
          </a:xfrm>
        </p:grpSpPr>
        <p:sp>
          <p:nvSpPr>
            <p:cNvPr id="10" name="五角星形 9"/>
            <p:cNvSpPr/>
            <p:nvPr/>
          </p:nvSpPr>
          <p:spPr>
            <a:xfrm>
              <a:off x="414634" y="6131778"/>
              <a:ext cx="907030" cy="400110"/>
            </a:xfrm>
            <a:prstGeom prst="star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11" name="文字方塊 10"/>
            <p:cNvSpPr txBox="1"/>
            <p:nvPr/>
          </p:nvSpPr>
          <p:spPr>
            <a:xfrm>
              <a:off x="1321664" y="6035710"/>
              <a:ext cx="16248638" cy="552509"/>
            </a:xfrm>
            <a:prstGeom prst="rect">
              <a:avLst/>
            </a:prstGeom>
            <a:noFill/>
          </p:spPr>
          <p:txBody>
            <a:bodyPr wrap="square" rtlCol="0">
              <a:spAutoFit/>
            </a:bodyPr>
            <a:lstStyle/>
            <a:p>
              <a:r>
                <a:rPr lang="zh-TW" altLang="en-US" dirty="0" smtClean="0">
                  <a:latin typeface="標楷體" panose="03000509000000000000" pitchFamily="65" charset="-120"/>
                  <a:ea typeface="標楷體" panose="03000509000000000000" pitchFamily="65" charset="-120"/>
                </a:rPr>
                <a:t>民法</a:t>
              </a:r>
              <a:r>
                <a:rPr lang="en-US" altLang="zh-TW" dirty="0" smtClean="0">
                  <a:latin typeface="標楷體" panose="03000509000000000000" pitchFamily="65" charset="-120"/>
                  <a:ea typeface="標楷體" panose="03000509000000000000" pitchFamily="65" charset="-120"/>
                </a:rPr>
                <a:t>820</a:t>
              </a:r>
              <a:r>
                <a:rPr lang="zh-TW" altLang="en-US" dirty="0" smtClean="0">
                  <a:latin typeface="標楷體" panose="03000509000000000000" pitchFamily="65" charset="-120"/>
                  <a:ea typeface="標楷體" panose="03000509000000000000" pitchFamily="65" charset="-120"/>
                </a:rPr>
                <a:t>條：共有物之管理，除</a:t>
              </a:r>
              <a:r>
                <a:rPr lang="zh-TW" altLang="en-US" b="1" dirty="0" smtClean="0">
                  <a:latin typeface="標楷體" panose="03000509000000000000" pitchFamily="65" charset="-120"/>
                  <a:ea typeface="標楷體" panose="03000509000000000000" pitchFamily="65" charset="-120"/>
                </a:rPr>
                <a:t>契約</a:t>
              </a:r>
              <a:r>
                <a:rPr lang="zh-TW" altLang="en-US" dirty="0" smtClean="0">
                  <a:latin typeface="標楷體" panose="03000509000000000000" pitchFamily="65" charset="-120"/>
                  <a:ea typeface="標楷體" panose="03000509000000000000" pitchFamily="65" charset="-120"/>
                </a:rPr>
                <a:t>另有</a:t>
              </a:r>
              <a:r>
                <a:rPr lang="zh-TW" altLang="en-US" b="1" dirty="0" smtClean="0">
                  <a:latin typeface="標楷體" panose="03000509000000000000" pitchFamily="65" charset="-120"/>
                  <a:ea typeface="標楷體" panose="03000509000000000000" pitchFamily="65" charset="-120"/>
                </a:rPr>
                <a:t>約定</a:t>
              </a:r>
              <a:r>
                <a:rPr lang="zh-TW" altLang="en-US" dirty="0" smtClean="0">
                  <a:latin typeface="標楷體" panose="03000509000000000000" pitchFamily="65" charset="-120"/>
                  <a:ea typeface="標楷體" panose="03000509000000000000" pitchFamily="65" charset="-120"/>
                </a:rPr>
                <a:t>外，應以共有人過半數及其應有部分合計過半數之同意行之。但其應有部分合計逾三分之二者，其人數不予計算。</a:t>
              </a:r>
            </a:p>
          </p:txBody>
        </p:sp>
      </p:grpSp>
      <p:grpSp>
        <p:nvGrpSpPr>
          <p:cNvPr id="12" name="群組 11"/>
          <p:cNvGrpSpPr/>
          <p:nvPr/>
        </p:nvGrpSpPr>
        <p:grpSpPr>
          <a:xfrm>
            <a:off x="225331" y="5445224"/>
            <a:ext cx="8667148" cy="923330"/>
            <a:chOff x="414634" y="6035710"/>
            <a:chExt cx="17155668" cy="789297"/>
          </a:xfrm>
        </p:grpSpPr>
        <p:sp>
          <p:nvSpPr>
            <p:cNvPr id="13" name="五角星形 12"/>
            <p:cNvSpPr/>
            <p:nvPr/>
          </p:nvSpPr>
          <p:spPr>
            <a:xfrm>
              <a:off x="414634" y="6131778"/>
              <a:ext cx="907030" cy="400110"/>
            </a:xfrm>
            <a:prstGeom prst="star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14" name="文字方塊 13"/>
            <p:cNvSpPr txBox="1"/>
            <p:nvPr/>
          </p:nvSpPr>
          <p:spPr>
            <a:xfrm>
              <a:off x="1321664" y="6035710"/>
              <a:ext cx="16248638" cy="789297"/>
            </a:xfrm>
            <a:prstGeom prst="rect">
              <a:avLst/>
            </a:prstGeom>
            <a:noFill/>
          </p:spPr>
          <p:txBody>
            <a:bodyPr wrap="square" rtlCol="0">
              <a:spAutoFit/>
            </a:bodyPr>
            <a:lstStyle/>
            <a:p>
              <a:r>
                <a:rPr lang="zh-TW" altLang="en-US" dirty="0" smtClean="0">
                  <a:latin typeface="標楷體" panose="03000509000000000000" pitchFamily="65" charset="-120"/>
                  <a:ea typeface="標楷體" panose="03000509000000000000" pitchFamily="65" charset="-120"/>
                </a:rPr>
                <a:t>民法</a:t>
              </a:r>
              <a:r>
                <a:rPr lang="en-US" altLang="zh-TW" dirty="0" smtClean="0">
                  <a:latin typeface="標楷體" panose="03000509000000000000" pitchFamily="65" charset="-120"/>
                  <a:ea typeface="標楷體" panose="03000509000000000000" pitchFamily="65" charset="-120"/>
                </a:rPr>
                <a:t>826</a:t>
              </a:r>
              <a:r>
                <a:rPr lang="zh-TW" altLang="en-US" dirty="0" smtClean="0">
                  <a:latin typeface="標楷體" panose="03000509000000000000" pitchFamily="65" charset="-120"/>
                  <a:ea typeface="標楷體" panose="03000509000000000000" pitchFamily="65" charset="-120"/>
                </a:rPr>
                <a:t>條之一：不動產共有人間關於共有物使用、管理、分割或禁止分割之</a:t>
              </a:r>
              <a:endParaRPr lang="en-US" altLang="zh-TW" dirty="0" smtClean="0">
                <a:latin typeface="標楷體" panose="03000509000000000000" pitchFamily="65" charset="-120"/>
                <a:ea typeface="標楷體" panose="03000509000000000000" pitchFamily="65" charset="-120"/>
              </a:endParaRPr>
            </a:p>
            <a:p>
              <a:r>
                <a:rPr lang="zh-TW" altLang="en-US" b="1" dirty="0" smtClean="0">
                  <a:latin typeface="標楷體" panose="03000509000000000000" pitchFamily="65" charset="-120"/>
                  <a:ea typeface="標楷體" panose="03000509000000000000" pitchFamily="65" charset="-120"/>
                </a:rPr>
                <a:t>約定</a:t>
              </a:r>
              <a:r>
                <a:rPr lang="zh-TW" altLang="en-US" dirty="0" smtClean="0">
                  <a:latin typeface="標楷體" panose="03000509000000000000" pitchFamily="65" charset="-120"/>
                  <a:ea typeface="標楷體" panose="03000509000000000000" pitchFamily="65" charset="-120"/>
                </a:rPr>
                <a:t>或第八百二十條第一項規定所為之</a:t>
              </a:r>
              <a:r>
                <a:rPr lang="zh-TW" altLang="en-US" b="1" dirty="0" smtClean="0">
                  <a:latin typeface="標楷體" panose="03000509000000000000" pitchFamily="65" charset="-120"/>
                  <a:ea typeface="標楷體" panose="03000509000000000000" pitchFamily="65" charset="-120"/>
                </a:rPr>
                <a:t>決定</a:t>
              </a:r>
              <a:r>
                <a:rPr lang="zh-TW" altLang="en-US" dirty="0" smtClean="0">
                  <a:latin typeface="標楷體" panose="03000509000000000000" pitchFamily="65" charset="-120"/>
                  <a:ea typeface="標楷體" panose="03000509000000000000" pitchFamily="65" charset="-120"/>
                </a:rPr>
                <a:t>，於登記後，對於應有部分之受讓人或取得物權之人，具有效力，其由法院</a:t>
              </a:r>
              <a:r>
                <a:rPr lang="zh-TW" altLang="en-US" b="1" dirty="0" smtClean="0">
                  <a:latin typeface="標楷體" panose="03000509000000000000" pitchFamily="65" charset="-120"/>
                  <a:ea typeface="標楷體" panose="03000509000000000000" pitchFamily="65" charset="-120"/>
                </a:rPr>
                <a:t>裁定</a:t>
              </a:r>
              <a:r>
                <a:rPr lang="zh-TW" altLang="en-US" dirty="0" smtClean="0">
                  <a:latin typeface="標楷體" panose="03000509000000000000" pitchFamily="65" charset="-120"/>
                  <a:ea typeface="標楷體" panose="03000509000000000000" pitchFamily="65" charset="-120"/>
                </a:rPr>
                <a:t>所定之管理，經登記後，亦同。</a:t>
              </a:r>
            </a:p>
          </p:txBody>
        </p:sp>
      </p:grpSp>
      <p:sp>
        <p:nvSpPr>
          <p:cNvPr id="2" name="投影片編號版面配置區 1"/>
          <p:cNvSpPr>
            <a:spLocks noGrp="1"/>
          </p:cNvSpPr>
          <p:nvPr>
            <p:ph type="sldNum" sz="quarter" idx="12"/>
          </p:nvPr>
        </p:nvSpPr>
        <p:spPr/>
        <p:txBody>
          <a:bodyPr/>
          <a:lstStyle/>
          <a:p>
            <a:fld id="{53C148F8-E709-4571-B7BA-25A6FD9DF310}" type="slidenum">
              <a:rPr lang="zh-TW" altLang="en-US" smtClean="0"/>
              <a:pPr/>
              <a:t>36</a:t>
            </a:fld>
            <a:endParaRPr lang="zh-TW" altLang="en-US"/>
          </a:p>
        </p:txBody>
      </p:sp>
    </p:spTree>
    <p:extLst>
      <p:ext uri="{BB962C8B-B14F-4D97-AF65-F5344CB8AC3E}">
        <p14:creationId xmlns:p14="http://schemas.microsoft.com/office/powerpoint/2010/main" xmlns="" val="29362073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1619672" y="529516"/>
            <a:ext cx="5929828"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農業用地不得認定為作農業使用規定</a:t>
            </a:r>
            <a:endParaRPr lang="zh-TW" altLang="en-US" sz="2800" dirty="0">
              <a:latin typeface="標楷體" panose="03000509000000000000" pitchFamily="65" charset="-120"/>
              <a:ea typeface="標楷體" panose="03000509000000000000" pitchFamily="65" charset="-120"/>
            </a:endParaRPr>
          </a:p>
        </p:txBody>
      </p:sp>
      <p:sp>
        <p:nvSpPr>
          <p:cNvPr id="3" name="矩形 2"/>
          <p:cNvSpPr/>
          <p:nvPr/>
        </p:nvSpPr>
        <p:spPr>
          <a:xfrm>
            <a:off x="1475656" y="1459923"/>
            <a:ext cx="6250429" cy="430887"/>
          </a:xfrm>
          <a:prstGeom prst="rect">
            <a:avLst/>
          </a:prstGeom>
        </p:spPr>
        <p:txBody>
          <a:bodyPr wrap="none">
            <a:spAutoFit/>
          </a:bodyPr>
          <a:lstStyle/>
          <a:p>
            <a:r>
              <a:rPr lang="zh-TW" altLang="zh-TW" sz="2200" dirty="0">
                <a:latin typeface="標楷體" panose="03000509000000000000" pitchFamily="65" charset="-120"/>
                <a:ea typeface="標楷體" panose="03000509000000000000" pitchFamily="65" charset="-120"/>
              </a:rPr>
              <a:t>農業用地作農業使用認定及核發證明</a:t>
            </a:r>
            <a:r>
              <a:rPr lang="zh-TW" altLang="zh-TW" sz="2200" dirty="0" smtClean="0">
                <a:latin typeface="標楷體" panose="03000509000000000000" pitchFamily="65" charset="-120"/>
                <a:ea typeface="標楷體" panose="03000509000000000000" pitchFamily="65" charset="-120"/>
              </a:rPr>
              <a:t>辦法</a:t>
            </a:r>
            <a:r>
              <a:rPr lang="zh-TW" altLang="en-US" sz="2200" dirty="0" smtClean="0">
                <a:latin typeface="標楷體" panose="03000509000000000000" pitchFamily="65" charset="-120"/>
                <a:ea typeface="標楷體" panose="03000509000000000000" pitchFamily="65" charset="-120"/>
              </a:rPr>
              <a:t> 第五條</a:t>
            </a:r>
            <a:endParaRPr lang="zh-TW" altLang="en-US" sz="2200" dirty="0">
              <a:latin typeface="標楷體" panose="03000509000000000000" pitchFamily="65" charset="-120"/>
              <a:ea typeface="標楷體" panose="03000509000000000000" pitchFamily="65" charset="-120"/>
            </a:endParaRPr>
          </a:p>
        </p:txBody>
      </p:sp>
      <p:cxnSp>
        <p:nvCxnSpPr>
          <p:cNvPr id="4" name="直線接點 3"/>
          <p:cNvCxnSpPr/>
          <p:nvPr/>
        </p:nvCxnSpPr>
        <p:spPr>
          <a:xfrm>
            <a:off x="1547664" y="1891971"/>
            <a:ext cx="6051271" cy="22129"/>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288032" y="2001722"/>
            <a:ext cx="8604448" cy="3731534"/>
          </a:xfrm>
          <a:prstGeom prst="rect">
            <a:avLst/>
          </a:prstGeom>
        </p:spPr>
        <p:txBody>
          <a:bodyPr wrap="square">
            <a:spAutoFit/>
          </a:bodyPr>
          <a:lstStyle/>
          <a:p>
            <a:pPr>
              <a:lnSpc>
                <a:spcPct val="150000"/>
              </a:lnSpc>
            </a:pPr>
            <a:r>
              <a:rPr lang="zh-TW" altLang="en-US" sz="2000" dirty="0" smtClean="0">
                <a:latin typeface="標楷體" panose="03000509000000000000" pitchFamily="65" charset="-120"/>
                <a:ea typeface="標楷體" panose="03000509000000000000" pitchFamily="65" charset="-120"/>
              </a:rPr>
              <a:t> 農業用地有下列各款情形之一者，不得認定為作農業使用：</a:t>
            </a:r>
          </a:p>
          <a:p>
            <a:pPr>
              <a:lnSpc>
                <a:spcPct val="150000"/>
              </a:lnSpc>
            </a:pPr>
            <a:r>
              <a:rPr lang="zh-TW" altLang="en-US" sz="2000" dirty="0" smtClean="0">
                <a:latin typeface="標楷體" panose="03000509000000000000" pitchFamily="65" charset="-120"/>
                <a:ea typeface="標楷體" panose="03000509000000000000" pitchFamily="65" charset="-120"/>
              </a:rPr>
              <a:t>一、農業設施或農舍之興建面積，超過核准使用面積或未依核定用途使用。</a:t>
            </a:r>
          </a:p>
          <a:p>
            <a:pPr>
              <a:lnSpc>
                <a:spcPct val="150000"/>
              </a:lnSpc>
            </a:pPr>
            <a:r>
              <a:rPr lang="zh-TW" altLang="en-US" sz="2000" dirty="0" smtClean="0">
                <a:latin typeface="標楷體" panose="03000509000000000000" pitchFamily="65" charset="-120"/>
                <a:ea typeface="標楷體" panose="03000509000000000000" pitchFamily="65" charset="-120"/>
              </a:rPr>
              <a:t>二、本條例中華民國八十九年一月二十六日修正公布施行前，以多筆農業用</a:t>
            </a:r>
            <a:endParaRPr lang="en-US" altLang="zh-TW" sz="2000" dirty="0" smtClean="0">
              <a:latin typeface="標楷體" panose="03000509000000000000" pitchFamily="65" charset="-120"/>
              <a:ea typeface="標楷體" panose="03000509000000000000" pitchFamily="65" charset="-120"/>
            </a:endParaRPr>
          </a:p>
          <a:p>
            <a:pPr>
              <a:lnSpc>
                <a:spcPct val="150000"/>
              </a:lnSpc>
            </a:pPr>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地合併計算基地面積申請興建農舍，其原合併計算之農業用地部分或全</a:t>
            </a:r>
            <a:endParaRPr lang="en-US" altLang="zh-TW" sz="2000" dirty="0" smtClean="0">
              <a:latin typeface="標楷體" panose="03000509000000000000" pitchFamily="65" charset="-120"/>
              <a:ea typeface="標楷體" panose="03000509000000000000" pitchFamily="65" charset="-120"/>
            </a:endParaRPr>
          </a:p>
          <a:p>
            <a:pPr>
              <a:lnSpc>
                <a:spcPct val="150000"/>
              </a:lnSpc>
            </a:pPr>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部業已移轉他人，致農舍坐落之農業用地不符合原申請興建農舍之要件。</a:t>
            </a:r>
          </a:p>
          <a:p>
            <a:pPr>
              <a:lnSpc>
                <a:spcPct val="150000"/>
              </a:lnSpc>
            </a:pPr>
            <a:r>
              <a:rPr lang="zh-TW" altLang="en-US" sz="2000" dirty="0" smtClean="0">
                <a:latin typeface="標楷體" panose="03000509000000000000" pitchFamily="65" charset="-120"/>
                <a:ea typeface="標楷體" panose="03000509000000000000" pitchFamily="65" charset="-120"/>
              </a:rPr>
              <a:t>三、現場有阻斷排灌水系統等情事。</a:t>
            </a:r>
          </a:p>
          <a:p>
            <a:pPr>
              <a:lnSpc>
                <a:spcPct val="150000"/>
              </a:lnSpc>
            </a:pPr>
            <a:r>
              <a:rPr lang="zh-TW" altLang="en-US" sz="2000" dirty="0" smtClean="0">
                <a:latin typeface="標楷體" panose="03000509000000000000" pitchFamily="65" charset="-120"/>
                <a:ea typeface="標楷體" panose="03000509000000000000" pitchFamily="65" charset="-120"/>
              </a:rPr>
              <a:t>四、現場有與農業經營無關或妨礙耕作之障礙物、砂石、廢棄物、柏油、水</a:t>
            </a:r>
            <a:endParaRPr lang="en-US" altLang="zh-TW" sz="2000" dirty="0" smtClean="0">
              <a:latin typeface="標楷體" panose="03000509000000000000" pitchFamily="65" charset="-120"/>
              <a:ea typeface="標楷體" panose="03000509000000000000" pitchFamily="65" charset="-120"/>
            </a:endParaRPr>
          </a:p>
          <a:p>
            <a:pPr>
              <a:lnSpc>
                <a:spcPct val="150000"/>
              </a:lnSpc>
            </a:pPr>
            <a:r>
              <a:rPr lang="zh-TW" altLang="en-US" sz="2000" dirty="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   泥等使用情形。</a:t>
            </a:r>
          </a:p>
        </p:txBody>
      </p:sp>
      <p:sp>
        <p:nvSpPr>
          <p:cNvPr id="6" name="投影片編號版面配置區 5"/>
          <p:cNvSpPr>
            <a:spLocks noGrp="1"/>
          </p:cNvSpPr>
          <p:nvPr>
            <p:ph type="sldNum" sz="quarter" idx="12"/>
          </p:nvPr>
        </p:nvSpPr>
        <p:spPr/>
        <p:txBody>
          <a:bodyPr/>
          <a:lstStyle/>
          <a:p>
            <a:fld id="{53C148F8-E709-4571-B7BA-25A6FD9DF310}" type="slidenum">
              <a:rPr lang="zh-TW" altLang="en-US" smtClean="0"/>
              <a:pPr/>
              <a:t>37</a:t>
            </a:fld>
            <a:endParaRPr lang="zh-TW" altLang="en-US"/>
          </a:p>
        </p:txBody>
      </p:sp>
    </p:spTree>
    <p:extLst>
      <p:ext uri="{BB962C8B-B14F-4D97-AF65-F5344CB8AC3E}">
        <p14:creationId xmlns:p14="http://schemas.microsoft.com/office/powerpoint/2010/main" xmlns="" val="32279459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1187624" y="260648"/>
            <a:ext cx="7007046"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申請農業用地作農業設施容許使用審查辦法</a:t>
            </a:r>
          </a:p>
        </p:txBody>
      </p:sp>
      <p:sp>
        <p:nvSpPr>
          <p:cNvPr id="11" name="矩形 10"/>
          <p:cNvSpPr/>
          <p:nvPr/>
        </p:nvSpPr>
        <p:spPr>
          <a:xfrm>
            <a:off x="251520" y="908720"/>
            <a:ext cx="8712968" cy="707886"/>
          </a:xfrm>
          <a:prstGeom prst="rect">
            <a:avLst/>
          </a:prstGeom>
        </p:spPr>
        <p:txBody>
          <a:bodyPr wrap="square">
            <a:spAutoFit/>
          </a:bodyPr>
          <a:lstStyle/>
          <a:p>
            <a:r>
              <a:rPr lang="zh-TW" altLang="zh-TW" sz="2000" dirty="0">
                <a:latin typeface="標楷體" panose="03000509000000000000" pitchFamily="65" charset="-120"/>
                <a:ea typeface="標楷體" panose="03000509000000000000" pitchFamily="65" charset="-120"/>
              </a:rPr>
              <a:t>第</a:t>
            </a:r>
            <a:r>
              <a:rPr lang="en-US" altLang="zh-TW" sz="2000" dirty="0">
                <a:latin typeface="標楷體" panose="03000509000000000000" pitchFamily="65" charset="-120"/>
                <a:ea typeface="標楷體" panose="03000509000000000000" pitchFamily="65" charset="-120"/>
              </a:rPr>
              <a:t> 1 </a:t>
            </a:r>
            <a:r>
              <a:rPr lang="zh-TW" altLang="zh-TW" sz="2000" dirty="0">
                <a:latin typeface="標楷體" panose="03000509000000000000" pitchFamily="65" charset="-120"/>
                <a:ea typeface="標楷體" panose="03000509000000000000" pitchFamily="65" charset="-120"/>
              </a:rPr>
              <a:t>條</a:t>
            </a:r>
            <a:r>
              <a:rPr lang="en-US" altLang="zh-TW" sz="2000" dirty="0">
                <a:latin typeface="標楷體" panose="03000509000000000000" pitchFamily="65" charset="-120"/>
                <a:ea typeface="標楷體" panose="03000509000000000000" pitchFamily="65" charset="-120"/>
              </a:rPr>
              <a:t> </a:t>
            </a:r>
          </a:p>
          <a:p>
            <a:r>
              <a:rPr lang="zh-TW" altLang="zh-TW" sz="2000" dirty="0" smtClean="0">
                <a:latin typeface="標楷體" panose="03000509000000000000" pitchFamily="65" charset="-120"/>
                <a:ea typeface="標楷體" panose="03000509000000000000" pitchFamily="65" charset="-120"/>
              </a:rPr>
              <a:t>本</a:t>
            </a:r>
            <a:r>
              <a:rPr lang="zh-TW" altLang="zh-TW" sz="2000" dirty="0">
                <a:latin typeface="標楷體" panose="03000509000000000000" pitchFamily="65" charset="-120"/>
                <a:ea typeface="標楷體" panose="03000509000000000000" pitchFamily="65" charset="-120"/>
              </a:rPr>
              <a:t>辦法依農業發展條例（以下簡稱本條例）第八條之一第三項規定訂定之。</a:t>
            </a:r>
          </a:p>
        </p:txBody>
      </p:sp>
      <p:sp>
        <p:nvSpPr>
          <p:cNvPr id="12" name="矩形 11" hidden="1"/>
          <p:cNvSpPr/>
          <p:nvPr/>
        </p:nvSpPr>
        <p:spPr>
          <a:xfrm>
            <a:off x="145196" y="3995678"/>
            <a:ext cx="8998804" cy="2862322"/>
          </a:xfrm>
          <a:prstGeom prst="rect">
            <a:avLst/>
          </a:prstGeom>
        </p:spPr>
        <p:txBody>
          <a:bodyPr wrap="square">
            <a:spAutoFit/>
          </a:bodyPr>
          <a:lstStyle/>
          <a:p>
            <a:r>
              <a:rPr lang="zh-TW" altLang="zh-TW" dirty="0"/>
              <a:t>第</a:t>
            </a:r>
            <a:r>
              <a:rPr lang="en-US" altLang="zh-TW" dirty="0"/>
              <a:t> </a:t>
            </a:r>
            <a:r>
              <a:rPr lang="en-US" altLang="zh-TW" dirty="0" smtClean="0"/>
              <a:t>2 </a:t>
            </a:r>
            <a:r>
              <a:rPr lang="zh-TW" altLang="zh-TW" dirty="0"/>
              <a:t>條</a:t>
            </a:r>
            <a:r>
              <a:rPr lang="en-US" altLang="zh-TW" dirty="0"/>
              <a:t> </a:t>
            </a:r>
            <a:r>
              <a:rPr lang="zh-TW" altLang="en-US" dirty="0" smtClean="0"/>
              <a:t>：本辦法所稱農業用地之範圍如下：</a:t>
            </a:r>
          </a:p>
          <a:p>
            <a:r>
              <a:rPr lang="zh-TW" altLang="en-US" dirty="0" smtClean="0"/>
              <a:t>一、	依區域計畫法劃定為各種使用分區內所編定之農牧用地、林業用地、養殖用地、國土保安用地，及上開分區內暫未依法編定用地別之土地。</a:t>
            </a:r>
          </a:p>
          <a:p>
            <a:r>
              <a:rPr lang="zh-TW" altLang="en-US" dirty="0" smtClean="0"/>
              <a:t>二、	依都市計畫法劃定為農業區、保護區內之土地。</a:t>
            </a:r>
          </a:p>
          <a:p>
            <a:r>
              <a:rPr lang="zh-TW" altLang="en-US" dirty="0" smtClean="0"/>
              <a:t>三、	依國家公園法劃定為國家公園區內按各種分區別及使用性質，經國家公園管理機關會同有關機關認定作為農業用地使用之土地。</a:t>
            </a:r>
          </a:p>
          <a:p>
            <a:r>
              <a:rPr lang="zh-TW" altLang="en-US" dirty="0" smtClean="0"/>
              <a:t>前項第一款所定依區域計畫法劃定為各種使用分區內暫未依法編定用地別之土地，申請前應先補註使用地類別。但位屬山坡地範圍內森林區、山坡地保育區及風景區之土地，依非都市土地使用管制規則第七條規定適用林業用地管制，並依林業用地申請使用者，不在此限。</a:t>
            </a:r>
          </a:p>
        </p:txBody>
      </p:sp>
      <p:sp>
        <p:nvSpPr>
          <p:cNvPr id="13" name="矩形 12"/>
          <p:cNvSpPr/>
          <p:nvPr/>
        </p:nvSpPr>
        <p:spPr>
          <a:xfrm>
            <a:off x="216024" y="2156371"/>
            <a:ext cx="8748464" cy="4416594"/>
          </a:xfrm>
          <a:prstGeom prst="rect">
            <a:avLst/>
          </a:prstGeom>
        </p:spPr>
        <p:txBody>
          <a:bodyPr wrap="square">
            <a:spAutoFit/>
          </a:bodyPr>
          <a:lstStyle/>
          <a:p>
            <a:r>
              <a:rPr lang="zh-TW" altLang="zh-TW" sz="1900" dirty="0" smtClean="0">
                <a:latin typeface="標楷體" panose="03000509000000000000" pitchFamily="65" charset="-120"/>
                <a:ea typeface="標楷體" panose="03000509000000000000" pitchFamily="65" charset="-120"/>
              </a:rPr>
              <a:t>農業</a:t>
            </a:r>
            <a:r>
              <a:rPr lang="zh-TW" altLang="zh-TW" sz="1900" dirty="0">
                <a:latin typeface="標楷體" panose="03000509000000000000" pitchFamily="65" charset="-120"/>
                <a:ea typeface="標楷體" panose="03000509000000000000" pitchFamily="65" charset="-120"/>
              </a:rPr>
              <a:t>用地上申請以竹木、稻草、塑膠材料、角鋼、鐵絲網或其他材料搭建無固定基礎之臨時性與農業生產有關之設施，免申請建築執照。直轄市、縣</a:t>
            </a:r>
            <a:r>
              <a:rPr lang="en-US" altLang="zh-TW" sz="1900" dirty="0">
                <a:latin typeface="標楷體" panose="03000509000000000000" pitchFamily="65" charset="-120"/>
                <a:ea typeface="標楷體" panose="03000509000000000000" pitchFamily="65" charset="-120"/>
              </a:rPr>
              <a:t> (</a:t>
            </a:r>
            <a:r>
              <a:rPr lang="zh-TW" altLang="zh-TW" sz="1900" dirty="0">
                <a:latin typeface="標楷體" panose="03000509000000000000" pitchFamily="65" charset="-120"/>
                <a:ea typeface="標楷體" panose="03000509000000000000" pitchFamily="65" charset="-120"/>
              </a:rPr>
              <a:t>市</a:t>
            </a:r>
            <a:r>
              <a:rPr lang="en-US" altLang="zh-TW" sz="1900" dirty="0">
                <a:latin typeface="標楷體" panose="03000509000000000000" pitchFamily="65" charset="-120"/>
                <a:ea typeface="標楷體" panose="03000509000000000000" pitchFamily="65" charset="-120"/>
              </a:rPr>
              <a:t>) </a:t>
            </a:r>
            <a:r>
              <a:rPr lang="zh-TW" altLang="zh-TW" sz="1900" dirty="0">
                <a:latin typeface="標楷體" panose="03000509000000000000" pitchFamily="65" charset="-120"/>
                <a:ea typeface="標楷體" panose="03000509000000000000" pitchFamily="65" charset="-120"/>
              </a:rPr>
              <a:t>政府得斟酌地方農業經營需要，訂定農業用地上搭建無固定基礎之臨時性與農業生產有關設施之審查規範。</a:t>
            </a:r>
            <a:r>
              <a:rPr lang="en-US" altLang="zh-TW" sz="1900" dirty="0">
                <a:latin typeface="標楷體" panose="03000509000000000000" pitchFamily="65" charset="-120"/>
                <a:ea typeface="標楷體" panose="03000509000000000000" pitchFamily="65" charset="-120"/>
              </a:rPr>
              <a:t>                          </a:t>
            </a:r>
            <a:endParaRPr lang="zh-TW" altLang="zh-TW" sz="1900" dirty="0">
              <a:latin typeface="標楷體" panose="03000509000000000000" pitchFamily="65" charset="-120"/>
              <a:ea typeface="標楷體" panose="03000509000000000000" pitchFamily="65" charset="-120"/>
            </a:endParaRPr>
          </a:p>
          <a:p>
            <a:pPr>
              <a:spcBef>
                <a:spcPts val="600"/>
              </a:spcBef>
            </a:pPr>
            <a:r>
              <a:rPr lang="zh-TW" altLang="zh-TW" sz="1900" dirty="0">
                <a:latin typeface="標楷體" panose="03000509000000000000" pitchFamily="65" charset="-120"/>
                <a:ea typeface="標楷體" panose="03000509000000000000" pitchFamily="65" charset="-120"/>
              </a:rPr>
              <a:t>農業用地上</a:t>
            </a:r>
            <a:r>
              <a:rPr lang="zh-TW" altLang="zh-TW" sz="1900" b="1" dirty="0">
                <a:latin typeface="標楷體" panose="03000509000000000000" pitchFamily="65" charset="-120"/>
                <a:ea typeface="標楷體" panose="03000509000000000000" pitchFamily="65" charset="-120"/>
              </a:rPr>
              <a:t>興建有固定基礎之農業設施，應先申請農業設施之容許使用，並依法申請建築執照。</a:t>
            </a:r>
            <a:r>
              <a:rPr lang="zh-TW" altLang="zh-TW" sz="1900" u="sng" dirty="0">
                <a:latin typeface="標楷體" panose="03000509000000000000" pitchFamily="65" charset="-120"/>
                <a:ea typeface="標楷體" panose="03000509000000000000" pitchFamily="65" charset="-120"/>
              </a:rPr>
              <a:t>但農業設施面積在四十五平方公尺以下，且屬一層樓之建築者，免申請建築執照。</a:t>
            </a:r>
            <a:r>
              <a:rPr lang="zh-TW" altLang="zh-TW" sz="1900" dirty="0">
                <a:latin typeface="標楷體" panose="03000509000000000000" pitchFamily="65" charset="-120"/>
                <a:ea typeface="標楷體" panose="03000509000000000000" pitchFamily="65" charset="-120"/>
              </a:rPr>
              <a:t>本條例中華民國九十二年一月十三日修正施行前，已興建有固定基礎之農業設施，面積在二百五十平方公尺以下而無安全顧慮者，得免申請建築執照。</a:t>
            </a:r>
            <a:r>
              <a:rPr lang="en-US" altLang="zh-TW" sz="1900" dirty="0">
                <a:latin typeface="標楷體" panose="03000509000000000000" pitchFamily="65" charset="-120"/>
                <a:ea typeface="標楷體" panose="03000509000000000000" pitchFamily="65" charset="-120"/>
              </a:rPr>
              <a:t>                                </a:t>
            </a:r>
            <a:endParaRPr lang="zh-TW" altLang="zh-TW" sz="1900" dirty="0">
              <a:latin typeface="標楷體" panose="03000509000000000000" pitchFamily="65" charset="-120"/>
              <a:ea typeface="標楷體" panose="03000509000000000000" pitchFamily="65" charset="-120"/>
            </a:endParaRPr>
          </a:p>
          <a:p>
            <a:pPr>
              <a:spcBef>
                <a:spcPts val="600"/>
              </a:spcBef>
            </a:pPr>
            <a:r>
              <a:rPr lang="zh-TW" altLang="zh-TW" sz="1900" dirty="0">
                <a:latin typeface="標楷體" panose="03000509000000000000" pitchFamily="65" charset="-120"/>
                <a:ea typeface="標楷體" panose="03000509000000000000" pitchFamily="65" charset="-120"/>
              </a:rPr>
              <a:t>前項農業設施容許使用與興建之種類、興建面積與高度、申請程序及其他應遵行事項之辦法，由中央主管機關會商有關機關定之。</a:t>
            </a:r>
            <a:r>
              <a:rPr lang="en-US" altLang="zh-TW" sz="1900" dirty="0">
                <a:latin typeface="標楷體" panose="03000509000000000000" pitchFamily="65" charset="-120"/>
                <a:ea typeface="標楷體" panose="03000509000000000000" pitchFamily="65" charset="-120"/>
              </a:rPr>
              <a:t>              </a:t>
            </a:r>
            <a:endParaRPr lang="zh-TW" altLang="zh-TW" sz="1900" dirty="0">
              <a:latin typeface="標楷體" panose="03000509000000000000" pitchFamily="65" charset="-120"/>
              <a:ea typeface="標楷體" panose="03000509000000000000" pitchFamily="65" charset="-120"/>
            </a:endParaRPr>
          </a:p>
          <a:p>
            <a:pPr>
              <a:spcBef>
                <a:spcPts val="600"/>
              </a:spcBef>
            </a:pPr>
            <a:r>
              <a:rPr lang="zh-TW" altLang="zh-TW" sz="1900" dirty="0">
                <a:latin typeface="標楷體" panose="03000509000000000000" pitchFamily="65" charset="-120"/>
                <a:ea typeface="標楷體" panose="03000509000000000000" pitchFamily="65" charset="-120"/>
              </a:rPr>
              <a:t>對於農民需求較多且可提高農業經營附加價值之農業設施，主管機關得訂定農業設施標準圖樣。採用該圖樣於農業用地施設者，得免由建築師設計監造或營造廠承建。</a:t>
            </a:r>
          </a:p>
        </p:txBody>
      </p:sp>
      <p:sp>
        <p:nvSpPr>
          <p:cNvPr id="14" name="矩形 13"/>
          <p:cNvSpPr/>
          <p:nvPr/>
        </p:nvSpPr>
        <p:spPr>
          <a:xfrm>
            <a:off x="179512" y="1700808"/>
            <a:ext cx="2877711" cy="400110"/>
          </a:xfrm>
          <a:prstGeom prst="rect">
            <a:avLst/>
          </a:prstGeom>
        </p:spPr>
        <p:txBody>
          <a:bodyPr wrap="none">
            <a:spAutoFit/>
          </a:bodyPr>
          <a:lstStyle/>
          <a:p>
            <a:pPr algn="ctr"/>
            <a:r>
              <a:rPr lang="zh-TW" altLang="en-US" sz="2000" dirty="0" smtClean="0">
                <a:latin typeface="標楷體" panose="03000509000000000000" pitchFamily="65" charset="-120"/>
                <a:ea typeface="標楷體" panose="03000509000000000000" pitchFamily="65" charset="-120"/>
              </a:rPr>
              <a:t>農業發展條例</a:t>
            </a:r>
            <a:r>
              <a:rPr lang="zh-TW" altLang="zh-TW" sz="2000" dirty="0" smtClean="0">
                <a:latin typeface="標楷體" panose="03000509000000000000" pitchFamily="65" charset="-120"/>
                <a:ea typeface="標楷體" panose="03000509000000000000" pitchFamily="65" charset="-120"/>
              </a:rPr>
              <a:t>第</a:t>
            </a:r>
            <a:r>
              <a:rPr lang="en-US" altLang="zh-TW" sz="2000" dirty="0" smtClean="0">
                <a:latin typeface="標楷體" panose="03000509000000000000" pitchFamily="65" charset="-120"/>
                <a:ea typeface="標楷體" panose="03000509000000000000" pitchFamily="65" charset="-120"/>
              </a:rPr>
              <a:t> 8-1 </a:t>
            </a:r>
            <a:r>
              <a:rPr lang="zh-TW" altLang="zh-TW" sz="2000" dirty="0" smtClean="0">
                <a:latin typeface="標楷體" panose="03000509000000000000" pitchFamily="65" charset="-120"/>
                <a:ea typeface="標楷體" panose="03000509000000000000" pitchFamily="65" charset="-120"/>
              </a:rPr>
              <a:t>條</a:t>
            </a:r>
          </a:p>
        </p:txBody>
      </p:sp>
      <p:cxnSp>
        <p:nvCxnSpPr>
          <p:cNvPr id="15" name="直線接點 14"/>
          <p:cNvCxnSpPr/>
          <p:nvPr/>
        </p:nvCxnSpPr>
        <p:spPr>
          <a:xfrm>
            <a:off x="314164" y="2084455"/>
            <a:ext cx="260840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 name="投影片編號版面配置區 1"/>
          <p:cNvSpPr>
            <a:spLocks noGrp="1"/>
          </p:cNvSpPr>
          <p:nvPr>
            <p:ph type="sldNum" sz="quarter" idx="12"/>
          </p:nvPr>
        </p:nvSpPr>
        <p:spPr/>
        <p:txBody>
          <a:bodyPr/>
          <a:lstStyle/>
          <a:p>
            <a:fld id="{53C148F8-E709-4571-B7BA-25A6FD9DF310}" type="slidenum">
              <a:rPr lang="zh-TW" altLang="en-US" smtClean="0"/>
              <a:pPr/>
              <a:t>38</a:t>
            </a:fld>
            <a:endParaRPr lang="zh-TW" altLang="en-US"/>
          </a:p>
        </p:txBody>
      </p:sp>
    </p:spTree>
    <p:extLst>
      <p:ext uri="{BB962C8B-B14F-4D97-AF65-F5344CB8AC3E}">
        <p14:creationId xmlns:p14="http://schemas.microsoft.com/office/powerpoint/2010/main" xmlns="" val="7100464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53C148F8-E709-4571-B7BA-25A6FD9DF310}" type="slidenum">
              <a:rPr lang="zh-TW" altLang="en-US" smtClean="0"/>
              <a:pPr/>
              <a:t>39</a:t>
            </a:fld>
            <a:endParaRPr lang="zh-TW" altLang="en-US"/>
          </a:p>
        </p:txBody>
      </p:sp>
      <p:sp>
        <p:nvSpPr>
          <p:cNvPr id="3" name="文字方塊 2"/>
          <p:cNvSpPr txBox="1"/>
          <p:nvPr/>
        </p:nvSpPr>
        <p:spPr>
          <a:xfrm>
            <a:off x="3203848" y="260648"/>
            <a:ext cx="2698175"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農業用地之節稅</a:t>
            </a:r>
          </a:p>
        </p:txBody>
      </p:sp>
      <p:sp>
        <p:nvSpPr>
          <p:cNvPr id="5" name="文字方塊 4"/>
          <p:cNvSpPr txBox="1"/>
          <p:nvPr/>
        </p:nvSpPr>
        <p:spPr>
          <a:xfrm>
            <a:off x="395536" y="836712"/>
            <a:ext cx="8568952" cy="6126805"/>
          </a:xfrm>
          <a:prstGeom prst="rect">
            <a:avLst/>
          </a:prstGeom>
          <a:noFill/>
        </p:spPr>
        <p:txBody>
          <a:bodyPr wrap="square" rtlCol="0">
            <a:spAutoFit/>
          </a:bodyPr>
          <a:lstStyle/>
          <a:p>
            <a:pPr marL="342900" indent="-342900">
              <a:lnSpc>
                <a:spcPct val="150000"/>
              </a:lnSpc>
              <a:buFont typeface="Wingdings" panose="05000000000000000000" pitchFamily="2" charset="2"/>
              <a:buChar char="l"/>
            </a:pPr>
            <a:r>
              <a:rPr lang="zh-TW" altLang="en-US" sz="2200" dirty="0" smtClean="0">
                <a:latin typeface="標楷體" panose="03000509000000000000" pitchFamily="65" charset="-120"/>
                <a:ea typeface="標楷體" panose="03000509000000000000" pitchFamily="65" charset="-120"/>
              </a:rPr>
              <a:t>作</a:t>
            </a:r>
            <a:r>
              <a:rPr lang="zh-TW" altLang="en-US" sz="2200" dirty="0">
                <a:latin typeface="標楷體" panose="03000509000000000000" pitchFamily="65" charset="-120"/>
                <a:ea typeface="標楷體" panose="03000509000000000000" pitchFamily="65" charset="-120"/>
              </a:rPr>
              <a:t>農業使用之農業用地移轉與自然人時，得申請不課徵土地增值稅</a:t>
            </a:r>
            <a:r>
              <a:rPr lang="zh-TW" altLang="en-US" sz="2200" dirty="0" smtClean="0">
                <a:latin typeface="標楷體" panose="03000509000000000000" pitchFamily="65" charset="-120"/>
                <a:ea typeface="標楷體" panose="03000509000000000000" pitchFamily="65" charset="-120"/>
              </a:rPr>
              <a:t>。</a:t>
            </a:r>
            <a:r>
              <a:rPr lang="en-US" altLang="zh-TW" sz="2200" dirty="0" smtClean="0">
                <a:latin typeface="標楷體" panose="03000509000000000000" pitchFamily="65" charset="-120"/>
                <a:ea typeface="標楷體" panose="03000509000000000000" pitchFamily="65" charset="-120"/>
              </a:rPr>
              <a:t>(</a:t>
            </a:r>
            <a:r>
              <a:rPr lang="zh-TW" altLang="en-US" sz="2200" dirty="0" smtClean="0">
                <a:latin typeface="標楷體" panose="03000509000000000000" pitchFamily="65" charset="-120"/>
                <a:ea typeface="標楷體" panose="03000509000000000000" pitchFamily="65" charset="-120"/>
              </a:rPr>
              <a:t>農業</a:t>
            </a:r>
            <a:r>
              <a:rPr lang="zh-TW" altLang="en-US" sz="2200" dirty="0">
                <a:latin typeface="標楷體" panose="03000509000000000000" pitchFamily="65" charset="-120"/>
                <a:ea typeface="標楷體" panose="03000509000000000000" pitchFamily="65" charset="-120"/>
              </a:rPr>
              <a:t>發展條例第</a:t>
            </a:r>
            <a:r>
              <a:rPr lang="en-US" altLang="zh-TW" sz="2200" dirty="0">
                <a:latin typeface="標楷體" panose="03000509000000000000" pitchFamily="65" charset="-120"/>
                <a:ea typeface="標楷體" panose="03000509000000000000" pitchFamily="65" charset="-120"/>
              </a:rPr>
              <a:t>37</a:t>
            </a:r>
            <a:r>
              <a:rPr lang="zh-TW" altLang="en-US" sz="2200" dirty="0" smtClean="0">
                <a:latin typeface="標楷體" panose="03000509000000000000" pitchFamily="65" charset="-120"/>
                <a:ea typeface="標楷體" panose="03000509000000000000" pitchFamily="65" charset="-120"/>
              </a:rPr>
              <a:t>條</a:t>
            </a:r>
            <a:r>
              <a:rPr lang="en-US" altLang="zh-TW" sz="2200" dirty="0" smtClean="0">
                <a:latin typeface="標楷體" panose="03000509000000000000" pitchFamily="65" charset="-120"/>
                <a:ea typeface="標楷體" panose="03000509000000000000" pitchFamily="65" charset="-120"/>
              </a:rPr>
              <a:t>)</a:t>
            </a:r>
          </a:p>
          <a:p>
            <a:pPr marL="342900" indent="-342900">
              <a:lnSpc>
                <a:spcPct val="150000"/>
              </a:lnSpc>
              <a:buFont typeface="Wingdings" panose="05000000000000000000" pitchFamily="2" charset="2"/>
              <a:buChar char="l"/>
            </a:pPr>
            <a:r>
              <a:rPr lang="zh-TW" altLang="en-US" sz="2200" dirty="0">
                <a:latin typeface="標楷體" panose="03000509000000000000" pitchFamily="65" charset="-120"/>
                <a:ea typeface="標楷體" panose="03000509000000000000" pitchFamily="65" charset="-120"/>
              </a:rPr>
              <a:t>作農業使用之農業用地及其地上農作物，由繼承人或受遺贈人承受者，其土地及地上農作物之價值，免徵</a:t>
            </a:r>
            <a:r>
              <a:rPr lang="zh-TW" altLang="en-US" sz="2200" dirty="0" smtClean="0">
                <a:latin typeface="標楷體" panose="03000509000000000000" pitchFamily="65" charset="-120"/>
                <a:ea typeface="標楷體" panose="03000509000000000000" pitchFamily="65" charset="-120"/>
              </a:rPr>
              <a:t>遺產稅。</a:t>
            </a:r>
            <a:r>
              <a:rPr lang="en-US" altLang="zh-TW" sz="2200" dirty="0" smtClean="0">
                <a:latin typeface="標楷體" panose="03000509000000000000" pitchFamily="65" charset="-120"/>
                <a:ea typeface="標楷體" panose="03000509000000000000" pitchFamily="65" charset="-120"/>
              </a:rPr>
              <a:t>(</a:t>
            </a:r>
            <a:r>
              <a:rPr lang="zh-TW" altLang="en-US" sz="2200" dirty="0">
                <a:latin typeface="標楷體" panose="03000509000000000000" pitchFamily="65" charset="-120"/>
                <a:ea typeface="標楷體" panose="03000509000000000000" pitchFamily="65" charset="-120"/>
              </a:rPr>
              <a:t>農業發展條例第</a:t>
            </a:r>
            <a:r>
              <a:rPr lang="en-US" altLang="zh-TW" sz="2200" dirty="0" smtClean="0">
                <a:latin typeface="標楷體" panose="03000509000000000000" pitchFamily="65" charset="-120"/>
                <a:ea typeface="標楷體" panose="03000509000000000000" pitchFamily="65" charset="-120"/>
              </a:rPr>
              <a:t>38</a:t>
            </a:r>
            <a:r>
              <a:rPr lang="zh-TW" altLang="en-US" sz="2200" dirty="0" smtClean="0">
                <a:latin typeface="標楷體" panose="03000509000000000000" pitchFamily="65" charset="-120"/>
                <a:ea typeface="標楷體" panose="03000509000000000000" pitchFamily="65" charset="-120"/>
              </a:rPr>
              <a:t>條</a:t>
            </a:r>
            <a:r>
              <a:rPr lang="en-US" altLang="zh-TW" sz="2200" dirty="0" smtClean="0">
                <a:latin typeface="標楷體" panose="03000509000000000000" pitchFamily="65" charset="-120"/>
                <a:ea typeface="標楷體" panose="03000509000000000000" pitchFamily="65" charset="-120"/>
              </a:rPr>
              <a:t>)</a:t>
            </a:r>
          </a:p>
          <a:p>
            <a:pPr marL="342900" indent="-342900">
              <a:lnSpc>
                <a:spcPct val="150000"/>
              </a:lnSpc>
              <a:buFont typeface="Wingdings" panose="05000000000000000000" pitchFamily="2" charset="2"/>
              <a:buChar char="l"/>
            </a:pPr>
            <a:r>
              <a:rPr lang="zh-TW" altLang="en-US" sz="2200" dirty="0">
                <a:latin typeface="標楷體" panose="03000509000000000000" pitchFamily="65" charset="-120"/>
                <a:ea typeface="標楷體" panose="03000509000000000000" pitchFamily="65" charset="-120"/>
              </a:rPr>
              <a:t>作農業使用之農業用地及其地上農作物，贈與民法第一千一百三十八條所定繼承人者，其土地及地上農作物之價值，免徵</a:t>
            </a:r>
            <a:r>
              <a:rPr lang="zh-TW" altLang="en-US" sz="2200" dirty="0" smtClean="0">
                <a:latin typeface="標楷體" panose="03000509000000000000" pitchFamily="65" charset="-120"/>
                <a:ea typeface="標楷體" panose="03000509000000000000" pitchFamily="65" charset="-120"/>
              </a:rPr>
              <a:t>贈與稅。</a:t>
            </a:r>
            <a:r>
              <a:rPr lang="en-US" altLang="zh-TW" sz="2200" dirty="0">
                <a:latin typeface="標楷體" panose="03000509000000000000" pitchFamily="65" charset="-120"/>
                <a:ea typeface="標楷體" panose="03000509000000000000" pitchFamily="65" charset="-120"/>
              </a:rPr>
              <a:t> (</a:t>
            </a:r>
            <a:r>
              <a:rPr lang="zh-TW" altLang="en-US" sz="2200" dirty="0">
                <a:latin typeface="標楷體" panose="03000509000000000000" pitchFamily="65" charset="-120"/>
                <a:ea typeface="標楷體" panose="03000509000000000000" pitchFamily="65" charset="-120"/>
              </a:rPr>
              <a:t>農業發展條例第</a:t>
            </a:r>
            <a:r>
              <a:rPr lang="en-US" altLang="zh-TW" sz="2200" dirty="0">
                <a:latin typeface="標楷體" panose="03000509000000000000" pitchFamily="65" charset="-120"/>
                <a:ea typeface="標楷體" panose="03000509000000000000" pitchFamily="65" charset="-120"/>
              </a:rPr>
              <a:t>38</a:t>
            </a:r>
            <a:r>
              <a:rPr lang="zh-TW" altLang="en-US" sz="2200" dirty="0">
                <a:latin typeface="標楷體" panose="03000509000000000000" pitchFamily="65" charset="-120"/>
                <a:ea typeface="標楷體" panose="03000509000000000000" pitchFamily="65" charset="-120"/>
              </a:rPr>
              <a:t>條</a:t>
            </a:r>
            <a:r>
              <a:rPr lang="en-US" altLang="zh-TW" sz="2200" dirty="0">
                <a:latin typeface="標楷體" panose="03000509000000000000" pitchFamily="65" charset="-120"/>
                <a:ea typeface="標楷體" panose="03000509000000000000" pitchFamily="65" charset="-120"/>
              </a:rPr>
              <a:t>)</a:t>
            </a:r>
            <a:endParaRPr lang="en-US" altLang="zh-TW" sz="2200" dirty="0" smtClean="0">
              <a:latin typeface="標楷體" panose="03000509000000000000" pitchFamily="65" charset="-120"/>
              <a:ea typeface="標楷體" panose="03000509000000000000" pitchFamily="65" charset="-120"/>
            </a:endParaRPr>
          </a:p>
          <a:p>
            <a:pPr marL="342900" indent="-342900">
              <a:lnSpc>
                <a:spcPct val="150000"/>
              </a:lnSpc>
              <a:buFont typeface="Wingdings" panose="05000000000000000000" pitchFamily="2" charset="2"/>
              <a:buChar char="l"/>
            </a:pPr>
            <a:r>
              <a:rPr lang="zh-TW" altLang="en-US" sz="2200" dirty="0" smtClean="0">
                <a:latin typeface="標楷體" panose="03000509000000000000" pitchFamily="65" charset="-120"/>
                <a:ea typeface="標楷體" panose="03000509000000000000" pitchFamily="65" charset="-120"/>
              </a:rPr>
              <a:t>房地合一稅免稅範圍：符合農業發展條例第</a:t>
            </a:r>
            <a:r>
              <a:rPr lang="en-US" altLang="zh-TW" sz="2200" dirty="0" smtClean="0">
                <a:latin typeface="標楷體" panose="03000509000000000000" pitchFamily="65" charset="-120"/>
                <a:ea typeface="標楷體" panose="03000509000000000000" pitchFamily="65" charset="-120"/>
              </a:rPr>
              <a:t>37</a:t>
            </a:r>
            <a:r>
              <a:rPr lang="zh-TW" altLang="en-US" sz="2200" dirty="0" smtClean="0">
                <a:latin typeface="標楷體" panose="03000509000000000000" pitchFamily="65" charset="-120"/>
                <a:ea typeface="標楷體" panose="03000509000000000000" pitchFamily="65" charset="-120"/>
              </a:rPr>
              <a:t>條及第</a:t>
            </a:r>
            <a:r>
              <a:rPr lang="en-US" altLang="zh-TW" sz="2200" dirty="0" smtClean="0">
                <a:latin typeface="標楷體" panose="03000509000000000000" pitchFamily="65" charset="-120"/>
                <a:ea typeface="標楷體" panose="03000509000000000000" pitchFamily="65" charset="-120"/>
              </a:rPr>
              <a:t>38</a:t>
            </a:r>
            <a:r>
              <a:rPr lang="zh-TW" altLang="en-US" sz="2200" dirty="0" smtClean="0">
                <a:latin typeface="標楷體" panose="03000509000000000000" pitchFamily="65" charset="-120"/>
                <a:ea typeface="標楷體" panose="03000509000000000000" pitchFamily="65" charset="-120"/>
              </a:rPr>
              <a:t>條之一規定得申請不課徵土地</a:t>
            </a:r>
            <a:r>
              <a:rPr lang="zh-TW" altLang="en-US" sz="2200" dirty="0">
                <a:latin typeface="標楷體" panose="03000509000000000000" pitchFamily="65" charset="-120"/>
                <a:ea typeface="標楷體" panose="03000509000000000000" pitchFamily="65" charset="-120"/>
              </a:rPr>
              <a:t>增值</a:t>
            </a:r>
            <a:r>
              <a:rPr lang="zh-TW" altLang="en-US" sz="2200" dirty="0" smtClean="0">
                <a:latin typeface="標楷體" panose="03000509000000000000" pitchFamily="65" charset="-120"/>
                <a:ea typeface="標楷體" panose="03000509000000000000" pitchFamily="65" charset="-120"/>
              </a:rPr>
              <a:t>稅之土地。</a:t>
            </a:r>
            <a:r>
              <a:rPr lang="en-US" altLang="zh-TW" sz="2200" dirty="0" smtClean="0">
                <a:latin typeface="標楷體" panose="03000509000000000000" pitchFamily="65" charset="-120"/>
                <a:ea typeface="標楷體" panose="03000509000000000000" pitchFamily="65" charset="-120"/>
              </a:rPr>
              <a:t>(</a:t>
            </a:r>
            <a:r>
              <a:rPr lang="zh-TW" altLang="en-US" sz="2200" dirty="0" smtClean="0">
                <a:latin typeface="標楷體" panose="03000509000000000000" pitchFamily="65" charset="-120"/>
                <a:ea typeface="標楷體" panose="03000509000000000000" pitchFamily="65" charset="-120"/>
              </a:rPr>
              <a:t>所得稅條例</a:t>
            </a:r>
            <a:r>
              <a:rPr lang="zh-TW" altLang="en-US" sz="2200" dirty="0">
                <a:latin typeface="標楷體" panose="03000509000000000000" pitchFamily="65" charset="-120"/>
                <a:ea typeface="標楷體" panose="03000509000000000000" pitchFamily="65" charset="-120"/>
              </a:rPr>
              <a:t>第</a:t>
            </a:r>
            <a:r>
              <a:rPr lang="en-US" altLang="zh-TW" sz="2200" dirty="0">
                <a:latin typeface="標楷體" panose="03000509000000000000" pitchFamily="65" charset="-120"/>
                <a:ea typeface="標楷體" panose="03000509000000000000" pitchFamily="65" charset="-120"/>
              </a:rPr>
              <a:t>4</a:t>
            </a:r>
            <a:r>
              <a:rPr lang="zh-TW" altLang="en-US" sz="2200" dirty="0">
                <a:latin typeface="標楷體" panose="03000509000000000000" pitchFamily="65" charset="-120"/>
                <a:ea typeface="標楷體" panose="03000509000000000000" pitchFamily="65" charset="-120"/>
              </a:rPr>
              <a:t>條</a:t>
            </a:r>
            <a:r>
              <a:rPr lang="zh-TW" altLang="en-US" sz="2200" dirty="0" smtClean="0">
                <a:latin typeface="標楷體" panose="03000509000000000000" pitchFamily="65" charset="-120"/>
                <a:ea typeface="標楷體" panose="03000509000000000000" pitchFamily="65" charset="-120"/>
              </a:rPr>
              <a:t>之</a:t>
            </a:r>
            <a:r>
              <a:rPr lang="zh-TW" altLang="en-US" sz="2200" dirty="0">
                <a:latin typeface="標楷體" panose="03000509000000000000" pitchFamily="65" charset="-120"/>
                <a:ea typeface="標楷體" panose="03000509000000000000" pitchFamily="65" charset="-120"/>
              </a:rPr>
              <a:t>五</a:t>
            </a:r>
            <a:r>
              <a:rPr lang="en-US" altLang="zh-TW" sz="2200" dirty="0" smtClean="0">
                <a:latin typeface="標楷體" panose="03000509000000000000" pitchFamily="65" charset="-120"/>
                <a:ea typeface="標楷體" panose="03000509000000000000" pitchFamily="65" charset="-120"/>
              </a:rPr>
              <a:t>)</a:t>
            </a:r>
          </a:p>
          <a:p>
            <a:pPr marL="342900" indent="-342900">
              <a:lnSpc>
                <a:spcPct val="150000"/>
              </a:lnSpc>
              <a:buFont typeface="Wingdings" panose="05000000000000000000" pitchFamily="2" charset="2"/>
              <a:buChar char="l"/>
            </a:pPr>
            <a:r>
              <a:rPr lang="zh-TW" altLang="en-US" sz="2200" dirty="0">
                <a:latin typeface="標楷體" panose="03000509000000000000" pitchFamily="65" charset="-120"/>
                <a:ea typeface="標楷體" panose="03000509000000000000" pitchFamily="65" charset="-120"/>
              </a:rPr>
              <a:t>農地農</a:t>
            </a:r>
            <a:r>
              <a:rPr lang="zh-TW" altLang="en-US" sz="2200" dirty="0" smtClean="0">
                <a:latin typeface="標楷體" panose="03000509000000000000" pitchFamily="65" charset="-120"/>
                <a:ea typeface="標楷體" panose="03000509000000000000" pitchFamily="65" charset="-120"/>
              </a:rPr>
              <a:t>用不課徵地價稅</a:t>
            </a:r>
            <a:endParaRPr lang="zh-TW" altLang="en-US" sz="2200" dirty="0">
              <a:latin typeface="標楷體" panose="03000509000000000000" pitchFamily="65" charset="-120"/>
              <a:ea typeface="標楷體" panose="03000509000000000000" pitchFamily="65" charset="-120"/>
            </a:endParaRPr>
          </a:p>
          <a:p>
            <a:pPr>
              <a:lnSpc>
                <a:spcPct val="150000"/>
              </a:lnSpc>
            </a:pPr>
            <a:endParaRPr lang="zh-TW" altLang="en-US" sz="2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370017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3995936" y="550421"/>
            <a:ext cx="1107996" cy="646331"/>
          </a:xfrm>
          <a:prstGeom prst="rect">
            <a:avLst/>
          </a:prstGeom>
          <a:noFill/>
        </p:spPr>
        <p:txBody>
          <a:bodyPr wrap="none" rtlCol="0">
            <a:spAutoFit/>
          </a:bodyPr>
          <a:lstStyle/>
          <a:p>
            <a:r>
              <a:rPr lang="zh-TW" altLang="en-US" sz="3600" dirty="0" smtClean="0">
                <a:latin typeface="標楷體" panose="03000509000000000000" pitchFamily="65" charset="-120"/>
                <a:ea typeface="標楷體" panose="03000509000000000000" pitchFamily="65" charset="-120"/>
              </a:rPr>
              <a:t>前言</a:t>
            </a:r>
            <a:endParaRPr lang="en-US" altLang="zh-TW" sz="3600" dirty="0" smtClean="0">
              <a:latin typeface="標楷體" panose="03000509000000000000" pitchFamily="65" charset="-120"/>
              <a:ea typeface="標楷體" panose="03000509000000000000" pitchFamily="65" charset="-120"/>
            </a:endParaRPr>
          </a:p>
        </p:txBody>
      </p:sp>
      <p:sp>
        <p:nvSpPr>
          <p:cNvPr id="4" name="文字方塊 3"/>
          <p:cNvSpPr txBox="1"/>
          <p:nvPr/>
        </p:nvSpPr>
        <p:spPr>
          <a:xfrm>
            <a:off x="755576" y="1442968"/>
            <a:ext cx="7704856" cy="3570208"/>
          </a:xfrm>
          <a:prstGeom prst="rect">
            <a:avLst/>
          </a:prstGeom>
          <a:noFill/>
        </p:spPr>
        <p:txBody>
          <a:bodyPr wrap="square" rtlCol="0">
            <a:spAutoFit/>
          </a:bodyPr>
          <a:lstStyle/>
          <a:p>
            <a:pPr marL="342900" indent="-342900">
              <a:buFont typeface="+mj-lt"/>
              <a:buAutoNum type="arabicPeriod"/>
            </a:pPr>
            <a:r>
              <a:rPr lang="zh-TW" altLang="en-US" sz="2800" dirty="0" smtClean="0">
                <a:latin typeface="標楷體" panose="03000509000000000000" pitchFamily="65" charset="-120"/>
                <a:ea typeface="標楷體" panose="03000509000000000000" pitchFamily="65" charset="-120"/>
              </a:rPr>
              <a:t>景氣不好，不動產之業績不好。房子賣不出去，農地、農舍總價比房子貴，怎麼可能有買方？</a:t>
            </a:r>
            <a:endParaRPr lang="en-US" altLang="zh-TW" sz="2800" dirty="0" smtClean="0">
              <a:latin typeface="標楷體" panose="03000509000000000000" pitchFamily="65" charset="-120"/>
              <a:ea typeface="標楷體" panose="03000509000000000000" pitchFamily="65" charset="-120"/>
            </a:endParaRPr>
          </a:p>
          <a:p>
            <a:pPr marL="342900" indent="-342900">
              <a:spcBef>
                <a:spcPts val="1800"/>
              </a:spcBef>
              <a:buFont typeface="+mj-lt"/>
              <a:buAutoNum type="arabicPeriod"/>
            </a:pPr>
            <a:r>
              <a:rPr lang="zh-TW" altLang="en-US" sz="2800" dirty="0">
                <a:latin typeface="標楷體" panose="03000509000000000000" pitchFamily="65" charset="-120"/>
                <a:ea typeface="標楷體" panose="03000509000000000000" pitchFamily="65" charset="-120"/>
              </a:rPr>
              <a:t>賣一輩子</a:t>
            </a:r>
            <a:r>
              <a:rPr lang="zh-TW" altLang="en-US" sz="2800" dirty="0" smtClean="0">
                <a:latin typeface="標楷體" panose="03000509000000000000" pitchFamily="65" charset="-120"/>
                <a:ea typeface="標楷體" panose="03000509000000000000" pitchFamily="65" charset="-120"/>
              </a:rPr>
              <a:t>房子</a:t>
            </a:r>
            <a:r>
              <a:rPr lang="zh-TW" altLang="en-US" sz="2800" dirty="0">
                <a:latin typeface="標楷體" panose="03000509000000000000" pitchFamily="65" charset="-120"/>
                <a:ea typeface="標楷體" panose="03000509000000000000" pitchFamily="65" charset="-120"/>
              </a:rPr>
              <a:t>；賣幾十年房子；只會賣</a:t>
            </a:r>
            <a:r>
              <a:rPr lang="zh-TW" altLang="en-US" sz="2800" dirty="0" smtClean="0">
                <a:latin typeface="標楷體" panose="03000509000000000000" pitchFamily="65" charset="-120"/>
                <a:ea typeface="標楷體" panose="03000509000000000000" pitchFamily="65" charset="-120"/>
              </a:rPr>
              <a:t>房子，農地、農舍怎麼賣？</a:t>
            </a:r>
            <a:endParaRPr lang="en-US" altLang="zh-TW" sz="2800" dirty="0" smtClean="0">
              <a:latin typeface="標楷體" panose="03000509000000000000" pitchFamily="65" charset="-120"/>
              <a:ea typeface="標楷體" panose="03000509000000000000" pitchFamily="65" charset="-120"/>
            </a:endParaRPr>
          </a:p>
          <a:p>
            <a:pPr marL="342900" indent="-342900">
              <a:spcBef>
                <a:spcPts val="1800"/>
              </a:spcBef>
              <a:buFont typeface="+mj-lt"/>
              <a:buAutoNum type="arabicPeriod"/>
            </a:pPr>
            <a:r>
              <a:rPr lang="zh-TW" altLang="en-US" sz="2800" dirty="0">
                <a:latin typeface="標楷體" panose="03000509000000000000" pitchFamily="65" charset="-120"/>
                <a:ea typeface="標楷體" panose="03000509000000000000" pitchFamily="65" charset="-120"/>
              </a:rPr>
              <a:t>如果有機會充實自我專業農地行銷策略；讓自己成為賺錢</a:t>
            </a:r>
            <a:r>
              <a:rPr lang="zh-TW" altLang="en-US" sz="2800" dirty="0" smtClean="0">
                <a:latin typeface="標楷體" panose="03000509000000000000" pitchFamily="65" charset="-120"/>
                <a:ea typeface="標楷體" panose="03000509000000000000" pitchFamily="65" charset="-120"/>
              </a:rPr>
              <a:t>高手，您願意嗎？</a:t>
            </a:r>
            <a:endParaRPr lang="en-US" altLang="zh-TW" sz="2800" dirty="0" smtClean="0">
              <a:latin typeface="標楷體" panose="03000509000000000000" pitchFamily="65" charset="-120"/>
              <a:ea typeface="標楷體" panose="03000509000000000000" pitchFamily="65" charset="-120"/>
            </a:endParaRPr>
          </a:p>
          <a:p>
            <a:r>
              <a:rPr lang="zh-TW" altLang="en-US" sz="2800" dirty="0" smtClean="0">
                <a:latin typeface="標楷體" panose="03000509000000000000" pitchFamily="65" charset="-120"/>
                <a:ea typeface="標楷體" panose="03000509000000000000" pitchFamily="65" charset="-120"/>
              </a:rPr>
              <a:t>  </a:t>
            </a:r>
            <a:r>
              <a:rPr lang="en-US" altLang="zh-TW" sz="2800" dirty="0" smtClean="0">
                <a:latin typeface="標楷體" panose="03000509000000000000" pitchFamily="65" charset="-120"/>
                <a:ea typeface="標楷體" panose="03000509000000000000" pitchFamily="65" charset="-120"/>
              </a:rPr>
              <a:t>ex</a:t>
            </a:r>
            <a:r>
              <a:rPr lang="zh-TW" altLang="en-US" sz="2800" dirty="0" smtClean="0">
                <a:latin typeface="標楷體" panose="03000509000000000000" pitchFamily="65" charset="-120"/>
                <a:ea typeface="標楷體" panose="03000509000000000000" pitchFamily="65" charset="-120"/>
              </a:rPr>
              <a:t>：賣鞋子的故事，事在人為，心想事成</a:t>
            </a:r>
            <a:endParaRPr lang="en-US" altLang="zh-TW" sz="2800" dirty="0" smtClean="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fld id="{53C148F8-E709-4571-B7BA-25A6FD9DF310}" type="slidenum">
              <a:rPr lang="zh-TW" altLang="en-US" smtClean="0"/>
              <a:pPr/>
              <a:t>4</a:t>
            </a:fld>
            <a:endParaRPr lang="zh-TW" altLang="en-US"/>
          </a:p>
        </p:txBody>
      </p:sp>
    </p:spTree>
    <p:extLst>
      <p:ext uri="{BB962C8B-B14F-4D97-AF65-F5344CB8AC3E}">
        <p14:creationId xmlns:p14="http://schemas.microsoft.com/office/powerpoint/2010/main" xmlns="" val="29523684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3635896" y="332656"/>
            <a:ext cx="1826141" cy="584775"/>
          </a:xfrm>
          <a:prstGeom prst="rect">
            <a:avLst/>
          </a:prstGeom>
          <a:noFill/>
        </p:spPr>
        <p:txBody>
          <a:bodyPr wrap="none" rtlCol="0">
            <a:spAutoFit/>
          </a:bodyPr>
          <a:lstStyle/>
          <a:p>
            <a:r>
              <a:rPr lang="zh-TW" altLang="en-US" sz="3200" dirty="0" smtClean="0">
                <a:latin typeface="標楷體" panose="03000509000000000000" pitchFamily="65" charset="-120"/>
                <a:ea typeface="標楷體" panose="03000509000000000000" pitchFamily="65" charset="-120"/>
              </a:rPr>
              <a:t>案例分享</a:t>
            </a:r>
          </a:p>
        </p:txBody>
      </p:sp>
      <p:sp>
        <p:nvSpPr>
          <p:cNvPr id="4" name="文字方塊 3"/>
          <p:cNvSpPr txBox="1"/>
          <p:nvPr/>
        </p:nvSpPr>
        <p:spPr>
          <a:xfrm>
            <a:off x="323528" y="1109057"/>
            <a:ext cx="8496944" cy="5632311"/>
          </a:xfrm>
          <a:prstGeom prst="rect">
            <a:avLst/>
          </a:prstGeom>
          <a:noFill/>
        </p:spPr>
        <p:txBody>
          <a:bodyPr wrap="square" rtlCol="0">
            <a:spAutoFit/>
          </a:bodyPr>
          <a:lstStyle/>
          <a:p>
            <a:pPr marL="342900" indent="-342900">
              <a:lnSpc>
                <a:spcPct val="150000"/>
              </a:lnSpc>
              <a:buFont typeface="+mj-lt"/>
              <a:buAutoNum type="arabicPeriod"/>
            </a:pPr>
            <a:r>
              <a:rPr lang="zh-TW" altLang="en-US" sz="2400" dirty="0" smtClean="0">
                <a:latin typeface="標楷體" panose="03000509000000000000" pitchFamily="65" charset="-120"/>
                <a:ea typeface="標楷體" panose="03000509000000000000" pitchFamily="65" charset="-120"/>
              </a:rPr>
              <a:t>老農甲於</a:t>
            </a:r>
            <a:r>
              <a:rPr lang="en-US" altLang="zh-TW" sz="2400" dirty="0" smtClean="0">
                <a:latin typeface="標楷體" panose="03000509000000000000" pitchFamily="65" charset="-120"/>
                <a:ea typeface="標楷體" panose="03000509000000000000" pitchFamily="65" charset="-120"/>
              </a:rPr>
              <a:t>88</a:t>
            </a:r>
            <a:r>
              <a:rPr lang="zh-TW" altLang="en-US" sz="2400" dirty="0" smtClean="0">
                <a:latin typeface="標楷體" panose="03000509000000000000" pitchFamily="65" charset="-120"/>
                <a:ea typeface="標楷體" panose="03000509000000000000" pitchFamily="65" charset="-120"/>
              </a:rPr>
              <a:t>年在</a:t>
            </a:r>
            <a:r>
              <a:rPr lang="en-US" altLang="zh-TW" sz="2400" dirty="0" smtClean="0">
                <a:latin typeface="標楷體" panose="03000509000000000000" pitchFamily="65" charset="-120"/>
                <a:ea typeface="標楷體" panose="03000509000000000000" pitchFamily="65" charset="-120"/>
              </a:rPr>
              <a:t>11</a:t>
            </a:r>
            <a:r>
              <a:rPr lang="zh-TW" altLang="en-US" sz="2400" dirty="0" smtClean="0">
                <a:latin typeface="標楷體" panose="03000509000000000000" pitchFamily="65" charset="-120"/>
                <a:ea typeface="標楷體" panose="03000509000000000000" pitchFamily="65" charset="-120"/>
              </a:rPr>
              <a:t>地號</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耕地上</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興建自用農舍一戶，並提供毗鄰三鄉鎮耕作之</a:t>
            </a:r>
            <a:r>
              <a:rPr lang="en-US" altLang="zh-TW" sz="2400" dirty="0" smtClean="0">
                <a:latin typeface="標楷體" panose="03000509000000000000" pitchFamily="65" charset="-120"/>
                <a:ea typeface="標楷體" panose="03000509000000000000" pitchFamily="65" charset="-120"/>
              </a:rPr>
              <a:t>55</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56</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57</a:t>
            </a:r>
            <a:r>
              <a:rPr lang="zh-TW" altLang="en-US" sz="2400" dirty="0" smtClean="0">
                <a:latin typeface="標楷體" panose="03000509000000000000" pitchFamily="65" charset="-120"/>
                <a:ea typeface="標楷體" panose="03000509000000000000" pitchFamily="65" charset="-120"/>
              </a:rPr>
              <a:t>等三筆耕地合併興建。請問老農甲於今日</a:t>
            </a:r>
            <a:r>
              <a:rPr lang="en-US" altLang="zh-TW" sz="2400" dirty="0" smtClean="0">
                <a:latin typeface="標楷體" panose="03000509000000000000" pitchFamily="65" charset="-120"/>
                <a:ea typeface="標楷體" panose="03000509000000000000" pitchFamily="65" charset="-120"/>
              </a:rPr>
              <a:t>106</a:t>
            </a:r>
            <a:r>
              <a:rPr lang="zh-TW" altLang="en-US" sz="2400" dirty="0" smtClean="0">
                <a:latin typeface="標楷體" panose="03000509000000000000" pitchFamily="65" charset="-120"/>
                <a:ea typeface="標楷體" panose="03000509000000000000" pitchFamily="65" charset="-120"/>
              </a:rPr>
              <a:t>年</a:t>
            </a:r>
            <a:r>
              <a:rPr lang="en-US" altLang="zh-TW" sz="2400" dirty="0" smtClean="0">
                <a:latin typeface="標楷體" panose="03000509000000000000" pitchFamily="65" charset="-120"/>
                <a:ea typeface="標楷體" panose="03000509000000000000" pitchFamily="65" charset="-120"/>
              </a:rPr>
              <a:t>2</a:t>
            </a:r>
            <a:r>
              <a:rPr lang="zh-TW" altLang="en-US" sz="2400" dirty="0" smtClean="0">
                <a:latin typeface="標楷體" panose="03000509000000000000" pitchFamily="65" charset="-120"/>
                <a:ea typeface="標楷體" panose="03000509000000000000" pitchFamily="65" charset="-120"/>
              </a:rPr>
              <a:t>月</a:t>
            </a:r>
            <a:r>
              <a:rPr lang="en-US" altLang="zh-TW" sz="2400" dirty="0" smtClean="0">
                <a:latin typeface="標楷體" panose="03000509000000000000" pitchFamily="65" charset="-120"/>
                <a:ea typeface="標楷體" panose="03000509000000000000" pitchFamily="65" charset="-120"/>
              </a:rPr>
              <a:t>10</a:t>
            </a:r>
            <a:r>
              <a:rPr lang="zh-TW" altLang="en-US" sz="2400" dirty="0" smtClean="0">
                <a:latin typeface="標楷體" panose="03000509000000000000" pitchFamily="65" charset="-120"/>
                <a:ea typeface="標楷體" panose="03000509000000000000" pitchFamily="65" charset="-120"/>
              </a:rPr>
              <a:t>日欲單獨出售農舍及</a:t>
            </a:r>
            <a:r>
              <a:rPr lang="en-US" altLang="zh-TW" sz="2400" dirty="0" smtClean="0">
                <a:latin typeface="標楷體" panose="03000509000000000000" pitchFamily="65" charset="-120"/>
                <a:ea typeface="標楷體" panose="03000509000000000000" pitchFamily="65" charset="-120"/>
              </a:rPr>
              <a:t>11</a:t>
            </a:r>
            <a:r>
              <a:rPr lang="zh-TW" altLang="en-US" sz="2400" dirty="0" smtClean="0">
                <a:latin typeface="標楷體" panose="03000509000000000000" pitchFamily="65" charset="-120"/>
                <a:ea typeface="標楷體" panose="03000509000000000000" pitchFamily="65" charset="-120"/>
              </a:rPr>
              <a:t>地號，保留耕作之</a:t>
            </a:r>
            <a:r>
              <a:rPr lang="en-US" altLang="zh-TW" sz="2400" dirty="0" smtClean="0">
                <a:latin typeface="標楷體" panose="03000509000000000000" pitchFamily="65" charset="-120"/>
                <a:ea typeface="標楷體" panose="03000509000000000000" pitchFamily="65" charset="-120"/>
              </a:rPr>
              <a:t>55</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56</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57</a:t>
            </a:r>
            <a:r>
              <a:rPr lang="zh-TW" altLang="en-US" sz="2400" dirty="0" smtClean="0">
                <a:latin typeface="標楷體" panose="03000509000000000000" pitchFamily="65" charset="-120"/>
                <a:ea typeface="標楷體" panose="03000509000000000000" pitchFamily="65" charset="-120"/>
              </a:rPr>
              <a:t>之三筆耕地，是否可行？</a:t>
            </a:r>
            <a:endParaRPr lang="en-US" altLang="zh-TW" sz="2400" dirty="0" smtClean="0">
              <a:latin typeface="標楷體" panose="03000509000000000000" pitchFamily="65" charset="-120"/>
              <a:ea typeface="標楷體" panose="03000509000000000000" pitchFamily="65" charset="-120"/>
            </a:endParaRPr>
          </a:p>
          <a:p>
            <a:pPr marL="342900" indent="-342900">
              <a:lnSpc>
                <a:spcPct val="150000"/>
              </a:lnSpc>
              <a:buFont typeface="+mj-lt"/>
              <a:buAutoNum type="arabicPeriod"/>
            </a:pPr>
            <a:endParaRPr lang="en-US" altLang="zh-TW" sz="2400" dirty="0">
              <a:latin typeface="標楷體" panose="03000509000000000000" pitchFamily="65" charset="-120"/>
              <a:ea typeface="標楷體" panose="03000509000000000000" pitchFamily="65" charset="-120"/>
            </a:endParaRPr>
          </a:p>
          <a:p>
            <a:pPr marL="342900" indent="-342900">
              <a:lnSpc>
                <a:spcPct val="150000"/>
              </a:lnSpc>
              <a:buFont typeface="+mj-lt"/>
              <a:buAutoNum type="arabicPeriod"/>
            </a:pPr>
            <a:r>
              <a:rPr lang="zh-TW" altLang="en-US" sz="2400" dirty="0" smtClean="0">
                <a:latin typeface="標楷體" panose="03000509000000000000" pitchFamily="65" charset="-120"/>
                <a:ea typeface="標楷體" panose="03000509000000000000" pitchFamily="65" charset="-120"/>
              </a:rPr>
              <a:t>某乙於</a:t>
            </a:r>
            <a:r>
              <a:rPr lang="en-US" altLang="zh-TW" sz="2400" dirty="0" smtClean="0">
                <a:latin typeface="標楷體" panose="03000509000000000000" pitchFamily="65" charset="-120"/>
                <a:ea typeface="標楷體" panose="03000509000000000000" pitchFamily="65" charset="-120"/>
              </a:rPr>
              <a:t>94</a:t>
            </a:r>
            <a:r>
              <a:rPr lang="zh-TW" altLang="en-US" sz="2400" dirty="0" smtClean="0">
                <a:latin typeface="標楷體" panose="03000509000000000000" pitchFamily="65" charset="-120"/>
                <a:ea typeface="標楷體" panose="03000509000000000000" pitchFamily="65" charset="-120"/>
              </a:rPr>
              <a:t>年在</a:t>
            </a:r>
            <a:r>
              <a:rPr lang="en-US" altLang="zh-TW" sz="2400" dirty="0" smtClean="0">
                <a:latin typeface="標楷體" panose="03000509000000000000" pitchFamily="65" charset="-120"/>
                <a:ea typeface="標楷體" panose="03000509000000000000" pitchFamily="65" charset="-120"/>
              </a:rPr>
              <a:t>99</a:t>
            </a:r>
            <a:r>
              <a:rPr lang="zh-TW" altLang="en-US" sz="2400" dirty="0" smtClean="0">
                <a:latin typeface="標楷體" panose="03000509000000000000" pitchFamily="65" charset="-120"/>
                <a:ea typeface="標楷體" panose="03000509000000000000" pitchFamily="65" charset="-120"/>
              </a:rPr>
              <a:t>地</a:t>
            </a:r>
            <a:r>
              <a:rPr lang="zh-TW" altLang="en-US" sz="2400" dirty="0">
                <a:latin typeface="標楷體" panose="03000509000000000000" pitchFamily="65" charset="-120"/>
                <a:ea typeface="標楷體" panose="03000509000000000000" pitchFamily="65" charset="-120"/>
              </a:rPr>
              <a:t>號</a:t>
            </a:r>
            <a:r>
              <a:rPr lang="en-US" altLang="zh-TW" sz="2400" dirty="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耕地：面積</a:t>
            </a:r>
            <a:r>
              <a:rPr lang="en-US" altLang="zh-TW" sz="2400" dirty="0" smtClean="0">
                <a:latin typeface="標楷體" panose="03000509000000000000" pitchFamily="65" charset="-120"/>
                <a:ea typeface="標楷體" panose="03000509000000000000" pitchFamily="65" charset="-120"/>
              </a:rPr>
              <a:t>3000</a:t>
            </a:r>
            <a:r>
              <a:rPr lang="zh-TW" altLang="en-US" sz="2400" dirty="0" smtClean="0">
                <a:latin typeface="標楷體" panose="03000509000000000000" pitchFamily="65" charset="-120"/>
                <a:ea typeface="標楷體" panose="03000509000000000000" pitchFamily="65" charset="-120"/>
              </a:rPr>
              <a:t>平方公尺</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興建</a:t>
            </a:r>
            <a:r>
              <a:rPr lang="zh-TW" altLang="en-US" sz="2400" dirty="0">
                <a:latin typeface="標楷體" panose="03000509000000000000" pitchFamily="65" charset="-120"/>
                <a:ea typeface="標楷體" panose="03000509000000000000" pitchFamily="65" charset="-120"/>
              </a:rPr>
              <a:t>自用農舍一戶</a:t>
            </a:r>
            <a:r>
              <a:rPr lang="zh-TW" altLang="en-US" sz="2400" dirty="0" smtClean="0">
                <a:latin typeface="標楷體" panose="03000509000000000000" pitchFamily="65" charset="-120"/>
                <a:ea typeface="標楷體" panose="03000509000000000000" pitchFamily="65" charset="-120"/>
              </a:rPr>
              <a:t>，某甲於</a:t>
            </a:r>
            <a:r>
              <a:rPr lang="en-US" altLang="zh-TW" sz="2400" dirty="0" smtClean="0">
                <a:latin typeface="標楷體" panose="03000509000000000000" pitchFamily="65" charset="-120"/>
                <a:ea typeface="標楷體" panose="03000509000000000000" pitchFamily="65" charset="-120"/>
              </a:rPr>
              <a:t>105</a:t>
            </a:r>
            <a:r>
              <a:rPr lang="zh-TW" altLang="en-US" sz="2400" dirty="0" smtClean="0">
                <a:latin typeface="標楷體" panose="03000509000000000000" pitchFamily="65" charset="-120"/>
                <a:ea typeface="標楷體" panose="03000509000000000000" pitchFamily="65" charset="-120"/>
              </a:rPr>
              <a:t>年去世，其合法繼承人有</a:t>
            </a:r>
            <a:r>
              <a:rPr lang="en-US" altLang="zh-TW" sz="2400" dirty="0" smtClean="0">
                <a:latin typeface="標楷體" panose="03000509000000000000" pitchFamily="65" charset="-120"/>
                <a:ea typeface="標楷體" panose="03000509000000000000" pitchFamily="65" charset="-120"/>
              </a:rPr>
              <a:t>A</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B</a:t>
            </a:r>
            <a:r>
              <a:rPr lang="zh-TW" altLang="en-US" sz="2400" dirty="0" smtClean="0">
                <a:latin typeface="標楷體" panose="03000509000000000000" pitchFamily="65" charset="-120"/>
                <a:ea typeface="標楷體" panose="03000509000000000000" pitchFamily="65" charset="-120"/>
              </a:rPr>
              <a:t>兩位，</a:t>
            </a:r>
            <a:r>
              <a:rPr lang="en-US" altLang="zh-TW" sz="2400" dirty="0" smtClean="0">
                <a:latin typeface="標楷體" panose="03000509000000000000" pitchFamily="65" charset="-120"/>
                <a:ea typeface="標楷體" panose="03000509000000000000" pitchFamily="65" charset="-120"/>
              </a:rPr>
              <a:t>A</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B</a:t>
            </a:r>
            <a:r>
              <a:rPr lang="zh-TW" altLang="en-US" sz="2400" dirty="0" smtClean="0">
                <a:latin typeface="標楷體" panose="03000509000000000000" pitchFamily="65" charset="-120"/>
                <a:ea typeface="標楷體" panose="03000509000000000000" pitchFamily="65" charset="-120"/>
              </a:rPr>
              <a:t>於</a:t>
            </a:r>
            <a:r>
              <a:rPr lang="en-US" altLang="zh-TW" sz="2400" dirty="0" smtClean="0">
                <a:latin typeface="標楷體" panose="03000509000000000000" pitchFamily="65" charset="-120"/>
                <a:ea typeface="標楷體" panose="03000509000000000000" pitchFamily="65" charset="-120"/>
              </a:rPr>
              <a:t>106</a:t>
            </a:r>
            <a:r>
              <a:rPr lang="zh-TW" altLang="en-US" sz="2400" dirty="0" smtClean="0">
                <a:latin typeface="標楷體" panose="03000509000000000000" pitchFamily="65" charset="-120"/>
                <a:ea typeface="標楷體" panose="03000509000000000000" pitchFamily="65" charset="-120"/>
              </a:rPr>
              <a:t>年</a:t>
            </a:r>
            <a:r>
              <a:rPr lang="en-US" altLang="zh-TW" sz="2400" dirty="0" smtClean="0">
                <a:latin typeface="標楷體" panose="03000509000000000000" pitchFamily="65" charset="-120"/>
                <a:ea typeface="標楷體" panose="03000509000000000000" pitchFamily="65" charset="-120"/>
              </a:rPr>
              <a:t>1</a:t>
            </a:r>
            <a:r>
              <a:rPr lang="zh-TW" altLang="en-US" sz="2400" dirty="0" smtClean="0">
                <a:latin typeface="標楷體" panose="03000509000000000000" pitchFamily="65" charset="-120"/>
                <a:ea typeface="標楷體" panose="03000509000000000000" pitchFamily="65" charset="-120"/>
              </a:rPr>
              <a:t>月辦妥繼承，請問</a:t>
            </a:r>
            <a:r>
              <a:rPr lang="en-US" altLang="zh-TW" sz="2400" dirty="0" smtClean="0">
                <a:latin typeface="標楷體" panose="03000509000000000000" pitchFamily="65" charset="-120"/>
                <a:ea typeface="標楷體" panose="03000509000000000000" pitchFamily="65" charset="-120"/>
              </a:rPr>
              <a:t>A</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B</a:t>
            </a:r>
            <a:r>
              <a:rPr lang="zh-TW" altLang="en-US" sz="2400" dirty="0" smtClean="0">
                <a:latin typeface="標楷體" panose="03000509000000000000" pitchFamily="65" charset="-120"/>
                <a:ea typeface="標楷體" panose="03000509000000000000" pitchFamily="65" charset="-120"/>
              </a:rPr>
              <a:t>是否可以辦理</a:t>
            </a:r>
            <a:r>
              <a:rPr lang="en-US" altLang="zh-TW" sz="2400" dirty="0" smtClean="0">
                <a:latin typeface="標楷體" panose="03000509000000000000" pitchFamily="65" charset="-120"/>
                <a:ea typeface="標楷體" panose="03000509000000000000" pitchFamily="65" charset="-120"/>
              </a:rPr>
              <a:t>99</a:t>
            </a:r>
            <a:r>
              <a:rPr lang="zh-TW" altLang="en-US" sz="2400" dirty="0" smtClean="0">
                <a:latin typeface="標楷體" panose="03000509000000000000" pitchFamily="65" charset="-120"/>
                <a:ea typeface="標楷體" panose="03000509000000000000" pitchFamily="65" charset="-120"/>
              </a:rPr>
              <a:t>地號分割為單獨所有？</a:t>
            </a:r>
            <a:endParaRPr lang="en-US" altLang="zh-TW" sz="2400" dirty="0" smtClean="0">
              <a:latin typeface="標楷體" panose="03000509000000000000" pitchFamily="65" charset="-120"/>
              <a:ea typeface="標楷體" panose="03000509000000000000" pitchFamily="65" charset="-120"/>
            </a:endParaRPr>
          </a:p>
          <a:p>
            <a:pPr marL="342900" indent="-342900">
              <a:lnSpc>
                <a:spcPct val="150000"/>
              </a:lnSpc>
              <a:buFont typeface="+mj-lt"/>
              <a:buAutoNum type="arabicPeriod"/>
            </a:pPr>
            <a:endParaRPr lang="en-US" altLang="zh-TW" sz="2400" dirty="0">
              <a:latin typeface="標楷體" panose="03000509000000000000" pitchFamily="65" charset="-120"/>
              <a:ea typeface="標楷體" panose="03000509000000000000" pitchFamily="65" charset="-120"/>
            </a:endParaRPr>
          </a:p>
        </p:txBody>
      </p:sp>
      <p:sp>
        <p:nvSpPr>
          <p:cNvPr id="5" name="投影片編號版面配置區 4"/>
          <p:cNvSpPr>
            <a:spLocks noGrp="1"/>
          </p:cNvSpPr>
          <p:nvPr>
            <p:ph type="sldNum" sz="quarter" idx="12"/>
          </p:nvPr>
        </p:nvSpPr>
        <p:spPr/>
        <p:txBody>
          <a:bodyPr/>
          <a:lstStyle/>
          <a:p>
            <a:fld id="{53C148F8-E709-4571-B7BA-25A6FD9DF310}" type="slidenum">
              <a:rPr lang="zh-TW" altLang="en-US" smtClean="0"/>
              <a:pPr/>
              <a:t>40</a:t>
            </a:fld>
            <a:endParaRPr lang="zh-TW" altLang="en-US"/>
          </a:p>
        </p:txBody>
      </p:sp>
    </p:spTree>
    <p:extLst>
      <p:ext uri="{BB962C8B-B14F-4D97-AF65-F5344CB8AC3E}">
        <p14:creationId xmlns:p14="http://schemas.microsoft.com/office/powerpoint/2010/main" xmlns="" val="16711615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3743131" y="241484"/>
            <a:ext cx="1620957"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案例分享</a:t>
            </a:r>
          </a:p>
        </p:txBody>
      </p:sp>
      <p:sp>
        <p:nvSpPr>
          <p:cNvPr id="4" name="文字方塊 3"/>
          <p:cNvSpPr txBox="1"/>
          <p:nvPr/>
        </p:nvSpPr>
        <p:spPr>
          <a:xfrm>
            <a:off x="251520" y="908720"/>
            <a:ext cx="8640960" cy="461665"/>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2-1. </a:t>
            </a:r>
            <a:r>
              <a:rPr lang="zh-TW" altLang="en-US" sz="2400" dirty="0" smtClean="0">
                <a:latin typeface="標楷體" panose="03000509000000000000" pitchFamily="65" charset="-120"/>
                <a:ea typeface="標楷體" panose="03000509000000000000" pitchFamily="65" charset="-120"/>
              </a:rPr>
              <a:t>同第</a:t>
            </a:r>
            <a:r>
              <a:rPr lang="en-US" altLang="zh-TW" sz="2400" dirty="0" smtClean="0">
                <a:latin typeface="標楷體" panose="03000509000000000000" pitchFamily="65" charset="-120"/>
                <a:ea typeface="標楷體" panose="03000509000000000000" pitchFamily="65" charset="-120"/>
              </a:rPr>
              <a:t>2</a:t>
            </a:r>
            <a:r>
              <a:rPr lang="zh-TW" altLang="en-US" sz="2400" dirty="0" smtClean="0">
                <a:latin typeface="標楷體" panose="03000509000000000000" pitchFamily="65" charset="-120"/>
                <a:ea typeface="標楷體" panose="03000509000000000000" pitchFamily="65" charset="-120"/>
              </a:rPr>
              <a:t>題，若 </a:t>
            </a:r>
            <a:r>
              <a:rPr lang="en-US" altLang="zh-TW" sz="2400" dirty="0" smtClean="0">
                <a:latin typeface="標楷體" panose="03000509000000000000" pitchFamily="65" charset="-120"/>
                <a:ea typeface="標楷體" panose="03000509000000000000" pitchFamily="65" charset="-120"/>
              </a:rPr>
              <a:t>A</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B</a:t>
            </a:r>
            <a:r>
              <a:rPr lang="zh-TW" altLang="en-US" sz="2400" dirty="0" smtClean="0">
                <a:latin typeface="標楷體" panose="03000509000000000000" pitchFamily="65" charset="-120"/>
                <a:ea typeface="標楷體" panose="03000509000000000000" pitchFamily="65" charset="-120"/>
              </a:rPr>
              <a:t> 可辦妥</a:t>
            </a:r>
            <a:r>
              <a:rPr lang="en-US" altLang="zh-TW" sz="2400" dirty="0" smtClean="0">
                <a:latin typeface="標楷體" panose="03000509000000000000" pitchFamily="65" charset="-120"/>
                <a:ea typeface="標楷體" panose="03000509000000000000" pitchFamily="65" charset="-120"/>
              </a:rPr>
              <a:t>99</a:t>
            </a:r>
            <a:r>
              <a:rPr lang="zh-TW" altLang="en-US" sz="2400" dirty="0" smtClean="0">
                <a:latin typeface="標楷體" panose="03000509000000000000" pitchFamily="65" charset="-120"/>
                <a:ea typeface="標楷體" panose="03000509000000000000" pitchFamily="65" charset="-120"/>
              </a:rPr>
              <a:t>地號耕地分割後，詳如下圖：</a:t>
            </a:r>
            <a:endParaRPr lang="en-US" altLang="zh-TW" sz="2400" dirty="0" smtClean="0">
              <a:latin typeface="標楷體" panose="03000509000000000000" pitchFamily="65" charset="-120"/>
              <a:ea typeface="標楷體" panose="03000509000000000000" pitchFamily="65" charset="-120"/>
            </a:endParaRPr>
          </a:p>
        </p:txBody>
      </p:sp>
      <p:grpSp>
        <p:nvGrpSpPr>
          <p:cNvPr id="11" name="群組 10"/>
          <p:cNvGrpSpPr/>
          <p:nvPr/>
        </p:nvGrpSpPr>
        <p:grpSpPr>
          <a:xfrm>
            <a:off x="1140119" y="1556792"/>
            <a:ext cx="5448105" cy="1728192"/>
            <a:chOff x="1547664" y="4869160"/>
            <a:chExt cx="5448105" cy="1728192"/>
          </a:xfrm>
        </p:grpSpPr>
        <p:sp>
          <p:nvSpPr>
            <p:cNvPr id="5" name="矩形 4"/>
            <p:cNvSpPr/>
            <p:nvPr/>
          </p:nvSpPr>
          <p:spPr>
            <a:xfrm>
              <a:off x="1547664" y="4869160"/>
              <a:ext cx="2736304" cy="172819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p:cNvSpPr/>
            <p:nvPr/>
          </p:nvSpPr>
          <p:spPr>
            <a:xfrm>
              <a:off x="4259465" y="4869160"/>
              <a:ext cx="2736304" cy="172819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p:cNvSpPr/>
            <p:nvPr/>
          </p:nvSpPr>
          <p:spPr>
            <a:xfrm>
              <a:off x="1763688" y="5013176"/>
              <a:ext cx="1008112" cy="864096"/>
            </a:xfrm>
            <a:prstGeom prst="rect">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文字方塊 7"/>
            <p:cNvSpPr txBox="1"/>
            <p:nvPr/>
          </p:nvSpPr>
          <p:spPr>
            <a:xfrm>
              <a:off x="1849422" y="5085184"/>
              <a:ext cx="825867" cy="707886"/>
            </a:xfrm>
            <a:prstGeom prst="rect">
              <a:avLst/>
            </a:prstGeom>
            <a:noFill/>
          </p:spPr>
          <p:txBody>
            <a:bodyPr wrap="none" rtlCol="0">
              <a:spAutoFit/>
            </a:bodyPr>
            <a:lstStyle/>
            <a:p>
              <a:r>
                <a:rPr lang="en-US" altLang="zh-TW" sz="2000" dirty="0" smtClean="0">
                  <a:latin typeface="標楷體" panose="03000509000000000000" pitchFamily="65" charset="-120"/>
                  <a:ea typeface="標楷體" panose="03000509000000000000" pitchFamily="65" charset="-120"/>
                </a:rPr>
                <a:t>A</a:t>
              </a:r>
              <a:r>
                <a:rPr lang="zh-TW" altLang="en-US" sz="2000" dirty="0" smtClean="0">
                  <a:latin typeface="標楷體" panose="03000509000000000000" pitchFamily="65" charset="-120"/>
                  <a:ea typeface="標楷體" panose="03000509000000000000" pitchFamily="65" charset="-120"/>
                </a:rPr>
                <a:t>全部</a:t>
              </a:r>
              <a:endParaRPr lang="en-US" altLang="zh-TW" sz="2000" dirty="0" smtClean="0">
                <a:latin typeface="標楷體" panose="03000509000000000000" pitchFamily="65" charset="-120"/>
                <a:ea typeface="標楷體" panose="03000509000000000000" pitchFamily="65" charset="-120"/>
              </a:endParaRPr>
            </a:p>
            <a:p>
              <a:pPr algn="ctr"/>
              <a:r>
                <a:rPr lang="zh-TW" altLang="en-US" sz="2000" dirty="0" smtClean="0">
                  <a:latin typeface="標楷體" panose="03000509000000000000" pitchFamily="65" charset="-120"/>
                  <a:ea typeface="標楷體" panose="03000509000000000000" pitchFamily="65" charset="-120"/>
                </a:rPr>
                <a:t>農舍</a:t>
              </a:r>
              <a:endParaRPr lang="zh-TW" altLang="en-US" sz="2000" dirty="0">
                <a:latin typeface="標楷體" panose="03000509000000000000" pitchFamily="65" charset="-120"/>
                <a:ea typeface="標楷體" panose="03000509000000000000" pitchFamily="65" charset="-120"/>
              </a:endParaRPr>
            </a:p>
          </p:txBody>
        </p:sp>
        <mc:AlternateContent xmlns:mc="http://schemas.openxmlformats.org/markup-compatibility/2006">
          <mc:Choice xmlns:a14="http://schemas.microsoft.com/office/drawing/2010/main" xmlns="" Requires="a14">
            <p:sp>
              <p:nvSpPr>
                <p:cNvPr id="9" name="文字方塊 8"/>
                <p:cNvSpPr txBox="1"/>
                <p:nvPr/>
              </p:nvSpPr>
              <p:spPr>
                <a:xfrm>
                  <a:off x="1811193" y="6125234"/>
                  <a:ext cx="2318840" cy="400110"/>
                </a:xfrm>
                <a:prstGeom prst="rect">
                  <a:avLst/>
                </a:prstGeom>
                <a:noFill/>
              </p:spPr>
              <p:txBody>
                <a:bodyPr wrap="none" rtlCol="0">
                  <a:spAutoFit/>
                </a:bodyPr>
                <a:lstStyle/>
                <a:p>
                  <a:r>
                    <a:rPr lang="en-US" altLang="zh-TW" sz="2000" dirty="0" smtClean="0">
                      <a:latin typeface="標楷體" panose="03000509000000000000" pitchFamily="65" charset="-120"/>
                      <a:ea typeface="標楷體" panose="03000509000000000000" pitchFamily="65" charset="-120"/>
                    </a:rPr>
                    <a:t>A</a:t>
                  </a:r>
                  <a:r>
                    <a:rPr lang="zh-TW" altLang="en-US" sz="2000" dirty="0" smtClean="0">
                      <a:latin typeface="標楷體" panose="03000509000000000000" pitchFamily="65" charset="-120"/>
                      <a:ea typeface="標楷體" panose="03000509000000000000" pitchFamily="65" charset="-120"/>
                    </a:rPr>
                    <a:t> 農地</a:t>
                  </a:r>
                  <a:r>
                    <a:rPr lang="en-US" altLang="zh-TW" sz="2000" dirty="0" smtClean="0">
                      <a:latin typeface="標楷體" panose="03000509000000000000" pitchFamily="65" charset="-120"/>
                      <a:ea typeface="標楷體" panose="03000509000000000000" pitchFamily="65" charset="-120"/>
                    </a:rPr>
                    <a:t>1500</a:t>
                  </a:r>
                  <a14:m>
                    <m:oMath xmlns:m="http://schemas.openxmlformats.org/officeDocument/2006/math">
                      <m:sSup>
                        <m:sSupPr>
                          <m:ctrlPr>
                            <a:rPr lang="en-US" altLang="zh-TW" sz="2000" i="1" smtClean="0">
                              <a:latin typeface="Cambria Math"/>
                              <a:ea typeface="標楷體" panose="03000509000000000000" pitchFamily="65" charset="-120"/>
                            </a:rPr>
                          </m:ctrlPr>
                        </m:sSupPr>
                        <m:e>
                          <m:r>
                            <a:rPr lang="en-US" altLang="zh-TW" sz="2000" b="0" i="1" smtClean="0">
                              <a:latin typeface="Cambria Math"/>
                              <a:ea typeface="標楷體" panose="03000509000000000000" pitchFamily="65" charset="-120"/>
                            </a:rPr>
                            <m:t>𝑚</m:t>
                          </m:r>
                        </m:e>
                        <m:sup>
                          <m:r>
                            <a:rPr lang="en-US" altLang="zh-TW" sz="2000" i="1" smtClean="0">
                              <a:latin typeface="Cambria Math"/>
                              <a:ea typeface="標楷體" panose="03000509000000000000" pitchFamily="65" charset="-120"/>
                            </a:rPr>
                            <m:t>2</m:t>
                          </m:r>
                        </m:sup>
                      </m:sSup>
                      <m:r>
                        <a:rPr lang="zh-TW" altLang="en-US" sz="2000" i="1">
                          <a:latin typeface="Cambria Math"/>
                          <a:ea typeface="標楷體" panose="03000509000000000000" pitchFamily="65" charset="-120"/>
                        </a:rPr>
                        <m:t>全部</m:t>
                      </m:r>
                    </m:oMath>
                  </a14:m>
                  <a:endParaRPr lang="zh-TW" altLang="en-US" sz="2000" dirty="0">
                    <a:latin typeface="標楷體" panose="03000509000000000000" pitchFamily="65" charset="-120"/>
                    <a:ea typeface="標楷體" panose="03000509000000000000" pitchFamily="65" charset="-120"/>
                  </a:endParaRPr>
                </a:p>
              </p:txBody>
            </p:sp>
          </mc:Choice>
          <mc:Fallback>
            <p:sp>
              <p:nvSpPr>
                <p:cNvPr id="9" name="文字方塊 8"/>
                <p:cNvSpPr txBox="1">
                  <a:spLocks noRot="1" noChangeAspect="1" noMove="1" noResize="1" noEditPoints="1" noAdjustHandles="1" noChangeArrowheads="1" noChangeShapeType="1" noTextEdit="1"/>
                </p:cNvSpPr>
                <p:nvPr/>
              </p:nvSpPr>
              <p:spPr>
                <a:xfrm>
                  <a:off x="1811193" y="6125234"/>
                  <a:ext cx="2318840" cy="400110"/>
                </a:xfrm>
                <a:prstGeom prst="rect">
                  <a:avLst/>
                </a:prstGeom>
                <a:blipFill rotWithShape="1">
                  <a:blip r:embed="rId2" cstate="print"/>
                  <a:stretch>
                    <a:fillRect l="-2625" t="-7692" r="-262" b="-27692"/>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xmlns="" Requires="a14">
            <p:sp>
              <p:nvSpPr>
                <p:cNvPr id="10" name="文字方塊 9"/>
                <p:cNvSpPr txBox="1"/>
                <p:nvPr/>
              </p:nvSpPr>
              <p:spPr>
                <a:xfrm>
                  <a:off x="4475489" y="6120486"/>
                  <a:ext cx="2318840" cy="400110"/>
                </a:xfrm>
                <a:prstGeom prst="rect">
                  <a:avLst/>
                </a:prstGeom>
                <a:noFill/>
              </p:spPr>
              <p:txBody>
                <a:bodyPr wrap="none" rtlCol="0">
                  <a:spAutoFit/>
                </a:bodyPr>
                <a:lstStyle/>
                <a:p>
                  <a:r>
                    <a:rPr lang="en-US" altLang="zh-TW" sz="2000" dirty="0" smtClean="0">
                      <a:latin typeface="標楷體" panose="03000509000000000000" pitchFamily="65" charset="-120"/>
                      <a:ea typeface="標楷體" panose="03000509000000000000" pitchFamily="65" charset="-120"/>
                    </a:rPr>
                    <a:t>B</a:t>
                  </a:r>
                  <a:r>
                    <a:rPr lang="zh-TW" altLang="en-US" sz="2000" dirty="0" smtClean="0">
                      <a:latin typeface="標楷體" panose="03000509000000000000" pitchFamily="65" charset="-120"/>
                      <a:ea typeface="標楷體" panose="03000509000000000000" pitchFamily="65" charset="-120"/>
                    </a:rPr>
                    <a:t> 農地</a:t>
                  </a:r>
                  <a:r>
                    <a:rPr lang="en-US" altLang="zh-TW" sz="2000" dirty="0" smtClean="0">
                      <a:latin typeface="標楷體" panose="03000509000000000000" pitchFamily="65" charset="-120"/>
                      <a:ea typeface="標楷體" panose="03000509000000000000" pitchFamily="65" charset="-120"/>
                    </a:rPr>
                    <a:t>1500</a:t>
                  </a:r>
                  <a14:m>
                    <m:oMath xmlns:m="http://schemas.openxmlformats.org/officeDocument/2006/math">
                      <m:sSup>
                        <m:sSupPr>
                          <m:ctrlPr>
                            <a:rPr lang="en-US" altLang="zh-TW" sz="2000" i="1" smtClean="0">
                              <a:latin typeface="Cambria Math"/>
                              <a:ea typeface="標楷體" panose="03000509000000000000" pitchFamily="65" charset="-120"/>
                            </a:rPr>
                          </m:ctrlPr>
                        </m:sSupPr>
                        <m:e>
                          <m:r>
                            <a:rPr lang="en-US" altLang="zh-TW" sz="2000" b="0" i="1" smtClean="0">
                              <a:latin typeface="Cambria Math"/>
                              <a:ea typeface="標楷體" panose="03000509000000000000" pitchFamily="65" charset="-120"/>
                            </a:rPr>
                            <m:t>𝑚</m:t>
                          </m:r>
                        </m:e>
                        <m:sup>
                          <m:r>
                            <a:rPr lang="en-US" altLang="zh-TW" sz="2000" i="1" smtClean="0">
                              <a:latin typeface="Cambria Math"/>
                              <a:ea typeface="標楷體" panose="03000509000000000000" pitchFamily="65" charset="-120"/>
                            </a:rPr>
                            <m:t>2</m:t>
                          </m:r>
                        </m:sup>
                      </m:sSup>
                    </m:oMath>
                  </a14:m>
                  <a:r>
                    <a:rPr lang="zh-TW" altLang="en-US" sz="2000" dirty="0" smtClean="0">
                      <a:latin typeface="標楷體" panose="03000509000000000000" pitchFamily="65" charset="-120"/>
                      <a:ea typeface="標楷體" panose="03000509000000000000" pitchFamily="65" charset="-120"/>
                    </a:rPr>
                    <a:t>全部</a:t>
                  </a:r>
                  <a:endParaRPr lang="zh-TW" altLang="en-US" sz="2000" dirty="0">
                    <a:latin typeface="標楷體" panose="03000509000000000000" pitchFamily="65" charset="-120"/>
                    <a:ea typeface="標楷體" panose="03000509000000000000" pitchFamily="65" charset="-120"/>
                  </a:endParaRPr>
                </a:p>
              </p:txBody>
            </p:sp>
          </mc:Choice>
          <mc:Fallback>
            <p:sp>
              <p:nvSpPr>
                <p:cNvPr id="10" name="文字方塊 9"/>
                <p:cNvSpPr txBox="1">
                  <a:spLocks noRot="1" noChangeAspect="1" noMove="1" noResize="1" noEditPoints="1" noAdjustHandles="1" noChangeArrowheads="1" noChangeShapeType="1" noTextEdit="1"/>
                </p:cNvSpPr>
                <p:nvPr/>
              </p:nvSpPr>
              <p:spPr>
                <a:xfrm>
                  <a:off x="4475489" y="6120486"/>
                  <a:ext cx="2318840" cy="400110"/>
                </a:xfrm>
                <a:prstGeom prst="rect">
                  <a:avLst/>
                </a:prstGeom>
                <a:blipFill rotWithShape="1">
                  <a:blip r:embed="rId3" cstate="print"/>
                  <a:stretch>
                    <a:fillRect l="-2625" t="-7576" r="-1837" b="-25758"/>
                  </a:stretch>
                </a:blipFill>
              </p:spPr>
              <p:txBody>
                <a:bodyPr/>
                <a:lstStyle/>
                <a:p>
                  <a:r>
                    <a:rPr lang="zh-TW" altLang="en-US">
                      <a:noFill/>
                    </a:rPr>
                    <a:t> </a:t>
                  </a:r>
                </a:p>
              </p:txBody>
            </p:sp>
          </mc:Fallback>
        </mc:AlternateContent>
      </p:grpSp>
      <p:sp>
        <p:nvSpPr>
          <p:cNvPr id="13" name="文字方塊 12"/>
          <p:cNvSpPr txBox="1"/>
          <p:nvPr/>
        </p:nvSpPr>
        <p:spPr>
          <a:xfrm>
            <a:off x="2465765" y="1788785"/>
            <a:ext cx="954107" cy="400110"/>
          </a:xfrm>
          <a:prstGeom prst="rect">
            <a:avLst/>
          </a:prstGeom>
          <a:noFill/>
        </p:spPr>
        <p:txBody>
          <a:bodyPr wrap="none" rtlCol="0">
            <a:spAutoFit/>
          </a:bodyPr>
          <a:lstStyle/>
          <a:p>
            <a:r>
              <a:rPr lang="en-US" altLang="zh-TW" sz="2000" dirty="0" smtClean="0">
                <a:latin typeface="標楷體" panose="03000509000000000000" pitchFamily="65" charset="-120"/>
                <a:ea typeface="標楷體" panose="03000509000000000000" pitchFamily="65" charset="-120"/>
              </a:rPr>
              <a:t>99</a:t>
            </a:r>
            <a:r>
              <a:rPr lang="zh-TW" altLang="en-US" sz="2000" dirty="0" smtClean="0">
                <a:latin typeface="標楷體" panose="03000509000000000000" pitchFamily="65" charset="-120"/>
                <a:ea typeface="標楷體" panose="03000509000000000000" pitchFamily="65" charset="-120"/>
              </a:rPr>
              <a:t>地號</a:t>
            </a:r>
            <a:endParaRPr lang="zh-TW" altLang="en-US" sz="2000" dirty="0">
              <a:latin typeface="標楷體" panose="03000509000000000000" pitchFamily="65" charset="-120"/>
              <a:ea typeface="標楷體" panose="03000509000000000000" pitchFamily="65" charset="-120"/>
            </a:endParaRPr>
          </a:p>
        </p:txBody>
      </p:sp>
      <p:sp>
        <p:nvSpPr>
          <p:cNvPr id="14" name="文字方塊 13"/>
          <p:cNvSpPr txBox="1"/>
          <p:nvPr/>
        </p:nvSpPr>
        <p:spPr>
          <a:xfrm>
            <a:off x="4887034" y="1772816"/>
            <a:ext cx="1210588" cy="400110"/>
          </a:xfrm>
          <a:prstGeom prst="rect">
            <a:avLst/>
          </a:prstGeom>
          <a:noFill/>
        </p:spPr>
        <p:txBody>
          <a:bodyPr wrap="none" rtlCol="0">
            <a:spAutoFit/>
          </a:bodyPr>
          <a:lstStyle/>
          <a:p>
            <a:r>
              <a:rPr lang="en-US" altLang="zh-TW" sz="2000" dirty="0" smtClean="0">
                <a:latin typeface="標楷體" panose="03000509000000000000" pitchFamily="65" charset="-120"/>
                <a:ea typeface="標楷體" panose="03000509000000000000" pitchFamily="65" charset="-120"/>
              </a:rPr>
              <a:t>99-1</a:t>
            </a:r>
            <a:r>
              <a:rPr lang="zh-TW" altLang="en-US" sz="2000" dirty="0" smtClean="0">
                <a:latin typeface="標楷體" panose="03000509000000000000" pitchFamily="65" charset="-120"/>
                <a:ea typeface="標楷體" panose="03000509000000000000" pitchFamily="65" charset="-120"/>
              </a:rPr>
              <a:t>地號</a:t>
            </a:r>
            <a:endParaRPr lang="zh-TW" altLang="en-US" sz="2000" dirty="0">
              <a:latin typeface="標楷體" panose="03000509000000000000" pitchFamily="65" charset="-120"/>
              <a:ea typeface="標楷體" panose="03000509000000000000" pitchFamily="65" charset="-120"/>
            </a:endParaRPr>
          </a:p>
        </p:txBody>
      </p:sp>
      <p:sp>
        <p:nvSpPr>
          <p:cNvPr id="15" name="投影片編號版面配置區 14"/>
          <p:cNvSpPr>
            <a:spLocks noGrp="1"/>
          </p:cNvSpPr>
          <p:nvPr>
            <p:ph type="sldNum" sz="quarter" idx="12"/>
          </p:nvPr>
        </p:nvSpPr>
        <p:spPr/>
        <p:txBody>
          <a:bodyPr/>
          <a:lstStyle/>
          <a:p>
            <a:fld id="{53C148F8-E709-4571-B7BA-25A6FD9DF310}" type="slidenum">
              <a:rPr lang="zh-TW" altLang="en-US" smtClean="0"/>
              <a:pPr/>
              <a:t>41</a:t>
            </a:fld>
            <a:endParaRPr lang="zh-TW" altLang="en-US"/>
          </a:p>
        </p:txBody>
      </p:sp>
      <p:sp>
        <p:nvSpPr>
          <p:cNvPr id="16" name="矩形 15"/>
          <p:cNvSpPr/>
          <p:nvPr/>
        </p:nvSpPr>
        <p:spPr>
          <a:xfrm>
            <a:off x="323528" y="3573016"/>
            <a:ext cx="8496944" cy="2123658"/>
          </a:xfrm>
          <a:prstGeom prst="rect">
            <a:avLst/>
          </a:prstGeom>
        </p:spPr>
        <p:txBody>
          <a:bodyPr wrap="square">
            <a:spAutoFit/>
          </a:bodyPr>
          <a:lstStyle/>
          <a:p>
            <a:pPr>
              <a:lnSpc>
                <a:spcPct val="150000"/>
              </a:lnSpc>
            </a:pPr>
            <a:r>
              <a:rPr lang="en-US" altLang="zh-TW" sz="2200" dirty="0" smtClean="0">
                <a:latin typeface="標楷體" panose="03000509000000000000" pitchFamily="65" charset="-120"/>
                <a:ea typeface="標楷體" panose="03000509000000000000" pitchFamily="65" charset="-120"/>
              </a:rPr>
              <a:t>3.</a:t>
            </a:r>
            <a:r>
              <a:rPr lang="zh-TW" altLang="en-US" sz="2200" dirty="0" smtClean="0">
                <a:latin typeface="標楷體" panose="03000509000000000000" pitchFamily="65" charset="-120"/>
                <a:ea typeface="標楷體" panose="03000509000000000000" pitchFamily="65" charset="-120"/>
              </a:rPr>
              <a:t> </a:t>
            </a:r>
            <a:r>
              <a:rPr lang="en-US" altLang="zh-TW" sz="2200" dirty="0" smtClean="0">
                <a:latin typeface="標楷體" panose="03000509000000000000" pitchFamily="65" charset="-120"/>
                <a:ea typeface="標楷體" panose="03000509000000000000" pitchFamily="65" charset="-120"/>
              </a:rPr>
              <a:t>105</a:t>
            </a:r>
            <a:r>
              <a:rPr lang="zh-TW" altLang="en-US" sz="2200" dirty="0" smtClean="0">
                <a:latin typeface="標楷體" panose="03000509000000000000" pitchFamily="65" charset="-120"/>
                <a:ea typeface="標楷體" panose="03000509000000000000" pitchFamily="65" charset="-120"/>
              </a:rPr>
              <a:t>年某丙向某丁購買</a:t>
            </a:r>
            <a:r>
              <a:rPr lang="en-US" altLang="zh-TW" sz="2200" dirty="0" smtClean="0">
                <a:latin typeface="標楷體" panose="03000509000000000000" pitchFamily="65" charset="-120"/>
                <a:ea typeface="標楷體" panose="03000509000000000000" pitchFamily="65" charset="-120"/>
              </a:rPr>
              <a:t>99</a:t>
            </a:r>
            <a:r>
              <a:rPr lang="zh-TW" altLang="en-US" sz="2200" dirty="0" smtClean="0">
                <a:latin typeface="標楷體" panose="03000509000000000000" pitchFamily="65" charset="-120"/>
                <a:ea typeface="標楷體" panose="03000509000000000000" pitchFamily="65" charset="-120"/>
              </a:rPr>
              <a:t>年集村興建之農舍一戶，其基地面積</a:t>
            </a:r>
            <a:r>
              <a:rPr lang="en-US" altLang="zh-TW" sz="2200" dirty="0" smtClean="0">
                <a:latin typeface="標楷體" panose="03000509000000000000" pitchFamily="65" charset="-120"/>
                <a:ea typeface="標楷體" panose="03000509000000000000" pitchFamily="65" charset="-120"/>
              </a:rPr>
              <a:t>300</a:t>
            </a:r>
          </a:p>
          <a:p>
            <a:pPr>
              <a:lnSpc>
                <a:spcPct val="150000"/>
              </a:lnSpc>
            </a:pPr>
            <a:r>
              <a:rPr lang="zh-TW" altLang="en-US" sz="2200" dirty="0" smtClean="0">
                <a:latin typeface="標楷體" panose="03000509000000000000" pitchFamily="65" charset="-120"/>
                <a:ea typeface="標楷體" panose="03000509000000000000" pitchFamily="65" charset="-120"/>
              </a:rPr>
              <a:t>   平方公尺，另外提供興建農舍之配地</a:t>
            </a:r>
            <a:r>
              <a:rPr lang="en-US" altLang="zh-TW" sz="2200" dirty="0" smtClean="0">
                <a:latin typeface="標楷體" panose="03000509000000000000" pitchFamily="65" charset="-120"/>
                <a:ea typeface="標楷體" panose="03000509000000000000" pitchFamily="65" charset="-120"/>
              </a:rPr>
              <a:t>(</a:t>
            </a:r>
            <a:r>
              <a:rPr lang="zh-TW" altLang="en-US" sz="2200" dirty="0" smtClean="0">
                <a:latin typeface="標楷體" panose="03000509000000000000" pitchFamily="65" charset="-120"/>
                <a:ea typeface="標楷體" panose="03000509000000000000" pitchFamily="65" charset="-120"/>
              </a:rPr>
              <a:t>農地面積</a:t>
            </a:r>
            <a:r>
              <a:rPr lang="en-US" altLang="zh-TW" sz="2200" dirty="0" smtClean="0">
                <a:latin typeface="標楷體" panose="03000509000000000000" pitchFamily="65" charset="-120"/>
                <a:ea typeface="標楷體" panose="03000509000000000000" pitchFamily="65" charset="-120"/>
              </a:rPr>
              <a:t>900</a:t>
            </a:r>
            <a:r>
              <a:rPr lang="zh-TW" altLang="en-US" sz="2200" dirty="0" smtClean="0">
                <a:latin typeface="標楷體" panose="03000509000000000000" pitchFamily="65" charset="-120"/>
                <a:ea typeface="標楷體" panose="03000509000000000000" pitchFamily="65" charset="-120"/>
              </a:rPr>
              <a:t>坪</a:t>
            </a:r>
            <a:r>
              <a:rPr lang="en-US" altLang="zh-TW" sz="2200" dirty="0" smtClean="0">
                <a:latin typeface="標楷體" panose="03000509000000000000" pitchFamily="65" charset="-120"/>
                <a:ea typeface="標楷體" panose="03000509000000000000" pitchFamily="65" charset="-120"/>
              </a:rPr>
              <a:t>)</a:t>
            </a:r>
            <a:r>
              <a:rPr lang="zh-TW" altLang="en-US" sz="2200" dirty="0" smtClean="0">
                <a:latin typeface="標楷體" panose="03000509000000000000" pitchFamily="65" charset="-120"/>
                <a:ea typeface="標楷體" panose="03000509000000000000" pitchFamily="65" charset="-120"/>
              </a:rPr>
              <a:t>，某丁持</a:t>
            </a:r>
            <a:endParaRPr lang="en-US" altLang="zh-TW" sz="2200" dirty="0" smtClean="0">
              <a:latin typeface="標楷體" panose="03000509000000000000" pitchFamily="65" charset="-120"/>
              <a:ea typeface="標楷體" panose="03000509000000000000" pitchFamily="65" charset="-120"/>
            </a:endParaRPr>
          </a:p>
          <a:p>
            <a:pPr>
              <a:lnSpc>
                <a:spcPct val="150000"/>
              </a:lnSpc>
            </a:pPr>
            <a:r>
              <a:rPr lang="zh-TW" altLang="en-US" sz="2200" dirty="0" smtClean="0">
                <a:latin typeface="標楷體" panose="03000509000000000000" pitchFamily="65" charset="-120"/>
                <a:ea typeface="標楷體" panose="03000509000000000000" pitchFamily="65" charset="-120"/>
              </a:rPr>
              <a:t>   有農舍時間已達</a:t>
            </a:r>
            <a:r>
              <a:rPr lang="en-US" altLang="zh-TW" sz="2200" dirty="0" smtClean="0">
                <a:latin typeface="標楷體" panose="03000509000000000000" pitchFamily="65" charset="-120"/>
                <a:ea typeface="標楷體" panose="03000509000000000000" pitchFamily="65" charset="-120"/>
              </a:rPr>
              <a:t>5</a:t>
            </a:r>
            <a:r>
              <a:rPr lang="zh-TW" altLang="en-US" sz="2200" dirty="0" smtClean="0">
                <a:latin typeface="標楷體" panose="03000509000000000000" pitchFamily="65" charset="-120"/>
                <a:ea typeface="標楷體" panose="03000509000000000000" pitchFamily="65" charset="-120"/>
              </a:rPr>
              <a:t>年，請問某丁是否可單獨出售農舍及基地，保</a:t>
            </a:r>
            <a:endParaRPr lang="en-US" altLang="zh-TW" sz="2200" dirty="0" smtClean="0">
              <a:latin typeface="標楷體" panose="03000509000000000000" pitchFamily="65" charset="-120"/>
              <a:ea typeface="標楷體" panose="03000509000000000000" pitchFamily="65" charset="-120"/>
            </a:endParaRPr>
          </a:p>
          <a:p>
            <a:pPr>
              <a:lnSpc>
                <a:spcPct val="150000"/>
              </a:lnSpc>
            </a:pPr>
            <a:r>
              <a:rPr lang="zh-TW" altLang="en-US" sz="2200" dirty="0" smtClean="0">
                <a:latin typeface="標楷體" panose="03000509000000000000" pitchFamily="65" charset="-120"/>
                <a:ea typeface="標楷體" panose="03000509000000000000" pitchFamily="65" charset="-120"/>
              </a:rPr>
              <a:t>   留配地</a:t>
            </a:r>
            <a:r>
              <a:rPr lang="en-US" altLang="zh-TW" sz="2200" dirty="0" smtClean="0">
                <a:latin typeface="標楷體" panose="03000509000000000000" pitchFamily="65" charset="-120"/>
                <a:ea typeface="標楷體" panose="03000509000000000000" pitchFamily="65" charset="-120"/>
              </a:rPr>
              <a:t>900</a:t>
            </a:r>
            <a:r>
              <a:rPr lang="zh-TW" altLang="en-US" sz="2200" dirty="0" smtClean="0">
                <a:latin typeface="標楷體" panose="03000509000000000000" pitchFamily="65" charset="-120"/>
                <a:ea typeface="標楷體" panose="03000509000000000000" pitchFamily="65" charset="-120"/>
              </a:rPr>
              <a:t>坪？</a:t>
            </a:r>
            <a:endParaRPr lang="en-US" altLang="zh-TW" sz="2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25003061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323528" y="4278084"/>
            <a:ext cx="8496944" cy="1200329"/>
          </a:xfrm>
          <a:prstGeom prst="rect">
            <a:avLst/>
          </a:prstGeom>
          <a:noFill/>
        </p:spPr>
        <p:txBody>
          <a:bodyPr wrap="square" rtlCol="0">
            <a:spAutoFit/>
          </a:bodyPr>
          <a:lstStyle/>
          <a:p>
            <a:pPr>
              <a:lnSpc>
                <a:spcPct val="150000"/>
              </a:lnSpc>
            </a:pPr>
            <a:r>
              <a:rPr lang="en-US" altLang="zh-TW" sz="2400" dirty="0" smtClean="0">
                <a:latin typeface="標楷體" panose="03000509000000000000" pitchFamily="65" charset="-120"/>
                <a:ea typeface="標楷體" panose="03000509000000000000" pitchFamily="65" charset="-120"/>
              </a:rPr>
              <a:t>5-1.</a:t>
            </a:r>
            <a:r>
              <a:rPr lang="zh-TW" altLang="en-US" sz="2400" dirty="0" smtClean="0">
                <a:latin typeface="標楷體" panose="03000509000000000000" pitchFamily="65" charset="-120"/>
                <a:ea typeface="標楷體" panose="03000509000000000000" pitchFamily="65" charset="-120"/>
              </a:rPr>
              <a:t> 同上題，若</a:t>
            </a:r>
            <a:r>
              <a:rPr lang="en-US" altLang="zh-TW" sz="2400" dirty="0" smtClean="0">
                <a:latin typeface="標楷體" panose="03000509000000000000" pitchFamily="65" charset="-120"/>
                <a:ea typeface="標楷體" panose="03000509000000000000" pitchFamily="65" charset="-120"/>
              </a:rPr>
              <a:t>A</a:t>
            </a:r>
            <a:r>
              <a:rPr lang="zh-TW" altLang="en-US" sz="2400" dirty="0" smtClean="0">
                <a:latin typeface="標楷體" panose="03000509000000000000" pitchFamily="65" charset="-120"/>
                <a:ea typeface="標楷體" panose="03000509000000000000" pitchFamily="65" charset="-120"/>
              </a:rPr>
              <a:t>將持分移轉予</a:t>
            </a:r>
            <a:r>
              <a:rPr lang="en-US" altLang="zh-TW" sz="2400" dirty="0" smtClean="0">
                <a:latin typeface="標楷體" panose="03000509000000000000" pitchFamily="65" charset="-120"/>
                <a:ea typeface="標楷體" panose="03000509000000000000" pitchFamily="65" charset="-120"/>
              </a:rPr>
              <a:t>B</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C</a:t>
            </a:r>
            <a:r>
              <a:rPr lang="zh-TW" altLang="en-US" sz="2400" dirty="0" smtClean="0">
                <a:latin typeface="標楷體" panose="03000509000000000000" pitchFamily="65" charset="-120"/>
                <a:ea typeface="標楷體" panose="03000509000000000000" pitchFamily="65" charset="-120"/>
              </a:rPr>
              <a:t>後，請問</a:t>
            </a:r>
            <a:r>
              <a:rPr lang="en-US" altLang="zh-TW" sz="2400" dirty="0" smtClean="0">
                <a:latin typeface="標楷體" panose="03000509000000000000" pitchFamily="65" charset="-120"/>
                <a:ea typeface="標楷體" panose="03000509000000000000" pitchFamily="65" charset="-120"/>
              </a:rPr>
              <a:t>B</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C</a:t>
            </a:r>
            <a:r>
              <a:rPr lang="zh-TW" altLang="en-US" sz="2400" dirty="0" smtClean="0">
                <a:latin typeface="標楷體" panose="03000509000000000000" pitchFamily="65" charset="-120"/>
                <a:ea typeface="標楷體" panose="03000509000000000000" pitchFamily="65" charset="-120"/>
              </a:rPr>
              <a:t>是否能辦理</a:t>
            </a:r>
            <a:endParaRPr lang="en-US" altLang="zh-TW" sz="2400" dirty="0" smtClean="0">
              <a:latin typeface="標楷體" panose="03000509000000000000" pitchFamily="65" charset="-120"/>
              <a:ea typeface="標楷體" panose="03000509000000000000" pitchFamily="65" charset="-120"/>
            </a:endParaRPr>
          </a:p>
          <a:p>
            <a:pPr>
              <a:lnSpc>
                <a:spcPct val="150000"/>
              </a:lnSpc>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分割單獨所有？ </a:t>
            </a:r>
            <a:endParaRPr lang="en-US" altLang="zh-TW" sz="2400" dirty="0" smtClean="0">
              <a:latin typeface="標楷體" panose="03000509000000000000" pitchFamily="65" charset="-120"/>
              <a:ea typeface="標楷體" panose="03000509000000000000" pitchFamily="65" charset="-120"/>
            </a:endParaRPr>
          </a:p>
        </p:txBody>
      </p:sp>
      <p:sp>
        <p:nvSpPr>
          <p:cNvPr id="3" name="文字方塊 2"/>
          <p:cNvSpPr txBox="1"/>
          <p:nvPr/>
        </p:nvSpPr>
        <p:spPr>
          <a:xfrm>
            <a:off x="3635896" y="179929"/>
            <a:ext cx="1826141" cy="584775"/>
          </a:xfrm>
          <a:prstGeom prst="rect">
            <a:avLst/>
          </a:prstGeom>
          <a:noFill/>
        </p:spPr>
        <p:txBody>
          <a:bodyPr wrap="none" rtlCol="0">
            <a:spAutoFit/>
          </a:bodyPr>
          <a:lstStyle/>
          <a:p>
            <a:r>
              <a:rPr lang="zh-TW" altLang="en-US" sz="3200" dirty="0" smtClean="0">
                <a:latin typeface="標楷體" panose="03000509000000000000" pitchFamily="65" charset="-120"/>
                <a:ea typeface="標楷體" panose="03000509000000000000" pitchFamily="65" charset="-120"/>
              </a:rPr>
              <a:t>案例分享</a:t>
            </a:r>
          </a:p>
        </p:txBody>
      </p:sp>
      <p:sp>
        <p:nvSpPr>
          <p:cNvPr id="4" name="文字方塊 3"/>
          <p:cNvSpPr txBox="1"/>
          <p:nvPr/>
        </p:nvSpPr>
        <p:spPr>
          <a:xfrm>
            <a:off x="323528" y="1052736"/>
            <a:ext cx="8496944" cy="1200329"/>
          </a:xfrm>
          <a:prstGeom prst="rect">
            <a:avLst/>
          </a:prstGeom>
          <a:noFill/>
        </p:spPr>
        <p:txBody>
          <a:bodyPr wrap="square" rtlCol="0">
            <a:spAutoFit/>
          </a:bodyPr>
          <a:lstStyle/>
          <a:p>
            <a:pPr>
              <a:lnSpc>
                <a:spcPct val="150000"/>
              </a:lnSpc>
            </a:pPr>
            <a:r>
              <a:rPr lang="en-US" altLang="zh-TW" sz="2400" dirty="0" smtClean="0">
                <a:latin typeface="標楷體" panose="03000509000000000000" pitchFamily="65" charset="-120"/>
                <a:ea typeface="標楷體" panose="03000509000000000000" pitchFamily="65" charset="-120"/>
              </a:rPr>
              <a:t>4.</a:t>
            </a:r>
            <a:r>
              <a:rPr lang="zh-TW" altLang="en-US" sz="2400" dirty="0" smtClean="0">
                <a:latin typeface="標楷體" panose="03000509000000000000" pitchFamily="65" charset="-120"/>
                <a:ea typeface="標楷體" panose="03000509000000000000" pitchFamily="65" charset="-120"/>
              </a:rPr>
              <a:t> 某丙於</a:t>
            </a:r>
            <a:r>
              <a:rPr lang="en-US" altLang="zh-TW" sz="2400" dirty="0" smtClean="0">
                <a:latin typeface="標楷體" panose="03000509000000000000" pitchFamily="65" charset="-120"/>
                <a:ea typeface="標楷體" panose="03000509000000000000" pitchFamily="65" charset="-120"/>
              </a:rPr>
              <a:t>106</a:t>
            </a:r>
            <a:r>
              <a:rPr lang="zh-TW" altLang="en-US" sz="2400" dirty="0" smtClean="0">
                <a:latin typeface="標楷體" panose="03000509000000000000" pitchFamily="65" charset="-120"/>
                <a:ea typeface="標楷體" panose="03000509000000000000" pitchFamily="65" charset="-120"/>
              </a:rPr>
              <a:t>年</a:t>
            </a:r>
            <a:r>
              <a:rPr lang="en-US" altLang="zh-TW" sz="2400" dirty="0" smtClean="0">
                <a:latin typeface="標楷體" panose="03000509000000000000" pitchFamily="65" charset="-120"/>
                <a:ea typeface="標楷體" panose="03000509000000000000" pitchFamily="65" charset="-120"/>
              </a:rPr>
              <a:t>2</a:t>
            </a:r>
            <a:r>
              <a:rPr lang="zh-TW" altLang="en-US" sz="2400" dirty="0" smtClean="0">
                <a:latin typeface="標楷體" panose="03000509000000000000" pitchFamily="65" charset="-120"/>
                <a:ea typeface="標楷體" panose="03000509000000000000" pitchFamily="65" charset="-120"/>
              </a:rPr>
              <a:t>月</a:t>
            </a:r>
            <a:r>
              <a:rPr lang="en-US" altLang="zh-TW" sz="2400" dirty="0" smtClean="0">
                <a:latin typeface="標楷體" panose="03000509000000000000" pitchFamily="65" charset="-120"/>
                <a:ea typeface="標楷體" panose="03000509000000000000" pitchFamily="65" charset="-120"/>
              </a:rPr>
              <a:t>20</a:t>
            </a:r>
            <a:r>
              <a:rPr lang="zh-TW" altLang="en-US" sz="2400" dirty="0" smtClean="0">
                <a:latin typeface="標楷體" panose="03000509000000000000" pitchFamily="65" charset="-120"/>
                <a:ea typeface="標楷體" panose="03000509000000000000" pitchFamily="65" charset="-120"/>
              </a:rPr>
              <a:t>日取得上述某丁出賣之集村興建農舍一</a:t>
            </a:r>
            <a:endParaRPr lang="en-US" altLang="zh-TW" sz="2400" dirty="0" smtClean="0">
              <a:latin typeface="標楷體" panose="03000509000000000000" pitchFamily="65" charset="-120"/>
              <a:ea typeface="標楷體" panose="03000509000000000000" pitchFamily="65" charset="-120"/>
            </a:endParaRPr>
          </a:p>
          <a:p>
            <a:pPr>
              <a:lnSpc>
                <a:spcPct val="150000"/>
              </a:lnSpc>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戶、其基地及耕地全部，旋即出售是否有持有</a:t>
            </a:r>
            <a:r>
              <a:rPr lang="en-US" altLang="zh-TW" sz="2400" dirty="0" smtClean="0">
                <a:latin typeface="標楷體" panose="03000509000000000000" pitchFamily="65" charset="-120"/>
                <a:ea typeface="標楷體" panose="03000509000000000000" pitchFamily="65" charset="-120"/>
              </a:rPr>
              <a:t>5</a:t>
            </a:r>
            <a:r>
              <a:rPr lang="zh-TW" altLang="en-US" sz="2400" dirty="0" smtClean="0">
                <a:latin typeface="標楷體" panose="03000509000000000000" pitchFamily="65" charset="-120"/>
                <a:ea typeface="標楷體" panose="03000509000000000000" pitchFamily="65" charset="-120"/>
              </a:rPr>
              <a:t>年之限制？</a:t>
            </a:r>
            <a:endParaRPr lang="en-US" altLang="zh-TW" sz="2400" dirty="0" smtClean="0">
              <a:latin typeface="標楷體" panose="03000509000000000000" pitchFamily="65" charset="-120"/>
              <a:ea typeface="標楷體" panose="03000509000000000000" pitchFamily="65" charset="-120"/>
            </a:endParaRPr>
          </a:p>
        </p:txBody>
      </p:sp>
      <p:sp>
        <p:nvSpPr>
          <p:cNvPr id="6" name="文字方塊 5"/>
          <p:cNvSpPr txBox="1"/>
          <p:nvPr/>
        </p:nvSpPr>
        <p:spPr>
          <a:xfrm>
            <a:off x="323528" y="2420888"/>
            <a:ext cx="8496944" cy="1754326"/>
          </a:xfrm>
          <a:prstGeom prst="rect">
            <a:avLst/>
          </a:prstGeom>
          <a:noFill/>
        </p:spPr>
        <p:txBody>
          <a:bodyPr wrap="square" rtlCol="0">
            <a:spAutoFit/>
          </a:bodyPr>
          <a:lstStyle/>
          <a:p>
            <a:pPr>
              <a:lnSpc>
                <a:spcPct val="150000"/>
              </a:lnSpc>
            </a:pPr>
            <a:r>
              <a:rPr lang="en-US" altLang="zh-TW" sz="2400" dirty="0" smtClean="0">
                <a:latin typeface="標楷體" panose="03000509000000000000" pitchFamily="65" charset="-120"/>
                <a:ea typeface="標楷體" panose="03000509000000000000" pitchFamily="65" charset="-120"/>
              </a:rPr>
              <a:t>5.</a:t>
            </a:r>
            <a:r>
              <a:rPr lang="zh-TW" altLang="en-US" sz="2400" dirty="0" smtClean="0">
                <a:latin typeface="標楷體" panose="03000509000000000000" pitchFamily="65" charset="-120"/>
                <a:ea typeface="標楷體" panose="03000509000000000000" pitchFamily="65" charset="-120"/>
              </a:rPr>
              <a:t> 請問在</a:t>
            </a:r>
            <a:r>
              <a:rPr lang="en-US" altLang="zh-TW" sz="2400" dirty="0" smtClean="0">
                <a:latin typeface="標楷體" panose="03000509000000000000" pitchFamily="65" charset="-120"/>
                <a:ea typeface="標楷體" panose="03000509000000000000" pitchFamily="65" charset="-120"/>
              </a:rPr>
              <a:t>89</a:t>
            </a:r>
            <a:r>
              <a:rPr lang="zh-TW" altLang="en-US" sz="2400" dirty="0" smtClean="0">
                <a:latin typeface="標楷體" panose="03000509000000000000" pitchFamily="65" charset="-120"/>
                <a:ea typeface="標楷體" panose="03000509000000000000" pitchFamily="65" charset="-120"/>
              </a:rPr>
              <a:t>年</a:t>
            </a:r>
            <a:r>
              <a:rPr lang="en-US" altLang="zh-TW" sz="2400" dirty="0" smtClean="0">
                <a:latin typeface="標楷體" panose="03000509000000000000" pitchFamily="65" charset="-120"/>
                <a:ea typeface="標楷體" panose="03000509000000000000" pitchFamily="65" charset="-120"/>
              </a:rPr>
              <a:t>1</a:t>
            </a:r>
            <a:r>
              <a:rPr lang="zh-TW" altLang="en-US" sz="2400" dirty="0" smtClean="0">
                <a:latin typeface="標楷體" panose="03000509000000000000" pitchFamily="65" charset="-120"/>
                <a:ea typeface="標楷體" panose="03000509000000000000" pitchFamily="65" charset="-120"/>
              </a:rPr>
              <a:t>月</a:t>
            </a:r>
            <a:r>
              <a:rPr lang="en-US" altLang="zh-TW" sz="2400" dirty="0" smtClean="0">
                <a:latin typeface="標楷體" panose="03000509000000000000" pitchFamily="65" charset="-120"/>
                <a:ea typeface="標楷體" panose="03000509000000000000" pitchFamily="65" charset="-120"/>
              </a:rPr>
              <a:t>28</a:t>
            </a:r>
            <a:r>
              <a:rPr lang="zh-TW" altLang="en-US" sz="2400" dirty="0" smtClean="0">
                <a:latin typeface="標楷體" panose="03000509000000000000" pitchFamily="65" charset="-120"/>
                <a:ea typeface="標楷體" panose="03000509000000000000" pitchFamily="65" charset="-120"/>
              </a:rPr>
              <a:t>日以後成為共有之耕地</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為</a:t>
            </a:r>
            <a:r>
              <a:rPr lang="en-US" altLang="zh-TW" sz="2400" dirty="0" smtClean="0">
                <a:latin typeface="標楷體" panose="03000509000000000000" pitchFamily="65" charset="-120"/>
                <a:ea typeface="標楷體" panose="03000509000000000000" pitchFamily="65" charset="-120"/>
              </a:rPr>
              <a:t>A</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B</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C</a:t>
            </a:r>
            <a:r>
              <a:rPr lang="zh-TW" altLang="en-US" sz="2400" dirty="0" smtClean="0">
                <a:latin typeface="標楷體" panose="03000509000000000000" pitchFamily="65" charset="-120"/>
                <a:ea typeface="標楷體" panose="03000509000000000000" pitchFamily="65" charset="-120"/>
              </a:rPr>
              <a:t>兄弟共   </a:t>
            </a:r>
            <a:endParaRPr lang="en-US" altLang="zh-TW" sz="2400" dirty="0" smtClean="0">
              <a:latin typeface="標楷體" panose="03000509000000000000" pitchFamily="65" charset="-120"/>
              <a:ea typeface="標楷體" panose="03000509000000000000" pitchFamily="65" charset="-120"/>
            </a:endParaRPr>
          </a:p>
          <a:p>
            <a:pPr>
              <a:lnSpc>
                <a:spcPct val="150000"/>
              </a:lnSpc>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有</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，若其中一人賣出其持分給第三人，是否能辦理分割單</a:t>
            </a:r>
            <a:endParaRPr lang="en-US" altLang="zh-TW" sz="2400" dirty="0" smtClean="0">
              <a:latin typeface="標楷體" panose="03000509000000000000" pitchFamily="65" charset="-120"/>
              <a:ea typeface="標楷體" panose="03000509000000000000" pitchFamily="65" charset="-120"/>
            </a:endParaRPr>
          </a:p>
          <a:p>
            <a:pPr>
              <a:lnSpc>
                <a:spcPct val="150000"/>
              </a:lnSpc>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獨所有？</a:t>
            </a:r>
            <a:endParaRPr lang="en-US" altLang="zh-TW" sz="2400" dirty="0" smtClean="0">
              <a:latin typeface="標楷體" panose="03000509000000000000" pitchFamily="65" charset="-120"/>
              <a:ea typeface="標楷體" panose="03000509000000000000" pitchFamily="65" charset="-120"/>
            </a:endParaRPr>
          </a:p>
        </p:txBody>
      </p:sp>
      <p:sp>
        <p:nvSpPr>
          <p:cNvPr id="8" name="投影片編號版面配置區 7"/>
          <p:cNvSpPr>
            <a:spLocks noGrp="1"/>
          </p:cNvSpPr>
          <p:nvPr>
            <p:ph type="sldNum" sz="quarter" idx="12"/>
          </p:nvPr>
        </p:nvSpPr>
        <p:spPr/>
        <p:txBody>
          <a:bodyPr/>
          <a:lstStyle/>
          <a:p>
            <a:fld id="{53C148F8-E709-4571-B7BA-25A6FD9DF310}" type="slidenum">
              <a:rPr lang="zh-TW" altLang="en-US" smtClean="0"/>
              <a:pPr/>
              <a:t>42</a:t>
            </a:fld>
            <a:endParaRPr lang="zh-TW" altLang="en-US"/>
          </a:p>
        </p:txBody>
      </p:sp>
    </p:spTree>
    <p:extLst>
      <p:ext uri="{BB962C8B-B14F-4D97-AF65-F5344CB8AC3E}">
        <p14:creationId xmlns:p14="http://schemas.microsoft.com/office/powerpoint/2010/main" xmlns="" val="6360062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53C148F8-E709-4571-B7BA-25A6FD9DF310}" type="slidenum">
              <a:rPr lang="zh-TW" altLang="en-US" smtClean="0"/>
              <a:pPr/>
              <a:t>43</a:t>
            </a:fld>
            <a:endParaRPr lang="zh-TW" altLang="en-US"/>
          </a:p>
        </p:txBody>
      </p:sp>
      <p:sp>
        <p:nvSpPr>
          <p:cNvPr id="3" name="文字方塊 2"/>
          <p:cNvSpPr txBox="1"/>
          <p:nvPr/>
        </p:nvSpPr>
        <p:spPr>
          <a:xfrm>
            <a:off x="3998645" y="260648"/>
            <a:ext cx="1005403" cy="584775"/>
          </a:xfrm>
          <a:prstGeom prst="rect">
            <a:avLst/>
          </a:prstGeom>
          <a:noFill/>
        </p:spPr>
        <p:txBody>
          <a:bodyPr wrap="none" rtlCol="0">
            <a:spAutoFit/>
          </a:bodyPr>
          <a:lstStyle/>
          <a:p>
            <a:r>
              <a:rPr lang="zh-TW" altLang="en-US" sz="3200" dirty="0" smtClean="0">
                <a:latin typeface="標楷體" panose="03000509000000000000" pitchFamily="65" charset="-120"/>
                <a:ea typeface="標楷體" panose="03000509000000000000" pitchFamily="65" charset="-120"/>
              </a:rPr>
              <a:t>結論</a:t>
            </a:r>
          </a:p>
        </p:txBody>
      </p:sp>
      <p:sp>
        <p:nvSpPr>
          <p:cNvPr id="4" name="文字方塊 3"/>
          <p:cNvSpPr txBox="1"/>
          <p:nvPr/>
        </p:nvSpPr>
        <p:spPr>
          <a:xfrm>
            <a:off x="323528" y="2956572"/>
            <a:ext cx="8496944" cy="540661"/>
          </a:xfrm>
          <a:prstGeom prst="rect">
            <a:avLst/>
          </a:prstGeom>
          <a:noFill/>
        </p:spPr>
        <p:txBody>
          <a:bodyPr wrap="square" rtlCol="0">
            <a:spAutoFit/>
          </a:bodyPr>
          <a:lstStyle/>
          <a:p>
            <a:pPr>
              <a:lnSpc>
                <a:spcPct val="150000"/>
              </a:lnSpc>
            </a:pPr>
            <a:endParaRPr lang="en-US" altLang="zh-TW" sz="2200" dirty="0" smtClean="0">
              <a:latin typeface="標楷體" panose="03000509000000000000" pitchFamily="65" charset="-120"/>
              <a:ea typeface="標楷體" panose="03000509000000000000" pitchFamily="65" charset="-120"/>
            </a:endParaRPr>
          </a:p>
        </p:txBody>
      </p:sp>
      <p:sp>
        <p:nvSpPr>
          <p:cNvPr id="5" name="內容版面配置區 2"/>
          <p:cNvSpPr txBox="1">
            <a:spLocks/>
          </p:cNvSpPr>
          <p:nvPr/>
        </p:nvSpPr>
        <p:spPr>
          <a:xfrm>
            <a:off x="286891" y="773415"/>
            <a:ext cx="8677597" cy="554461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50000"/>
              </a:lnSpc>
              <a:buFont typeface="Arial" charset="0"/>
              <a:buNone/>
            </a:pPr>
            <a:r>
              <a:rPr lang="en-US" altLang="zh-TW" sz="2600" dirty="0" smtClean="0">
                <a:latin typeface="標楷體" pitchFamily="65" charset="-120"/>
                <a:ea typeface="標楷體" pitchFamily="65" charset="-120"/>
              </a:rPr>
              <a:t>1.</a:t>
            </a:r>
            <a:r>
              <a:rPr lang="zh-TW" altLang="en-US" sz="2600" dirty="0" smtClean="0">
                <a:latin typeface="標楷體" pitchFamily="65" charset="-120"/>
                <a:ea typeface="標楷體" pitchFamily="65" charset="-120"/>
              </a:rPr>
              <a:t>任何人都可以買農</a:t>
            </a:r>
            <a:r>
              <a:rPr lang="zh-TW" altLang="en-US" sz="2600" dirty="0">
                <a:latin typeface="標楷體" pitchFamily="65" charset="-120"/>
                <a:ea typeface="標楷體" pitchFamily="65" charset="-120"/>
              </a:rPr>
              <a:t>業用</a:t>
            </a:r>
            <a:r>
              <a:rPr lang="zh-TW" altLang="en-US" sz="2600" dirty="0" smtClean="0">
                <a:latin typeface="標楷體" pitchFamily="65" charset="-120"/>
                <a:ea typeface="標楷體" pitchFamily="65" charset="-120"/>
              </a:rPr>
              <a:t>地，包含法人。但耕地僅有自然人可購買，法人不可購買。</a:t>
            </a:r>
            <a:endParaRPr lang="en-US" altLang="zh-TW" sz="2600" dirty="0" smtClean="0">
              <a:latin typeface="標楷體" pitchFamily="65" charset="-120"/>
              <a:ea typeface="標楷體" pitchFamily="65" charset="-120"/>
            </a:endParaRPr>
          </a:p>
          <a:p>
            <a:pPr>
              <a:lnSpc>
                <a:spcPct val="150000"/>
              </a:lnSpc>
              <a:buFont typeface="Arial" charset="0"/>
              <a:buNone/>
            </a:pPr>
            <a:r>
              <a:rPr lang="en-US" altLang="zh-TW" sz="2600" dirty="0" smtClean="0">
                <a:latin typeface="標楷體" pitchFamily="65" charset="-120"/>
                <a:ea typeface="標楷體" pitchFamily="65" charset="-120"/>
              </a:rPr>
              <a:t>2.</a:t>
            </a:r>
            <a:r>
              <a:rPr lang="zh-TW" altLang="en-US" sz="2600" dirty="0" smtClean="0">
                <a:latin typeface="標楷體" pitchFamily="65" charset="-120"/>
                <a:ea typeface="標楷體" pitchFamily="65" charset="-120"/>
              </a:rPr>
              <a:t>申請農用證明移轉時，賣方免課徵增值稅、合一稅。賣方贈與或繼承取得之農地需持有滿五年，則移轉時不課徵贈與稅或遺產稅。</a:t>
            </a:r>
            <a:endParaRPr lang="en-US" altLang="zh-TW" sz="2600" dirty="0" smtClean="0">
              <a:latin typeface="標楷體" pitchFamily="65" charset="-120"/>
              <a:ea typeface="標楷體" pitchFamily="65" charset="-120"/>
            </a:endParaRPr>
          </a:p>
          <a:p>
            <a:pPr>
              <a:lnSpc>
                <a:spcPct val="150000"/>
              </a:lnSpc>
              <a:buFont typeface="Arial" charset="0"/>
              <a:buNone/>
            </a:pPr>
            <a:r>
              <a:rPr lang="en-US" altLang="zh-TW" sz="2600" dirty="0" smtClean="0">
                <a:latin typeface="標楷體" pitchFamily="65" charset="-120"/>
                <a:ea typeface="標楷體" pitchFamily="65" charset="-120"/>
              </a:rPr>
              <a:t>3.</a:t>
            </a:r>
            <a:r>
              <a:rPr lang="zh-TW" altLang="en-US" sz="2600" dirty="0" smtClean="0">
                <a:latin typeface="標楷體" pitchFamily="65" charset="-120"/>
                <a:ea typeface="標楷體" pitchFamily="65" charset="-120"/>
              </a:rPr>
              <a:t>農地面積</a:t>
            </a:r>
            <a:r>
              <a:rPr lang="en-US" altLang="zh-TW" sz="2600" dirty="0" smtClean="0">
                <a:latin typeface="標楷體" pitchFamily="65" charset="-120"/>
                <a:ea typeface="標楷體" pitchFamily="65" charset="-120"/>
              </a:rPr>
              <a:t>1000</a:t>
            </a:r>
            <a:r>
              <a:rPr lang="zh-TW" altLang="en-US" sz="2600" dirty="0" smtClean="0">
                <a:latin typeface="標楷體" pitchFamily="65" charset="-120"/>
                <a:ea typeface="標楷體" pitchFamily="65" charset="-120"/>
              </a:rPr>
              <a:t>平方公尺就可加入農保，</a:t>
            </a:r>
            <a:r>
              <a:rPr lang="en-US" altLang="zh-TW" sz="2600" dirty="0" smtClean="0">
                <a:latin typeface="標楷體" pitchFamily="65" charset="-120"/>
                <a:ea typeface="標楷體" pitchFamily="65" charset="-120"/>
              </a:rPr>
              <a:t>2500</a:t>
            </a:r>
            <a:r>
              <a:rPr lang="zh-TW" altLang="en-US" sz="2600" dirty="0" smtClean="0">
                <a:latin typeface="標楷體" pitchFamily="65" charset="-120"/>
                <a:ea typeface="標楷體" pitchFamily="65" charset="-120"/>
              </a:rPr>
              <a:t>平方公尺以上就可蓋農舍。</a:t>
            </a:r>
            <a:endParaRPr lang="en-US" altLang="zh-TW" sz="2600" dirty="0" smtClean="0">
              <a:latin typeface="標楷體" pitchFamily="65" charset="-120"/>
              <a:ea typeface="標楷體" pitchFamily="65" charset="-120"/>
            </a:endParaRPr>
          </a:p>
          <a:p>
            <a:pPr>
              <a:lnSpc>
                <a:spcPct val="150000"/>
              </a:lnSpc>
              <a:buFont typeface="Arial" charset="0"/>
              <a:buNone/>
            </a:pPr>
            <a:r>
              <a:rPr lang="en-US" altLang="zh-TW" sz="2600" dirty="0" smtClean="0">
                <a:latin typeface="標楷體" pitchFamily="65" charset="-120"/>
                <a:ea typeface="標楷體" pitchFamily="65" charset="-120"/>
              </a:rPr>
              <a:t>4.</a:t>
            </a:r>
            <a:r>
              <a:rPr lang="zh-TW" altLang="en-US" sz="2600" dirty="0" smtClean="0">
                <a:latin typeface="標楷體" pitchFamily="65" charset="-120"/>
                <a:ea typeface="標楷體" pitchFamily="65" charset="-120"/>
              </a:rPr>
              <a:t>戶籍須與農地須在同一縣市；農地持有與設籍滿二年以上才可以興建農舍</a:t>
            </a:r>
            <a:r>
              <a:rPr lang="en-US" altLang="zh-TW" sz="2600" dirty="0" smtClean="0">
                <a:latin typeface="標楷體" pitchFamily="65" charset="-120"/>
                <a:ea typeface="標楷體" pitchFamily="65" charset="-120"/>
              </a:rPr>
              <a:t>(</a:t>
            </a:r>
            <a:r>
              <a:rPr lang="zh-TW" altLang="en-US" sz="2600" dirty="0" smtClean="0">
                <a:latin typeface="標楷體" pitchFamily="65" charset="-120"/>
                <a:ea typeface="標楷體" pitchFamily="65" charset="-120"/>
              </a:rPr>
              <a:t>新農須提供兩年農業經營計畫書</a:t>
            </a:r>
            <a:r>
              <a:rPr lang="en-US" altLang="zh-TW" sz="2600" dirty="0" smtClean="0">
                <a:latin typeface="標楷體" pitchFamily="65" charset="-120"/>
                <a:ea typeface="標楷體" pitchFamily="65" charset="-120"/>
              </a:rPr>
              <a:t>)</a:t>
            </a:r>
            <a:r>
              <a:rPr lang="zh-TW" altLang="en-US" sz="2600" dirty="0" smtClean="0">
                <a:latin typeface="標楷體" pitchFamily="65" charset="-120"/>
                <a:ea typeface="標楷體" pitchFamily="65" charset="-120"/>
              </a:rPr>
              <a:t>。</a:t>
            </a:r>
            <a:endParaRPr lang="en-US" altLang="zh-TW" sz="26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30898861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53C148F8-E709-4571-B7BA-25A6FD9DF310}" type="slidenum">
              <a:rPr lang="zh-TW" altLang="en-US" smtClean="0"/>
              <a:pPr/>
              <a:t>44</a:t>
            </a:fld>
            <a:endParaRPr lang="zh-TW" altLang="en-US"/>
          </a:p>
        </p:txBody>
      </p:sp>
      <p:sp>
        <p:nvSpPr>
          <p:cNvPr id="3" name="內容版面配置區 2"/>
          <p:cNvSpPr txBox="1">
            <a:spLocks/>
          </p:cNvSpPr>
          <p:nvPr/>
        </p:nvSpPr>
        <p:spPr>
          <a:xfrm>
            <a:off x="457200" y="980728"/>
            <a:ext cx="8229600" cy="5143500"/>
          </a:xfrm>
          <a:prstGeom prst="rect">
            <a:avLst/>
          </a:prstGeom>
        </p:spPr>
        <p:txBody>
          <a:bodyPr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50000"/>
              </a:lnSpc>
              <a:buFont typeface="Arial" panose="020B0604020202020204" pitchFamily="34" charset="0"/>
              <a:buNone/>
              <a:defRPr/>
            </a:pPr>
            <a:r>
              <a:rPr lang="en-US" altLang="zh-TW" sz="2400" dirty="0" smtClean="0">
                <a:latin typeface="標楷體" pitchFamily="65" charset="-120"/>
                <a:ea typeface="標楷體" pitchFamily="65" charset="-120"/>
              </a:rPr>
              <a:t>5.</a:t>
            </a:r>
            <a:r>
              <a:rPr lang="zh-TW" altLang="en-US" sz="2400" dirty="0" smtClean="0">
                <a:latin typeface="標楷體" pitchFamily="65" charset="-120"/>
                <a:ea typeface="標楷體" pitchFamily="65" charset="-120"/>
              </a:rPr>
              <a:t>有農路出入之農地全可貸款；其可貸金額最高為公告現值總價約</a:t>
            </a:r>
            <a:r>
              <a:rPr lang="en-US" altLang="zh-TW" sz="2400" dirty="0" smtClean="0">
                <a:latin typeface="標楷體" pitchFamily="65" charset="-120"/>
                <a:ea typeface="標楷體" pitchFamily="65" charset="-120"/>
              </a:rPr>
              <a:t>6</a:t>
            </a:r>
            <a:r>
              <a:rPr lang="zh-TW" altLang="en-US" sz="2400" dirty="0" smtClean="0">
                <a:latin typeface="標楷體" pitchFamily="65" charset="-120"/>
                <a:ea typeface="標楷體" pitchFamily="65" charset="-120"/>
              </a:rPr>
              <a:t>成到</a:t>
            </a:r>
            <a:r>
              <a:rPr lang="en-US" altLang="zh-TW" sz="2400" dirty="0" smtClean="0">
                <a:latin typeface="標楷體" pitchFamily="65" charset="-120"/>
                <a:ea typeface="標楷體" pitchFamily="65" charset="-120"/>
              </a:rPr>
              <a:t>7</a:t>
            </a:r>
            <a:r>
              <a:rPr lang="zh-TW" altLang="en-US" sz="2400" dirty="0" smtClean="0">
                <a:latin typeface="標楷體" pitchFamily="65" charset="-120"/>
                <a:ea typeface="標楷體" pitchFamily="65" charset="-120"/>
              </a:rPr>
              <a:t>成，利率約</a:t>
            </a:r>
            <a:r>
              <a:rPr lang="en-US" altLang="zh-TW" sz="2400" dirty="0" smtClean="0">
                <a:latin typeface="標楷體" pitchFamily="65" charset="-120"/>
                <a:ea typeface="標楷體" pitchFamily="65" charset="-120"/>
              </a:rPr>
              <a:t>3.3%</a:t>
            </a:r>
            <a:r>
              <a:rPr lang="zh-TW" altLang="en-US" sz="2400" dirty="0" smtClean="0">
                <a:latin typeface="標楷體" pitchFamily="65" charset="-120"/>
                <a:ea typeface="標楷體" pitchFamily="65" charset="-120"/>
              </a:rPr>
              <a:t>上下。</a:t>
            </a:r>
            <a:endParaRPr lang="en-US" altLang="zh-TW" sz="2400" dirty="0" smtClean="0">
              <a:latin typeface="標楷體" pitchFamily="65" charset="-120"/>
              <a:ea typeface="標楷體" pitchFamily="65" charset="-120"/>
            </a:endParaRPr>
          </a:p>
          <a:p>
            <a:pPr>
              <a:lnSpc>
                <a:spcPct val="150000"/>
              </a:lnSpc>
              <a:buFont typeface="Arial" panose="020B0604020202020204" pitchFamily="34" charset="0"/>
              <a:buNone/>
              <a:defRPr/>
            </a:pPr>
            <a:r>
              <a:rPr lang="zh-TW" altLang="en-US" sz="2400" dirty="0" smtClean="0">
                <a:latin typeface="標楷體" pitchFamily="65" charset="-120"/>
                <a:ea typeface="標楷體" pitchFamily="65" charset="-120"/>
              </a:rPr>
              <a:t>  無路之農地、持分地、山坡地保育區、保護區之林地、農地不貸款。</a:t>
            </a:r>
            <a:endParaRPr lang="en-US" altLang="zh-TW" sz="2400" dirty="0" smtClean="0">
              <a:latin typeface="標楷體" pitchFamily="65" charset="-120"/>
              <a:ea typeface="標楷體" pitchFamily="65" charset="-120"/>
            </a:endParaRPr>
          </a:p>
          <a:p>
            <a:pPr>
              <a:lnSpc>
                <a:spcPct val="150000"/>
              </a:lnSpc>
              <a:buFont typeface="Arial" panose="020B0604020202020204" pitchFamily="34" charset="0"/>
              <a:buNone/>
              <a:defRPr/>
            </a:pPr>
            <a:r>
              <a:rPr lang="en-US" altLang="zh-TW" sz="2400" dirty="0" smtClean="0">
                <a:latin typeface="標楷體" pitchFamily="65" charset="-120"/>
                <a:ea typeface="標楷體" pitchFamily="65" charset="-120"/>
              </a:rPr>
              <a:t>6.</a:t>
            </a:r>
            <a:r>
              <a:rPr lang="zh-TW" altLang="en-US" sz="2400" dirty="0" smtClean="0">
                <a:latin typeface="標楷體" pitchFamily="65" charset="-120"/>
                <a:ea typeface="標楷體" pitchFamily="65" charset="-120"/>
              </a:rPr>
              <a:t>買賣農地需要申請有無被建築套繪過；被套繪過無法解除套繪，不能興建農舍。</a:t>
            </a:r>
            <a:endParaRPr lang="en-US" altLang="zh-TW" sz="2400" dirty="0" smtClean="0">
              <a:latin typeface="標楷體" pitchFamily="65" charset="-120"/>
              <a:ea typeface="標楷體" pitchFamily="65" charset="-120"/>
            </a:endParaRPr>
          </a:p>
          <a:p>
            <a:pPr>
              <a:lnSpc>
                <a:spcPct val="150000"/>
              </a:lnSpc>
              <a:buFont typeface="Arial" panose="020B0604020202020204" pitchFamily="34" charset="0"/>
              <a:buNone/>
              <a:defRPr/>
            </a:pPr>
            <a:r>
              <a:rPr lang="en-US" altLang="zh-TW" sz="2400" dirty="0" smtClean="0">
                <a:latin typeface="標楷體" pitchFamily="65" charset="-120"/>
                <a:ea typeface="標楷體" pitchFamily="65" charset="-120"/>
              </a:rPr>
              <a:t>7.</a:t>
            </a:r>
            <a:r>
              <a:rPr lang="zh-TW" altLang="en-US" sz="2400" dirty="0" smtClean="0">
                <a:latin typeface="標楷體" pitchFamily="65" charset="-120"/>
                <a:ea typeface="標楷體" pitchFamily="65" charset="-120"/>
              </a:rPr>
              <a:t>鑑界面積約有</a:t>
            </a: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之農地會有誤差，特定農業區對短少面積，會依公告現值補償地主；增加之面積會要求買方補差額地價後，才更正權狀面積。</a:t>
            </a:r>
            <a:endParaRPr lang="en-US" altLang="zh-TW" sz="2400" dirty="0" smtClean="0">
              <a:latin typeface="標楷體" pitchFamily="65" charset="-120"/>
              <a:ea typeface="標楷體" pitchFamily="65" charset="-120"/>
            </a:endParaRPr>
          </a:p>
          <a:p>
            <a:pPr>
              <a:lnSpc>
                <a:spcPct val="150000"/>
              </a:lnSpc>
              <a:buFont typeface="Arial" panose="020B0604020202020204" pitchFamily="34" charset="0"/>
              <a:buNone/>
              <a:defRPr/>
            </a:pPr>
            <a:endParaRPr lang="en-US" altLang="zh-TW" sz="2400" dirty="0" smtClean="0">
              <a:latin typeface="標楷體" pitchFamily="65" charset="-120"/>
              <a:ea typeface="標楷體" pitchFamily="65" charset="-120"/>
            </a:endParaRPr>
          </a:p>
          <a:p>
            <a:pPr>
              <a:lnSpc>
                <a:spcPct val="150000"/>
              </a:lnSpc>
              <a:buFont typeface="Arial" panose="020B0604020202020204" pitchFamily="34" charset="0"/>
              <a:buNone/>
              <a:defRPr/>
            </a:pPr>
            <a:endParaRPr lang="en-US" altLang="zh-TW" sz="2400" dirty="0" smtClean="0">
              <a:latin typeface="標楷體" pitchFamily="65" charset="-120"/>
              <a:ea typeface="標楷體" pitchFamily="65" charset="-120"/>
            </a:endParaRPr>
          </a:p>
          <a:p>
            <a:pPr>
              <a:lnSpc>
                <a:spcPct val="150000"/>
              </a:lnSpc>
              <a:buFont typeface="Arial" panose="020B0604020202020204" pitchFamily="34" charset="0"/>
              <a:buNone/>
              <a:defRPr/>
            </a:pPr>
            <a:endParaRPr lang="en-US" altLang="zh-TW" sz="2400" dirty="0" smtClean="0">
              <a:latin typeface="標楷體" pitchFamily="65" charset="-120"/>
              <a:ea typeface="標楷體" pitchFamily="65" charset="-120"/>
            </a:endParaRPr>
          </a:p>
        </p:txBody>
      </p:sp>
      <p:sp>
        <p:nvSpPr>
          <p:cNvPr id="4" name="文字方塊 3"/>
          <p:cNvSpPr txBox="1"/>
          <p:nvPr/>
        </p:nvSpPr>
        <p:spPr>
          <a:xfrm>
            <a:off x="3998645" y="260648"/>
            <a:ext cx="1005403" cy="584775"/>
          </a:xfrm>
          <a:prstGeom prst="rect">
            <a:avLst/>
          </a:prstGeom>
          <a:noFill/>
        </p:spPr>
        <p:txBody>
          <a:bodyPr wrap="none" rtlCol="0">
            <a:spAutoFit/>
          </a:bodyPr>
          <a:lstStyle/>
          <a:p>
            <a:r>
              <a:rPr lang="zh-TW" altLang="en-US" sz="3200" dirty="0" smtClean="0">
                <a:latin typeface="標楷體" panose="03000509000000000000" pitchFamily="65" charset="-120"/>
                <a:ea typeface="標楷體" panose="03000509000000000000" pitchFamily="65" charset="-120"/>
              </a:rPr>
              <a:t>結論</a:t>
            </a:r>
          </a:p>
        </p:txBody>
      </p:sp>
    </p:spTree>
    <p:extLst>
      <p:ext uri="{BB962C8B-B14F-4D97-AF65-F5344CB8AC3E}">
        <p14:creationId xmlns:p14="http://schemas.microsoft.com/office/powerpoint/2010/main" xmlns="" val="37502580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53C148F8-E709-4571-B7BA-25A6FD9DF310}" type="slidenum">
              <a:rPr lang="zh-TW" altLang="en-US" smtClean="0"/>
              <a:pPr/>
              <a:t>45</a:t>
            </a:fld>
            <a:endParaRPr lang="zh-TW" altLang="en-US"/>
          </a:p>
        </p:txBody>
      </p:sp>
      <p:sp>
        <p:nvSpPr>
          <p:cNvPr id="3" name="內容版面配置區 2"/>
          <p:cNvSpPr txBox="1">
            <a:spLocks/>
          </p:cNvSpPr>
          <p:nvPr/>
        </p:nvSpPr>
        <p:spPr>
          <a:xfrm>
            <a:off x="-108520" y="790376"/>
            <a:ext cx="9038208" cy="6023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a:buFont typeface="Arial" charset="0"/>
              <a:buNone/>
            </a:pPr>
            <a:r>
              <a:rPr lang="zh-TW" altLang="en-US" sz="2200" dirty="0" smtClean="0">
                <a:latin typeface="標楷體" pitchFamily="65" charset="-120"/>
                <a:ea typeface="標楷體" pitchFamily="65" charset="-120"/>
              </a:rPr>
              <a:t>    </a:t>
            </a:r>
            <a:r>
              <a:rPr lang="en-US" altLang="zh-TW" sz="2200" dirty="0" smtClean="0">
                <a:latin typeface="標楷體" pitchFamily="65" charset="-120"/>
                <a:ea typeface="標楷體" pitchFamily="65" charset="-120"/>
              </a:rPr>
              <a:t>8.</a:t>
            </a:r>
            <a:r>
              <a:rPr lang="zh-TW" altLang="en-US" sz="2200" dirty="0" smtClean="0">
                <a:latin typeface="標楷體" pitchFamily="65" charset="-120"/>
                <a:ea typeface="標楷體" pitchFamily="65" charset="-120"/>
              </a:rPr>
              <a:t>買賣農地自用者</a:t>
            </a:r>
            <a:r>
              <a:rPr lang="en-US" altLang="zh-TW" sz="2200" dirty="0" smtClean="0">
                <a:latin typeface="標楷體" pitchFamily="65" charset="-120"/>
                <a:ea typeface="標楷體" pitchFamily="65" charset="-120"/>
              </a:rPr>
              <a:t>5%</a:t>
            </a:r>
            <a:r>
              <a:rPr lang="zh-TW" altLang="en-US" sz="2200" dirty="0" smtClean="0">
                <a:latin typeface="標楷體" pitchFamily="65" charset="-120"/>
                <a:ea typeface="標楷體" pitchFamily="65" charset="-120"/>
              </a:rPr>
              <a:t>需求原因：</a:t>
            </a:r>
            <a:endParaRPr lang="en-US" altLang="zh-TW" sz="2200" dirty="0" smtClean="0">
              <a:latin typeface="標楷體" pitchFamily="65" charset="-120"/>
              <a:ea typeface="標楷體" pitchFamily="65" charset="-120"/>
            </a:endParaRPr>
          </a:p>
          <a:p>
            <a:pPr marL="0">
              <a:buFont typeface="Arial" charset="0"/>
              <a:buNone/>
            </a:pPr>
            <a:r>
              <a:rPr lang="en-US" altLang="zh-TW" sz="2200" dirty="0" smtClean="0">
                <a:latin typeface="標楷體" pitchFamily="65" charset="-120"/>
                <a:ea typeface="標楷體" pitchFamily="65" charset="-120"/>
              </a:rPr>
              <a:t>	-</a:t>
            </a:r>
            <a:r>
              <a:rPr lang="zh-TW" altLang="en-US" sz="2200" dirty="0" smtClean="0">
                <a:latin typeface="標楷體" pitchFamily="65" charset="-120"/>
                <a:ea typeface="標楷體" pitchFamily="65" charset="-120"/>
              </a:rPr>
              <a:t>購買耕地以農業生產為主者種植水稻、溫室蔬菜、果園、牧</a:t>
            </a:r>
            <a:endParaRPr lang="en-US" altLang="zh-TW" sz="2200" dirty="0" smtClean="0">
              <a:latin typeface="標楷體" pitchFamily="65" charset="-120"/>
              <a:ea typeface="標楷體" pitchFamily="65" charset="-120"/>
            </a:endParaRPr>
          </a:p>
          <a:p>
            <a:pPr marL="0">
              <a:buFont typeface="Arial" charset="0"/>
              <a:buNone/>
            </a:pPr>
            <a:r>
              <a:rPr lang="en-US" altLang="zh-TW" sz="2200" dirty="0" smtClean="0">
                <a:latin typeface="標楷體" pitchFamily="65" charset="-120"/>
                <a:ea typeface="標楷體" pitchFamily="65" charset="-120"/>
              </a:rPr>
              <a:t>	-</a:t>
            </a:r>
            <a:r>
              <a:rPr lang="zh-TW" altLang="en-US" sz="2200" dirty="0" smtClean="0">
                <a:latin typeface="標楷體" pitchFamily="65" charset="-120"/>
                <a:ea typeface="標楷體" pitchFamily="65" charset="-120"/>
              </a:rPr>
              <a:t>蓋農舍自住者，購置農地滿</a:t>
            </a:r>
            <a:r>
              <a:rPr lang="en-US" altLang="zh-TW" sz="2200" dirty="0" smtClean="0">
                <a:latin typeface="標楷體" pitchFamily="65" charset="-120"/>
                <a:ea typeface="標楷體" pitchFamily="65" charset="-120"/>
              </a:rPr>
              <a:t>2</a:t>
            </a:r>
            <a:r>
              <a:rPr lang="zh-TW" altLang="en-US" sz="2200" dirty="0" smtClean="0">
                <a:latin typeface="標楷體" pitchFamily="65" charset="-120"/>
                <a:ea typeface="標楷體" pitchFamily="65" charset="-120"/>
              </a:rPr>
              <a:t>年後蓋農舍。</a:t>
            </a:r>
            <a:endParaRPr lang="en-US" altLang="zh-TW" sz="2200" dirty="0" smtClean="0">
              <a:latin typeface="標楷體" pitchFamily="65" charset="-120"/>
              <a:ea typeface="標楷體" pitchFamily="65" charset="-120"/>
            </a:endParaRPr>
          </a:p>
          <a:p>
            <a:pPr marL="0">
              <a:buFont typeface="Arial" charset="0"/>
              <a:buNone/>
            </a:pPr>
            <a:r>
              <a:rPr lang="en-US" altLang="zh-TW" sz="2200" dirty="0" smtClean="0">
                <a:latin typeface="標楷體" pitchFamily="65" charset="-120"/>
                <a:ea typeface="標楷體" pitchFamily="65" charset="-120"/>
              </a:rPr>
              <a:t>	-</a:t>
            </a:r>
            <a:r>
              <a:rPr lang="zh-TW" altLang="en-US" sz="2200" dirty="0" smtClean="0">
                <a:latin typeface="標楷體" pitchFamily="65" charset="-120"/>
                <a:ea typeface="標楷體" pitchFamily="65" charset="-120"/>
              </a:rPr>
              <a:t>申請公司行號、民宿、農地、農莊。</a:t>
            </a:r>
            <a:endParaRPr lang="en-US" altLang="zh-TW" sz="2200" dirty="0" smtClean="0">
              <a:latin typeface="標楷體" pitchFamily="65" charset="-120"/>
              <a:ea typeface="標楷體" pitchFamily="65" charset="-120"/>
            </a:endParaRPr>
          </a:p>
          <a:p>
            <a:pPr marL="0">
              <a:buFont typeface="Arial" charset="0"/>
              <a:buNone/>
            </a:pPr>
            <a:r>
              <a:rPr lang="zh-TW" altLang="en-US" sz="2200" dirty="0" smtClean="0">
                <a:latin typeface="標楷體" pitchFamily="65" charset="-120"/>
                <a:ea typeface="標楷體" pitchFamily="65" charset="-120"/>
              </a:rPr>
              <a:t>    </a:t>
            </a:r>
            <a:r>
              <a:rPr lang="en-US" altLang="zh-TW" sz="2200" dirty="0" smtClean="0">
                <a:latin typeface="標楷體" pitchFamily="65" charset="-120"/>
                <a:ea typeface="標楷體" pitchFamily="65" charset="-120"/>
              </a:rPr>
              <a:t>9.</a:t>
            </a:r>
            <a:r>
              <a:rPr lang="zh-TW" altLang="en-US" sz="2200" dirty="0" smtClean="0">
                <a:latin typeface="標楷體" pitchFamily="65" charset="-120"/>
                <a:ea typeface="標楷體" pitchFamily="65" charset="-120"/>
              </a:rPr>
              <a:t> 投資占</a:t>
            </a:r>
            <a:r>
              <a:rPr lang="en-US" altLang="zh-TW" sz="2200" dirty="0" smtClean="0">
                <a:latin typeface="標楷體" pitchFamily="65" charset="-120"/>
                <a:ea typeface="標楷體" pitchFamily="65" charset="-120"/>
              </a:rPr>
              <a:t>95%</a:t>
            </a:r>
            <a:r>
              <a:rPr lang="zh-TW" altLang="en-US" sz="2200" dirty="0" smtClean="0">
                <a:latin typeface="標楷體" pitchFamily="65" charset="-120"/>
                <a:ea typeface="標楷體" pitchFamily="65" charset="-120"/>
              </a:rPr>
              <a:t>原因：</a:t>
            </a:r>
          </a:p>
          <a:p>
            <a:pPr marL="0">
              <a:buFont typeface="Arial" charset="0"/>
              <a:buNone/>
            </a:pPr>
            <a:r>
              <a:rPr lang="en-US" altLang="zh-TW" sz="2200" dirty="0" smtClean="0">
                <a:latin typeface="標楷體" pitchFamily="65" charset="-120"/>
                <a:ea typeface="標楷體" pitchFamily="65" charset="-120"/>
              </a:rPr>
              <a:t>	-</a:t>
            </a:r>
            <a:r>
              <a:rPr lang="zh-TW" altLang="en-US" sz="2200" dirty="0" smtClean="0">
                <a:latin typeface="標楷體" pitchFamily="65" charset="-120"/>
                <a:ea typeface="標楷體" pitchFamily="65" charset="-120"/>
              </a:rPr>
              <a:t>已</a:t>
            </a:r>
            <a:r>
              <a:rPr lang="zh-TW" altLang="en-US" sz="2200" dirty="0">
                <a:latin typeface="標楷體" pitchFamily="65" charset="-120"/>
                <a:ea typeface="標楷體" pitchFamily="65" charset="-120"/>
              </a:rPr>
              <a:t>違規者，收租金</a:t>
            </a:r>
          </a:p>
          <a:p>
            <a:pPr marL="0">
              <a:buFont typeface="Arial" charset="0"/>
              <a:buNone/>
            </a:pPr>
            <a:r>
              <a:rPr lang="en-US" altLang="zh-TW" sz="2200" dirty="0" smtClean="0">
                <a:latin typeface="標楷體" pitchFamily="65" charset="-120"/>
                <a:ea typeface="標楷體" pitchFamily="65" charset="-120"/>
              </a:rPr>
              <a:t>	-</a:t>
            </a:r>
            <a:r>
              <a:rPr lang="zh-TW" altLang="en-US" sz="2200" dirty="0" smtClean="0">
                <a:latin typeface="標楷體" pitchFamily="65" charset="-120"/>
                <a:ea typeface="標楷體" pitchFamily="65" charset="-120"/>
              </a:rPr>
              <a:t>節省</a:t>
            </a:r>
            <a:r>
              <a:rPr lang="zh-TW" altLang="en-US" sz="2200" dirty="0">
                <a:latin typeface="標楷體" pitchFamily="65" charset="-120"/>
                <a:ea typeface="標楷體" pitchFamily="65" charset="-120"/>
              </a:rPr>
              <a:t>增值稅，且以節省遺產、贈與稅者居多。</a:t>
            </a:r>
          </a:p>
          <a:p>
            <a:pPr marL="0">
              <a:buFont typeface="Arial" charset="0"/>
              <a:buNone/>
            </a:pPr>
            <a:r>
              <a:rPr lang="en-US" altLang="zh-TW" sz="2200" dirty="0" smtClean="0">
                <a:latin typeface="標楷體" pitchFamily="65" charset="-120"/>
                <a:ea typeface="標楷體" pitchFamily="65" charset="-120"/>
              </a:rPr>
              <a:t>	-</a:t>
            </a:r>
            <a:r>
              <a:rPr lang="zh-TW" altLang="en-US" sz="2200" dirty="0" smtClean="0">
                <a:latin typeface="標楷體" pitchFamily="65" charset="-120"/>
                <a:ea typeface="標楷體" pitchFamily="65" charset="-120"/>
              </a:rPr>
              <a:t>投資</a:t>
            </a:r>
            <a:r>
              <a:rPr lang="zh-TW" altLang="en-US" sz="2200" dirty="0">
                <a:latin typeface="標楷體" pitchFamily="65" charset="-120"/>
                <a:ea typeface="標楷體" pitchFamily="65" charset="-120"/>
              </a:rPr>
              <a:t>客低買高賣賺取價差利潤者。</a:t>
            </a:r>
          </a:p>
          <a:p>
            <a:pPr marL="0">
              <a:buFont typeface="Arial" charset="0"/>
              <a:buNone/>
            </a:pPr>
            <a:r>
              <a:rPr lang="en-US" altLang="zh-TW" sz="2200" dirty="0" smtClean="0">
                <a:latin typeface="標楷體" pitchFamily="65" charset="-120"/>
                <a:ea typeface="標楷體" pitchFamily="65" charset="-120"/>
              </a:rPr>
              <a:t>	-</a:t>
            </a:r>
            <a:r>
              <a:rPr lang="zh-TW" altLang="en-US" sz="2200" dirty="0" smtClean="0">
                <a:latin typeface="標楷體" pitchFamily="65" charset="-120"/>
                <a:ea typeface="標楷體" pitchFamily="65" charset="-120"/>
              </a:rPr>
              <a:t>增加</a:t>
            </a:r>
            <a:r>
              <a:rPr lang="zh-TW" altLang="en-US" sz="2200" dirty="0">
                <a:latin typeface="標楷體" pitchFamily="65" charset="-120"/>
                <a:ea typeface="標楷體" pitchFamily="65" charset="-120"/>
              </a:rPr>
              <a:t>個人信用融資。</a:t>
            </a:r>
          </a:p>
          <a:p>
            <a:pPr marL="0">
              <a:buFont typeface="Arial" charset="0"/>
              <a:buNone/>
            </a:pPr>
            <a:r>
              <a:rPr lang="en-US" altLang="zh-TW" sz="2200" dirty="0" smtClean="0">
                <a:latin typeface="標楷體" pitchFamily="65" charset="-120"/>
                <a:ea typeface="標楷體" pitchFamily="65" charset="-120"/>
              </a:rPr>
              <a:t>	-</a:t>
            </a:r>
            <a:r>
              <a:rPr lang="zh-TW" altLang="en-US" sz="2200" dirty="0" smtClean="0">
                <a:latin typeface="標楷體" pitchFamily="65" charset="-120"/>
                <a:ea typeface="標楷體" pitchFamily="65" charset="-120"/>
              </a:rPr>
              <a:t>投資</a:t>
            </a:r>
            <a:r>
              <a:rPr lang="zh-TW" altLang="en-US" sz="2200" dirty="0">
                <a:latin typeface="標楷體" pitchFamily="65" charset="-120"/>
                <a:ea typeface="標楷體" pitchFamily="65" charset="-120"/>
              </a:rPr>
              <a:t>獲利免課徵房地合一稅。</a:t>
            </a:r>
          </a:p>
          <a:p>
            <a:pPr marL="0">
              <a:buFont typeface="Arial" charset="0"/>
              <a:buNone/>
            </a:pPr>
            <a:r>
              <a:rPr lang="en-US" altLang="zh-TW" sz="2200" dirty="0" smtClean="0">
                <a:latin typeface="標楷體" pitchFamily="65" charset="-120"/>
                <a:ea typeface="標楷體" pitchFamily="65" charset="-120"/>
              </a:rPr>
              <a:t>	-</a:t>
            </a:r>
            <a:r>
              <a:rPr lang="zh-TW" altLang="en-US" sz="2200" dirty="0" smtClean="0">
                <a:latin typeface="標楷體" pitchFamily="65" charset="-120"/>
                <a:ea typeface="標楷體" pitchFamily="65" charset="-120"/>
              </a:rPr>
              <a:t>區段</a:t>
            </a:r>
            <a:r>
              <a:rPr lang="zh-TW" altLang="en-US" sz="2200" dirty="0">
                <a:latin typeface="標楷體" pitchFamily="65" charset="-120"/>
                <a:ea typeface="標楷體" pitchFamily="65" charset="-120"/>
              </a:rPr>
              <a:t>徵收出售獲利或分配抵價地出售。</a:t>
            </a:r>
          </a:p>
          <a:p>
            <a:pPr marL="0">
              <a:buFont typeface="Arial" charset="0"/>
              <a:buNone/>
            </a:pPr>
            <a:r>
              <a:rPr lang="en-US" altLang="zh-TW" sz="2200" dirty="0" smtClean="0">
                <a:latin typeface="標楷體" pitchFamily="65" charset="-120"/>
                <a:ea typeface="標楷體" pitchFamily="65" charset="-120"/>
              </a:rPr>
              <a:t>	-</a:t>
            </a:r>
            <a:r>
              <a:rPr lang="zh-TW" altLang="en-US" sz="2200" dirty="0" smtClean="0">
                <a:latin typeface="標楷體" pitchFamily="65" charset="-120"/>
                <a:ea typeface="標楷體" pitchFamily="65" charset="-120"/>
              </a:rPr>
              <a:t>保值</a:t>
            </a:r>
            <a:r>
              <a:rPr lang="zh-TW" altLang="en-US" sz="2200" dirty="0">
                <a:latin typeface="標楷體" pitchFamily="65" charset="-120"/>
                <a:ea typeface="標楷體" pitchFamily="65" charset="-120"/>
              </a:rPr>
              <a:t>及抗通貨膨脹</a:t>
            </a:r>
            <a:r>
              <a:rPr lang="zh-TW" altLang="en-US" sz="2200" dirty="0" smtClean="0">
                <a:latin typeface="標楷體" pitchFamily="65" charset="-120"/>
                <a:ea typeface="標楷體" pitchFamily="65" charset="-120"/>
              </a:rPr>
              <a:t>。</a:t>
            </a:r>
            <a:endParaRPr lang="en-US" altLang="zh-TW" sz="2200" dirty="0" smtClean="0">
              <a:latin typeface="標楷體" pitchFamily="65" charset="-120"/>
              <a:ea typeface="標楷體" pitchFamily="65" charset="-120"/>
            </a:endParaRPr>
          </a:p>
          <a:p>
            <a:pPr marL="0">
              <a:buFont typeface="Arial" charset="0"/>
              <a:buNone/>
            </a:pPr>
            <a:r>
              <a:rPr lang="en-US" altLang="zh-TW" sz="2200" dirty="0" smtClean="0">
                <a:latin typeface="標楷體" pitchFamily="65" charset="-120"/>
                <a:ea typeface="標楷體" pitchFamily="65" charset="-120"/>
              </a:rPr>
              <a:t>	-</a:t>
            </a:r>
            <a:r>
              <a:rPr lang="zh-TW" altLang="en-US" sz="2200" dirty="0">
                <a:latin typeface="標楷體" pitchFamily="65" charset="-120"/>
                <a:ea typeface="標楷體" pitchFamily="65" charset="-120"/>
              </a:rPr>
              <a:t>變更特定事業用地</a:t>
            </a:r>
            <a:r>
              <a:rPr lang="zh-TW" altLang="en-US" sz="2200" dirty="0" smtClean="0">
                <a:latin typeface="標楷體" pitchFamily="65" charset="-120"/>
                <a:ea typeface="標楷體" pitchFamily="65" charset="-120"/>
              </a:rPr>
              <a:t>：</a:t>
            </a:r>
            <a:r>
              <a:rPr lang="en-US" altLang="zh-TW" sz="2200" dirty="0" smtClean="0">
                <a:latin typeface="標楷體" pitchFamily="65" charset="-120"/>
                <a:ea typeface="標楷體" pitchFamily="65" charset="-120"/>
              </a:rPr>
              <a:t>(</a:t>
            </a:r>
            <a:r>
              <a:rPr lang="en-US" altLang="zh-TW" sz="2200" dirty="0">
                <a:latin typeface="標楷體" pitchFamily="65" charset="-120"/>
                <a:ea typeface="標楷體" pitchFamily="65" charset="-120"/>
              </a:rPr>
              <a:t>1)</a:t>
            </a:r>
            <a:r>
              <a:rPr lang="zh-TW" altLang="en-US" sz="2200" dirty="0">
                <a:latin typeface="標楷體" pitchFamily="65" charset="-120"/>
                <a:ea typeface="標楷體" pitchFamily="65" charset="-120"/>
              </a:rPr>
              <a:t>交通用地</a:t>
            </a:r>
            <a:r>
              <a:rPr lang="en-US" altLang="zh-TW" sz="2200" dirty="0">
                <a:latin typeface="標楷體" pitchFamily="65" charset="-120"/>
                <a:ea typeface="標楷體" pitchFamily="65" charset="-120"/>
              </a:rPr>
              <a:t>(2)</a:t>
            </a:r>
            <a:r>
              <a:rPr lang="zh-TW" altLang="en-US" sz="2200" dirty="0">
                <a:latin typeface="標楷體" pitchFamily="65" charset="-120"/>
                <a:ea typeface="標楷體" pitchFamily="65" charset="-120"/>
              </a:rPr>
              <a:t>加油站</a:t>
            </a:r>
            <a:r>
              <a:rPr lang="en-US" altLang="zh-TW" sz="2200" dirty="0">
                <a:latin typeface="標楷體" pitchFamily="65" charset="-120"/>
                <a:ea typeface="標楷體" pitchFamily="65" charset="-120"/>
              </a:rPr>
              <a:t>(3)</a:t>
            </a:r>
            <a:r>
              <a:rPr lang="zh-TW" altLang="en-US" sz="2200" dirty="0">
                <a:latin typeface="標楷體" pitchFamily="65" charset="-120"/>
                <a:ea typeface="標楷體" pitchFamily="65" charset="-120"/>
              </a:rPr>
              <a:t>幼稚園</a:t>
            </a:r>
            <a:r>
              <a:rPr lang="en-US" altLang="zh-TW" sz="2200" dirty="0">
                <a:latin typeface="標楷體" pitchFamily="65" charset="-120"/>
                <a:ea typeface="標楷體" pitchFamily="65" charset="-120"/>
              </a:rPr>
              <a:t>(4)</a:t>
            </a:r>
            <a:r>
              <a:rPr lang="zh-TW" altLang="en-US" sz="2200" dirty="0" smtClean="0">
                <a:latin typeface="標楷體" pitchFamily="65" charset="-120"/>
                <a:ea typeface="標楷體" pitchFamily="65" charset="-120"/>
              </a:rPr>
              <a:t>安</a:t>
            </a:r>
            <a:r>
              <a:rPr lang="en-US" altLang="zh-TW" sz="2200" dirty="0" smtClean="0">
                <a:latin typeface="標楷體" pitchFamily="65" charset="-120"/>
                <a:ea typeface="標楷體" pitchFamily="65" charset="-120"/>
              </a:rPr>
              <a:t>	</a:t>
            </a:r>
            <a:r>
              <a:rPr lang="zh-TW" altLang="en-US" sz="2200" dirty="0" smtClean="0">
                <a:latin typeface="標楷體" pitchFamily="65" charset="-120"/>
                <a:ea typeface="標楷體" pitchFamily="65" charset="-120"/>
              </a:rPr>
              <a:t> 養院</a:t>
            </a:r>
            <a:r>
              <a:rPr lang="en-US" altLang="zh-TW" sz="2200" dirty="0" smtClean="0">
                <a:latin typeface="標楷體" pitchFamily="65" charset="-120"/>
                <a:ea typeface="標楷體" pitchFamily="65" charset="-120"/>
              </a:rPr>
              <a:t>(5</a:t>
            </a:r>
            <a:r>
              <a:rPr lang="en-US" altLang="zh-TW" sz="2200" dirty="0">
                <a:latin typeface="標楷體" pitchFamily="65" charset="-120"/>
                <a:ea typeface="標楷體" pitchFamily="65" charset="-120"/>
              </a:rPr>
              <a:t>)</a:t>
            </a:r>
            <a:r>
              <a:rPr lang="zh-TW" altLang="en-US" sz="2200" dirty="0">
                <a:latin typeface="標楷體" pitchFamily="65" charset="-120"/>
                <a:ea typeface="標楷體" pitchFamily="65" charset="-120"/>
              </a:rPr>
              <a:t>宗教用地</a:t>
            </a:r>
            <a:r>
              <a:rPr lang="en-US" altLang="zh-TW" sz="2200" dirty="0">
                <a:latin typeface="標楷體" pitchFamily="65" charset="-120"/>
                <a:ea typeface="標楷體" pitchFamily="65" charset="-120"/>
              </a:rPr>
              <a:t>(6)</a:t>
            </a:r>
            <a:r>
              <a:rPr lang="zh-TW" altLang="en-US" sz="2200" dirty="0">
                <a:latin typeface="標楷體" pitchFamily="65" charset="-120"/>
                <a:ea typeface="標楷體" pitchFamily="65" charset="-120"/>
              </a:rPr>
              <a:t>工業用地</a:t>
            </a:r>
            <a:r>
              <a:rPr lang="en-US" altLang="zh-TW" sz="2200" dirty="0">
                <a:latin typeface="標楷體" pitchFamily="65" charset="-120"/>
                <a:ea typeface="標楷體" pitchFamily="65" charset="-120"/>
              </a:rPr>
              <a:t>(7)</a:t>
            </a:r>
            <a:r>
              <a:rPr lang="zh-TW" altLang="en-US" sz="2200" dirty="0">
                <a:latin typeface="標楷體" pitchFamily="65" charset="-120"/>
                <a:ea typeface="標楷體" pitchFamily="65" charset="-120"/>
              </a:rPr>
              <a:t>長照機關</a:t>
            </a:r>
            <a:r>
              <a:rPr lang="en-US" altLang="zh-TW" sz="2200" dirty="0">
                <a:latin typeface="標楷體" pitchFamily="65" charset="-120"/>
                <a:ea typeface="標楷體" pitchFamily="65" charset="-120"/>
              </a:rPr>
              <a:t>(8)</a:t>
            </a:r>
            <a:r>
              <a:rPr lang="zh-TW" altLang="en-US" sz="2200" dirty="0">
                <a:latin typeface="標楷體" pitchFamily="65" charset="-120"/>
                <a:ea typeface="標楷體" pitchFamily="65" charset="-120"/>
              </a:rPr>
              <a:t>兒童課後輔導</a:t>
            </a:r>
            <a:endParaRPr lang="en-US" altLang="zh-TW" sz="2200" dirty="0">
              <a:latin typeface="標楷體" pitchFamily="65" charset="-120"/>
              <a:ea typeface="標楷體" pitchFamily="65" charset="-120"/>
            </a:endParaRPr>
          </a:p>
          <a:p>
            <a:pPr marL="0">
              <a:buFont typeface="Arial" charset="0"/>
              <a:buNone/>
            </a:pPr>
            <a:endParaRPr lang="zh-TW" altLang="en-US" sz="2200" dirty="0">
              <a:latin typeface="標楷體" pitchFamily="65" charset="-120"/>
              <a:ea typeface="標楷體" pitchFamily="65" charset="-120"/>
            </a:endParaRPr>
          </a:p>
          <a:p>
            <a:pPr marL="0">
              <a:buFont typeface="Arial" charset="0"/>
              <a:buNone/>
            </a:pPr>
            <a:endParaRPr lang="zh-TW" altLang="en-US" sz="2200" dirty="0" smtClean="0">
              <a:latin typeface="標楷體" pitchFamily="65" charset="-120"/>
              <a:ea typeface="標楷體" pitchFamily="65" charset="-120"/>
            </a:endParaRPr>
          </a:p>
        </p:txBody>
      </p:sp>
      <p:sp>
        <p:nvSpPr>
          <p:cNvPr id="4" name="文字方塊 3"/>
          <p:cNvSpPr txBox="1"/>
          <p:nvPr/>
        </p:nvSpPr>
        <p:spPr>
          <a:xfrm>
            <a:off x="3998645" y="107921"/>
            <a:ext cx="1005403" cy="584775"/>
          </a:xfrm>
          <a:prstGeom prst="rect">
            <a:avLst/>
          </a:prstGeom>
          <a:noFill/>
        </p:spPr>
        <p:txBody>
          <a:bodyPr wrap="none" rtlCol="0">
            <a:spAutoFit/>
          </a:bodyPr>
          <a:lstStyle/>
          <a:p>
            <a:r>
              <a:rPr lang="zh-TW" altLang="en-US" sz="3200" dirty="0" smtClean="0">
                <a:latin typeface="標楷體" panose="03000509000000000000" pitchFamily="65" charset="-120"/>
                <a:ea typeface="標楷體" panose="03000509000000000000" pitchFamily="65" charset="-120"/>
              </a:rPr>
              <a:t>結論</a:t>
            </a:r>
          </a:p>
        </p:txBody>
      </p:sp>
      <p:sp>
        <p:nvSpPr>
          <p:cNvPr id="5" name="內容版面配置區 2"/>
          <p:cNvSpPr txBox="1">
            <a:spLocks/>
          </p:cNvSpPr>
          <p:nvPr/>
        </p:nvSpPr>
        <p:spPr>
          <a:xfrm>
            <a:off x="457200" y="1600200"/>
            <a:ext cx="8472488" cy="504348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Arial" charset="0"/>
              <a:buNone/>
            </a:pPr>
            <a:endParaRPr lang="zh-TW" altLang="en-US" dirty="0" smtClean="0">
              <a:latin typeface="標楷體" pitchFamily="65" charset="-120"/>
              <a:ea typeface="標楷體" pitchFamily="65" charset="-120"/>
            </a:endParaRPr>
          </a:p>
        </p:txBody>
      </p:sp>
    </p:spTree>
    <p:extLst>
      <p:ext uri="{BB962C8B-B14F-4D97-AF65-F5344CB8AC3E}">
        <p14:creationId xmlns:p14="http://schemas.microsoft.com/office/powerpoint/2010/main" xmlns="" val="33728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53C148F8-E709-4571-B7BA-25A6FD9DF310}" type="slidenum">
              <a:rPr lang="zh-TW" altLang="en-US" smtClean="0"/>
              <a:pPr/>
              <a:t>5</a:t>
            </a:fld>
            <a:endParaRPr lang="zh-TW" altLang="en-US"/>
          </a:p>
        </p:txBody>
      </p:sp>
      <p:sp>
        <p:nvSpPr>
          <p:cNvPr id="4" name="內容版面配置區 2"/>
          <p:cNvSpPr txBox="1">
            <a:spLocks/>
          </p:cNvSpPr>
          <p:nvPr/>
        </p:nvSpPr>
        <p:spPr>
          <a:xfrm>
            <a:off x="323528" y="597743"/>
            <a:ext cx="8258175" cy="592760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50000"/>
              </a:lnSpc>
              <a:buFont typeface="Arial" charset="0"/>
              <a:buNone/>
            </a:pPr>
            <a:r>
              <a:rPr lang="zh-TW" altLang="en-US" sz="2800" dirty="0" smtClean="0">
                <a:latin typeface="標楷體" pitchFamily="65" charset="-120"/>
                <a:ea typeface="標楷體" pitchFamily="65" charset="-120"/>
              </a:rPr>
              <a:t>  有兩個賣鞋子的業務員到非洲，看到當地的人都赤腳走路。一個人說：「怎麼來到這種地方啊，這下子鞋子一定賣不出去了。」但另一個人卻說：「真是千載難逢的機會，我可以賣給每個人。」</a:t>
            </a:r>
          </a:p>
          <a:p>
            <a:pPr>
              <a:lnSpc>
                <a:spcPct val="150000"/>
              </a:lnSpc>
              <a:buFont typeface="Arial" charset="0"/>
              <a:buNone/>
            </a:pPr>
            <a:r>
              <a:rPr lang="zh-TW" altLang="en-US" sz="2800" dirty="0" smtClean="0">
                <a:latin typeface="標楷體" pitchFamily="65" charset="-120"/>
                <a:ea typeface="標楷體" pitchFamily="65" charset="-120"/>
              </a:rPr>
              <a:t>  這個小故事很有名。人生就是這麼有趣，因此在相同地點作相同事情，有人說會大賣，有人卻說賣不出去；有的人成功，有的人卻失敗。成功或失敗的關鍵，十之八九與一個人的思考方式有關。</a:t>
            </a:r>
          </a:p>
        </p:txBody>
      </p:sp>
    </p:spTree>
    <p:extLst>
      <p:ext uri="{BB962C8B-B14F-4D97-AF65-F5344CB8AC3E}">
        <p14:creationId xmlns:p14="http://schemas.microsoft.com/office/powerpoint/2010/main" xmlns="" val="2609015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p:txBody>
          <a:bodyPr>
            <a:normAutofit/>
          </a:bodyPr>
          <a:lstStyle/>
          <a:p>
            <a:pPr eaLnBrk="1" hangingPunct="1"/>
            <a:r>
              <a:rPr lang="zh-TW" altLang="en-US" sz="3600" dirty="0" smtClean="0">
                <a:latin typeface="標楷體" pitchFamily="65" charset="-120"/>
                <a:ea typeface="標楷體" pitchFamily="65" charset="-120"/>
              </a:rPr>
              <a:t>上課目的：</a:t>
            </a:r>
          </a:p>
        </p:txBody>
      </p:sp>
      <p:sp>
        <p:nvSpPr>
          <p:cNvPr id="6147" name="內容版面配置區 2"/>
          <p:cNvSpPr>
            <a:spLocks noGrp="1"/>
          </p:cNvSpPr>
          <p:nvPr>
            <p:ph idx="1"/>
          </p:nvPr>
        </p:nvSpPr>
        <p:spPr>
          <a:xfrm>
            <a:off x="428625" y="1268760"/>
            <a:ext cx="8258175" cy="4429125"/>
          </a:xfrm>
        </p:spPr>
        <p:txBody>
          <a:bodyPr>
            <a:normAutofit fontScale="92500"/>
          </a:bodyPr>
          <a:lstStyle/>
          <a:p>
            <a:pPr eaLnBrk="1" hangingPunct="1">
              <a:lnSpc>
                <a:spcPct val="150000"/>
              </a:lnSpc>
              <a:buFont typeface="Arial" charset="0"/>
              <a:buNone/>
            </a:pPr>
            <a:r>
              <a:rPr lang="zh-TW" altLang="en-US" sz="2800" dirty="0" smtClean="0">
                <a:latin typeface="標楷體" pitchFamily="65" charset="-120"/>
                <a:ea typeface="標楷體" pitchFamily="65" charset="-120"/>
              </a:rPr>
              <a:t>    不動產買賣不單只有房屋市場，還有更大的土地市場，其成交金額比房屋市場大很多。成功的仲介業務只會賣房子不會賣土地；那這樣的業務員只會賺蠅頭小利，永久不會賺大錢。所以利用充電；加強個人競爭力、提升行銷能力，</a:t>
            </a:r>
            <a:r>
              <a:rPr lang="zh-TW" altLang="en-US" sz="2800" b="1" u="sng" dirty="0" smtClean="0">
                <a:latin typeface="標楷體" pitchFamily="65" charset="-120"/>
                <a:ea typeface="標楷體" pitchFamily="65" charset="-120"/>
              </a:rPr>
              <a:t>學習改變、追求變化、創造財富及業績</a:t>
            </a:r>
            <a:r>
              <a:rPr lang="zh-TW" altLang="en-US" sz="2800" dirty="0" smtClean="0">
                <a:latin typeface="標楷體" pitchFamily="65" charset="-120"/>
                <a:ea typeface="標楷體" pitchFamily="65" charset="-120"/>
              </a:rPr>
              <a:t>是今天上課的目的。</a:t>
            </a:r>
            <a:endParaRPr lang="en-US" altLang="zh-TW" sz="2800" dirty="0" smtClean="0">
              <a:latin typeface="標楷體" pitchFamily="65" charset="-120"/>
              <a:ea typeface="標楷體" pitchFamily="65" charset="-120"/>
            </a:endParaRPr>
          </a:p>
          <a:p>
            <a:pPr eaLnBrk="1" hangingPunct="1">
              <a:lnSpc>
                <a:spcPct val="150000"/>
              </a:lnSpc>
              <a:buFont typeface="Arial" charset="0"/>
              <a:buNone/>
            </a:pPr>
            <a:r>
              <a:rPr lang="en-US" altLang="zh-TW" sz="2800" dirty="0" smtClean="0">
                <a:latin typeface="標楷體" pitchFamily="65" charset="-120"/>
                <a:ea typeface="標楷體" pitchFamily="65" charset="-120"/>
              </a:rPr>
              <a:t>  Ex2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7-11</a:t>
            </a:r>
            <a:r>
              <a:rPr lang="zh-TW" altLang="en-US" sz="2800" dirty="0" smtClean="0">
                <a:latin typeface="標楷體" pitchFamily="65" charset="-120"/>
                <a:ea typeface="標楷體" pitchFamily="65" charset="-120"/>
              </a:rPr>
              <a:t>的故事。</a:t>
            </a:r>
          </a:p>
        </p:txBody>
      </p:sp>
      <p:sp>
        <p:nvSpPr>
          <p:cNvPr id="4" name="投影片編號版面配置區 3"/>
          <p:cNvSpPr>
            <a:spLocks noGrp="1"/>
          </p:cNvSpPr>
          <p:nvPr>
            <p:ph type="sldNum" sz="quarter" idx="12"/>
          </p:nvPr>
        </p:nvSpPr>
        <p:spPr/>
        <p:txBody>
          <a:bodyPr/>
          <a:lstStyle/>
          <a:p>
            <a:pPr>
              <a:defRPr/>
            </a:pPr>
            <a:r>
              <a:rPr lang="en-US" altLang="zh-TW" dirty="0"/>
              <a:t>3</a:t>
            </a:r>
            <a:endParaRPr lang="zh-TW" altLang="en-US" dirty="0"/>
          </a:p>
        </p:txBody>
      </p:sp>
    </p:spTree>
    <p:extLst>
      <p:ext uri="{BB962C8B-B14F-4D97-AF65-F5344CB8AC3E}">
        <p14:creationId xmlns:p14="http://schemas.microsoft.com/office/powerpoint/2010/main" xmlns="" val="4130367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內容版面配置區 2"/>
          <p:cNvSpPr>
            <a:spLocks noGrp="1"/>
          </p:cNvSpPr>
          <p:nvPr>
            <p:ph idx="1"/>
          </p:nvPr>
        </p:nvSpPr>
        <p:spPr>
          <a:xfrm>
            <a:off x="205680" y="44624"/>
            <a:ext cx="8686800" cy="6858000"/>
          </a:xfrm>
        </p:spPr>
        <p:txBody>
          <a:bodyPr>
            <a:normAutofit fontScale="92500" lnSpcReduction="20000"/>
          </a:bodyPr>
          <a:lstStyle/>
          <a:p>
            <a:pPr eaLnBrk="1" hangingPunct="1">
              <a:lnSpc>
                <a:spcPct val="170000"/>
              </a:lnSpc>
              <a:buFont typeface="Arial" charset="0"/>
              <a:buNone/>
            </a:pPr>
            <a:r>
              <a:rPr lang="zh-TW" altLang="en-US" sz="2800" dirty="0" smtClean="0">
                <a:latin typeface="標楷體" pitchFamily="65" charset="-120"/>
                <a:ea typeface="標楷體" pitchFamily="65" charset="-120"/>
              </a:rPr>
              <a:t>  日本新經營之神</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鈴木敏夫</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，是在日本失落的十年，繼松下幸之助之後的新經營之神，因為他領導</a:t>
            </a:r>
            <a:r>
              <a:rPr lang="en-US" altLang="zh-TW" sz="2800" dirty="0" smtClean="0">
                <a:latin typeface="標楷體" pitchFamily="65" charset="-120"/>
                <a:ea typeface="標楷體" pitchFamily="65" charset="-120"/>
              </a:rPr>
              <a:t>7-11</a:t>
            </a:r>
            <a:r>
              <a:rPr lang="zh-TW" altLang="en-US" sz="2800" dirty="0" smtClean="0">
                <a:latin typeface="標楷體" pitchFamily="65" charset="-120"/>
                <a:ea typeface="標楷體" pitchFamily="65" charset="-120"/>
              </a:rPr>
              <a:t>每年成長</a:t>
            </a:r>
            <a:r>
              <a:rPr lang="en-US" altLang="zh-TW" sz="2800" dirty="0" smtClean="0">
                <a:latin typeface="標楷體" pitchFamily="65" charset="-120"/>
                <a:ea typeface="標楷體" pitchFamily="65" charset="-120"/>
              </a:rPr>
              <a:t>1000</a:t>
            </a:r>
            <a:r>
              <a:rPr lang="zh-TW" altLang="en-US" sz="2800" dirty="0" smtClean="0">
                <a:latin typeface="標楷體" pitchFamily="65" charset="-120"/>
                <a:ea typeface="標楷體" pitchFamily="65" charset="-120"/>
              </a:rPr>
              <a:t>億日元，他說</a:t>
            </a:r>
            <a:r>
              <a:rPr lang="en-US" altLang="zh-TW" sz="2800" dirty="0" smtClean="0">
                <a:latin typeface="標楷體" pitchFamily="65" charset="-120"/>
                <a:ea typeface="標楷體" pitchFamily="65" charset="-120"/>
              </a:rPr>
              <a:t>『</a:t>
            </a:r>
            <a:r>
              <a:rPr lang="zh-TW" altLang="en-US" sz="2800" b="1" u="sng" dirty="0" smtClean="0">
                <a:latin typeface="標楷體" pitchFamily="65" charset="-120"/>
                <a:ea typeface="標楷體" pitchFamily="65" charset="-120"/>
              </a:rPr>
              <a:t>我不分析過去成功經驗，只看現在變化，每天都是決勝關鍵，不願接受改變的人，就是不願挑戰的人，就是不想工作的人，就是不想賺錢的人，不要怪景氣。環境如同天候，變化無常，一但有變化，企業就需馬上因應，必要時</a:t>
            </a:r>
            <a:r>
              <a:rPr lang="en-US" altLang="zh-TW" sz="2800" b="1" u="sng" dirty="0" smtClean="0">
                <a:latin typeface="標楷體" pitchFamily="65" charset="-120"/>
                <a:ea typeface="標楷體" pitchFamily="65" charset="-120"/>
              </a:rPr>
              <a:t>【</a:t>
            </a:r>
            <a:r>
              <a:rPr lang="zh-TW" altLang="en-US" sz="2800" b="1" u="sng" dirty="0" smtClean="0">
                <a:latin typeface="標楷體" pitchFamily="65" charset="-120"/>
                <a:ea typeface="標楷體" pitchFamily="65" charset="-120"/>
              </a:rPr>
              <a:t>朝令夕改</a:t>
            </a:r>
            <a:r>
              <a:rPr lang="en-US" altLang="zh-TW" sz="2800" b="1" u="sng" dirty="0" smtClean="0">
                <a:latin typeface="標楷體" pitchFamily="65" charset="-120"/>
                <a:ea typeface="標楷體" pitchFamily="65" charset="-120"/>
              </a:rPr>
              <a:t>】</a:t>
            </a:r>
            <a:r>
              <a:rPr lang="zh-TW" altLang="en-US" sz="2800" b="1" u="sng" dirty="0" smtClean="0">
                <a:latin typeface="標楷體" pitchFamily="65" charset="-120"/>
                <a:ea typeface="標楷體" pitchFamily="65" charset="-120"/>
              </a:rPr>
              <a:t>也無訪。</a:t>
            </a:r>
            <a:r>
              <a:rPr lang="zh-TW" altLang="en-US" sz="2800" dirty="0" smtClean="0">
                <a:latin typeface="標楷體" pitchFamily="65" charset="-120"/>
                <a:ea typeface="標楷體" pitchFamily="65" charset="-120"/>
              </a:rPr>
              <a:t>因應變化唯一的方法就是徹底實踐基本工作。現在是一個變化劇烈的時代，要因應變化就是要澈底實踐基本工作。只要業績無法如預期成長的話，或許就該重新由澈底實踐基本工作做起。</a:t>
            </a:r>
            <a:r>
              <a:rPr lang="en-US" altLang="zh-TW" sz="2800" dirty="0" smtClean="0">
                <a:latin typeface="標楷體" pitchFamily="65" charset="-120"/>
                <a:ea typeface="標楷體" pitchFamily="65" charset="-120"/>
              </a:rPr>
              <a:t>』</a:t>
            </a:r>
          </a:p>
        </p:txBody>
      </p:sp>
      <p:sp>
        <p:nvSpPr>
          <p:cNvPr id="4" name="投影片編號版面配置區 3"/>
          <p:cNvSpPr>
            <a:spLocks noGrp="1"/>
          </p:cNvSpPr>
          <p:nvPr>
            <p:ph type="sldNum" sz="quarter" idx="12"/>
          </p:nvPr>
        </p:nvSpPr>
        <p:spPr/>
        <p:txBody>
          <a:bodyPr/>
          <a:lstStyle/>
          <a:p>
            <a:pPr>
              <a:defRPr/>
            </a:pPr>
            <a:r>
              <a:rPr lang="en-US" altLang="zh-TW" dirty="0"/>
              <a:t>4</a:t>
            </a:r>
            <a:endParaRPr lang="zh-TW" altLang="en-US" dirty="0"/>
          </a:p>
        </p:txBody>
      </p:sp>
    </p:spTree>
    <p:extLst>
      <p:ext uri="{BB962C8B-B14F-4D97-AF65-F5344CB8AC3E}">
        <p14:creationId xmlns:p14="http://schemas.microsoft.com/office/powerpoint/2010/main" xmlns="" val="1259722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鹽業用地"/>
          <p:cNvGrpSpPr/>
          <p:nvPr/>
        </p:nvGrpSpPr>
        <p:grpSpPr>
          <a:xfrm>
            <a:off x="1878087" y="4648560"/>
            <a:ext cx="461665" cy="1512168"/>
            <a:chOff x="853723" y="4122216"/>
            <a:chExt cx="461665" cy="1512168"/>
          </a:xfrm>
        </p:grpSpPr>
        <p:sp>
          <p:nvSpPr>
            <p:cNvPr id="20" name="矩形 19"/>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21" name="文字方塊 20"/>
            <p:cNvSpPr txBox="1"/>
            <p:nvPr/>
          </p:nvSpPr>
          <p:spPr>
            <a:xfrm>
              <a:off x="853723" y="4293096"/>
              <a:ext cx="461665" cy="1015663"/>
            </a:xfrm>
            <a:prstGeom prst="rect">
              <a:avLst/>
            </a:prstGeom>
            <a:noFill/>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鹽業用地</a:t>
              </a:r>
              <a:endParaRPr lang="zh-TW" altLang="en-US" dirty="0">
                <a:latin typeface="標楷體" panose="03000509000000000000" pitchFamily="65" charset="-120"/>
                <a:ea typeface="標楷體" panose="03000509000000000000" pitchFamily="65" charset="-120"/>
              </a:endParaRPr>
            </a:p>
          </p:txBody>
        </p:sp>
      </p:grpSp>
      <p:grpSp>
        <p:nvGrpSpPr>
          <p:cNvPr id="22" name="群組 21"/>
          <p:cNvGrpSpPr/>
          <p:nvPr/>
        </p:nvGrpSpPr>
        <p:grpSpPr>
          <a:xfrm>
            <a:off x="2339752" y="4648560"/>
            <a:ext cx="461665" cy="1512168"/>
            <a:chOff x="851689" y="4122216"/>
            <a:chExt cx="461665" cy="1512168"/>
          </a:xfrm>
        </p:grpSpPr>
        <p:sp>
          <p:nvSpPr>
            <p:cNvPr id="23" name="矩形 22"/>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24" name="文字方塊 23"/>
            <p:cNvSpPr txBox="1"/>
            <p:nvPr/>
          </p:nvSpPr>
          <p:spPr>
            <a:xfrm>
              <a:off x="851689" y="4293096"/>
              <a:ext cx="461665" cy="1015663"/>
            </a:xfrm>
            <a:prstGeom prst="rect">
              <a:avLst/>
            </a:prstGeom>
            <a:noFill/>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水利用地</a:t>
              </a:r>
              <a:endParaRPr lang="zh-TW" altLang="en-US" dirty="0">
                <a:latin typeface="標楷體" panose="03000509000000000000" pitchFamily="65" charset="-120"/>
                <a:ea typeface="標楷體" panose="03000509000000000000" pitchFamily="65" charset="-120"/>
              </a:endParaRPr>
            </a:p>
          </p:txBody>
        </p:sp>
      </p:grpSp>
      <p:grpSp>
        <p:nvGrpSpPr>
          <p:cNvPr id="25" name="群組 24"/>
          <p:cNvGrpSpPr/>
          <p:nvPr/>
        </p:nvGrpSpPr>
        <p:grpSpPr>
          <a:xfrm>
            <a:off x="2803108" y="4648560"/>
            <a:ext cx="461665" cy="1512168"/>
            <a:chOff x="851346" y="4122216"/>
            <a:chExt cx="461665" cy="1512168"/>
          </a:xfrm>
        </p:grpSpPr>
        <p:sp>
          <p:nvSpPr>
            <p:cNvPr id="26" name="矩形 25"/>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27" name="文字方塊 26"/>
            <p:cNvSpPr txBox="1"/>
            <p:nvPr/>
          </p:nvSpPr>
          <p:spPr>
            <a:xfrm>
              <a:off x="851346" y="4126792"/>
              <a:ext cx="461665" cy="1477328"/>
            </a:xfrm>
            <a:prstGeom prst="rect">
              <a:avLst/>
            </a:prstGeom>
            <a:noFill/>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生態保護用地</a:t>
              </a:r>
              <a:endParaRPr lang="zh-TW" altLang="en-US" dirty="0">
                <a:latin typeface="標楷體" panose="03000509000000000000" pitchFamily="65" charset="-120"/>
                <a:ea typeface="標楷體" panose="03000509000000000000" pitchFamily="65" charset="-120"/>
              </a:endParaRPr>
            </a:p>
          </p:txBody>
        </p:sp>
      </p:grpSp>
      <p:grpSp>
        <p:nvGrpSpPr>
          <p:cNvPr id="28" name="群組 27"/>
          <p:cNvGrpSpPr/>
          <p:nvPr/>
        </p:nvGrpSpPr>
        <p:grpSpPr>
          <a:xfrm>
            <a:off x="3252094" y="4648560"/>
            <a:ext cx="461665" cy="1512168"/>
            <a:chOff x="851346" y="4122216"/>
            <a:chExt cx="461665" cy="1512168"/>
          </a:xfrm>
        </p:grpSpPr>
        <p:sp>
          <p:nvSpPr>
            <p:cNvPr id="29" name="矩形 28"/>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30" name="文字方塊 29"/>
            <p:cNvSpPr txBox="1"/>
            <p:nvPr/>
          </p:nvSpPr>
          <p:spPr>
            <a:xfrm>
              <a:off x="851346" y="4126792"/>
              <a:ext cx="461665" cy="1477328"/>
            </a:xfrm>
            <a:prstGeom prst="rect">
              <a:avLst/>
            </a:prstGeom>
            <a:noFill/>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國土保安用地</a:t>
              </a:r>
              <a:endParaRPr lang="zh-TW" altLang="en-US" dirty="0">
                <a:latin typeface="標楷體" panose="03000509000000000000" pitchFamily="65" charset="-120"/>
                <a:ea typeface="標楷體" panose="03000509000000000000" pitchFamily="65" charset="-120"/>
              </a:endParaRPr>
            </a:p>
          </p:txBody>
        </p:sp>
      </p:grpSp>
      <p:grpSp>
        <p:nvGrpSpPr>
          <p:cNvPr id="127" name="群組 126"/>
          <p:cNvGrpSpPr/>
          <p:nvPr/>
        </p:nvGrpSpPr>
        <p:grpSpPr>
          <a:xfrm>
            <a:off x="4189262" y="4647520"/>
            <a:ext cx="4558041" cy="1528624"/>
            <a:chOff x="4117254" y="4503504"/>
            <a:chExt cx="4558041" cy="1528624"/>
          </a:xfrm>
        </p:grpSpPr>
        <p:grpSp>
          <p:nvGrpSpPr>
            <p:cNvPr id="31" name="群組 30"/>
            <p:cNvGrpSpPr/>
            <p:nvPr/>
          </p:nvGrpSpPr>
          <p:grpSpPr>
            <a:xfrm>
              <a:off x="4117254" y="4504544"/>
              <a:ext cx="461665" cy="1512168"/>
              <a:chOff x="851346" y="4122216"/>
              <a:chExt cx="461665" cy="1512168"/>
            </a:xfrm>
          </p:grpSpPr>
          <p:sp>
            <p:nvSpPr>
              <p:cNvPr id="32" name="矩形 31"/>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33" name="文字方塊 32"/>
              <p:cNvSpPr txBox="1"/>
              <p:nvPr/>
            </p:nvSpPr>
            <p:spPr>
              <a:xfrm>
                <a:off x="851346" y="4126792"/>
                <a:ext cx="461665" cy="1477328"/>
              </a:xfrm>
              <a:prstGeom prst="rect">
                <a:avLst/>
              </a:prstGeom>
              <a:noFill/>
              <a:ln>
                <a:noFill/>
              </a:ln>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甲種建築用地</a:t>
                </a:r>
                <a:endParaRPr lang="zh-TW" altLang="en-US" dirty="0">
                  <a:latin typeface="標楷體" panose="03000509000000000000" pitchFamily="65" charset="-120"/>
                  <a:ea typeface="標楷體" panose="03000509000000000000" pitchFamily="65" charset="-120"/>
                </a:endParaRPr>
              </a:p>
            </p:txBody>
          </p:sp>
        </p:grpSp>
        <p:grpSp>
          <p:nvGrpSpPr>
            <p:cNvPr id="34" name="群組 33"/>
            <p:cNvGrpSpPr/>
            <p:nvPr/>
          </p:nvGrpSpPr>
          <p:grpSpPr>
            <a:xfrm>
              <a:off x="4578919" y="4504544"/>
              <a:ext cx="461665" cy="1512168"/>
              <a:chOff x="851346" y="4122216"/>
              <a:chExt cx="461665" cy="1512168"/>
            </a:xfrm>
          </p:grpSpPr>
          <p:sp>
            <p:nvSpPr>
              <p:cNvPr id="35" name="矩形 34"/>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36" name="文字方塊 35"/>
              <p:cNvSpPr txBox="1"/>
              <p:nvPr/>
            </p:nvSpPr>
            <p:spPr>
              <a:xfrm>
                <a:off x="851346" y="4126792"/>
                <a:ext cx="461665" cy="1477328"/>
              </a:xfrm>
              <a:prstGeom prst="rect">
                <a:avLst/>
              </a:prstGeom>
              <a:noFill/>
              <a:ln>
                <a:noFill/>
              </a:ln>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乙種建築用地</a:t>
                </a:r>
                <a:endParaRPr lang="zh-TW" altLang="en-US" dirty="0">
                  <a:latin typeface="標楷體" panose="03000509000000000000" pitchFamily="65" charset="-120"/>
                  <a:ea typeface="標楷體" panose="03000509000000000000" pitchFamily="65" charset="-120"/>
                </a:endParaRPr>
              </a:p>
            </p:txBody>
          </p:sp>
        </p:grpSp>
        <p:grpSp>
          <p:nvGrpSpPr>
            <p:cNvPr id="37" name="群組 36"/>
            <p:cNvGrpSpPr/>
            <p:nvPr/>
          </p:nvGrpSpPr>
          <p:grpSpPr>
            <a:xfrm>
              <a:off x="5040584" y="4509120"/>
              <a:ext cx="461665" cy="1512168"/>
              <a:chOff x="851346" y="4122216"/>
              <a:chExt cx="461665" cy="1512168"/>
            </a:xfrm>
          </p:grpSpPr>
          <p:sp>
            <p:nvSpPr>
              <p:cNvPr id="38" name="矩形 37"/>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39" name="文字方塊 38"/>
              <p:cNvSpPr txBox="1"/>
              <p:nvPr/>
            </p:nvSpPr>
            <p:spPr>
              <a:xfrm>
                <a:off x="851346" y="4122216"/>
                <a:ext cx="461665" cy="1477328"/>
              </a:xfrm>
              <a:prstGeom prst="rect">
                <a:avLst/>
              </a:prstGeom>
              <a:noFill/>
              <a:ln>
                <a:noFill/>
              </a:ln>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丙種建築用地</a:t>
                </a:r>
                <a:endParaRPr lang="zh-TW" altLang="en-US" dirty="0">
                  <a:latin typeface="標楷體" panose="03000509000000000000" pitchFamily="65" charset="-120"/>
                  <a:ea typeface="標楷體" panose="03000509000000000000" pitchFamily="65" charset="-120"/>
                </a:endParaRPr>
              </a:p>
            </p:txBody>
          </p:sp>
        </p:grpSp>
        <p:grpSp>
          <p:nvGrpSpPr>
            <p:cNvPr id="40" name="群組 39"/>
            <p:cNvGrpSpPr/>
            <p:nvPr/>
          </p:nvGrpSpPr>
          <p:grpSpPr>
            <a:xfrm>
              <a:off x="5502249" y="4509120"/>
              <a:ext cx="461665" cy="1512168"/>
              <a:chOff x="851346" y="4122216"/>
              <a:chExt cx="461665" cy="1512168"/>
            </a:xfrm>
          </p:grpSpPr>
          <p:sp>
            <p:nvSpPr>
              <p:cNvPr id="41" name="矩形 40"/>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42" name="文字方塊 41"/>
              <p:cNvSpPr txBox="1"/>
              <p:nvPr/>
            </p:nvSpPr>
            <p:spPr>
              <a:xfrm>
                <a:off x="851346" y="4122216"/>
                <a:ext cx="461665" cy="1477328"/>
              </a:xfrm>
              <a:prstGeom prst="rect">
                <a:avLst/>
              </a:prstGeom>
              <a:noFill/>
              <a:ln>
                <a:noFill/>
              </a:ln>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丁種建築用地</a:t>
                </a:r>
                <a:endParaRPr lang="zh-TW" altLang="en-US" dirty="0">
                  <a:latin typeface="標楷體" panose="03000509000000000000" pitchFamily="65" charset="-120"/>
                  <a:ea typeface="標楷體" panose="03000509000000000000" pitchFamily="65" charset="-120"/>
                </a:endParaRPr>
              </a:p>
            </p:txBody>
          </p:sp>
        </p:grpSp>
        <p:grpSp>
          <p:nvGrpSpPr>
            <p:cNvPr id="43" name="群組 42"/>
            <p:cNvGrpSpPr/>
            <p:nvPr/>
          </p:nvGrpSpPr>
          <p:grpSpPr>
            <a:xfrm>
              <a:off x="5983015" y="4509120"/>
              <a:ext cx="461665" cy="1512168"/>
              <a:chOff x="851346" y="4122216"/>
              <a:chExt cx="461665" cy="1512168"/>
            </a:xfrm>
          </p:grpSpPr>
          <p:sp>
            <p:nvSpPr>
              <p:cNvPr id="44" name="矩形 43"/>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45" name="文字方塊 44"/>
              <p:cNvSpPr txBox="1"/>
              <p:nvPr/>
            </p:nvSpPr>
            <p:spPr>
              <a:xfrm>
                <a:off x="851346" y="4293096"/>
                <a:ext cx="461665" cy="1015663"/>
              </a:xfrm>
              <a:prstGeom prst="rect">
                <a:avLst/>
              </a:prstGeom>
              <a:noFill/>
              <a:ln>
                <a:noFill/>
              </a:ln>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遊憩用地</a:t>
                </a:r>
                <a:endParaRPr lang="zh-TW" altLang="en-US" dirty="0">
                  <a:latin typeface="標楷體" panose="03000509000000000000" pitchFamily="65" charset="-120"/>
                  <a:ea typeface="標楷體" panose="03000509000000000000" pitchFamily="65" charset="-120"/>
                </a:endParaRPr>
              </a:p>
            </p:txBody>
          </p:sp>
        </p:grpSp>
        <p:grpSp>
          <p:nvGrpSpPr>
            <p:cNvPr id="46" name="群組 45"/>
            <p:cNvGrpSpPr/>
            <p:nvPr/>
          </p:nvGrpSpPr>
          <p:grpSpPr>
            <a:xfrm>
              <a:off x="6448750" y="4509120"/>
              <a:ext cx="461665" cy="1512168"/>
              <a:chOff x="851346" y="4122216"/>
              <a:chExt cx="461665" cy="1512168"/>
            </a:xfrm>
          </p:grpSpPr>
          <p:sp>
            <p:nvSpPr>
              <p:cNvPr id="47" name="矩形 46"/>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48" name="文字方塊 47"/>
              <p:cNvSpPr txBox="1"/>
              <p:nvPr/>
            </p:nvSpPr>
            <p:spPr>
              <a:xfrm>
                <a:off x="851346" y="4293096"/>
                <a:ext cx="461665" cy="1015663"/>
              </a:xfrm>
              <a:prstGeom prst="rect">
                <a:avLst/>
              </a:prstGeom>
              <a:noFill/>
              <a:ln>
                <a:noFill/>
              </a:ln>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窯業用地</a:t>
                </a:r>
                <a:endParaRPr lang="zh-TW" altLang="en-US" dirty="0">
                  <a:latin typeface="標楷體" panose="03000509000000000000" pitchFamily="65" charset="-120"/>
                  <a:ea typeface="標楷體" panose="03000509000000000000" pitchFamily="65" charset="-120"/>
                </a:endParaRPr>
              </a:p>
            </p:txBody>
          </p:sp>
        </p:grpSp>
        <p:grpSp>
          <p:nvGrpSpPr>
            <p:cNvPr id="49" name="群組 48"/>
            <p:cNvGrpSpPr/>
            <p:nvPr/>
          </p:nvGrpSpPr>
          <p:grpSpPr>
            <a:xfrm>
              <a:off x="6912449" y="4509120"/>
              <a:ext cx="461665" cy="1512168"/>
              <a:chOff x="851346" y="4122216"/>
              <a:chExt cx="461665" cy="1512168"/>
            </a:xfrm>
          </p:grpSpPr>
          <p:sp>
            <p:nvSpPr>
              <p:cNvPr id="50" name="矩形 49"/>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51" name="文字方塊 50"/>
              <p:cNvSpPr txBox="1"/>
              <p:nvPr/>
            </p:nvSpPr>
            <p:spPr>
              <a:xfrm>
                <a:off x="851346" y="4293096"/>
                <a:ext cx="461665" cy="1015663"/>
              </a:xfrm>
              <a:prstGeom prst="rect">
                <a:avLst/>
              </a:prstGeom>
              <a:noFill/>
              <a:ln>
                <a:noFill/>
              </a:ln>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礦業用地</a:t>
                </a:r>
                <a:endParaRPr lang="zh-TW" altLang="en-US" dirty="0">
                  <a:latin typeface="標楷體" panose="03000509000000000000" pitchFamily="65" charset="-120"/>
                  <a:ea typeface="標楷體" panose="03000509000000000000" pitchFamily="65" charset="-120"/>
                </a:endParaRPr>
              </a:p>
            </p:txBody>
          </p:sp>
        </p:grpSp>
        <p:grpSp>
          <p:nvGrpSpPr>
            <p:cNvPr id="52" name="群組 51"/>
            <p:cNvGrpSpPr/>
            <p:nvPr/>
          </p:nvGrpSpPr>
          <p:grpSpPr>
            <a:xfrm>
              <a:off x="7376148" y="4509120"/>
              <a:ext cx="461665" cy="1512168"/>
              <a:chOff x="851346" y="4122216"/>
              <a:chExt cx="461665" cy="1512168"/>
            </a:xfrm>
          </p:grpSpPr>
          <p:sp>
            <p:nvSpPr>
              <p:cNvPr id="53" name="矩形 52"/>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54" name="文字方塊 53"/>
              <p:cNvSpPr txBox="1"/>
              <p:nvPr/>
            </p:nvSpPr>
            <p:spPr>
              <a:xfrm>
                <a:off x="851346" y="4122216"/>
                <a:ext cx="461665" cy="1477328"/>
              </a:xfrm>
              <a:prstGeom prst="rect">
                <a:avLst/>
              </a:prstGeom>
              <a:noFill/>
              <a:ln>
                <a:noFill/>
              </a:ln>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古蹟保存用地</a:t>
                </a:r>
                <a:endParaRPr lang="zh-TW" altLang="en-US" dirty="0">
                  <a:latin typeface="標楷體" panose="03000509000000000000" pitchFamily="65" charset="-120"/>
                  <a:ea typeface="標楷體" panose="03000509000000000000" pitchFamily="65" charset="-120"/>
                </a:endParaRPr>
              </a:p>
            </p:txBody>
          </p:sp>
        </p:grpSp>
        <p:grpSp>
          <p:nvGrpSpPr>
            <p:cNvPr id="55" name="群組 54"/>
            <p:cNvGrpSpPr/>
            <p:nvPr/>
          </p:nvGrpSpPr>
          <p:grpSpPr>
            <a:xfrm>
              <a:off x="7825134" y="4509120"/>
              <a:ext cx="461665" cy="1512168"/>
              <a:chOff x="851346" y="4122216"/>
              <a:chExt cx="461665" cy="1512168"/>
            </a:xfrm>
          </p:grpSpPr>
          <p:sp>
            <p:nvSpPr>
              <p:cNvPr id="56" name="矩形 55"/>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57" name="文字方塊 56"/>
              <p:cNvSpPr txBox="1"/>
              <p:nvPr/>
            </p:nvSpPr>
            <p:spPr>
              <a:xfrm>
                <a:off x="851346" y="4293096"/>
                <a:ext cx="461665" cy="1015663"/>
              </a:xfrm>
              <a:prstGeom prst="rect">
                <a:avLst/>
              </a:prstGeom>
              <a:noFill/>
              <a:ln>
                <a:noFill/>
              </a:ln>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墳墓用地</a:t>
                </a:r>
                <a:endParaRPr lang="zh-TW" altLang="en-US" dirty="0">
                  <a:latin typeface="標楷體" panose="03000509000000000000" pitchFamily="65" charset="-120"/>
                  <a:ea typeface="標楷體" panose="03000509000000000000" pitchFamily="65" charset="-120"/>
                </a:endParaRPr>
              </a:p>
            </p:txBody>
          </p:sp>
        </p:grpSp>
        <p:grpSp>
          <p:nvGrpSpPr>
            <p:cNvPr id="58" name="群組 57"/>
            <p:cNvGrpSpPr/>
            <p:nvPr/>
          </p:nvGrpSpPr>
          <p:grpSpPr>
            <a:xfrm>
              <a:off x="8275185" y="4503504"/>
              <a:ext cx="400110" cy="1528624"/>
              <a:chOff x="839732" y="4116600"/>
              <a:chExt cx="400110" cy="1528624"/>
            </a:xfrm>
          </p:grpSpPr>
          <p:sp>
            <p:nvSpPr>
              <p:cNvPr id="59" name="矩形 58"/>
              <p:cNvSpPr/>
              <p:nvPr/>
            </p:nvSpPr>
            <p:spPr>
              <a:xfrm>
                <a:off x="880963" y="4122216"/>
                <a:ext cx="354905" cy="1512169"/>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60" name="文字方塊 59"/>
              <p:cNvSpPr txBox="1"/>
              <p:nvPr/>
            </p:nvSpPr>
            <p:spPr>
              <a:xfrm>
                <a:off x="839732" y="4116600"/>
                <a:ext cx="400110" cy="1528624"/>
              </a:xfrm>
              <a:prstGeom prst="rect">
                <a:avLst/>
              </a:prstGeom>
              <a:noFill/>
              <a:ln>
                <a:noFill/>
              </a:ln>
            </p:spPr>
            <p:txBody>
              <a:bodyPr vert="eaVert" wrap="none" rtlCol="0">
                <a:spAutoFit/>
              </a:bodyPr>
              <a:lstStyle/>
              <a:p>
                <a:r>
                  <a:rPr lang="zh-TW" altLang="en-US" sz="1400" dirty="0" smtClean="0">
                    <a:latin typeface="標楷體" panose="03000509000000000000" pitchFamily="65" charset="-120"/>
                    <a:ea typeface="標楷體" panose="03000509000000000000" pitchFamily="65" charset="-120"/>
                  </a:rPr>
                  <a:t>特定目的事業用地</a:t>
                </a:r>
                <a:endParaRPr lang="zh-TW" altLang="en-US" sz="1400" dirty="0">
                  <a:latin typeface="標楷體" panose="03000509000000000000" pitchFamily="65" charset="-120"/>
                  <a:ea typeface="標楷體" panose="03000509000000000000" pitchFamily="65" charset="-120"/>
                </a:endParaRPr>
              </a:p>
            </p:txBody>
          </p:sp>
        </p:grpSp>
      </p:grpSp>
      <p:grpSp>
        <p:nvGrpSpPr>
          <p:cNvPr id="61" name="群組 60"/>
          <p:cNvGrpSpPr/>
          <p:nvPr/>
        </p:nvGrpSpPr>
        <p:grpSpPr>
          <a:xfrm>
            <a:off x="3713759" y="4653136"/>
            <a:ext cx="461665" cy="1512168"/>
            <a:chOff x="851346" y="4122216"/>
            <a:chExt cx="461665" cy="1512168"/>
          </a:xfrm>
        </p:grpSpPr>
        <p:sp>
          <p:nvSpPr>
            <p:cNvPr id="62" name="矩形 61"/>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63" name="文字方塊 62"/>
            <p:cNvSpPr txBox="1"/>
            <p:nvPr/>
          </p:nvSpPr>
          <p:spPr>
            <a:xfrm>
              <a:off x="851346" y="4293096"/>
              <a:ext cx="461665" cy="1015663"/>
            </a:xfrm>
            <a:prstGeom prst="rect">
              <a:avLst/>
            </a:prstGeom>
            <a:noFill/>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交通用地</a:t>
              </a:r>
              <a:endParaRPr lang="zh-TW" altLang="en-US" dirty="0">
                <a:latin typeface="標楷體" panose="03000509000000000000" pitchFamily="65" charset="-120"/>
                <a:ea typeface="標楷體" panose="03000509000000000000" pitchFamily="65" charset="-120"/>
              </a:endParaRPr>
            </a:p>
          </p:txBody>
        </p:sp>
      </p:grpSp>
      <p:grpSp>
        <p:nvGrpSpPr>
          <p:cNvPr id="64" name="農牧用地"/>
          <p:cNvGrpSpPr/>
          <p:nvPr/>
        </p:nvGrpSpPr>
        <p:grpSpPr>
          <a:xfrm>
            <a:off x="467544" y="4653137"/>
            <a:ext cx="461665" cy="1512168"/>
            <a:chOff x="851346" y="4122216"/>
            <a:chExt cx="461665" cy="1577914"/>
          </a:xfrm>
        </p:grpSpPr>
        <p:sp>
          <p:nvSpPr>
            <p:cNvPr id="65" name="矩形 64"/>
            <p:cNvSpPr/>
            <p:nvPr/>
          </p:nvSpPr>
          <p:spPr>
            <a:xfrm>
              <a:off x="904727" y="4122216"/>
              <a:ext cx="354905" cy="1577914"/>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66" name="文字方塊 65"/>
            <p:cNvSpPr txBox="1"/>
            <p:nvPr/>
          </p:nvSpPr>
          <p:spPr>
            <a:xfrm>
              <a:off x="851346" y="4300524"/>
              <a:ext cx="461665" cy="1059822"/>
            </a:xfrm>
            <a:prstGeom prst="rect">
              <a:avLst/>
            </a:prstGeom>
            <a:noFill/>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農牧用地</a:t>
              </a:r>
              <a:endParaRPr lang="zh-TW" altLang="en-US" dirty="0">
                <a:latin typeface="標楷體" panose="03000509000000000000" pitchFamily="65" charset="-120"/>
                <a:ea typeface="標楷體" panose="03000509000000000000" pitchFamily="65" charset="-120"/>
              </a:endParaRPr>
            </a:p>
          </p:txBody>
        </p:sp>
      </p:grpSp>
      <p:grpSp>
        <p:nvGrpSpPr>
          <p:cNvPr id="67" name="林業用地"/>
          <p:cNvGrpSpPr/>
          <p:nvPr/>
        </p:nvGrpSpPr>
        <p:grpSpPr>
          <a:xfrm>
            <a:off x="929209" y="4653136"/>
            <a:ext cx="461665" cy="1512168"/>
            <a:chOff x="851346" y="4122216"/>
            <a:chExt cx="461665" cy="1512168"/>
          </a:xfrm>
        </p:grpSpPr>
        <p:sp>
          <p:nvSpPr>
            <p:cNvPr id="68" name="矩形 67"/>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69" name="文字方塊 68"/>
            <p:cNvSpPr txBox="1"/>
            <p:nvPr/>
          </p:nvSpPr>
          <p:spPr>
            <a:xfrm>
              <a:off x="851346" y="4293096"/>
              <a:ext cx="461665" cy="1015663"/>
            </a:xfrm>
            <a:prstGeom prst="rect">
              <a:avLst/>
            </a:prstGeom>
            <a:noFill/>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林業用地</a:t>
              </a:r>
              <a:endParaRPr lang="zh-TW" altLang="en-US" dirty="0">
                <a:latin typeface="標楷體" panose="03000509000000000000" pitchFamily="65" charset="-120"/>
                <a:ea typeface="標楷體" panose="03000509000000000000" pitchFamily="65" charset="-120"/>
              </a:endParaRPr>
            </a:p>
          </p:txBody>
        </p:sp>
      </p:grpSp>
      <p:grpSp>
        <p:nvGrpSpPr>
          <p:cNvPr id="70" name="養殖用地"/>
          <p:cNvGrpSpPr/>
          <p:nvPr/>
        </p:nvGrpSpPr>
        <p:grpSpPr>
          <a:xfrm>
            <a:off x="1403648" y="4653136"/>
            <a:ext cx="461665" cy="1512168"/>
            <a:chOff x="845019" y="4122216"/>
            <a:chExt cx="461665" cy="1512168"/>
          </a:xfrm>
        </p:grpSpPr>
        <p:sp>
          <p:nvSpPr>
            <p:cNvPr id="71" name="矩形 70"/>
            <p:cNvSpPr/>
            <p:nvPr/>
          </p:nvSpPr>
          <p:spPr>
            <a:xfrm>
              <a:off x="904727" y="4122216"/>
              <a:ext cx="354905" cy="151216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72" name="文字方塊 71"/>
            <p:cNvSpPr txBox="1"/>
            <p:nvPr/>
          </p:nvSpPr>
          <p:spPr>
            <a:xfrm>
              <a:off x="845019" y="4293096"/>
              <a:ext cx="461665" cy="1015663"/>
            </a:xfrm>
            <a:prstGeom prst="rect">
              <a:avLst/>
            </a:prstGeom>
            <a:noFill/>
          </p:spPr>
          <p:txBody>
            <a:bodyPr vert="eaVert" wrap="none" rtlCol="0">
              <a:spAutoFit/>
            </a:bodyPr>
            <a:lstStyle/>
            <a:p>
              <a:r>
                <a:rPr lang="zh-TW" altLang="en-US" dirty="0" smtClean="0">
                  <a:latin typeface="標楷體" panose="03000509000000000000" pitchFamily="65" charset="-120"/>
                  <a:ea typeface="標楷體" panose="03000509000000000000" pitchFamily="65" charset="-120"/>
                </a:rPr>
                <a:t>養殖用地</a:t>
              </a:r>
              <a:endParaRPr lang="zh-TW" altLang="en-US" dirty="0">
                <a:latin typeface="標楷體" panose="03000509000000000000" pitchFamily="65" charset="-120"/>
                <a:ea typeface="標楷體" panose="03000509000000000000" pitchFamily="65" charset="-120"/>
              </a:endParaRPr>
            </a:p>
          </p:txBody>
        </p:sp>
      </p:grpSp>
      <p:grpSp>
        <p:nvGrpSpPr>
          <p:cNvPr id="108" name="編定各種用地"/>
          <p:cNvGrpSpPr/>
          <p:nvPr/>
        </p:nvGrpSpPr>
        <p:grpSpPr>
          <a:xfrm>
            <a:off x="520925" y="3988822"/>
            <a:ext cx="8232330" cy="592306"/>
            <a:chOff x="520925" y="3844806"/>
            <a:chExt cx="8232330" cy="592306"/>
          </a:xfrm>
        </p:grpSpPr>
        <p:sp>
          <p:nvSpPr>
            <p:cNvPr id="106" name="向下箭號圖說文字 105"/>
            <p:cNvSpPr/>
            <p:nvPr/>
          </p:nvSpPr>
          <p:spPr>
            <a:xfrm>
              <a:off x="520925" y="3861048"/>
              <a:ext cx="8232330" cy="576064"/>
            </a:xfrm>
            <a:prstGeom prst="downArrowCallout">
              <a:avLst>
                <a:gd name="adj1" fmla="val 50000"/>
                <a:gd name="adj2" fmla="val 150978"/>
                <a:gd name="adj3" fmla="val 25000"/>
                <a:gd name="adj4" fmla="val 56084"/>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tx1"/>
                </a:solidFill>
              </a:endParaRPr>
            </a:p>
          </p:txBody>
        </p:sp>
        <p:sp>
          <p:nvSpPr>
            <p:cNvPr id="107" name="文字方塊 106"/>
            <p:cNvSpPr txBox="1"/>
            <p:nvPr/>
          </p:nvSpPr>
          <p:spPr>
            <a:xfrm>
              <a:off x="3690330" y="3844806"/>
              <a:ext cx="1889782" cy="338554"/>
            </a:xfrm>
            <a:prstGeom prst="rect">
              <a:avLst/>
            </a:prstGeom>
            <a:noFill/>
            <a:ln>
              <a:noFill/>
            </a:ln>
          </p:spPr>
          <p:txBody>
            <a:bodyPr wrap="square" rtlCol="0">
              <a:spAutoFit/>
            </a:bodyPr>
            <a:lstStyle/>
            <a:p>
              <a:pPr algn="dist"/>
              <a:r>
                <a:rPr lang="zh-TW" altLang="en-US" sz="1600" dirty="0" smtClean="0">
                  <a:latin typeface="標楷體" panose="03000509000000000000" pitchFamily="65" charset="-120"/>
                  <a:ea typeface="標楷體" panose="03000509000000000000" pitchFamily="65" charset="-120"/>
                </a:rPr>
                <a:t>編定各種使用地</a:t>
              </a:r>
              <a:endParaRPr lang="zh-TW" altLang="en-US" sz="1600" dirty="0">
                <a:latin typeface="標楷體" panose="03000509000000000000" pitchFamily="65" charset="-120"/>
                <a:ea typeface="標楷體" panose="03000509000000000000" pitchFamily="65" charset="-120"/>
              </a:endParaRPr>
            </a:p>
          </p:txBody>
        </p:sp>
      </p:grpSp>
      <p:grpSp>
        <p:nvGrpSpPr>
          <p:cNvPr id="116" name="區域計畫法"/>
          <p:cNvGrpSpPr/>
          <p:nvPr/>
        </p:nvGrpSpPr>
        <p:grpSpPr>
          <a:xfrm>
            <a:off x="611560" y="692696"/>
            <a:ext cx="7560840" cy="4064000"/>
            <a:chOff x="611560" y="548680"/>
            <a:chExt cx="7560840" cy="4064000"/>
          </a:xfrm>
        </p:grpSpPr>
        <p:graphicFrame>
          <p:nvGraphicFramePr>
            <p:cNvPr id="3" name="區域計畫法"/>
            <p:cNvGraphicFramePr/>
            <p:nvPr>
              <p:extLst>
                <p:ext uri="{D42A27DB-BD31-4B8C-83A1-F6EECF244321}">
                  <p14:modId xmlns:p14="http://schemas.microsoft.com/office/powerpoint/2010/main" xmlns="" val="2822493834"/>
                </p:ext>
              </p:extLst>
            </p:nvPr>
          </p:nvGraphicFramePr>
          <p:xfrm>
            <a:off x="611560" y="548680"/>
            <a:ext cx="756084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13" name="直線接點 112"/>
            <p:cNvCxnSpPr/>
            <p:nvPr/>
          </p:nvCxnSpPr>
          <p:spPr>
            <a:xfrm>
              <a:off x="4626547" y="1268760"/>
              <a:ext cx="0" cy="144016"/>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44" name="箭頭"/>
          <p:cNvGrpSpPr/>
          <p:nvPr/>
        </p:nvGrpSpPr>
        <p:grpSpPr>
          <a:xfrm>
            <a:off x="698376" y="3906767"/>
            <a:ext cx="2767036" cy="648072"/>
            <a:chOff x="698376" y="3762751"/>
            <a:chExt cx="2767036" cy="648072"/>
          </a:xfrm>
        </p:grpSpPr>
        <p:cxnSp>
          <p:nvCxnSpPr>
            <p:cNvPr id="118" name="直線單箭頭接點 117"/>
            <p:cNvCxnSpPr/>
            <p:nvPr/>
          </p:nvCxnSpPr>
          <p:spPr>
            <a:xfrm flipH="1">
              <a:off x="698376" y="3762751"/>
              <a:ext cx="1268102" cy="648072"/>
            </a:xfrm>
            <a:prstGeom prst="straightConnector1">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2" name="直線接點 131"/>
            <p:cNvCxnSpPr/>
            <p:nvPr/>
          </p:nvCxnSpPr>
          <p:spPr>
            <a:xfrm flipH="1">
              <a:off x="739077" y="3762751"/>
              <a:ext cx="520555" cy="648072"/>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3" name="直線接點 132"/>
            <p:cNvCxnSpPr/>
            <p:nvPr/>
          </p:nvCxnSpPr>
          <p:spPr>
            <a:xfrm flipH="1">
              <a:off x="698377" y="3762751"/>
              <a:ext cx="2074537" cy="648072"/>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7" name="直線接點 136"/>
            <p:cNvCxnSpPr/>
            <p:nvPr/>
          </p:nvCxnSpPr>
          <p:spPr>
            <a:xfrm flipH="1">
              <a:off x="698377" y="3762751"/>
              <a:ext cx="2767035" cy="648072"/>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43" name="群組 142"/>
          <p:cNvGrpSpPr/>
          <p:nvPr/>
        </p:nvGrpSpPr>
        <p:grpSpPr>
          <a:xfrm>
            <a:off x="539552" y="6237312"/>
            <a:ext cx="6583953" cy="338554"/>
            <a:chOff x="395536" y="6237312"/>
            <a:chExt cx="6583953" cy="338554"/>
          </a:xfrm>
        </p:grpSpPr>
        <p:sp>
          <p:nvSpPr>
            <p:cNvPr id="141" name="五角星形 140"/>
            <p:cNvSpPr/>
            <p:nvPr/>
          </p:nvSpPr>
          <p:spPr>
            <a:xfrm>
              <a:off x="395536" y="6237312"/>
              <a:ext cx="271533" cy="288032"/>
            </a:xfrm>
            <a:prstGeom prst="star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142" name="文字方塊 141"/>
            <p:cNvSpPr txBox="1"/>
            <p:nvPr/>
          </p:nvSpPr>
          <p:spPr>
            <a:xfrm>
              <a:off x="639292" y="6237312"/>
              <a:ext cx="6340197" cy="338554"/>
            </a:xfrm>
            <a:prstGeom prst="rect">
              <a:avLst/>
            </a:prstGeom>
            <a:noFill/>
          </p:spPr>
          <p:txBody>
            <a:bodyPr wrap="none" rtlCol="0">
              <a:spAutoFit/>
            </a:bodyPr>
            <a:lstStyle/>
            <a:p>
              <a:r>
                <a:rPr lang="zh-TW" altLang="en-US" sz="1600" dirty="0" smtClean="0">
                  <a:latin typeface="標楷體" panose="03000509000000000000" pitchFamily="65" charset="-120"/>
                  <a:ea typeface="標楷體" panose="03000509000000000000" pitchFamily="65" charset="-120"/>
                </a:rPr>
                <a:t>特定農業區、一般農業區、山坡地保育區、森林區之農牧用地為耕地</a:t>
              </a:r>
              <a:endParaRPr lang="zh-TW" altLang="en-US" sz="1600" dirty="0">
                <a:latin typeface="標楷體" panose="03000509000000000000" pitchFamily="65" charset="-120"/>
                <a:ea typeface="標楷體" panose="03000509000000000000" pitchFamily="65" charset="-120"/>
              </a:endParaRPr>
            </a:p>
          </p:txBody>
        </p:sp>
      </p:grpSp>
      <p:sp>
        <p:nvSpPr>
          <p:cNvPr id="145" name="文字方塊 144"/>
          <p:cNvSpPr txBox="1"/>
          <p:nvPr/>
        </p:nvSpPr>
        <p:spPr>
          <a:xfrm>
            <a:off x="1619672" y="116632"/>
            <a:ext cx="6032421" cy="461665"/>
          </a:xfrm>
          <a:prstGeom prst="rect">
            <a:avLst/>
          </a:prstGeom>
          <a:noFill/>
        </p:spPr>
        <p:txBody>
          <a:bodyPr wrap="none" rtlCol="0">
            <a:spAutoFit/>
          </a:bodyPr>
          <a:lstStyle/>
          <a:p>
            <a:r>
              <a:rPr lang="zh-TW" altLang="en-US" sz="2400" dirty="0" smtClean="0">
                <a:latin typeface="標楷體" panose="03000509000000000000" pitchFamily="65" charset="-120"/>
                <a:ea typeface="標楷體" panose="03000509000000000000" pitchFamily="65" charset="-120"/>
              </a:rPr>
              <a:t>現行區域計畫法有關農業用地及耕地之劃分</a:t>
            </a:r>
            <a:endParaRPr lang="zh-TW" altLang="en-US" sz="2400" dirty="0">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lstStyle/>
          <a:p>
            <a:fld id="{53C148F8-E709-4571-B7BA-25A6FD9DF310}" type="slidenum">
              <a:rPr lang="zh-TW" altLang="en-US" smtClean="0"/>
              <a:pPr/>
              <a:t>8</a:t>
            </a:fld>
            <a:endParaRPr lang="zh-TW" altLang="en-US"/>
          </a:p>
        </p:txBody>
      </p:sp>
    </p:spTree>
    <p:extLst>
      <p:ext uri="{BB962C8B-B14F-4D97-AF65-F5344CB8AC3E}">
        <p14:creationId xmlns:p14="http://schemas.microsoft.com/office/powerpoint/2010/main" xmlns="" val="346191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059832" y="237692"/>
            <a:ext cx="3057247" cy="523220"/>
          </a:xfrm>
          <a:prstGeom prst="rect">
            <a:avLst/>
          </a:prstGeom>
          <a:noFill/>
        </p:spPr>
        <p:txBody>
          <a:bodyPr wrap="none" rtlCol="0">
            <a:spAutoFit/>
          </a:bodyPr>
          <a:lstStyle/>
          <a:p>
            <a:r>
              <a:rPr lang="zh-TW" altLang="en-US" sz="2800" dirty="0" smtClean="0">
                <a:latin typeface="標楷體" panose="03000509000000000000" pitchFamily="65" charset="-120"/>
                <a:ea typeface="標楷體" panose="03000509000000000000" pitchFamily="65" charset="-120"/>
              </a:rPr>
              <a:t>農舍興建相關法條</a:t>
            </a:r>
          </a:p>
        </p:txBody>
      </p:sp>
      <p:sp>
        <p:nvSpPr>
          <p:cNvPr id="3" name="文字方塊 2"/>
          <p:cNvSpPr txBox="1"/>
          <p:nvPr/>
        </p:nvSpPr>
        <p:spPr>
          <a:xfrm>
            <a:off x="395536" y="841936"/>
            <a:ext cx="8280920" cy="1200329"/>
          </a:xfrm>
          <a:prstGeom prst="rect">
            <a:avLst/>
          </a:prstGeom>
          <a:noFill/>
        </p:spPr>
        <p:txBody>
          <a:bodyPr wrap="square" rtlCol="0">
            <a:spAutoFit/>
          </a:bodyPr>
          <a:lstStyle/>
          <a:p>
            <a:r>
              <a:rPr lang="zh-TW" altLang="en-US" sz="2400" dirty="0" smtClean="0">
                <a:latin typeface="標楷體" panose="03000509000000000000" pitchFamily="65" charset="-120"/>
                <a:ea typeface="標楷體" panose="03000509000000000000" pitchFamily="65" charset="-120"/>
              </a:rPr>
              <a:t>農舍定義：農業用地上准許興建「農舍」之制度，係提供有</a:t>
            </a:r>
            <a:endParaRPr lang="en-US" altLang="zh-TW" sz="2400" dirty="0" smtClean="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心經營農業者於該農地上興建具有居住兼具放置</a:t>
            </a:r>
            <a:endParaRPr lang="en-US" altLang="zh-TW" sz="2400" dirty="0" smtClean="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農機具之需求，以便利其農事工作。</a:t>
            </a:r>
            <a:endParaRPr lang="en-US" altLang="zh-TW" sz="2400" dirty="0" smtClean="0">
              <a:latin typeface="標楷體" panose="03000509000000000000" pitchFamily="65" charset="-120"/>
              <a:ea typeface="標楷體" panose="03000509000000000000" pitchFamily="65" charset="-120"/>
            </a:endParaRPr>
          </a:p>
        </p:txBody>
      </p:sp>
      <p:cxnSp>
        <p:nvCxnSpPr>
          <p:cNvPr id="6" name="直線接點 5"/>
          <p:cNvCxnSpPr/>
          <p:nvPr/>
        </p:nvCxnSpPr>
        <p:spPr>
          <a:xfrm>
            <a:off x="323528" y="2066072"/>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字方塊 6"/>
          <p:cNvSpPr txBox="1"/>
          <p:nvPr/>
        </p:nvSpPr>
        <p:spPr>
          <a:xfrm>
            <a:off x="467544" y="2066072"/>
            <a:ext cx="8280920" cy="2308324"/>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89</a:t>
            </a:r>
            <a:r>
              <a:rPr lang="zh-TW" altLang="en-US" sz="2400" dirty="0" smtClean="0">
                <a:latin typeface="標楷體" panose="03000509000000000000" pitchFamily="65" charset="-120"/>
                <a:ea typeface="標楷體" panose="03000509000000000000" pitchFamily="65" charset="-120"/>
              </a:rPr>
              <a:t>年</a:t>
            </a:r>
            <a:r>
              <a:rPr lang="en-US" altLang="zh-TW" sz="2400" dirty="0" smtClean="0">
                <a:latin typeface="標楷體" panose="03000509000000000000" pitchFamily="65" charset="-120"/>
                <a:ea typeface="標楷體" panose="03000509000000000000" pitchFamily="65" charset="-120"/>
              </a:rPr>
              <a:t>1</a:t>
            </a:r>
            <a:r>
              <a:rPr lang="zh-TW" altLang="en-US" sz="2400" dirty="0" smtClean="0">
                <a:latin typeface="標楷體" panose="03000509000000000000" pitchFamily="65" charset="-120"/>
                <a:ea typeface="標楷體" panose="03000509000000000000" pitchFamily="65" charset="-120"/>
              </a:rPr>
              <a:t>月</a:t>
            </a:r>
            <a:r>
              <a:rPr lang="en-US" altLang="zh-TW" sz="2400" dirty="0" smtClean="0">
                <a:latin typeface="標楷體" panose="03000509000000000000" pitchFamily="65" charset="-120"/>
                <a:ea typeface="標楷體" panose="03000509000000000000" pitchFamily="65" charset="-120"/>
              </a:rPr>
              <a:t>27</a:t>
            </a:r>
            <a:r>
              <a:rPr lang="zh-TW" altLang="en-US" sz="2400" dirty="0" smtClean="0">
                <a:latin typeface="標楷體" panose="03000509000000000000" pitchFamily="65" charset="-120"/>
                <a:ea typeface="標楷體" panose="03000509000000000000" pitchFamily="65" charset="-120"/>
              </a:rPr>
              <a:t>日農發條例修正施行前興建農舍依據</a:t>
            </a:r>
            <a:endParaRPr lang="en-US" altLang="zh-TW" sz="2400" dirty="0" smtClean="0">
              <a:latin typeface="標楷體" panose="03000509000000000000" pitchFamily="65" charset="-120"/>
              <a:ea typeface="標楷體" panose="03000509000000000000" pitchFamily="65" charset="-120"/>
            </a:endParaRPr>
          </a:p>
          <a:p>
            <a:pPr marL="457200" indent="-457200">
              <a:buAutoNum type="arabicPeriod"/>
            </a:pPr>
            <a:r>
              <a:rPr lang="zh-TW" altLang="en-US" sz="2400" dirty="0" smtClean="0">
                <a:latin typeface="標楷體" panose="03000509000000000000" pitchFamily="65" charset="-120"/>
                <a:ea typeface="標楷體" panose="03000509000000000000" pitchFamily="65" charset="-120"/>
              </a:rPr>
              <a:t>都市計畫法省</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市</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施行細則</a:t>
            </a:r>
            <a:endParaRPr lang="en-US" altLang="zh-TW" sz="2400" dirty="0" smtClean="0">
              <a:latin typeface="標楷體" panose="03000509000000000000" pitchFamily="65" charset="-120"/>
              <a:ea typeface="標楷體" panose="03000509000000000000" pitchFamily="65" charset="-120"/>
            </a:endParaRPr>
          </a:p>
          <a:p>
            <a:pPr marL="457200" indent="-457200">
              <a:buAutoNum type="arabicPeriod"/>
            </a:pPr>
            <a:r>
              <a:rPr lang="zh-TW" altLang="en-US" sz="2400" dirty="0">
                <a:latin typeface="標楷體" panose="03000509000000000000" pitchFamily="65" charset="-120"/>
                <a:ea typeface="標楷體" panose="03000509000000000000" pitchFamily="65" charset="-120"/>
              </a:rPr>
              <a:t>台北市都市計畫施行自治條例及台北市土地使用分區管制自治</a:t>
            </a:r>
            <a:r>
              <a:rPr lang="zh-TW" altLang="en-US" sz="2400" dirty="0" smtClean="0">
                <a:latin typeface="標楷體" panose="03000509000000000000" pitchFamily="65" charset="-120"/>
                <a:ea typeface="標楷體" panose="03000509000000000000" pitchFamily="65" charset="-120"/>
              </a:rPr>
              <a:t>條例</a:t>
            </a:r>
            <a:endParaRPr lang="en-US" altLang="zh-TW" sz="2400" dirty="0" smtClean="0">
              <a:latin typeface="標楷體" panose="03000509000000000000" pitchFamily="65" charset="-120"/>
              <a:ea typeface="標楷體" panose="03000509000000000000" pitchFamily="65" charset="-120"/>
            </a:endParaRPr>
          </a:p>
          <a:p>
            <a:pPr marL="457200" indent="-457200">
              <a:buAutoNum type="arabicPeriod"/>
            </a:pPr>
            <a:r>
              <a:rPr lang="zh-TW" altLang="en-US" sz="2400" dirty="0">
                <a:latin typeface="標楷體" panose="03000509000000000000" pitchFamily="65" charset="-120"/>
                <a:ea typeface="標楷體" panose="03000509000000000000" pitchFamily="65" charset="-120"/>
              </a:rPr>
              <a:t>實施區域計畫地區建築管理</a:t>
            </a:r>
            <a:r>
              <a:rPr lang="zh-TW" altLang="en-US" sz="2400" dirty="0" smtClean="0">
                <a:latin typeface="標楷體" panose="03000509000000000000" pitchFamily="65" charset="-120"/>
                <a:ea typeface="標楷體" panose="03000509000000000000" pitchFamily="65" charset="-120"/>
              </a:rPr>
              <a:t>辦法</a:t>
            </a:r>
            <a:r>
              <a:rPr lang="en-US" altLang="zh-TW" sz="2200" dirty="0" smtClean="0">
                <a:latin typeface="標楷體" panose="03000509000000000000" pitchFamily="65" charset="-120"/>
                <a:ea typeface="標楷體" panose="03000509000000000000" pitchFamily="65" charset="-120"/>
              </a:rPr>
              <a:t>(69</a:t>
            </a:r>
            <a:r>
              <a:rPr lang="zh-TW" altLang="en-US" sz="2200" dirty="0" smtClean="0">
                <a:latin typeface="標楷體" panose="03000509000000000000" pitchFamily="65" charset="-120"/>
                <a:ea typeface="標楷體" panose="03000509000000000000" pitchFamily="65" charset="-120"/>
              </a:rPr>
              <a:t>年</a:t>
            </a:r>
            <a:r>
              <a:rPr lang="en-US" altLang="zh-TW" sz="2200" dirty="0" smtClean="0">
                <a:latin typeface="標楷體" panose="03000509000000000000" pitchFamily="65" charset="-120"/>
                <a:ea typeface="標楷體" panose="03000509000000000000" pitchFamily="65" charset="-120"/>
              </a:rPr>
              <a:t>10</a:t>
            </a:r>
            <a:r>
              <a:rPr lang="zh-TW" altLang="en-US" sz="2200" dirty="0" smtClean="0">
                <a:latin typeface="標楷體" panose="03000509000000000000" pitchFamily="65" charset="-120"/>
                <a:ea typeface="標楷體" panose="03000509000000000000" pitchFamily="65" charset="-120"/>
              </a:rPr>
              <a:t>月</a:t>
            </a:r>
            <a:r>
              <a:rPr lang="en-US" altLang="zh-TW" sz="2200" dirty="0" smtClean="0">
                <a:latin typeface="標楷體" panose="03000509000000000000" pitchFamily="65" charset="-120"/>
                <a:ea typeface="標楷體" panose="03000509000000000000" pitchFamily="65" charset="-120"/>
              </a:rPr>
              <a:t>3</a:t>
            </a:r>
            <a:r>
              <a:rPr lang="zh-TW" altLang="en-US" sz="2200" dirty="0" smtClean="0">
                <a:latin typeface="標楷體" panose="03000509000000000000" pitchFamily="65" charset="-120"/>
                <a:ea typeface="標楷體" panose="03000509000000000000" pitchFamily="65" charset="-120"/>
              </a:rPr>
              <a:t>日增修興建農舍</a:t>
            </a:r>
            <a:r>
              <a:rPr lang="en-US" altLang="zh-TW" sz="2200" dirty="0" smtClean="0">
                <a:latin typeface="標楷體" panose="03000509000000000000" pitchFamily="65" charset="-120"/>
                <a:ea typeface="標楷體" panose="03000509000000000000" pitchFamily="65" charset="-120"/>
              </a:rPr>
              <a:t>)</a:t>
            </a:r>
          </a:p>
          <a:p>
            <a:pPr marL="457200" indent="-457200">
              <a:buAutoNum type="arabicPeriod"/>
            </a:pPr>
            <a:r>
              <a:rPr lang="zh-TW" altLang="en-US" sz="2400" dirty="0" smtClean="0">
                <a:latin typeface="標楷體" panose="03000509000000000000" pitchFamily="65" charset="-120"/>
                <a:ea typeface="標楷體" panose="03000509000000000000" pitchFamily="65" charset="-120"/>
              </a:rPr>
              <a:t>建築法</a:t>
            </a: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5.</a:t>
            </a:r>
            <a:r>
              <a:rPr lang="zh-TW" altLang="en-US" sz="2400" dirty="0" smtClean="0">
                <a:latin typeface="標楷體" panose="03000509000000000000" pitchFamily="65" charset="-120"/>
                <a:ea typeface="標楷體" panose="03000509000000000000" pitchFamily="65" charset="-120"/>
              </a:rPr>
              <a:t>國家公園法   </a:t>
            </a:r>
            <a:r>
              <a:rPr lang="en-US" altLang="zh-TW" sz="2400" dirty="0" smtClean="0">
                <a:latin typeface="標楷體" panose="03000509000000000000" pitchFamily="65" charset="-120"/>
                <a:ea typeface="標楷體" panose="03000509000000000000" pitchFamily="65" charset="-120"/>
              </a:rPr>
              <a:t>6.</a:t>
            </a:r>
            <a:r>
              <a:rPr lang="zh-TW" altLang="en-US" sz="2400" dirty="0" smtClean="0">
                <a:latin typeface="標楷體" panose="03000509000000000000" pitchFamily="65" charset="-120"/>
                <a:ea typeface="標楷體" panose="03000509000000000000" pitchFamily="65" charset="-120"/>
              </a:rPr>
              <a:t>其他</a:t>
            </a:r>
            <a:r>
              <a:rPr lang="zh-TW" altLang="en-US" sz="2400" dirty="0">
                <a:latin typeface="標楷體" panose="03000509000000000000" pitchFamily="65" charset="-120"/>
                <a:ea typeface="標楷體" panose="03000509000000000000" pitchFamily="65" charset="-120"/>
              </a:rPr>
              <a:t>相關法令規定辦理</a:t>
            </a:r>
            <a:endParaRPr lang="en-US" altLang="zh-TW" sz="2400" dirty="0" smtClean="0">
              <a:latin typeface="標楷體" panose="03000509000000000000" pitchFamily="65" charset="-120"/>
              <a:ea typeface="標楷體" panose="03000509000000000000" pitchFamily="65" charset="-120"/>
            </a:endParaRPr>
          </a:p>
        </p:txBody>
      </p:sp>
      <p:sp>
        <p:nvSpPr>
          <p:cNvPr id="9" name="文字方塊 8"/>
          <p:cNvSpPr txBox="1"/>
          <p:nvPr/>
        </p:nvSpPr>
        <p:spPr>
          <a:xfrm>
            <a:off x="467544" y="4442336"/>
            <a:ext cx="8280920" cy="1938992"/>
          </a:xfrm>
          <a:prstGeom prst="rect">
            <a:avLst/>
          </a:prstGeom>
          <a:noFill/>
        </p:spPr>
        <p:txBody>
          <a:bodyPr wrap="square" rtlCol="0">
            <a:spAutoFit/>
          </a:bodyPr>
          <a:lstStyle/>
          <a:p>
            <a:r>
              <a:rPr lang="en-US" altLang="zh-TW" sz="2400" dirty="0" smtClean="0">
                <a:latin typeface="標楷體" panose="03000509000000000000" pitchFamily="65" charset="-120"/>
                <a:ea typeface="標楷體" panose="03000509000000000000" pitchFamily="65" charset="-120"/>
              </a:rPr>
              <a:t>90</a:t>
            </a:r>
            <a:r>
              <a:rPr lang="zh-TW" altLang="en-US" sz="2400" dirty="0" smtClean="0">
                <a:latin typeface="標楷體" panose="03000509000000000000" pitchFamily="65" charset="-120"/>
                <a:ea typeface="標楷體" panose="03000509000000000000" pitchFamily="65" charset="-120"/>
              </a:rPr>
              <a:t>年</a:t>
            </a:r>
            <a:r>
              <a:rPr lang="en-US" altLang="zh-TW" sz="2400" dirty="0" smtClean="0">
                <a:latin typeface="標楷體" panose="03000509000000000000" pitchFamily="65" charset="-120"/>
                <a:ea typeface="標楷體" panose="03000509000000000000" pitchFamily="65" charset="-120"/>
              </a:rPr>
              <a:t>4</a:t>
            </a:r>
            <a:r>
              <a:rPr lang="zh-TW" altLang="en-US" sz="2400" dirty="0" smtClean="0">
                <a:latin typeface="標楷體" panose="03000509000000000000" pitchFamily="65" charset="-120"/>
                <a:ea typeface="標楷體" panose="03000509000000000000" pitchFamily="65" charset="-120"/>
              </a:rPr>
              <a:t>月</a:t>
            </a:r>
            <a:r>
              <a:rPr lang="en-US" altLang="zh-TW" sz="2400" dirty="0" smtClean="0">
                <a:latin typeface="標楷體" panose="03000509000000000000" pitchFamily="65" charset="-120"/>
                <a:ea typeface="標楷體" panose="03000509000000000000" pitchFamily="65" charset="-120"/>
              </a:rPr>
              <a:t>26</a:t>
            </a:r>
            <a:r>
              <a:rPr lang="zh-TW" altLang="en-US" sz="2400" dirty="0" smtClean="0">
                <a:latin typeface="標楷體" panose="03000509000000000000" pitchFamily="65" charset="-120"/>
                <a:ea typeface="標楷體" panose="03000509000000000000" pitchFamily="65" charset="-120"/>
              </a:rPr>
              <a:t>日農委會發布農業用地興建農舍辦法</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依農業發展條例第</a:t>
            </a:r>
            <a:r>
              <a:rPr lang="zh-TW" altLang="en-US" sz="2400" dirty="0">
                <a:latin typeface="標楷體" panose="03000509000000000000" pitchFamily="65" charset="-120"/>
                <a:ea typeface="標楷體" panose="03000509000000000000" pitchFamily="65" charset="-120"/>
              </a:rPr>
              <a:t>十八</a:t>
            </a:r>
            <a:r>
              <a:rPr lang="zh-TW" altLang="en-US" sz="2400" dirty="0" smtClean="0">
                <a:latin typeface="標楷體" panose="03000509000000000000" pitchFamily="65" charset="-120"/>
                <a:ea typeface="標楷體" panose="03000509000000000000" pitchFamily="65" charset="-120"/>
              </a:rPr>
              <a:t>條第五項規定訂定之</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本</a:t>
            </a:r>
            <a:r>
              <a:rPr lang="zh-TW" altLang="en-US" sz="2400" dirty="0" smtClean="0">
                <a:latin typeface="標楷體" panose="03000509000000000000" pitchFamily="65" charset="-120"/>
                <a:ea typeface="標楷體" panose="03000509000000000000" pitchFamily="65" charset="-120"/>
              </a:rPr>
              <a:t>辦法同意集村或個別興建農舍。</a:t>
            </a:r>
            <a:endParaRPr lang="en-US" altLang="zh-TW" sz="2400" dirty="0" smtClean="0">
              <a:latin typeface="標楷體" panose="03000509000000000000" pitchFamily="65" charset="-120"/>
              <a:ea typeface="標楷體" panose="03000509000000000000" pitchFamily="65" charset="-120"/>
            </a:endParaRPr>
          </a:p>
          <a:p>
            <a:r>
              <a:rPr lang="en-US" altLang="zh-TW" sz="2400" dirty="0" smtClean="0">
                <a:latin typeface="標楷體" panose="03000509000000000000" pitchFamily="65" charset="-120"/>
                <a:ea typeface="標楷體" panose="03000509000000000000" pitchFamily="65" charset="-120"/>
              </a:rPr>
              <a:t>104</a:t>
            </a:r>
            <a:r>
              <a:rPr lang="zh-TW" altLang="en-US" sz="2400" dirty="0" smtClean="0">
                <a:latin typeface="標楷體" panose="03000509000000000000" pitchFamily="65" charset="-120"/>
                <a:ea typeface="標楷體" panose="03000509000000000000" pitchFamily="65" charset="-120"/>
              </a:rPr>
              <a:t>年</a:t>
            </a:r>
            <a:r>
              <a:rPr lang="en-US" altLang="zh-TW" sz="2400" dirty="0" smtClean="0">
                <a:latin typeface="標楷體" panose="03000509000000000000" pitchFamily="65" charset="-120"/>
                <a:ea typeface="標楷體" panose="03000509000000000000" pitchFamily="65" charset="-120"/>
              </a:rPr>
              <a:t>9</a:t>
            </a:r>
            <a:r>
              <a:rPr lang="zh-TW" altLang="en-US" sz="2400" dirty="0" smtClean="0">
                <a:latin typeface="標楷體" panose="03000509000000000000" pitchFamily="65" charset="-120"/>
                <a:ea typeface="標楷體" panose="03000509000000000000" pitchFamily="65" charset="-120"/>
              </a:rPr>
              <a:t>月</a:t>
            </a:r>
            <a:r>
              <a:rPr lang="en-US" altLang="zh-TW" sz="2400" dirty="0" smtClean="0">
                <a:latin typeface="標楷體" panose="03000509000000000000" pitchFamily="65" charset="-120"/>
                <a:ea typeface="標楷體" panose="03000509000000000000" pitchFamily="65" charset="-120"/>
              </a:rPr>
              <a:t>4</a:t>
            </a:r>
            <a:r>
              <a:rPr lang="zh-TW" altLang="en-US" sz="2400" dirty="0" smtClean="0">
                <a:latin typeface="標楷體" panose="03000509000000000000" pitchFamily="65" charset="-120"/>
                <a:ea typeface="標楷體" panose="03000509000000000000" pitchFamily="65" charset="-120"/>
              </a:rPr>
              <a:t>日</a:t>
            </a:r>
            <a:r>
              <a:rPr lang="zh-TW" altLang="en-US" sz="2400" dirty="0">
                <a:latin typeface="標楷體" panose="03000509000000000000" pitchFamily="65" charset="-120"/>
                <a:ea typeface="標楷體" panose="03000509000000000000" pitchFamily="65" charset="-120"/>
              </a:rPr>
              <a:t>行政院</a:t>
            </a:r>
            <a:r>
              <a:rPr lang="zh-TW" altLang="en-US" sz="2400" dirty="0" smtClean="0">
                <a:latin typeface="標楷體" panose="03000509000000000000" pitchFamily="65" charset="-120"/>
                <a:ea typeface="標楷體" panose="03000509000000000000" pitchFamily="65" charset="-120"/>
              </a:rPr>
              <a:t>農委會農水保字第</a:t>
            </a:r>
            <a:r>
              <a:rPr lang="en-US" altLang="zh-TW" sz="2400" dirty="0" smtClean="0">
                <a:latin typeface="標楷體" panose="03000509000000000000" pitchFamily="65" charset="-120"/>
                <a:ea typeface="標楷體" panose="03000509000000000000" pitchFamily="65" charset="-120"/>
              </a:rPr>
              <a:t>1041816006</a:t>
            </a:r>
            <a:r>
              <a:rPr lang="zh-TW" altLang="en-US" sz="2400" dirty="0" smtClean="0">
                <a:latin typeface="標楷體" panose="03000509000000000000" pitchFamily="65" charset="-120"/>
                <a:ea typeface="標楷體" panose="03000509000000000000" pitchFamily="65" charset="-120"/>
              </a:rPr>
              <a:t>號令會銜修正第二條、第三條之一條條文。</a:t>
            </a:r>
            <a:endParaRPr lang="en-US" altLang="zh-TW" sz="2400" dirty="0" smtClean="0">
              <a:latin typeface="標楷體" panose="03000509000000000000" pitchFamily="65" charset="-120"/>
              <a:ea typeface="標楷體" panose="03000509000000000000" pitchFamily="65" charset="-120"/>
            </a:endParaRPr>
          </a:p>
        </p:txBody>
      </p:sp>
      <p:cxnSp>
        <p:nvCxnSpPr>
          <p:cNvPr id="10" name="直線接點 9"/>
          <p:cNvCxnSpPr/>
          <p:nvPr/>
        </p:nvCxnSpPr>
        <p:spPr>
          <a:xfrm>
            <a:off x="323528" y="4442336"/>
            <a:ext cx="856895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 name="投影片編號版面配置區 3"/>
          <p:cNvSpPr>
            <a:spLocks noGrp="1"/>
          </p:cNvSpPr>
          <p:nvPr>
            <p:ph type="sldNum" sz="quarter" idx="12"/>
          </p:nvPr>
        </p:nvSpPr>
        <p:spPr/>
        <p:txBody>
          <a:bodyPr/>
          <a:lstStyle/>
          <a:p>
            <a:fld id="{53C148F8-E709-4571-B7BA-25A6FD9DF310}" type="slidenum">
              <a:rPr lang="zh-TW" altLang="en-US" smtClean="0"/>
              <a:pPr/>
              <a:t>9</a:t>
            </a:fld>
            <a:endParaRPr lang="zh-TW" altLang="en-US"/>
          </a:p>
        </p:txBody>
      </p:sp>
    </p:spTree>
    <p:extLst>
      <p:ext uri="{BB962C8B-B14F-4D97-AF65-F5344CB8AC3E}">
        <p14:creationId xmlns:p14="http://schemas.microsoft.com/office/powerpoint/2010/main" xmlns="" val="3077355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928</TotalTime>
  <Words>7993</Words>
  <Application>Microsoft Office PowerPoint</Application>
  <PresentationFormat>如螢幕大小 (4:3)</PresentationFormat>
  <Paragraphs>539</Paragraphs>
  <Slides>45</Slides>
  <Notes>7</Notes>
  <HiddenSlides>0</HiddenSlides>
  <MMClips>0</MMClips>
  <ScaleCrop>false</ScaleCrop>
  <HeadingPairs>
    <vt:vector size="4" baseType="variant">
      <vt:variant>
        <vt:lpstr>佈景主題</vt:lpstr>
      </vt:variant>
      <vt:variant>
        <vt:i4>1</vt:i4>
      </vt:variant>
      <vt:variant>
        <vt:lpstr>投影片標題</vt:lpstr>
      </vt:variant>
      <vt:variant>
        <vt:i4>45</vt:i4>
      </vt:variant>
    </vt:vector>
  </HeadingPairs>
  <TitlesOfParts>
    <vt:vector size="46" baseType="lpstr">
      <vt:lpstr>Office 佈景主題</vt:lpstr>
      <vt:lpstr>投影片 1</vt:lpstr>
      <vt:lpstr>投影片 2</vt:lpstr>
      <vt:lpstr>投影片 3</vt:lpstr>
      <vt:lpstr>投影片 4</vt:lpstr>
      <vt:lpstr>投影片 5</vt:lpstr>
      <vt:lpstr>上課目的：</vt:lpstr>
      <vt:lpstr>投影片 7</vt:lpstr>
      <vt:lpstr>投影片 8</vt:lpstr>
      <vt:lpstr>投影片 9</vt:lpstr>
      <vt:lpstr>投影片 10</vt:lpstr>
      <vt:lpstr>投影片 11</vt:lpstr>
      <vt:lpstr>投影片 12</vt:lpstr>
      <vt:lpstr>投影片 13</vt:lpstr>
      <vt:lpstr>投影片 14</vt:lpstr>
      <vt:lpstr>投影片 15</vt:lpstr>
      <vt:lpstr>投影片 16</vt:lpstr>
      <vt:lpstr>投影片 17</vt:lpstr>
      <vt:lpstr>投影片 18</vt:lpstr>
      <vt:lpstr>投影片 19</vt:lpstr>
      <vt:lpstr>投影片 20</vt:lpstr>
      <vt:lpstr>投影片 21</vt:lpstr>
      <vt:lpstr>投影片 22</vt:lpstr>
      <vt:lpstr>投影片 23</vt:lpstr>
      <vt:lpstr>投影片 24</vt:lpstr>
      <vt:lpstr>投影片 25</vt:lpstr>
      <vt:lpstr>投影片 26</vt:lpstr>
      <vt:lpstr>投影片 27</vt:lpstr>
      <vt:lpstr>投影片 28</vt:lpstr>
      <vt:lpstr>投影片 29</vt:lpstr>
      <vt:lpstr>投影片 30</vt:lpstr>
      <vt:lpstr>投影片 31</vt:lpstr>
      <vt:lpstr>投影片 32</vt:lpstr>
      <vt:lpstr>投影片 33</vt:lpstr>
      <vt:lpstr>投影片 34</vt:lpstr>
      <vt:lpstr>投影片 35</vt:lpstr>
      <vt:lpstr>投影片 36</vt:lpstr>
      <vt:lpstr>投影片 37</vt:lpstr>
      <vt:lpstr>投影片 38</vt:lpstr>
      <vt:lpstr>投影片 39</vt:lpstr>
      <vt:lpstr>投影片 40</vt:lpstr>
      <vt:lpstr>投影片 41</vt:lpstr>
      <vt:lpstr>投影片 42</vt:lpstr>
      <vt:lpstr>投影片 43</vt:lpstr>
      <vt:lpstr>投影片 44</vt:lpstr>
      <vt:lpstr>投影片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Owner</dc:creator>
  <cp:lastModifiedBy>USER</cp:lastModifiedBy>
  <cp:revision>130</cp:revision>
  <cp:lastPrinted>2017-01-25T03:25:26Z</cp:lastPrinted>
  <dcterms:created xsi:type="dcterms:W3CDTF">2017-01-20T01:22:00Z</dcterms:created>
  <dcterms:modified xsi:type="dcterms:W3CDTF">2017-02-08T03:30:13Z</dcterms:modified>
</cp:coreProperties>
</file>