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2.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3.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4.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5.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 id="2147483960" r:id="rId2"/>
    <p:sldMasterId id="2147483972" r:id="rId3"/>
    <p:sldMasterId id="2147483984" r:id="rId4"/>
    <p:sldMasterId id="2147483993" r:id="rId5"/>
    <p:sldMasterId id="2147484005" r:id="rId6"/>
    <p:sldMasterId id="2147484017" r:id="rId7"/>
    <p:sldMasterId id="2147484029" r:id="rId8"/>
    <p:sldMasterId id="2147484041" r:id="rId9"/>
    <p:sldMasterId id="2147484053" r:id="rId10"/>
    <p:sldMasterId id="2147484065" r:id="rId11"/>
    <p:sldMasterId id="2147484077" r:id="rId12"/>
    <p:sldMasterId id="2147484089" r:id="rId13"/>
    <p:sldMasterId id="2147484101" r:id="rId14"/>
    <p:sldMasterId id="2147484113" r:id="rId15"/>
    <p:sldMasterId id="2147484125" r:id="rId16"/>
  </p:sldMasterIdLst>
  <p:notesMasterIdLst>
    <p:notesMasterId r:id="rId79"/>
  </p:notesMasterIdLst>
  <p:sldIdLst>
    <p:sldId id="256" r:id="rId17"/>
    <p:sldId id="259" r:id="rId18"/>
    <p:sldId id="257" r:id="rId19"/>
    <p:sldId id="293" r:id="rId20"/>
    <p:sldId id="295" r:id="rId21"/>
    <p:sldId id="310" r:id="rId22"/>
    <p:sldId id="309" r:id="rId23"/>
    <p:sldId id="294" r:id="rId24"/>
    <p:sldId id="261" r:id="rId25"/>
    <p:sldId id="326" r:id="rId26"/>
    <p:sldId id="291" r:id="rId27"/>
    <p:sldId id="327" r:id="rId28"/>
    <p:sldId id="290" r:id="rId29"/>
    <p:sldId id="260" r:id="rId30"/>
    <p:sldId id="315" r:id="rId31"/>
    <p:sldId id="272" r:id="rId32"/>
    <p:sldId id="319" r:id="rId33"/>
    <p:sldId id="297" r:id="rId34"/>
    <p:sldId id="275" r:id="rId35"/>
    <p:sldId id="270" r:id="rId36"/>
    <p:sldId id="296" r:id="rId37"/>
    <p:sldId id="311" r:id="rId38"/>
    <p:sldId id="313" r:id="rId39"/>
    <p:sldId id="262" r:id="rId40"/>
    <p:sldId id="301" r:id="rId41"/>
    <p:sldId id="317" r:id="rId42"/>
    <p:sldId id="324" r:id="rId43"/>
    <p:sldId id="276" r:id="rId44"/>
    <p:sldId id="298" r:id="rId45"/>
    <p:sldId id="266" r:id="rId46"/>
    <p:sldId id="273" r:id="rId47"/>
    <p:sldId id="299" r:id="rId48"/>
    <p:sldId id="279" r:id="rId49"/>
    <p:sldId id="300" r:id="rId50"/>
    <p:sldId id="316" r:id="rId51"/>
    <p:sldId id="306" r:id="rId52"/>
    <p:sldId id="307" r:id="rId53"/>
    <p:sldId id="314" r:id="rId54"/>
    <p:sldId id="308" r:id="rId55"/>
    <p:sldId id="285" r:id="rId56"/>
    <p:sldId id="302" r:id="rId57"/>
    <p:sldId id="325" r:id="rId58"/>
    <p:sldId id="303" r:id="rId59"/>
    <p:sldId id="304" r:id="rId60"/>
    <p:sldId id="305" r:id="rId61"/>
    <p:sldId id="320" r:id="rId62"/>
    <p:sldId id="264" r:id="rId63"/>
    <p:sldId id="322" r:id="rId64"/>
    <p:sldId id="274" r:id="rId65"/>
    <p:sldId id="286" r:id="rId66"/>
    <p:sldId id="280" r:id="rId67"/>
    <p:sldId id="284" r:id="rId68"/>
    <p:sldId id="281" r:id="rId69"/>
    <p:sldId id="328" r:id="rId70"/>
    <p:sldId id="329" r:id="rId71"/>
    <p:sldId id="330" r:id="rId72"/>
    <p:sldId id="331" r:id="rId73"/>
    <p:sldId id="332" r:id="rId74"/>
    <p:sldId id="333" r:id="rId75"/>
    <p:sldId id="334" r:id="rId76"/>
    <p:sldId id="267" r:id="rId77"/>
    <p:sldId id="269" r:id="rId7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1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7" autoAdjust="0"/>
    <p:restoredTop sz="94672" autoAdjust="0"/>
  </p:normalViewPr>
  <p:slideViewPr>
    <p:cSldViewPr>
      <p:cViewPr varScale="1">
        <p:scale>
          <a:sx n="71" d="100"/>
          <a:sy n="71" d="100"/>
        </p:scale>
        <p:origin x="57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theme" Target="theme/theme1.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7E500-1979-49D8-A8B9-1CFE86C1DC1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zh-TW" altLang="en-US"/>
        </a:p>
      </dgm:t>
    </dgm:pt>
    <dgm:pt modelId="{15157667-2D01-4898-B20F-48A8A269C6AA}">
      <dgm:prSet phldrT="[文字]"/>
      <dgm:spPr/>
      <dgm:t>
        <a:bodyPr/>
        <a:lstStyle/>
        <a:p>
          <a:r>
            <a:rPr lang="zh-TW" altLang="en-US" dirty="0" smtClean="0">
              <a:latin typeface="華康墨字體" panose="02010609010101010101" pitchFamily="49" charset="-120"/>
              <a:ea typeface="華康墨字體" panose="02010609010101010101" pitchFamily="49" charset="-120"/>
            </a:rPr>
            <a:t>持有稅</a:t>
          </a:r>
          <a:endParaRPr lang="zh-TW" altLang="en-US" dirty="0">
            <a:latin typeface="華康墨字體" panose="02010609010101010101" pitchFamily="49" charset="-120"/>
            <a:ea typeface="華康墨字體" panose="02010609010101010101" pitchFamily="49" charset="-120"/>
          </a:endParaRPr>
        </a:p>
      </dgm:t>
    </dgm:pt>
    <dgm:pt modelId="{F7519DBF-8CA3-4338-8D3B-99831BE9966E}" type="parTrans" cxnId="{9464DE21-7408-49D0-8D4D-E9EF453AA213}">
      <dgm:prSet/>
      <dgm:spPr/>
      <dgm:t>
        <a:bodyPr/>
        <a:lstStyle/>
        <a:p>
          <a:endParaRPr lang="zh-TW" altLang="en-US"/>
        </a:p>
      </dgm:t>
    </dgm:pt>
    <dgm:pt modelId="{CA0865CE-22DB-4EDB-8542-30983397D7D9}" type="sibTrans" cxnId="{9464DE21-7408-49D0-8D4D-E9EF453AA213}">
      <dgm:prSet/>
      <dgm:spPr/>
      <dgm:t>
        <a:bodyPr/>
        <a:lstStyle/>
        <a:p>
          <a:endParaRPr lang="zh-TW" altLang="en-US"/>
        </a:p>
      </dgm:t>
    </dgm:pt>
    <dgm:pt modelId="{90E7F71D-8ABD-4AD6-9EA5-E118A81EB5F8}">
      <dgm:prSet phldrT="[文字]" custT="1"/>
      <dgm:spPr/>
      <dgm:t>
        <a:bodyPr/>
        <a:lstStyle/>
        <a:p>
          <a:r>
            <a:rPr lang="zh-TW" altLang="en-US" sz="1600" b="1" dirty="0" smtClean="0">
              <a:solidFill>
                <a:srgbClr val="FF0000"/>
              </a:solidFill>
              <a:latin typeface="超世紀粗圓體一雙空" panose="02000000000000000000" pitchFamily="2" charset="-120"/>
              <a:ea typeface="超世紀粗圓體一雙空" panose="02000000000000000000" pitchFamily="2" charset="-120"/>
            </a:rPr>
            <a:t>地價稅</a:t>
          </a:r>
          <a:endParaRPr lang="en-US" altLang="zh-TW" sz="1600" b="1" dirty="0" smtClean="0">
            <a:solidFill>
              <a:srgbClr val="FF0000"/>
            </a:solidFill>
            <a:latin typeface="超世紀粗圓體一雙空" panose="02000000000000000000" pitchFamily="2" charset="-120"/>
            <a:ea typeface="超世紀粗圓體一雙空" panose="02000000000000000000" pitchFamily="2" charset="-120"/>
          </a:endParaRPr>
        </a:p>
        <a:p>
          <a:r>
            <a:rPr lang="zh-TW" altLang="en-US" sz="1600" b="1" dirty="0" smtClean="0">
              <a:solidFill>
                <a:srgbClr val="FF0000"/>
              </a:solidFill>
              <a:latin typeface="超世紀粗圓體一雙空" panose="02000000000000000000" pitchFamily="2" charset="-120"/>
              <a:ea typeface="超世紀粗圓體一雙空" panose="02000000000000000000" pitchFamily="2" charset="-120"/>
            </a:rPr>
            <a:t>自用優惠</a:t>
          </a:r>
          <a:endParaRPr lang="zh-TW" altLang="en-US" sz="1600" b="1" dirty="0">
            <a:solidFill>
              <a:srgbClr val="FF0000"/>
            </a:solidFill>
            <a:latin typeface="超世紀粗圓體一雙空" panose="02000000000000000000" pitchFamily="2" charset="-120"/>
            <a:ea typeface="超世紀粗圓體一雙空" panose="02000000000000000000" pitchFamily="2" charset="-120"/>
          </a:endParaRPr>
        </a:p>
      </dgm:t>
    </dgm:pt>
    <dgm:pt modelId="{AE43A89A-AED8-4E75-A816-5C24C53AA61D}" type="parTrans" cxnId="{24C53476-020C-4ACF-B494-EF38C5936BB4}">
      <dgm:prSet/>
      <dgm:spPr/>
      <dgm:t>
        <a:bodyPr/>
        <a:lstStyle/>
        <a:p>
          <a:endParaRPr lang="zh-TW" altLang="en-US"/>
        </a:p>
      </dgm:t>
    </dgm:pt>
    <dgm:pt modelId="{2412E195-9B45-4285-A3B2-0E02145CB9E5}" type="sibTrans" cxnId="{24C53476-020C-4ACF-B494-EF38C5936BB4}">
      <dgm:prSet/>
      <dgm:spPr/>
      <dgm:t>
        <a:bodyPr/>
        <a:lstStyle/>
        <a:p>
          <a:endParaRPr lang="zh-TW" altLang="en-US"/>
        </a:p>
      </dgm:t>
    </dgm:pt>
    <dgm:pt modelId="{8D317BA8-744A-4FBA-9268-E9D31D1B58C5}">
      <dgm:prSet phldrT="[文字]" custT="1"/>
      <dgm:spPr/>
      <dgm:t>
        <a:bodyPr/>
        <a:lstStyle/>
        <a:p>
          <a:r>
            <a:rPr lang="zh-TW" altLang="en-US" sz="1600" b="1" dirty="0" smtClean="0">
              <a:solidFill>
                <a:srgbClr val="FF0000"/>
              </a:solidFill>
              <a:latin typeface="超世紀粗圓體一雙空" panose="02000000000000000000" pitchFamily="2" charset="-120"/>
              <a:ea typeface="超世紀粗圓體一雙空" panose="02000000000000000000" pitchFamily="2" charset="-120"/>
            </a:rPr>
            <a:t>房屋稅</a:t>
          </a:r>
          <a:endParaRPr lang="en-US" altLang="zh-TW" sz="1600" b="1" dirty="0" smtClean="0">
            <a:solidFill>
              <a:srgbClr val="FF0000"/>
            </a:solidFill>
            <a:latin typeface="超世紀粗圓體一雙空" panose="02000000000000000000" pitchFamily="2" charset="-120"/>
            <a:ea typeface="超世紀粗圓體一雙空" panose="02000000000000000000" pitchFamily="2" charset="-120"/>
          </a:endParaRPr>
        </a:p>
        <a:p>
          <a:r>
            <a:rPr lang="zh-TW" altLang="en-US" sz="1600" b="1" dirty="0" smtClean="0">
              <a:solidFill>
                <a:srgbClr val="FF0000"/>
              </a:solidFill>
              <a:latin typeface="超世紀粗圓體一雙空" panose="02000000000000000000" pitchFamily="2" charset="-120"/>
              <a:ea typeface="超世紀粗圓體一雙空" panose="02000000000000000000" pitchFamily="2" charset="-120"/>
            </a:rPr>
            <a:t>自住及減免</a:t>
          </a:r>
          <a:endParaRPr lang="zh-TW" altLang="en-US" sz="1600" b="1" dirty="0">
            <a:solidFill>
              <a:srgbClr val="FF0000"/>
            </a:solidFill>
            <a:latin typeface="超世紀粗圓體一雙空" panose="02000000000000000000" pitchFamily="2" charset="-120"/>
            <a:ea typeface="超世紀粗圓體一雙空" panose="02000000000000000000" pitchFamily="2" charset="-120"/>
          </a:endParaRPr>
        </a:p>
      </dgm:t>
    </dgm:pt>
    <dgm:pt modelId="{990FB16C-BFDF-4933-9546-BE1DAB53715F}" type="parTrans" cxnId="{31FFEB63-6CE7-47CC-BAA3-8D99703FCBBC}">
      <dgm:prSet/>
      <dgm:spPr/>
      <dgm:t>
        <a:bodyPr/>
        <a:lstStyle/>
        <a:p>
          <a:endParaRPr lang="zh-TW" altLang="en-US"/>
        </a:p>
      </dgm:t>
    </dgm:pt>
    <dgm:pt modelId="{36033F8E-BB54-4F2A-BA15-6B2333ED3875}" type="sibTrans" cxnId="{31FFEB63-6CE7-47CC-BAA3-8D99703FCBBC}">
      <dgm:prSet/>
      <dgm:spPr/>
      <dgm:t>
        <a:bodyPr/>
        <a:lstStyle/>
        <a:p>
          <a:endParaRPr lang="zh-TW" altLang="en-US"/>
        </a:p>
      </dgm:t>
    </dgm:pt>
    <dgm:pt modelId="{5EC1CE09-7493-4F7F-A78D-959358740C16}">
      <dgm:prSet phldrT="[文字]"/>
      <dgm:spPr/>
      <dgm:t>
        <a:bodyPr/>
        <a:lstStyle/>
        <a:p>
          <a:r>
            <a:rPr lang="zh-TW" altLang="en-US" dirty="0" smtClean="0">
              <a:latin typeface="華康墨字體" panose="02010609010101010101" pitchFamily="49" charset="-120"/>
              <a:ea typeface="華康墨字體" panose="02010609010101010101" pitchFamily="49" charset="-120"/>
            </a:rPr>
            <a:t>移轉稅</a:t>
          </a:r>
          <a:endParaRPr lang="zh-TW" altLang="en-US" dirty="0">
            <a:latin typeface="華康墨字體" panose="02010609010101010101" pitchFamily="49" charset="-120"/>
            <a:ea typeface="華康墨字體" panose="02010609010101010101" pitchFamily="49" charset="-120"/>
          </a:endParaRPr>
        </a:p>
      </dgm:t>
    </dgm:pt>
    <dgm:pt modelId="{8B3CF83E-0023-4243-B5B1-7F23E0237535}" type="parTrans" cxnId="{CFBBBBED-589C-4A47-A2D7-B3C0AB931639}">
      <dgm:prSet/>
      <dgm:spPr/>
      <dgm:t>
        <a:bodyPr/>
        <a:lstStyle/>
        <a:p>
          <a:endParaRPr lang="zh-TW" altLang="en-US"/>
        </a:p>
      </dgm:t>
    </dgm:pt>
    <dgm:pt modelId="{FB6A461D-2245-4B51-8D4B-BD5B5DDFB3E6}" type="sibTrans" cxnId="{CFBBBBED-589C-4A47-A2D7-B3C0AB931639}">
      <dgm:prSet/>
      <dgm:spPr/>
      <dgm:t>
        <a:bodyPr/>
        <a:lstStyle/>
        <a:p>
          <a:endParaRPr lang="zh-TW" altLang="en-US"/>
        </a:p>
      </dgm:t>
    </dgm:pt>
    <dgm:pt modelId="{748A7221-F0A7-43EA-8C3B-35B6E15A803E}">
      <dgm:prSet phldrT="[文字]" custT="1"/>
      <dgm:spPr/>
      <dgm:t>
        <a:bodyPr/>
        <a:lstStyle/>
        <a:p>
          <a:r>
            <a:rPr lang="zh-TW" altLang="en-US" sz="1400" b="1" dirty="0" smtClean="0">
              <a:solidFill>
                <a:srgbClr val="FF0000"/>
              </a:solidFill>
              <a:latin typeface="超世紀粗圓體一雙空" panose="02000000000000000000" pitchFamily="2" charset="-120"/>
              <a:ea typeface="超世紀粗圓體一雙空" panose="02000000000000000000" pitchFamily="2" charset="-120"/>
            </a:rPr>
            <a:t>土地增值稅</a:t>
          </a:r>
          <a:endParaRPr lang="en-US" altLang="zh-TW" sz="1400" b="1" dirty="0" smtClean="0">
            <a:solidFill>
              <a:srgbClr val="FF0000"/>
            </a:solidFill>
            <a:latin typeface="超世紀粗圓體一雙空" panose="02000000000000000000" pitchFamily="2" charset="-120"/>
            <a:ea typeface="超世紀粗圓體一雙空" panose="02000000000000000000" pitchFamily="2" charset="-120"/>
          </a:endParaRPr>
        </a:p>
        <a:p>
          <a:r>
            <a:rPr lang="zh-TW" altLang="en-US" sz="1400" b="1" dirty="0" smtClean="0">
              <a:solidFill>
                <a:srgbClr val="FF0000"/>
              </a:solidFill>
              <a:latin typeface="超世紀粗圓體一雙空" panose="02000000000000000000" pitchFamily="2" charset="-120"/>
              <a:ea typeface="超世紀粗圓體一雙空" panose="02000000000000000000" pitchFamily="2" charset="-120"/>
            </a:rPr>
            <a:t>一生一次</a:t>
          </a:r>
          <a:endParaRPr lang="zh-TW" altLang="en-US" sz="1400" b="1" dirty="0">
            <a:solidFill>
              <a:srgbClr val="FF0000"/>
            </a:solidFill>
            <a:latin typeface="超世紀粗圓體一雙空" panose="02000000000000000000" pitchFamily="2" charset="-120"/>
            <a:ea typeface="超世紀粗圓體一雙空" panose="02000000000000000000" pitchFamily="2" charset="-120"/>
          </a:endParaRPr>
        </a:p>
      </dgm:t>
    </dgm:pt>
    <dgm:pt modelId="{B123B80C-D416-4BA6-84EB-7A656EE3DFF2}" type="parTrans" cxnId="{68176A98-7072-41AA-8E50-35FCD4570D59}">
      <dgm:prSet/>
      <dgm:spPr/>
      <dgm:t>
        <a:bodyPr/>
        <a:lstStyle/>
        <a:p>
          <a:endParaRPr lang="zh-TW" altLang="en-US"/>
        </a:p>
      </dgm:t>
    </dgm:pt>
    <dgm:pt modelId="{4C205BA4-D131-4B7F-9E34-B685834C39BD}" type="sibTrans" cxnId="{68176A98-7072-41AA-8E50-35FCD4570D59}">
      <dgm:prSet/>
      <dgm:spPr/>
      <dgm:t>
        <a:bodyPr/>
        <a:lstStyle/>
        <a:p>
          <a:endParaRPr lang="zh-TW" altLang="en-US"/>
        </a:p>
      </dgm:t>
    </dgm:pt>
    <dgm:pt modelId="{664C31E4-3D7D-4867-B543-17E596124312}">
      <dgm:prSet phldrT="[文字]" custT="1"/>
      <dgm:spPr/>
      <dgm:t>
        <a:bodyPr/>
        <a:lstStyle/>
        <a:p>
          <a:r>
            <a:rPr lang="zh-TW" altLang="en-US" sz="1600" b="1" dirty="0" smtClean="0">
              <a:solidFill>
                <a:srgbClr val="FF0000"/>
              </a:solidFill>
              <a:latin typeface="超世紀粗圓體一雙空" panose="02000000000000000000" pitchFamily="2" charset="-120"/>
              <a:ea typeface="超世紀粗圓體一雙空" panose="02000000000000000000" pitchFamily="2" charset="-120"/>
            </a:rPr>
            <a:t>一生一屋</a:t>
          </a:r>
          <a:endParaRPr lang="en-US" altLang="zh-TW" sz="1600" b="1" dirty="0" smtClean="0">
            <a:solidFill>
              <a:srgbClr val="FF0000"/>
            </a:solidFill>
            <a:latin typeface="超世紀粗圓體一雙空" panose="02000000000000000000" pitchFamily="2" charset="-120"/>
            <a:ea typeface="超世紀粗圓體一雙空" panose="02000000000000000000" pitchFamily="2" charset="-120"/>
          </a:endParaRPr>
        </a:p>
        <a:p>
          <a:r>
            <a:rPr lang="zh-TW" altLang="en-US" sz="1200" b="1" dirty="0" smtClean="0">
              <a:solidFill>
                <a:srgbClr val="FF0000"/>
              </a:solidFill>
              <a:latin typeface="超世紀粗圓體一雙空" panose="02000000000000000000" pitchFamily="2" charset="-120"/>
              <a:ea typeface="超世紀粗圓體一雙空" panose="02000000000000000000" pitchFamily="2" charset="-120"/>
            </a:rPr>
            <a:t>自用住宅重購退稅</a:t>
          </a:r>
          <a:endParaRPr lang="zh-TW" altLang="en-US" sz="1200" b="1" dirty="0">
            <a:solidFill>
              <a:srgbClr val="FF0000"/>
            </a:solidFill>
            <a:latin typeface="超世紀粗圓體一雙空" panose="02000000000000000000" pitchFamily="2" charset="-120"/>
            <a:ea typeface="超世紀粗圓體一雙空" panose="02000000000000000000" pitchFamily="2" charset="-120"/>
          </a:endParaRPr>
        </a:p>
      </dgm:t>
    </dgm:pt>
    <dgm:pt modelId="{1CBE7FD6-1E27-4853-B9BA-28C65B76DEC4}" type="parTrans" cxnId="{3B430F78-C2C4-4F72-8CB2-72261BF7CB39}">
      <dgm:prSet/>
      <dgm:spPr/>
      <dgm:t>
        <a:bodyPr/>
        <a:lstStyle/>
        <a:p>
          <a:endParaRPr lang="zh-TW" altLang="en-US"/>
        </a:p>
      </dgm:t>
    </dgm:pt>
    <dgm:pt modelId="{33E3FE62-538E-4AED-A2BC-483F5AC848E8}" type="sibTrans" cxnId="{3B430F78-C2C4-4F72-8CB2-72261BF7CB39}">
      <dgm:prSet/>
      <dgm:spPr/>
      <dgm:t>
        <a:bodyPr/>
        <a:lstStyle/>
        <a:p>
          <a:endParaRPr lang="zh-TW" altLang="en-US"/>
        </a:p>
      </dgm:t>
    </dgm:pt>
    <dgm:pt modelId="{6ADC21A2-23CA-4A72-94A3-B3E82BD81FBA}">
      <dgm:prSet phldrT="[文字]"/>
      <dgm:spPr/>
      <dgm:t>
        <a:bodyPr/>
        <a:lstStyle/>
        <a:p>
          <a:r>
            <a:rPr lang="zh-TW" altLang="en-US" dirty="0" smtClean="0">
              <a:latin typeface="華康墨字體" panose="02010609010101010101" pitchFamily="49" charset="-120"/>
              <a:ea typeface="華康墨字體" panose="02010609010101010101" pitchFamily="49" charset="-120"/>
            </a:rPr>
            <a:t>所得稅</a:t>
          </a:r>
          <a:endParaRPr lang="zh-TW" altLang="en-US" dirty="0">
            <a:latin typeface="華康墨字體" panose="02010609010101010101" pitchFamily="49" charset="-120"/>
            <a:ea typeface="華康墨字體" panose="02010609010101010101" pitchFamily="49" charset="-120"/>
          </a:endParaRPr>
        </a:p>
      </dgm:t>
    </dgm:pt>
    <dgm:pt modelId="{90E8C74A-6770-4463-A83C-07D3B2F5CB6A}" type="parTrans" cxnId="{D41D15EC-74E3-4A07-AD0F-05F569E11916}">
      <dgm:prSet/>
      <dgm:spPr/>
      <dgm:t>
        <a:bodyPr/>
        <a:lstStyle/>
        <a:p>
          <a:endParaRPr lang="zh-TW" altLang="en-US"/>
        </a:p>
      </dgm:t>
    </dgm:pt>
    <dgm:pt modelId="{7A17B1B3-B181-4868-A479-984D60525BCF}" type="sibTrans" cxnId="{D41D15EC-74E3-4A07-AD0F-05F569E11916}">
      <dgm:prSet/>
      <dgm:spPr/>
      <dgm:t>
        <a:bodyPr/>
        <a:lstStyle/>
        <a:p>
          <a:endParaRPr lang="zh-TW" altLang="en-US"/>
        </a:p>
      </dgm:t>
    </dgm:pt>
    <dgm:pt modelId="{029C3863-C8AA-4ACE-8366-FE0ED59F846C}">
      <dgm:prSet phldrT="[文字]" custT="1"/>
      <dgm:spPr/>
      <dgm:t>
        <a:bodyPr/>
        <a:lstStyle/>
        <a:p>
          <a:r>
            <a:rPr lang="zh-TW" altLang="en-US" sz="1600" b="1" dirty="0" smtClean="0">
              <a:solidFill>
                <a:srgbClr val="FF0000"/>
              </a:solidFill>
              <a:latin typeface="超世紀粗圓體一雙空" panose="02000000000000000000" pitchFamily="2" charset="-120"/>
              <a:ea typeface="超世紀粗圓體一雙空" panose="02000000000000000000" pitchFamily="2" charset="-120"/>
            </a:rPr>
            <a:t>新制</a:t>
          </a:r>
          <a:endParaRPr lang="en-US" altLang="zh-TW" sz="1600" b="1" dirty="0" smtClean="0">
            <a:solidFill>
              <a:srgbClr val="FF0000"/>
            </a:solidFill>
            <a:latin typeface="超世紀粗圓體一雙空" panose="02000000000000000000" pitchFamily="2" charset="-120"/>
            <a:ea typeface="超世紀粗圓體一雙空" panose="02000000000000000000" pitchFamily="2" charset="-120"/>
          </a:endParaRPr>
        </a:p>
        <a:p>
          <a:r>
            <a:rPr lang="zh-TW" altLang="en-US" sz="1600" b="1" dirty="0" smtClean="0">
              <a:solidFill>
                <a:srgbClr val="FF0000"/>
              </a:solidFill>
              <a:latin typeface="超世紀粗圓體一雙空" panose="02000000000000000000" pitchFamily="2" charset="-120"/>
              <a:ea typeface="超世紀粗圓體一雙空" panose="02000000000000000000" pitchFamily="2" charset="-120"/>
            </a:rPr>
            <a:t>房地合一</a:t>
          </a:r>
          <a:endParaRPr lang="zh-TW" altLang="en-US" sz="1600" b="1" dirty="0">
            <a:solidFill>
              <a:srgbClr val="FF0000"/>
            </a:solidFill>
            <a:latin typeface="超世紀粗圓體一雙空" panose="02000000000000000000" pitchFamily="2" charset="-120"/>
            <a:ea typeface="超世紀粗圓體一雙空" panose="02000000000000000000" pitchFamily="2" charset="-120"/>
          </a:endParaRPr>
        </a:p>
      </dgm:t>
    </dgm:pt>
    <dgm:pt modelId="{6BD78AD6-1F2E-49E0-A40F-073776D718AA}" type="parTrans" cxnId="{4A855D22-FB55-4815-A763-640CEFFBA844}">
      <dgm:prSet/>
      <dgm:spPr/>
      <dgm:t>
        <a:bodyPr/>
        <a:lstStyle/>
        <a:p>
          <a:endParaRPr lang="zh-TW" altLang="en-US"/>
        </a:p>
      </dgm:t>
    </dgm:pt>
    <dgm:pt modelId="{1131E61C-5F99-4F24-AE8C-7FA932401771}" type="sibTrans" cxnId="{4A855D22-FB55-4815-A763-640CEFFBA844}">
      <dgm:prSet/>
      <dgm:spPr/>
      <dgm:t>
        <a:bodyPr/>
        <a:lstStyle/>
        <a:p>
          <a:endParaRPr lang="zh-TW" altLang="en-US"/>
        </a:p>
      </dgm:t>
    </dgm:pt>
    <dgm:pt modelId="{198B1F3B-9C51-4258-B6B9-BA06B5362ED0}">
      <dgm:prSet phldrT="[文字]"/>
      <dgm:spPr/>
      <dgm:t>
        <a:bodyPr anchor="ctr" anchorCtr="1"/>
        <a:lstStyle/>
        <a:p>
          <a:pPr eaLnBrk="1" latinLnBrk="0"/>
          <a:r>
            <a:rPr lang="zh-TW" altLang="en-US" dirty="0" smtClean="0">
              <a:latin typeface="華康墨字體" panose="02010609010101010101" pitchFamily="49" charset="-120"/>
              <a:ea typeface="華康墨字體" panose="02010609010101010101" pitchFamily="49" charset="-120"/>
            </a:rPr>
            <a:t>遺贈稅</a:t>
          </a:r>
          <a:endParaRPr lang="en-US" altLang="zh-TW" dirty="0" smtClean="0">
            <a:latin typeface="華康墨字體" panose="02010609010101010101" pitchFamily="49" charset="-120"/>
            <a:ea typeface="華康墨字體" panose="02010609010101010101" pitchFamily="49" charset="-120"/>
          </a:endParaRPr>
        </a:p>
      </dgm:t>
    </dgm:pt>
    <dgm:pt modelId="{313D4317-1EE6-4545-BD8E-0E94BC1ED848}" type="parTrans" cxnId="{68E194A1-038D-4063-95F0-730D470A3DD2}">
      <dgm:prSet/>
      <dgm:spPr/>
      <dgm:t>
        <a:bodyPr/>
        <a:lstStyle/>
        <a:p>
          <a:endParaRPr lang="zh-TW" altLang="en-US"/>
        </a:p>
      </dgm:t>
    </dgm:pt>
    <dgm:pt modelId="{DB4E2182-BE85-4961-99C3-D46A9E5D2C6A}" type="sibTrans" cxnId="{68E194A1-038D-4063-95F0-730D470A3DD2}">
      <dgm:prSet/>
      <dgm:spPr/>
      <dgm:t>
        <a:bodyPr/>
        <a:lstStyle/>
        <a:p>
          <a:endParaRPr lang="zh-TW" altLang="en-US"/>
        </a:p>
      </dgm:t>
    </dgm:pt>
    <dgm:pt modelId="{C12274EC-B973-4D6F-AB49-403CC2D0C1DC}">
      <dgm:prSet phldrT="[文字]" custT="1"/>
      <dgm:spPr/>
      <dgm:t>
        <a:bodyPr/>
        <a:lstStyle/>
        <a:p>
          <a:r>
            <a:rPr lang="zh-TW" altLang="en-US" sz="1200" b="1" dirty="0" smtClean="0">
              <a:solidFill>
                <a:srgbClr val="FF0000"/>
              </a:solidFill>
              <a:latin typeface="超世紀粗圓體一雙空" panose="02000000000000000000" pitchFamily="2" charset="-120"/>
              <a:ea typeface="超世紀粗圓體一雙空" panose="02000000000000000000" pitchFamily="2" charset="-120"/>
            </a:rPr>
            <a:t>申請不課徵</a:t>
          </a:r>
          <a:endParaRPr lang="en-US" altLang="zh-TW" sz="1200" b="1" dirty="0" smtClean="0">
            <a:solidFill>
              <a:srgbClr val="FF0000"/>
            </a:solidFill>
            <a:latin typeface="超世紀粗圓體一雙空" panose="02000000000000000000" pitchFamily="2" charset="-120"/>
            <a:ea typeface="超世紀粗圓體一雙空" panose="02000000000000000000" pitchFamily="2" charset="-120"/>
          </a:endParaRPr>
        </a:p>
        <a:p>
          <a:r>
            <a:rPr lang="zh-TW" altLang="en-US" sz="1200" b="1" dirty="0" smtClean="0">
              <a:solidFill>
                <a:srgbClr val="FF0000"/>
              </a:solidFill>
              <a:latin typeface="超世紀粗圓體一雙空" panose="02000000000000000000" pitchFamily="2" charset="-120"/>
              <a:ea typeface="超世紀粗圓體一雙空" panose="02000000000000000000" pitchFamily="2" charset="-120"/>
            </a:rPr>
            <a:t>公設保留地 免徵</a:t>
          </a:r>
          <a:endParaRPr lang="en-US" altLang="zh-TW" sz="1200" b="1" dirty="0" smtClean="0">
            <a:solidFill>
              <a:srgbClr val="FF0000"/>
            </a:solidFill>
            <a:latin typeface="超世紀粗圓體一雙空" panose="02000000000000000000" pitchFamily="2" charset="-120"/>
            <a:ea typeface="超世紀粗圓體一雙空" panose="02000000000000000000" pitchFamily="2" charset="-120"/>
          </a:endParaRPr>
        </a:p>
        <a:p>
          <a:r>
            <a:rPr lang="zh-TW" altLang="en-US" sz="1200" b="1" dirty="0" smtClean="0">
              <a:solidFill>
                <a:srgbClr val="FF0000"/>
              </a:solidFill>
              <a:latin typeface="超世紀粗圓體一雙空" panose="02000000000000000000" pitchFamily="2" charset="-120"/>
              <a:ea typeface="超世紀粗圓體一雙空" panose="02000000000000000000" pitchFamily="2" charset="-120"/>
            </a:rPr>
            <a:t>長期持有</a:t>
          </a:r>
          <a:endParaRPr lang="zh-TW" altLang="en-US" sz="1200" b="1" dirty="0">
            <a:solidFill>
              <a:srgbClr val="FF0000"/>
            </a:solidFill>
            <a:latin typeface="超世紀粗圓體一雙空" panose="02000000000000000000" pitchFamily="2" charset="-120"/>
            <a:ea typeface="超世紀粗圓體一雙空" panose="02000000000000000000" pitchFamily="2" charset="-120"/>
          </a:endParaRPr>
        </a:p>
      </dgm:t>
    </dgm:pt>
    <dgm:pt modelId="{D66D0D1D-C435-4B1F-99DE-B0945359A5FC}" type="parTrans" cxnId="{1BC1398F-4514-4D53-9BF0-32823CD7E68A}">
      <dgm:prSet/>
      <dgm:spPr/>
      <dgm:t>
        <a:bodyPr/>
        <a:lstStyle/>
        <a:p>
          <a:endParaRPr lang="zh-TW" altLang="en-US"/>
        </a:p>
      </dgm:t>
    </dgm:pt>
    <dgm:pt modelId="{B0AC3213-5DCF-4643-9ABB-99FEE6001223}" type="sibTrans" cxnId="{1BC1398F-4514-4D53-9BF0-32823CD7E68A}">
      <dgm:prSet/>
      <dgm:spPr/>
      <dgm:t>
        <a:bodyPr/>
        <a:lstStyle/>
        <a:p>
          <a:endParaRPr lang="zh-TW" altLang="en-US"/>
        </a:p>
      </dgm:t>
    </dgm:pt>
    <dgm:pt modelId="{AD3E59EE-87A0-47EC-8ED7-98D17746EA7C}">
      <dgm:prSet phldrT="[文字]"/>
      <dgm:spPr/>
      <dgm:t>
        <a:bodyPr/>
        <a:lstStyle/>
        <a:p>
          <a:r>
            <a:rPr lang="zh-TW" altLang="en-US" b="1" dirty="0" smtClean="0">
              <a:solidFill>
                <a:srgbClr val="FF0000"/>
              </a:solidFill>
              <a:latin typeface="超世紀粗圓體一雙空" panose="02000000000000000000" pitchFamily="2" charset="-120"/>
              <a:ea typeface="超世紀粗圓體一雙空" panose="02000000000000000000" pitchFamily="2" charset="-120"/>
            </a:rPr>
            <a:t>自住房屋、土地</a:t>
          </a:r>
          <a:endParaRPr lang="en-US" altLang="zh-TW" b="1" dirty="0" smtClean="0">
            <a:solidFill>
              <a:srgbClr val="FF0000"/>
            </a:solidFill>
            <a:latin typeface="超世紀粗圓體一雙空" panose="02000000000000000000" pitchFamily="2" charset="-120"/>
            <a:ea typeface="超世紀粗圓體一雙空" panose="02000000000000000000" pitchFamily="2" charset="-120"/>
          </a:endParaRPr>
        </a:p>
        <a:p>
          <a:r>
            <a:rPr lang="zh-TW" altLang="en-US" b="1" dirty="0" smtClean="0">
              <a:solidFill>
                <a:srgbClr val="FF0000"/>
              </a:solidFill>
              <a:latin typeface="超世紀粗圓體一雙空" panose="02000000000000000000" pitchFamily="2" charset="-120"/>
              <a:ea typeface="超世紀粗圓體一雙空" panose="02000000000000000000" pitchFamily="2" charset="-120"/>
            </a:rPr>
            <a:t>重購退</a:t>
          </a:r>
          <a:r>
            <a:rPr lang="en-US" altLang="zh-TW" b="1" dirty="0" smtClean="0">
              <a:solidFill>
                <a:srgbClr val="FF0000"/>
              </a:solidFill>
              <a:latin typeface="超世紀粗圓體一雙空" panose="02000000000000000000" pitchFamily="2" charset="-120"/>
              <a:ea typeface="超世紀粗圓體一雙空" panose="02000000000000000000" pitchFamily="2" charset="-120"/>
            </a:rPr>
            <a:t>(</a:t>
          </a:r>
          <a:r>
            <a:rPr lang="zh-TW" altLang="en-US" b="1" dirty="0" smtClean="0">
              <a:solidFill>
                <a:srgbClr val="FF0000"/>
              </a:solidFill>
              <a:latin typeface="超世紀粗圓體一雙空" panose="02000000000000000000" pitchFamily="2" charset="-120"/>
              <a:ea typeface="超世紀粗圓體一雙空" panose="02000000000000000000" pitchFamily="2" charset="-120"/>
            </a:rPr>
            <a:t>抵</a:t>
          </a:r>
          <a:r>
            <a:rPr lang="en-US" altLang="zh-TW" b="1" dirty="0" smtClean="0">
              <a:solidFill>
                <a:srgbClr val="FF0000"/>
              </a:solidFill>
              <a:latin typeface="超世紀粗圓體一雙空" panose="02000000000000000000" pitchFamily="2" charset="-120"/>
              <a:ea typeface="超世紀粗圓體一雙空" panose="02000000000000000000" pitchFamily="2" charset="-120"/>
            </a:rPr>
            <a:t>)</a:t>
          </a:r>
          <a:r>
            <a:rPr lang="zh-TW" altLang="en-US" b="1" dirty="0" smtClean="0">
              <a:solidFill>
                <a:srgbClr val="FF0000"/>
              </a:solidFill>
              <a:latin typeface="超世紀粗圓體一雙空" panose="02000000000000000000" pitchFamily="2" charset="-120"/>
              <a:ea typeface="超世紀粗圓體一雙空" panose="02000000000000000000" pitchFamily="2" charset="-120"/>
            </a:rPr>
            <a:t>稅</a:t>
          </a:r>
          <a:endParaRPr lang="zh-TW" altLang="en-US" b="1" dirty="0">
            <a:solidFill>
              <a:srgbClr val="FF0000"/>
            </a:solidFill>
            <a:latin typeface="超世紀粗圓體一雙空" panose="02000000000000000000" pitchFamily="2" charset="-120"/>
            <a:ea typeface="超世紀粗圓體一雙空" panose="02000000000000000000" pitchFamily="2" charset="-120"/>
          </a:endParaRPr>
        </a:p>
      </dgm:t>
    </dgm:pt>
    <dgm:pt modelId="{69E65D37-A6D4-414A-B8C9-A640C7B3CC25}" type="parTrans" cxnId="{40E46DAB-41D6-41A2-8BDC-A78729E1B17C}">
      <dgm:prSet/>
      <dgm:spPr/>
      <dgm:t>
        <a:bodyPr/>
        <a:lstStyle/>
        <a:p>
          <a:endParaRPr lang="zh-TW" altLang="en-US"/>
        </a:p>
      </dgm:t>
    </dgm:pt>
    <dgm:pt modelId="{20A8CD9B-CD31-4E71-97B9-1599987FA730}" type="sibTrans" cxnId="{40E46DAB-41D6-41A2-8BDC-A78729E1B17C}">
      <dgm:prSet/>
      <dgm:spPr/>
      <dgm:t>
        <a:bodyPr/>
        <a:lstStyle/>
        <a:p>
          <a:endParaRPr lang="zh-TW" altLang="en-US"/>
        </a:p>
      </dgm:t>
    </dgm:pt>
    <dgm:pt modelId="{5CE4B557-7D00-4C1A-A60D-4F10A48523F1}">
      <dgm:prSet custT="1"/>
      <dgm:spPr/>
      <dgm:t>
        <a:bodyPr/>
        <a:lstStyle/>
        <a:p>
          <a:r>
            <a:rPr lang="zh-TW" altLang="en-US" sz="1400" b="1" dirty="0" smtClean="0">
              <a:solidFill>
                <a:srgbClr val="FF0000"/>
              </a:solidFill>
              <a:ea typeface="超世紀粗圓體一雙空" panose="02000000000000000000" pitchFamily="2" charset="-120"/>
            </a:rPr>
            <a:t>自住</a:t>
          </a:r>
          <a:endParaRPr lang="en-US" altLang="zh-TW" sz="1400" b="1" dirty="0" smtClean="0">
            <a:solidFill>
              <a:srgbClr val="FF0000"/>
            </a:solidFill>
            <a:ea typeface="超世紀粗圓體一雙空" panose="02000000000000000000" pitchFamily="2" charset="-120"/>
          </a:endParaRPr>
        </a:p>
        <a:p>
          <a:r>
            <a:rPr lang="zh-TW" altLang="en-US" sz="1400" b="1" dirty="0" smtClean="0">
              <a:solidFill>
                <a:srgbClr val="FF0000"/>
              </a:solidFill>
              <a:ea typeface="超世紀粗圓體一雙空" panose="02000000000000000000" pitchFamily="2" charset="-120"/>
            </a:rPr>
            <a:t>房屋、土地 減免</a:t>
          </a:r>
        </a:p>
      </dgm:t>
    </dgm:pt>
    <dgm:pt modelId="{F4A34D42-1A15-45C7-B4C9-9E5EB98C1E88}" type="parTrans" cxnId="{E406E78B-748F-4AC3-90CA-C9A87A46BC40}">
      <dgm:prSet/>
      <dgm:spPr/>
      <dgm:t>
        <a:bodyPr/>
        <a:lstStyle/>
        <a:p>
          <a:endParaRPr lang="zh-TW" altLang="en-US"/>
        </a:p>
      </dgm:t>
    </dgm:pt>
    <dgm:pt modelId="{02B05370-801A-4DA0-A13C-1F96B5ADC9C2}" type="sibTrans" cxnId="{E406E78B-748F-4AC3-90CA-C9A87A46BC40}">
      <dgm:prSet/>
      <dgm:spPr/>
      <dgm:t>
        <a:bodyPr/>
        <a:lstStyle/>
        <a:p>
          <a:endParaRPr lang="zh-TW" altLang="en-US"/>
        </a:p>
      </dgm:t>
    </dgm:pt>
    <dgm:pt modelId="{30BFCEAD-6C7D-44E9-8BCA-01ECBE221321}" type="pres">
      <dgm:prSet presAssocID="{4457E500-1979-49D8-A8B9-1CFE86C1DC14}" presName="Name0" presStyleCnt="0">
        <dgm:presLayoutVars>
          <dgm:chPref val="3"/>
          <dgm:dir/>
          <dgm:animLvl val="lvl"/>
          <dgm:resizeHandles/>
        </dgm:presLayoutVars>
      </dgm:prSet>
      <dgm:spPr/>
      <dgm:t>
        <a:bodyPr/>
        <a:lstStyle/>
        <a:p>
          <a:endParaRPr lang="zh-TW" altLang="en-US"/>
        </a:p>
      </dgm:t>
    </dgm:pt>
    <dgm:pt modelId="{6BE3B20C-474E-4886-B137-720D84E248EB}" type="pres">
      <dgm:prSet presAssocID="{15157667-2D01-4898-B20F-48A8A269C6AA}" presName="horFlow" presStyleCnt="0"/>
      <dgm:spPr/>
    </dgm:pt>
    <dgm:pt modelId="{646501E2-5235-4682-956D-5AE483857F19}" type="pres">
      <dgm:prSet presAssocID="{15157667-2D01-4898-B20F-48A8A269C6AA}" presName="bigChev" presStyleLbl="node1" presStyleIdx="0" presStyleCnt="4"/>
      <dgm:spPr/>
      <dgm:t>
        <a:bodyPr/>
        <a:lstStyle/>
        <a:p>
          <a:endParaRPr lang="zh-TW" altLang="en-US"/>
        </a:p>
      </dgm:t>
    </dgm:pt>
    <dgm:pt modelId="{B15B5044-2F75-4AAC-B88C-AD2ED1FD8EB9}" type="pres">
      <dgm:prSet presAssocID="{AE43A89A-AED8-4E75-A816-5C24C53AA61D}" presName="parTrans" presStyleCnt="0"/>
      <dgm:spPr/>
    </dgm:pt>
    <dgm:pt modelId="{7A64CED9-48D3-48E3-A222-CFF1EC49A757}" type="pres">
      <dgm:prSet presAssocID="{90E7F71D-8ABD-4AD6-9EA5-E118A81EB5F8}" presName="node" presStyleLbl="alignAccFollowNode1" presStyleIdx="0" presStyleCnt="8">
        <dgm:presLayoutVars>
          <dgm:bulletEnabled val="1"/>
        </dgm:presLayoutVars>
      </dgm:prSet>
      <dgm:spPr/>
      <dgm:t>
        <a:bodyPr/>
        <a:lstStyle/>
        <a:p>
          <a:endParaRPr lang="zh-TW" altLang="en-US"/>
        </a:p>
      </dgm:t>
    </dgm:pt>
    <dgm:pt modelId="{DFEAB530-CE88-49EB-ABDD-6543B726C4A3}" type="pres">
      <dgm:prSet presAssocID="{2412E195-9B45-4285-A3B2-0E02145CB9E5}" presName="sibTrans" presStyleCnt="0"/>
      <dgm:spPr/>
    </dgm:pt>
    <dgm:pt modelId="{A03621BF-D6DE-471B-946E-CC09EB063C79}" type="pres">
      <dgm:prSet presAssocID="{8D317BA8-744A-4FBA-9268-E9D31D1B58C5}" presName="node" presStyleLbl="alignAccFollowNode1" presStyleIdx="1" presStyleCnt="8">
        <dgm:presLayoutVars>
          <dgm:bulletEnabled val="1"/>
        </dgm:presLayoutVars>
      </dgm:prSet>
      <dgm:spPr/>
      <dgm:t>
        <a:bodyPr/>
        <a:lstStyle/>
        <a:p>
          <a:endParaRPr lang="zh-TW" altLang="en-US"/>
        </a:p>
      </dgm:t>
    </dgm:pt>
    <dgm:pt modelId="{CA84242B-65D0-4842-9E96-403035A16919}" type="pres">
      <dgm:prSet presAssocID="{15157667-2D01-4898-B20F-48A8A269C6AA}" presName="vSp" presStyleCnt="0"/>
      <dgm:spPr/>
    </dgm:pt>
    <dgm:pt modelId="{08A76A1F-6B0C-404E-BD9A-171790EDB13F}" type="pres">
      <dgm:prSet presAssocID="{5EC1CE09-7493-4F7F-A78D-959358740C16}" presName="horFlow" presStyleCnt="0"/>
      <dgm:spPr/>
    </dgm:pt>
    <dgm:pt modelId="{3E481339-B1C9-4987-AA19-368A0199807D}" type="pres">
      <dgm:prSet presAssocID="{5EC1CE09-7493-4F7F-A78D-959358740C16}" presName="bigChev" presStyleLbl="node1" presStyleIdx="1" presStyleCnt="4"/>
      <dgm:spPr/>
      <dgm:t>
        <a:bodyPr/>
        <a:lstStyle/>
        <a:p>
          <a:endParaRPr lang="zh-TW" altLang="en-US"/>
        </a:p>
      </dgm:t>
    </dgm:pt>
    <dgm:pt modelId="{EA88C4CD-7945-48D9-A8D6-B67FD41DDFEB}" type="pres">
      <dgm:prSet presAssocID="{B123B80C-D416-4BA6-84EB-7A656EE3DFF2}" presName="parTrans" presStyleCnt="0"/>
      <dgm:spPr/>
    </dgm:pt>
    <dgm:pt modelId="{33677ED5-AD9C-40AC-A0D3-47AD30EBDBD6}" type="pres">
      <dgm:prSet presAssocID="{748A7221-F0A7-43EA-8C3B-35B6E15A803E}" presName="node" presStyleLbl="alignAccFollowNode1" presStyleIdx="2" presStyleCnt="8">
        <dgm:presLayoutVars>
          <dgm:bulletEnabled val="1"/>
        </dgm:presLayoutVars>
      </dgm:prSet>
      <dgm:spPr/>
      <dgm:t>
        <a:bodyPr/>
        <a:lstStyle/>
        <a:p>
          <a:endParaRPr lang="zh-TW" altLang="en-US"/>
        </a:p>
      </dgm:t>
    </dgm:pt>
    <dgm:pt modelId="{B32688B8-F370-41B0-BBEC-29E924901DC5}" type="pres">
      <dgm:prSet presAssocID="{4C205BA4-D131-4B7F-9E34-B685834C39BD}" presName="sibTrans" presStyleCnt="0"/>
      <dgm:spPr/>
    </dgm:pt>
    <dgm:pt modelId="{C914BBDA-357D-4046-81B3-BF23ECE54092}" type="pres">
      <dgm:prSet presAssocID="{664C31E4-3D7D-4867-B543-17E596124312}" presName="node" presStyleLbl="alignAccFollowNode1" presStyleIdx="3" presStyleCnt="8">
        <dgm:presLayoutVars>
          <dgm:bulletEnabled val="1"/>
        </dgm:presLayoutVars>
      </dgm:prSet>
      <dgm:spPr/>
      <dgm:t>
        <a:bodyPr/>
        <a:lstStyle/>
        <a:p>
          <a:endParaRPr lang="zh-TW" altLang="en-US"/>
        </a:p>
      </dgm:t>
    </dgm:pt>
    <dgm:pt modelId="{969980BB-2A76-4F65-BFFE-D714D7F4F849}" type="pres">
      <dgm:prSet presAssocID="{33E3FE62-538E-4AED-A2BC-483F5AC848E8}" presName="sibTrans" presStyleCnt="0"/>
      <dgm:spPr/>
    </dgm:pt>
    <dgm:pt modelId="{386A9B40-BBC4-40DF-B5FA-D19B94C721C5}" type="pres">
      <dgm:prSet presAssocID="{C12274EC-B973-4D6F-AB49-403CC2D0C1DC}" presName="node" presStyleLbl="alignAccFollowNode1" presStyleIdx="4" presStyleCnt="8" custScaleX="110728">
        <dgm:presLayoutVars>
          <dgm:bulletEnabled val="1"/>
        </dgm:presLayoutVars>
      </dgm:prSet>
      <dgm:spPr/>
      <dgm:t>
        <a:bodyPr/>
        <a:lstStyle/>
        <a:p>
          <a:endParaRPr lang="zh-TW" altLang="en-US"/>
        </a:p>
      </dgm:t>
    </dgm:pt>
    <dgm:pt modelId="{EFDCCA3D-AD47-4BB9-8AFE-38723547C8F9}" type="pres">
      <dgm:prSet presAssocID="{5EC1CE09-7493-4F7F-A78D-959358740C16}" presName="vSp" presStyleCnt="0"/>
      <dgm:spPr/>
    </dgm:pt>
    <dgm:pt modelId="{EB858B30-9A27-4C56-A825-6454E8DFC620}" type="pres">
      <dgm:prSet presAssocID="{6ADC21A2-23CA-4A72-94A3-B3E82BD81FBA}" presName="horFlow" presStyleCnt="0"/>
      <dgm:spPr/>
    </dgm:pt>
    <dgm:pt modelId="{9FDE2BF8-57BF-4BD7-A0A4-C460B4DF31C7}" type="pres">
      <dgm:prSet presAssocID="{6ADC21A2-23CA-4A72-94A3-B3E82BD81FBA}" presName="bigChev" presStyleLbl="node1" presStyleIdx="2" presStyleCnt="4"/>
      <dgm:spPr/>
      <dgm:t>
        <a:bodyPr/>
        <a:lstStyle/>
        <a:p>
          <a:endParaRPr lang="zh-TW" altLang="en-US"/>
        </a:p>
      </dgm:t>
    </dgm:pt>
    <dgm:pt modelId="{930A2AD8-FABB-4DD8-905D-87A01833B134}" type="pres">
      <dgm:prSet presAssocID="{6BD78AD6-1F2E-49E0-A40F-073776D718AA}" presName="parTrans" presStyleCnt="0"/>
      <dgm:spPr/>
    </dgm:pt>
    <dgm:pt modelId="{05F5CA07-032A-4E85-A357-90139296FD3E}" type="pres">
      <dgm:prSet presAssocID="{029C3863-C8AA-4ACE-8366-FE0ED59F846C}" presName="node" presStyleLbl="alignAccFollowNode1" presStyleIdx="5" presStyleCnt="8">
        <dgm:presLayoutVars>
          <dgm:bulletEnabled val="1"/>
        </dgm:presLayoutVars>
      </dgm:prSet>
      <dgm:spPr/>
      <dgm:t>
        <a:bodyPr/>
        <a:lstStyle/>
        <a:p>
          <a:endParaRPr lang="zh-TW" altLang="en-US"/>
        </a:p>
      </dgm:t>
    </dgm:pt>
    <dgm:pt modelId="{15FD5C81-6F26-4A68-B028-1504567A7497}" type="pres">
      <dgm:prSet presAssocID="{1131E61C-5F99-4F24-AE8C-7FA932401771}" presName="sibTrans" presStyleCnt="0"/>
      <dgm:spPr/>
    </dgm:pt>
    <dgm:pt modelId="{4430B7C1-AFD0-4EB2-AA61-94218D641615}" type="pres">
      <dgm:prSet presAssocID="{5CE4B557-7D00-4C1A-A60D-4F10A48523F1}" presName="node" presStyleLbl="alignAccFollowNode1" presStyleIdx="6" presStyleCnt="8">
        <dgm:presLayoutVars>
          <dgm:bulletEnabled val="1"/>
        </dgm:presLayoutVars>
      </dgm:prSet>
      <dgm:spPr/>
      <dgm:t>
        <a:bodyPr/>
        <a:lstStyle/>
        <a:p>
          <a:endParaRPr lang="zh-TW" altLang="en-US"/>
        </a:p>
      </dgm:t>
    </dgm:pt>
    <dgm:pt modelId="{51E0B5A1-B266-48B8-A1F2-7947E6CAAFB7}" type="pres">
      <dgm:prSet presAssocID="{02B05370-801A-4DA0-A13C-1F96B5ADC9C2}" presName="sibTrans" presStyleCnt="0"/>
      <dgm:spPr/>
    </dgm:pt>
    <dgm:pt modelId="{253D7849-074D-4BFC-977C-73DEA49213D5}" type="pres">
      <dgm:prSet presAssocID="{AD3E59EE-87A0-47EC-8ED7-98D17746EA7C}" presName="node" presStyleLbl="alignAccFollowNode1" presStyleIdx="7" presStyleCnt="8" custScaleX="104034" custLinFactNeighborX="27527" custLinFactNeighborY="7014">
        <dgm:presLayoutVars>
          <dgm:bulletEnabled val="1"/>
        </dgm:presLayoutVars>
      </dgm:prSet>
      <dgm:spPr/>
      <dgm:t>
        <a:bodyPr/>
        <a:lstStyle/>
        <a:p>
          <a:endParaRPr lang="zh-TW" altLang="en-US"/>
        </a:p>
      </dgm:t>
    </dgm:pt>
    <dgm:pt modelId="{CE9249D5-39FF-4552-970F-F057B21DC724}" type="pres">
      <dgm:prSet presAssocID="{6ADC21A2-23CA-4A72-94A3-B3E82BD81FBA}" presName="vSp" presStyleCnt="0"/>
      <dgm:spPr/>
    </dgm:pt>
    <dgm:pt modelId="{4EEBBD21-917B-4E6A-B665-6E1846503833}" type="pres">
      <dgm:prSet presAssocID="{198B1F3B-9C51-4258-B6B9-BA06B5362ED0}" presName="horFlow" presStyleCnt="0"/>
      <dgm:spPr/>
    </dgm:pt>
    <dgm:pt modelId="{C8E3E809-8D79-45F0-929D-C15BFC651954}" type="pres">
      <dgm:prSet presAssocID="{198B1F3B-9C51-4258-B6B9-BA06B5362ED0}" presName="bigChev" presStyleLbl="node1" presStyleIdx="3" presStyleCnt="4" custScaleX="123868" custScaleY="103402" custLinFactNeighborX="2026" custLinFactNeighborY="8295"/>
      <dgm:spPr/>
      <dgm:t>
        <a:bodyPr/>
        <a:lstStyle/>
        <a:p>
          <a:endParaRPr lang="zh-TW" altLang="en-US"/>
        </a:p>
      </dgm:t>
    </dgm:pt>
  </dgm:ptLst>
  <dgm:cxnLst>
    <dgm:cxn modelId="{9464DE21-7408-49D0-8D4D-E9EF453AA213}" srcId="{4457E500-1979-49D8-A8B9-1CFE86C1DC14}" destId="{15157667-2D01-4898-B20F-48A8A269C6AA}" srcOrd="0" destOrd="0" parTransId="{F7519DBF-8CA3-4338-8D3B-99831BE9966E}" sibTransId="{CA0865CE-22DB-4EDB-8542-30983397D7D9}"/>
    <dgm:cxn modelId="{A1A038CC-896E-4804-9DED-0F3BA98027F9}" type="presOf" srcId="{90E7F71D-8ABD-4AD6-9EA5-E118A81EB5F8}" destId="{7A64CED9-48D3-48E3-A222-CFF1EC49A757}" srcOrd="0" destOrd="0" presId="urn:microsoft.com/office/officeart/2005/8/layout/lProcess3"/>
    <dgm:cxn modelId="{908C88E6-D396-4DE8-92B1-178EEA122F1E}" type="presOf" srcId="{6ADC21A2-23CA-4A72-94A3-B3E82BD81FBA}" destId="{9FDE2BF8-57BF-4BD7-A0A4-C460B4DF31C7}" srcOrd="0" destOrd="0" presId="urn:microsoft.com/office/officeart/2005/8/layout/lProcess3"/>
    <dgm:cxn modelId="{68176A98-7072-41AA-8E50-35FCD4570D59}" srcId="{5EC1CE09-7493-4F7F-A78D-959358740C16}" destId="{748A7221-F0A7-43EA-8C3B-35B6E15A803E}" srcOrd="0" destOrd="0" parTransId="{B123B80C-D416-4BA6-84EB-7A656EE3DFF2}" sibTransId="{4C205BA4-D131-4B7F-9E34-B685834C39BD}"/>
    <dgm:cxn modelId="{0884A512-3CBD-4DF1-8F0A-6D72BDE2D8CC}" type="presOf" srcId="{15157667-2D01-4898-B20F-48A8A269C6AA}" destId="{646501E2-5235-4682-956D-5AE483857F19}" srcOrd="0" destOrd="0" presId="urn:microsoft.com/office/officeart/2005/8/layout/lProcess3"/>
    <dgm:cxn modelId="{F3FE9302-8F14-4A51-9F91-8FF6CC353935}" type="presOf" srcId="{5CE4B557-7D00-4C1A-A60D-4F10A48523F1}" destId="{4430B7C1-AFD0-4EB2-AA61-94218D641615}" srcOrd="0" destOrd="0" presId="urn:microsoft.com/office/officeart/2005/8/layout/lProcess3"/>
    <dgm:cxn modelId="{40E46DAB-41D6-41A2-8BDC-A78729E1B17C}" srcId="{6ADC21A2-23CA-4A72-94A3-B3E82BD81FBA}" destId="{AD3E59EE-87A0-47EC-8ED7-98D17746EA7C}" srcOrd="2" destOrd="0" parTransId="{69E65D37-A6D4-414A-B8C9-A640C7B3CC25}" sibTransId="{20A8CD9B-CD31-4E71-97B9-1599987FA730}"/>
    <dgm:cxn modelId="{68E194A1-038D-4063-95F0-730D470A3DD2}" srcId="{4457E500-1979-49D8-A8B9-1CFE86C1DC14}" destId="{198B1F3B-9C51-4258-B6B9-BA06B5362ED0}" srcOrd="3" destOrd="0" parTransId="{313D4317-1EE6-4545-BD8E-0E94BC1ED848}" sibTransId="{DB4E2182-BE85-4961-99C3-D46A9E5D2C6A}"/>
    <dgm:cxn modelId="{E406E78B-748F-4AC3-90CA-C9A87A46BC40}" srcId="{6ADC21A2-23CA-4A72-94A3-B3E82BD81FBA}" destId="{5CE4B557-7D00-4C1A-A60D-4F10A48523F1}" srcOrd="1" destOrd="0" parTransId="{F4A34D42-1A15-45C7-B4C9-9E5EB98C1E88}" sibTransId="{02B05370-801A-4DA0-A13C-1F96B5ADC9C2}"/>
    <dgm:cxn modelId="{8D0BC4D7-1554-49F6-B291-ADFF4014007B}" type="presOf" srcId="{8D317BA8-744A-4FBA-9268-E9D31D1B58C5}" destId="{A03621BF-D6DE-471B-946E-CC09EB063C79}" srcOrd="0" destOrd="0" presId="urn:microsoft.com/office/officeart/2005/8/layout/lProcess3"/>
    <dgm:cxn modelId="{D41D15EC-74E3-4A07-AD0F-05F569E11916}" srcId="{4457E500-1979-49D8-A8B9-1CFE86C1DC14}" destId="{6ADC21A2-23CA-4A72-94A3-B3E82BD81FBA}" srcOrd="2" destOrd="0" parTransId="{90E8C74A-6770-4463-A83C-07D3B2F5CB6A}" sibTransId="{7A17B1B3-B181-4868-A479-984D60525BCF}"/>
    <dgm:cxn modelId="{31FFEB63-6CE7-47CC-BAA3-8D99703FCBBC}" srcId="{15157667-2D01-4898-B20F-48A8A269C6AA}" destId="{8D317BA8-744A-4FBA-9268-E9D31D1B58C5}" srcOrd="1" destOrd="0" parTransId="{990FB16C-BFDF-4933-9546-BE1DAB53715F}" sibTransId="{36033F8E-BB54-4F2A-BA15-6B2333ED3875}"/>
    <dgm:cxn modelId="{CDAF390E-7215-407A-B603-EE3E9C6D4FDE}" type="presOf" srcId="{4457E500-1979-49D8-A8B9-1CFE86C1DC14}" destId="{30BFCEAD-6C7D-44E9-8BCA-01ECBE221321}" srcOrd="0" destOrd="0" presId="urn:microsoft.com/office/officeart/2005/8/layout/lProcess3"/>
    <dgm:cxn modelId="{4AEF2EE2-3AAF-4EAD-A2C2-4B743CB8B30D}" type="presOf" srcId="{664C31E4-3D7D-4867-B543-17E596124312}" destId="{C914BBDA-357D-4046-81B3-BF23ECE54092}" srcOrd="0" destOrd="0" presId="urn:microsoft.com/office/officeart/2005/8/layout/lProcess3"/>
    <dgm:cxn modelId="{CFBBBBED-589C-4A47-A2D7-B3C0AB931639}" srcId="{4457E500-1979-49D8-A8B9-1CFE86C1DC14}" destId="{5EC1CE09-7493-4F7F-A78D-959358740C16}" srcOrd="1" destOrd="0" parTransId="{8B3CF83E-0023-4243-B5B1-7F23E0237535}" sibTransId="{FB6A461D-2245-4B51-8D4B-BD5B5DDFB3E6}"/>
    <dgm:cxn modelId="{EFCDFB31-6828-468D-8F7F-BCDEDC0B3361}" type="presOf" srcId="{C12274EC-B973-4D6F-AB49-403CC2D0C1DC}" destId="{386A9B40-BBC4-40DF-B5FA-D19B94C721C5}" srcOrd="0" destOrd="0" presId="urn:microsoft.com/office/officeart/2005/8/layout/lProcess3"/>
    <dgm:cxn modelId="{A4E178F9-D28C-46BA-9A6A-3BA779FD9958}" type="presOf" srcId="{5EC1CE09-7493-4F7F-A78D-959358740C16}" destId="{3E481339-B1C9-4987-AA19-368A0199807D}" srcOrd="0" destOrd="0" presId="urn:microsoft.com/office/officeart/2005/8/layout/lProcess3"/>
    <dgm:cxn modelId="{DF1409E7-E9F5-42BC-8EB4-B2EFEC0C4A21}" type="presOf" srcId="{198B1F3B-9C51-4258-B6B9-BA06B5362ED0}" destId="{C8E3E809-8D79-45F0-929D-C15BFC651954}" srcOrd="0" destOrd="0" presId="urn:microsoft.com/office/officeart/2005/8/layout/lProcess3"/>
    <dgm:cxn modelId="{1BC1398F-4514-4D53-9BF0-32823CD7E68A}" srcId="{5EC1CE09-7493-4F7F-A78D-959358740C16}" destId="{C12274EC-B973-4D6F-AB49-403CC2D0C1DC}" srcOrd="2" destOrd="0" parTransId="{D66D0D1D-C435-4B1F-99DE-B0945359A5FC}" sibTransId="{B0AC3213-5DCF-4643-9ABB-99FEE6001223}"/>
    <dgm:cxn modelId="{8C432F95-D6BE-48F6-971C-ECC04BFD769C}" type="presOf" srcId="{748A7221-F0A7-43EA-8C3B-35B6E15A803E}" destId="{33677ED5-AD9C-40AC-A0D3-47AD30EBDBD6}" srcOrd="0" destOrd="0" presId="urn:microsoft.com/office/officeart/2005/8/layout/lProcess3"/>
    <dgm:cxn modelId="{E2B1DCAD-D535-4D66-8331-70F88A12C05F}" type="presOf" srcId="{029C3863-C8AA-4ACE-8366-FE0ED59F846C}" destId="{05F5CA07-032A-4E85-A357-90139296FD3E}" srcOrd="0" destOrd="0" presId="urn:microsoft.com/office/officeart/2005/8/layout/lProcess3"/>
    <dgm:cxn modelId="{3B430F78-C2C4-4F72-8CB2-72261BF7CB39}" srcId="{5EC1CE09-7493-4F7F-A78D-959358740C16}" destId="{664C31E4-3D7D-4867-B543-17E596124312}" srcOrd="1" destOrd="0" parTransId="{1CBE7FD6-1E27-4853-B9BA-28C65B76DEC4}" sibTransId="{33E3FE62-538E-4AED-A2BC-483F5AC848E8}"/>
    <dgm:cxn modelId="{352F858D-7460-40D9-A3DA-EB5E3E14B5A9}" type="presOf" srcId="{AD3E59EE-87A0-47EC-8ED7-98D17746EA7C}" destId="{253D7849-074D-4BFC-977C-73DEA49213D5}" srcOrd="0" destOrd="0" presId="urn:microsoft.com/office/officeart/2005/8/layout/lProcess3"/>
    <dgm:cxn modelId="{4A855D22-FB55-4815-A763-640CEFFBA844}" srcId="{6ADC21A2-23CA-4A72-94A3-B3E82BD81FBA}" destId="{029C3863-C8AA-4ACE-8366-FE0ED59F846C}" srcOrd="0" destOrd="0" parTransId="{6BD78AD6-1F2E-49E0-A40F-073776D718AA}" sibTransId="{1131E61C-5F99-4F24-AE8C-7FA932401771}"/>
    <dgm:cxn modelId="{24C53476-020C-4ACF-B494-EF38C5936BB4}" srcId="{15157667-2D01-4898-B20F-48A8A269C6AA}" destId="{90E7F71D-8ABD-4AD6-9EA5-E118A81EB5F8}" srcOrd="0" destOrd="0" parTransId="{AE43A89A-AED8-4E75-A816-5C24C53AA61D}" sibTransId="{2412E195-9B45-4285-A3B2-0E02145CB9E5}"/>
    <dgm:cxn modelId="{0CFFFA6F-5266-4AE9-9D40-6D90E91B66EB}" type="presParOf" srcId="{30BFCEAD-6C7D-44E9-8BCA-01ECBE221321}" destId="{6BE3B20C-474E-4886-B137-720D84E248EB}" srcOrd="0" destOrd="0" presId="urn:microsoft.com/office/officeart/2005/8/layout/lProcess3"/>
    <dgm:cxn modelId="{DC7537AC-A697-4A73-BC16-DF4E2D57536E}" type="presParOf" srcId="{6BE3B20C-474E-4886-B137-720D84E248EB}" destId="{646501E2-5235-4682-956D-5AE483857F19}" srcOrd="0" destOrd="0" presId="urn:microsoft.com/office/officeart/2005/8/layout/lProcess3"/>
    <dgm:cxn modelId="{9347AED9-FCB6-4D8E-BD33-C181A604516F}" type="presParOf" srcId="{6BE3B20C-474E-4886-B137-720D84E248EB}" destId="{B15B5044-2F75-4AAC-B88C-AD2ED1FD8EB9}" srcOrd="1" destOrd="0" presId="urn:microsoft.com/office/officeart/2005/8/layout/lProcess3"/>
    <dgm:cxn modelId="{F7B06FB2-6A0D-497D-ACB9-E2866188654E}" type="presParOf" srcId="{6BE3B20C-474E-4886-B137-720D84E248EB}" destId="{7A64CED9-48D3-48E3-A222-CFF1EC49A757}" srcOrd="2" destOrd="0" presId="urn:microsoft.com/office/officeart/2005/8/layout/lProcess3"/>
    <dgm:cxn modelId="{4D3A6D50-CF09-43DC-B3B8-D67EF704DDC9}" type="presParOf" srcId="{6BE3B20C-474E-4886-B137-720D84E248EB}" destId="{DFEAB530-CE88-49EB-ABDD-6543B726C4A3}" srcOrd="3" destOrd="0" presId="urn:microsoft.com/office/officeart/2005/8/layout/lProcess3"/>
    <dgm:cxn modelId="{58CAA063-7E00-4826-A8B7-4BCFD943F107}" type="presParOf" srcId="{6BE3B20C-474E-4886-B137-720D84E248EB}" destId="{A03621BF-D6DE-471B-946E-CC09EB063C79}" srcOrd="4" destOrd="0" presId="urn:microsoft.com/office/officeart/2005/8/layout/lProcess3"/>
    <dgm:cxn modelId="{F01A17CF-BEA8-4699-8B40-FC988658BDAC}" type="presParOf" srcId="{30BFCEAD-6C7D-44E9-8BCA-01ECBE221321}" destId="{CA84242B-65D0-4842-9E96-403035A16919}" srcOrd="1" destOrd="0" presId="urn:microsoft.com/office/officeart/2005/8/layout/lProcess3"/>
    <dgm:cxn modelId="{8551D7DF-0580-4724-935B-07B878C44089}" type="presParOf" srcId="{30BFCEAD-6C7D-44E9-8BCA-01ECBE221321}" destId="{08A76A1F-6B0C-404E-BD9A-171790EDB13F}" srcOrd="2" destOrd="0" presId="urn:microsoft.com/office/officeart/2005/8/layout/lProcess3"/>
    <dgm:cxn modelId="{3A56ADC5-E178-4ECB-AEF9-39C784406794}" type="presParOf" srcId="{08A76A1F-6B0C-404E-BD9A-171790EDB13F}" destId="{3E481339-B1C9-4987-AA19-368A0199807D}" srcOrd="0" destOrd="0" presId="urn:microsoft.com/office/officeart/2005/8/layout/lProcess3"/>
    <dgm:cxn modelId="{1B012DDC-9955-4859-92F0-6CAC68EE79DA}" type="presParOf" srcId="{08A76A1F-6B0C-404E-BD9A-171790EDB13F}" destId="{EA88C4CD-7945-48D9-A8D6-B67FD41DDFEB}" srcOrd="1" destOrd="0" presId="urn:microsoft.com/office/officeart/2005/8/layout/lProcess3"/>
    <dgm:cxn modelId="{BB925A3C-9E03-41A4-85E6-605295EAC6D3}" type="presParOf" srcId="{08A76A1F-6B0C-404E-BD9A-171790EDB13F}" destId="{33677ED5-AD9C-40AC-A0D3-47AD30EBDBD6}" srcOrd="2" destOrd="0" presId="urn:microsoft.com/office/officeart/2005/8/layout/lProcess3"/>
    <dgm:cxn modelId="{8DC2AE97-39C7-42DA-8AB1-F9451E50690B}" type="presParOf" srcId="{08A76A1F-6B0C-404E-BD9A-171790EDB13F}" destId="{B32688B8-F370-41B0-BBEC-29E924901DC5}" srcOrd="3" destOrd="0" presId="urn:microsoft.com/office/officeart/2005/8/layout/lProcess3"/>
    <dgm:cxn modelId="{9F1FF1D7-EB84-40D8-970C-2829C131F5E0}" type="presParOf" srcId="{08A76A1F-6B0C-404E-BD9A-171790EDB13F}" destId="{C914BBDA-357D-4046-81B3-BF23ECE54092}" srcOrd="4" destOrd="0" presId="urn:microsoft.com/office/officeart/2005/8/layout/lProcess3"/>
    <dgm:cxn modelId="{69EF4342-92EB-4EC0-82A1-EC84ED6CBD2F}" type="presParOf" srcId="{08A76A1F-6B0C-404E-BD9A-171790EDB13F}" destId="{969980BB-2A76-4F65-BFFE-D714D7F4F849}" srcOrd="5" destOrd="0" presId="urn:microsoft.com/office/officeart/2005/8/layout/lProcess3"/>
    <dgm:cxn modelId="{7BB8E6CF-BE07-45FE-AA08-594B00119485}" type="presParOf" srcId="{08A76A1F-6B0C-404E-BD9A-171790EDB13F}" destId="{386A9B40-BBC4-40DF-B5FA-D19B94C721C5}" srcOrd="6" destOrd="0" presId="urn:microsoft.com/office/officeart/2005/8/layout/lProcess3"/>
    <dgm:cxn modelId="{AB049823-6262-4103-AFFB-AFEE762DA478}" type="presParOf" srcId="{30BFCEAD-6C7D-44E9-8BCA-01ECBE221321}" destId="{EFDCCA3D-AD47-4BB9-8AFE-38723547C8F9}" srcOrd="3" destOrd="0" presId="urn:microsoft.com/office/officeart/2005/8/layout/lProcess3"/>
    <dgm:cxn modelId="{D62385B9-DC68-4B37-95C0-3CA3A82BAB0C}" type="presParOf" srcId="{30BFCEAD-6C7D-44E9-8BCA-01ECBE221321}" destId="{EB858B30-9A27-4C56-A825-6454E8DFC620}" srcOrd="4" destOrd="0" presId="urn:microsoft.com/office/officeart/2005/8/layout/lProcess3"/>
    <dgm:cxn modelId="{6F635A66-6257-48E9-B56F-4E2F1FA03C2A}" type="presParOf" srcId="{EB858B30-9A27-4C56-A825-6454E8DFC620}" destId="{9FDE2BF8-57BF-4BD7-A0A4-C460B4DF31C7}" srcOrd="0" destOrd="0" presId="urn:microsoft.com/office/officeart/2005/8/layout/lProcess3"/>
    <dgm:cxn modelId="{F0BA443F-7393-4B9F-9A43-9B4ABDFF4443}" type="presParOf" srcId="{EB858B30-9A27-4C56-A825-6454E8DFC620}" destId="{930A2AD8-FABB-4DD8-905D-87A01833B134}" srcOrd="1" destOrd="0" presId="urn:microsoft.com/office/officeart/2005/8/layout/lProcess3"/>
    <dgm:cxn modelId="{8CA1DB3E-7E48-475F-8C42-87BB56031098}" type="presParOf" srcId="{EB858B30-9A27-4C56-A825-6454E8DFC620}" destId="{05F5CA07-032A-4E85-A357-90139296FD3E}" srcOrd="2" destOrd="0" presId="urn:microsoft.com/office/officeart/2005/8/layout/lProcess3"/>
    <dgm:cxn modelId="{7FA49A2C-F7FB-4C90-9F40-2F2DBA7EC1F8}" type="presParOf" srcId="{EB858B30-9A27-4C56-A825-6454E8DFC620}" destId="{15FD5C81-6F26-4A68-B028-1504567A7497}" srcOrd="3" destOrd="0" presId="urn:microsoft.com/office/officeart/2005/8/layout/lProcess3"/>
    <dgm:cxn modelId="{823348E9-D16B-4608-B95D-958A90396111}" type="presParOf" srcId="{EB858B30-9A27-4C56-A825-6454E8DFC620}" destId="{4430B7C1-AFD0-4EB2-AA61-94218D641615}" srcOrd="4" destOrd="0" presId="urn:microsoft.com/office/officeart/2005/8/layout/lProcess3"/>
    <dgm:cxn modelId="{B668D044-6050-4549-A76A-329FEC17AAD6}" type="presParOf" srcId="{EB858B30-9A27-4C56-A825-6454E8DFC620}" destId="{51E0B5A1-B266-48B8-A1F2-7947E6CAAFB7}" srcOrd="5" destOrd="0" presId="urn:microsoft.com/office/officeart/2005/8/layout/lProcess3"/>
    <dgm:cxn modelId="{268F7DEE-3C3A-433F-872C-36ADBDB028B8}" type="presParOf" srcId="{EB858B30-9A27-4C56-A825-6454E8DFC620}" destId="{253D7849-074D-4BFC-977C-73DEA49213D5}" srcOrd="6" destOrd="0" presId="urn:microsoft.com/office/officeart/2005/8/layout/lProcess3"/>
    <dgm:cxn modelId="{43B7202A-CCCB-437F-B1A9-672C9D23441B}" type="presParOf" srcId="{30BFCEAD-6C7D-44E9-8BCA-01ECBE221321}" destId="{CE9249D5-39FF-4552-970F-F057B21DC724}" srcOrd="5" destOrd="0" presId="urn:microsoft.com/office/officeart/2005/8/layout/lProcess3"/>
    <dgm:cxn modelId="{F6A0FDCF-DA01-4F40-9FA4-A794149B0FA3}" type="presParOf" srcId="{30BFCEAD-6C7D-44E9-8BCA-01ECBE221321}" destId="{4EEBBD21-917B-4E6A-B665-6E1846503833}" srcOrd="6" destOrd="0" presId="urn:microsoft.com/office/officeart/2005/8/layout/lProcess3"/>
    <dgm:cxn modelId="{B06FCAE5-FB2C-4F53-AC22-8E125DA72635}" type="presParOf" srcId="{4EEBBD21-917B-4E6A-B665-6E1846503833}" destId="{C8E3E809-8D79-45F0-929D-C15BFC651954}"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D59B84-6AAE-427E-8FCB-A9E96F1CBCE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5488B6D3-91EE-4916-8464-BBC17F8C3685}">
      <dgm:prSet phldrT="[文字]" custT="1"/>
      <dgm:spPr/>
      <dgm:t>
        <a:bodyPr/>
        <a:lstStyle/>
        <a:p>
          <a:r>
            <a:rPr lang="zh-TW" altLang="en-US" sz="2600" b="1" kern="1200" dirty="0" smtClean="0">
              <a:solidFill>
                <a:schemeClr val="tx1"/>
              </a:solidFill>
              <a:latin typeface="+mn-lt"/>
              <a:ea typeface="Adobe 繁黑體 Std B"/>
              <a:cs typeface="+mn-cs"/>
            </a:rPr>
            <a:t>地價稅之優惠稅率</a:t>
          </a:r>
          <a:r>
            <a:rPr lang="en-US" altLang="zh-TW" sz="2600" b="1" kern="1200" dirty="0" smtClean="0">
              <a:solidFill>
                <a:schemeClr val="tx1"/>
              </a:solidFill>
              <a:latin typeface="+mn-lt"/>
              <a:ea typeface="Adobe 繁黑體 Std B"/>
              <a:cs typeface="+mn-cs"/>
            </a:rPr>
            <a:t>(</a:t>
          </a:r>
          <a:r>
            <a:rPr lang="zh-TW" altLang="en-US" sz="2600" b="1" kern="1200" dirty="0" smtClean="0">
              <a:solidFill>
                <a:schemeClr val="tx1"/>
              </a:solidFill>
              <a:latin typeface="+mn-lt"/>
              <a:ea typeface="Adobe 繁黑體 Std B"/>
              <a:cs typeface="+mn-cs"/>
            </a:rPr>
            <a:t>固定稅率</a:t>
          </a:r>
          <a:r>
            <a:rPr lang="en-US" altLang="zh-TW" sz="2600" b="1" kern="1200" dirty="0" smtClean="0">
              <a:solidFill>
                <a:schemeClr val="tx1"/>
              </a:solidFill>
              <a:latin typeface="+mn-lt"/>
              <a:ea typeface="Adobe 繁黑體 Std B"/>
              <a:cs typeface="+mn-cs"/>
            </a:rPr>
            <a:t>)</a:t>
          </a:r>
          <a:r>
            <a:rPr lang="zh-TW" altLang="en-US" sz="2600" b="1" kern="1200" dirty="0" smtClean="0">
              <a:solidFill>
                <a:schemeClr val="tx1"/>
              </a:solidFill>
              <a:latin typeface="+mn-lt"/>
              <a:ea typeface="Adobe 繁黑體 Std B"/>
              <a:cs typeface="+mn-cs"/>
            </a:rPr>
            <a:t>與一般稅率</a:t>
          </a:r>
          <a:r>
            <a:rPr lang="en-US" altLang="en-US" sz="2600" b="1" kern="1200" dirty="0" smtClean="0">
              <a:solidFill>
                <a:schemeClr val="tx1"/>
              </a:solidFill>
              <a:latin typeface="+mn-lt"/>
              <a:ea typeface="Adobe 繁黑體 Std B"/>
              <a:cs typeface="+mn-cs"/>
            </a:rPr>
            <a:t>(</a:t>
          </a:r>
          <a:r>
            <a:rPr lang="zh-TW" altLang="en-US" sz="2600" b="1" kern="1200" dirty="0" smtClean="0">
              <a:solidFill>
                <a:schemeClr val="tx1"/>
              </a:solidFill>
              <a:latin typeface="+mn-lt"/>
              <a:ea typeface="Adobe 繁黑體 Std B"/>
              <a:cs typeface="+mn-cs"/>
            </a:rPr>
            <a:t>累進稅率</a:t>
          </a:r>
          <a:r>
            <a:rPr lang="en-US" altLang="en-US" sz="2600" b="1" kern="1200" dirty="0" smtClean="0">
              <a:solidFill>
                <a:schemeClr val="tx1"/>
              </a:solidFill>
              <a:latin typeface="+mn-lt"/>
              <a:ea typeface="Adobe 繁黑體 Std B"/>
              <a:cs typeface="+mn-cs"/>
            </a:rPr>
            <a:t>)</a:t>
          </a:r>
          <a:r>
            <a:rPr lang="zh-TW" altLang="en-US" sz="2600" b="1" kern="1200" dirty="0" smtClean="0">
              <a:solidFill>
                <a:schemeClr val="tx1"/>
              </a:solidFill>
              <a:latin typeface="+mn-lt"/>
              <a:ea typeface="Adobe 繁黑體 Std B"/>
              <a:cs typeface="+mn-cs"/>
            </a:rPr>
            <a:t>之差距</a:t>
          </a:r>
        </a:p>
      </dgm:t>
    </dgm:pt>
    <dgm:pt modelId="{F535A795-DEFA-4667-AA67-DA9A0EE5476B}" type="parTrans" cxnId="{9B90589C-9BF2-4EF4-9B97-A2EF86AB73DA}">
      <dgm:prSet/>
      <dgm:spPr/>
      <dgm:t>
        <a:bodyPr/>
        <a:lstStyle/>
        <a:p>
          <a:endParaRPr lang="zh-TW" altLang="en-US"/>
        </a:p>
      </dgm:t>
    </dgm:pt>
    <dgm:pt modelId="{210943D0-14E8-4CCE-AAC3-FAA1B3479CDD}" type="sibTrans" cxnId="{9B90589C-9BF2-4EF4-9B97-A2EF86AB73DA}">
      <dgm:prSet/>
      <dgm:spPr/>
      <dgm:t>
        <a:bodyPr/>
        <a:lstStyle/>
        <a:p>
          <a:endParaRPr lang="zh-TW" altLang="en-US"/>
        </a:p>
      </dgm:t>
    </dgm:pt>
    <dgm:pt modelId="{25C77E28-A1ED-4A77-9D69-80474FBEBA79}">
      <dgm:prSet phldrT="[文字]" custT="1"/>
      <dgm:spPr/>
      <dgm:t>
        <a:bodyPr/>
        <a:lstStyle/>
        <a:p>
          <a:pPr marL="0" algn="ctr" defTabSz="914400" rtl="0" eaLnBrk="1" latinLnBrk="0" hangingPunct="1"/>
          <a:r>
            <a:rPr lang="zh-TW" altLang="en-US" sz="3600" b="1" kern="1200" dirty="0" smtClean="0">
              <a:solidFill>
                <a:schemeClr val="bg1"/>
              </a:solidFill>
              <a:latin typeface="+mn-lt"/>
              <a:ea typeface="Adobe 繁黑體 Std B"/>
              <a:cs typeface="+mn-cs"/>
            </a:rPr>
            <a:t>房屋稅節稅</a:t>
          </a:r>
        </a:p>
      </dgm:t>
    </dgm:pt>
    <dgm:pt modelId="{AB6D203E-CDAD-4B35-9809-7CEE9272E361}" type="parTrans" cxnId="{EAF4EBD3-365F-4276-A0D6-90D019CFD88D}">
      <dgm:prSet/>
      <dgm:spPr/>
      <dgm:t>
        <a:bodyPr/>
        <a:lstStyle/>
        <a:p>
          <a:endParaRPr lang="zh-TW" altLang="en-US"/>
        </a:p>
      </dgm:t>
    </dgm:pt>
    <dgm:pt modelId="{FC3C24A3-3A71-4264-8670-056C8DCF0C8F}" type="sibTrans" cxnId="{EAF4EBD3-365F-4276-A0D6-90D019CFD88D}">
      <dgm:prSet/>
      <dgm:spPr/>
      <dgm:t>
        <a:bodyPr/>
        <a:lstStyle/>
        <a:p>
          <a:endParaRPr lang="zh-TW" altLang="en-US"/>
        </a:p>
      </dgm:t>
    </dgm:pt>
    <dgm:pt modelId="{E50BB016-97CF-41E5-A418-7A2133A2A3B1}">
      <dgm:prSet phldrT="[文字]" custT="1"/>
      <dgm:spPr/>
      <dgm:t>
        <a:bodyPr/>
        <a:lstStyle/>
        <a:p>
          <a:endParaRPr lang="zh-TW" altLang="en-US" sz="2600" b="1" kern="1200" dirty="0" smtClean="0">
            <a:solidFill>
              <a:schemeClr val="tx1"/>
            </a:solidFill>
            <a:latin typeface="+mn-lt"/>
            <a:ea typeface="Adobe 繁黑體 Std B"/>
            <a:cs typeface="+mn-cs"/>
          </a:endParaRPr>
        </a:p>
      </dgm:t>
    </dgm:pt>
    <dgm:pt modelId="{FFB08D3B-82A5-4868-BD27-3DD9C1425CFC}" type="parTrans" cxnId="{33E4DCB0-5F68-4C63-A2C7-7E3425B3D3E4}">
      <dgm:prSet/>
      <dgm:spPr/>
      <dgm:t>
        <a:bodyPr/>
        <a:lstStyle/>
        <a:p>
          <a:endParaRPr lang="zh-TW" altLang="en-US"/>
        </a:p>
      </dgm:t>
    </dgm:pt>
    <dgm:pt modelId="{7BD32703-6C4B-4B00-9CD9-6F2F225CD8D4}" type="sibTrans" cxnId="{33E4DCB0-5F68-4C63-A2C7-7E3425B3D3E4}">
      <dgm:prSet/>
      <dgm:spPr/>
      <dgm:t>
        <a:bodyPr/>
        <a:lstStyle/>
        <a:p>
          <a:endParaRPr lang="zh-TW" altLang="en-US"/>
        </a:p>
      </dgm:t>
    </dgm:pt>
    <dgm:pt modelId="{EC1433E2-6046-47F6-8348-0FE69F21A5B8}">
      <dgm:prSet phldrT="[文字]" custT="1"/>
      <dgm:spPr/>
      <dgm:t>
        <a:bodyPr/>
        <a:lstStyle/>
        <a:p>
          <a:pPr marL="0" algn="ctr" defTabSz="914400" rtl="0" eaLnBrk="1" latinLnBrk="0" hangingPunct="1"/>
          <a:r>
            <a:rPr lang="zh-TW" altLang="en-US" sz="3600" b="1" kern="1200" dirty="0" smtClean="0">
              <a:solidFill>
                <a:schemeClr val="bg1"/>
              </a:solidFill>
              <a:latin typeface="+mn-lt"/>
              <a:ea typeface="Adobe 繁黑體 Std B"/>
              <a:cs typeface="+mn-cs"/>
            </a:rPr>
            <a:t>地價稅節稅</a:t>
          </a:r>
        </a:p>
      </dgm:t>
    </dgm:pt>
    <dgm:pt modelId="{13C7CBB0-E226-44EE-83E6-D1450B533144}" type="sibTrans" cxnId="{AF9BD477-7369-4711-84D2-7291B43960E5}">
      <dgm:prSet/>
      <dgm:spPr/>
      <dgm:t>
        <a:bodyPr/>
        <a:lstStyle/>
        <a:p>
          <a:endParaRPr lang="zh-TW" altLang="en-US"/>
        </a:p>
      </dgm:t>
    </dgm:pt>
    <dgm:pt modelId="{CCCE7FAA-361E-41FF-B893-702965B2DAA0}" type="parTrans" cxnId="{AF9BD477-7369-4711-84D2-7291B43960E5}">
      <dgm:prSet/>
      <dgm:spPr/>
      <dgm:t>
        <a:bodyPr/>
        <a:lstStyle/>
        <a:p>
          <a:endParaRPr lang="zh-TW" altLang="en-US"/>
        </a:p>
      </dgm:t>
    </dgm:pt>
    <dgm:pt modelId="{FA5DADBE-A9CF-4E2E-A70F-FA47CD43A91E}">
      <dgm:prSet/>
      <dgm:spPr/>
      <dgm:t>
        <a:bodyPr/>
        <a:lstStyle/>
        <a:p>
          <a:r>
            <a:rPr lang="zh-TW" altLang="en-US" b="1" dirty="0" smtClean="0">
              <a:solidFill>
                <a:schemeClr val="tx1"/>
              </a:solidFill>
              <a:latin typeface="+mn-lt"/>
              <a:ea typeface="Adobe 繁黑體 Std B"/>
              <a:cs typeface="+mn-cs"/>
            </a:rPr>
            <a:t>房屋實際使用情形影響稅率高低</a:t>
          </a:r>
        </a:p>
      </dgm:t>
    </dgm:pt>
    <dgm:pt modelId="{B60E9227-834B-41D3-8615-37FFF1D04D42}" type="parTrans" cxnId="{2F9E099B-79B0-4398-B335-8A73ED67C3C9}">
      <dgm:prSet/>
      <dgm:spPr/>
      <dgm:t>
        <a:bodyPr/>
        <a:lstStyle/>
        <a:p>
          <a:endParaRPr lang="zh-TW" altLang="en-US"/>
        </a:p>
      </dgm:t>
    </dgm:pt>
    <dgm:pt modelId="{AC222FA9-9BBF-4D9B-ADF7-16F0117D3FD2}" type="sibTrans" cxnId="{2F9E099B-79B0-4398-B335-8A73ED67C3C9}">
      <dgm:prSet/>
      <dgm:spPr/>
      <dgm:t>
        <a:bodyPr/>
        <a:lstStyle/>
        <a:p>
          <a:endParaRPr lang="zh-TW" altLang="en-US"/>
        </a:p>
      </dgm:t>
    </dgm:pt>
    <dgm:pt modelId="{D6886965-BAEA-4812-8919-09A9671CEB96}" type="pres">
      <dgm:prSet presAssocID="{85D59B84-6AAE-427E-8FCB-A9E96F1CBCEF}" presName="Name0" presStyleCnt="0">
        <dgm:presLayoutVars>
          <dgm:dir/>
          <dgm:animLvl val="lvl"/>
          <dgm:resizeHandles val="exact"/>
        </dgm:presLayoutVars>
      </dgm:prSet>
      <dgm:spPr/>
      <dgm:t>
        <a:bodyPr/>
        <a:lstStyle/>
        <a:p>
          <a:endParaRPr lang="zh-TW" altLang="en-US"/>
        </a:p>
      </dgm:t>
    </dgm:pt>
    <dgm:pt modelId="{35215BFE-B3BA-4A1E-B745-95A6098A91FC}" type="pres">
      <dgm:prSet presAssocID="{EC1433E2-6046-47F6-8348-0FE69F21A5B8}" presName="linNode" presStyleCnt="0"/>
      <dgm:spPr/>
    </dgm:pt>
    <dgm:pt modelId="{F256502A-6BFF-4249-AD33-CFBDE9E2F7CA}" type="pres">
      <dgm:prSet presAssocID="{EC1433E2-6046-47F6-8348-0FE69F21A5B8}" presName="parentText" presStyleLbl="node1" presStyleIdx="0" presStyleCnt="2" custLinFactNeighborY="-3464">
        <dgm:presLayoutVars>
          <dgm:chMax val="1"/>
          <dgm:bulletEnabled val="1"/>
        </dgm:presLayoutVars>
      </dgm:prSet>
      <dgm:spPr/>
      <dgm:t>
        <a:bodyPr/>
        <a:lstStyle/>
        <a:p>
          <a:endParaRPr lang="zh-TW" altLang="en-US"/>
        </a:p>
      </dgm:t>
    </dgm:pt>
    <dgm:pt modelId="{D202127C-54AC-4ABA-9510-6751036CC77F}" type="pres">
      <dgm:prSet presAssocID="{EC1433E2-6046-47F6-8348-0FE69F21A5B8}" presName="descendantText" presStyleLbl="alignAccFollowNode1" presStyleIdx="0" presStyleCnt="2">
        <dgm:presLayoutVars>
          <dgm:bulletEnabled val="1"/>
        </dgm:presLayoutVars>
      </dgm:prSet>
      <dgm:spPr/>
      <dgm:t>
        <a:bodyPr/>
        <a:lstStyle/>
        <a:p>
          <a:endParaRPr lang="zh-TW" altLang="en-US"/>
        </a:p>
      </dgm:t>
    </dgm:pt>
    <dgm:pt modelId="{071283D5-E77F-42AE-AC7F-521DF40AE0BA}" type="pres">
      <dgm:prSet presAssocID="{13C7CBB0-E226-44EE-83E6-D1450B533144}" presName="sp" presStyleCnt="0"/>
      <dgm:spPr/>
    </dgm:pt>
    <dgm:pt modelId="{F0A47477-069A-4855-90DA-4930BCBF287D}" type="pres">
      <dgm:prSet presAssocID="{25C77E28-A1ED-4A77-9D69-80474FBEBA79}" presName="linNode" presStyleCnt="0"/>
      <dgm:spPr/>
    </dgm:pt>
    <dgm:pt modelId="{A3F15459-141E-4EE0-8F2E-B91CA9594489}" type="pres">
      <dgm:prSet presAssocID="{25C77E28-A1ED-4A77-9D69-80474FBEBA79}" presName="parentText" presStyleLbl="node1" presStyleIdx="1" presStyleCnt="2">
        <dgm:presLayoutVars>
          <dgm:chMax val="1"/>
          <dgm:bulletEnabled val="1"/>
        </dgm:presLayoutVars>
      </dgm:prSet>
      <dgm:spPr/>
      <dgm:t>
        <a:bodyPr/>
        <a:lstStyle/>
        <a:p>
          <a:endParaRPr lang="zh-TW" altLang="en-US"/>
        </a:p>
      </dgm:t>
    </dgm:pt>
    <dgm:pt modelId="{94E59FF7-3A13-4890-BA1E-2A72D726312F}" type="pres">
      <dgm:prSet presAssocID="{25C77E28-A1ED-4A77-9D69-80474FBEBA79}" presName="descendantText" presStyleLbl="alignAccFollowNode1" presStyleIdx="1" presStyleCnt="2">
        <dgm:presLayoutVars>
          <dgm:bulletEnabled val="1"/>
        </dgm:presLayoutVars>
      </dgm:prSet>
      <dgm:spPr/>
      <dgm:t>
        <a:bodyPr/>
        <a:lstStyle/>
        <a:p>
          <a:endParaRPr lang="zh-TW" altLang="en-US"/>
        </a:p>
      </dgm:t>
    </dgm:pt>
  </dgm:ptLst>
  <dgm:cxnLst>
    <dgm:cxn modelId="{9B90589C-9BF2-4EF4-9B97-A2EF86AB73DA}" srcId="{EC1433E2-6046-47F6-8348-0FE69F21A5B8}" destId="{5488B6D3-91EE-4916-8464-BBC17F8C3685}" srcOrd="0" destOrd="0" parTransId="{F535A795-DEFA-4667-AA67-DA9A0EE5476B}" sibTransId="{210943D0-14E8-4CCE-AAC3-FAA1B3479CDD}"/>
    <dgm:cxn modelId="{2F9E099B-79B0-4398-B335-8A73ED67C3C9}" srcId="{25C77E28-A1ED-4A77-9D69-80474FBEBA79}" destId="{FA5DADBE-A9CF-4E2E-A70F-FA47CD43A91E}" srcOrd="1" destOrd="0" parTransId="{B60E9227-834B-41D3-8615-37FFF1D04D42}" sibTransId="{AC222FA9-9BBF-4D9B-ADF7-16F0117D3FD2}"/>
    <dgm:cxn modelId="{EAF4EBD3-365F-4276-A0D6-90D019CFD88D}" srcId="{85D59B84-6AAE-427E-8FCB-A9E96F1CBCEF}" destId="{25C77E28-A1ED-4A77-9D69-80474FBEBA79}" srcOrd="1" destOrd="0" parTransId="{AB6D203E-CDAD-4B35-9809-7CEE9272E361}" sibTransId="{FC3C24A3-3A71-4264-8670-056C8DCF0C8F}"/>
    <dgm:cxn modelId="{D77DB552-C3C9-42C1-BA43-064B69514D88}" type="presOf" srcId="{E50BB016-97CF-41E5-A418-7A2133A2A3B1}" destId="{94E59FF7-3A13-4890-BA1E-2A72D726312F}" srcOrd="0" destOrd="0" presId="urn:microsoft.com/office/officeart/2005/8/layout/vList5"/>
    <dgm:cxn modelId="{BBED4EE5-CA3D-434D-96D2-8436392CE140}" type="presOf" srcId="{85D59B84-6AAE-427E-8FCB-A9E96F1CBCEF}" destId="{D6886965-BAEA-4812-8919-09A9671CEB96}" srcOrd="0" destOrd="0" presId="urn:microsoft.com/office/officeart/2005/8/layout/vList5"/>
    <dgm:cxn modelId="{33E4DCB0-5F68-4C63-A2C7-7E3425B3D3E4}" srcId="{25C77E28-A1ED-4A77-9D69-80474FBEBA79}" destId="{E50BB016-97CF-41E5-A418-7A2133A2A3B1}" srcOrd="0" destOrd="0" parTransId="{FFB08D3B-82A5-4868-BD27-3DD9C1425CFC}" sibTransId="{7BD32703-6C4B-4B00-9CD9-6F2F225CD8D4}"/>
    <dgm:cxn modelId="{8CBC3A98-8966-4304-A927-D66CE58C1114}" type="presOf" srcId="{FA5DADBE-A9CF-4E2E-A70F-FA47CD43A91E}" destId="{94E59FF7-3A13-4890-BA1E-2A72D726312F}" srcOrd="0" destOrd="1" presId="urn:microsoft.com/office/officeart/2005/8/layout/vList5"/>
    <dgm:cxn modelId="{AF9BD477-7369-4711-84D2-7291B43960E5}" srcId="{85D59B84-6AAE-427E-8FCB-A9E96F1CBCEF}" destId="{EC1433E2-6046-47F6-8348-0FE69F21A5B8}" srcOrd="0" destOrd="0" parTransId="{CCCE7FAA-361E-41FF-B893-702965B2DAA0}" sibTransId="{13C7CBB0-E226-44EE-83E6-D1450B533144}"/>
    <dgm:cxn modelId="{2E81413E-084F-4A9C-8B07-D1A40A8A645D}" type="presOf" srcId="{5488B6D3-91EE-4916-8464-BBC17F8C3685}" destId="{D202127C-54AC-4ABA-9510-6751036CC77F}" srcOrd="0" destOrd="0" presId="urn:microsoft.com/office/officeart/2005/8/layout/vList5"/>
    <dgm:cxn modelId="{CCFC6994-1BEC-4E6D-B2A4-A37E10870928}" type="presOf" srcId="{EC1433E2-6046-47F6-8348-0FE69F21A5B8}" destId="{F256502A-6BFF-4249-AD33-CFBDE9E2F7CA}" srcOrd="0" destOrd="0" presId="urn:microsoft.com/office/officeart/2005/8/layout/vList5"/>
    <dgm:cxn modelId="{2735CEC7-037C-4B0F-AFF3-7BC3BA56DEAF}" type="presOf" srcId="{25C77E28-A1ED-4A77-9D69-80474FBEBA79}" destId="{A3F15459-141E-4EE0-8F2E-B91CA9594489}" srcOrd="0" destOrd="0" presId="urn:microsoft.com/office/officeart/2005/8/layout/vList5"/>
    <dgm:cxn modelId="{54C05CDC-6A5A-4C43-9CFB-80D9973215F2}" type="presParOf" srcId="{D6886965-BAEA-4812-8919-09A9671CEB96}" destId="{35215BFE-B3BA-4A1E-B745-95A6098A91FC}" srcOrd="0" destOrd="0" presId="urn:microsoft.com/office/officeart/2005/8/layout/vList5"/>
    <dgm:cxn modelId="{0A97023D-D978-4864-B6EE-FA7C001523DF}" type="presParOf" srcId="{35215BFE-B3BA-4A1E-B745-95A6098A91FC}" destId="{F256502A-6BFF-4249-AD33-CFBDE9E2F7CA}" srcOrd="0" destOrd="0" presId="urn:microsoft.com/office/officeart/2005/8/layout/vList5"/>
    <dgm:cxn modelId="{1C89F241-98A6-4E8C-8CE0-CC5D02C8F8C3}" type="presParOf" srcId="{35215BFE-B3BA-4A1E-B745-95A6098A91FC}" destId="{D202127C-54AC-4ABA-9510-6751036CC77F}" srcOrd="1" destOrd="0" presId="urn:microsoft.com/office/officeart/2005/8/layout/vList5"/>
    <dgm:cxn modelId="{287AE75B-51A6-46D1-8ADE-0A030194213A}" type="presParOf" srcId="{D6886965-BAEA-4812-8919-09A9671CEB96}" destId="{071283D5-E77F-42AE-AC7F-521DF40AE0BA}" srcOrd="1" destOrd="0" presId="urn:microsoft.com/office/officeart/2005/8/layout/vList5"/>
    <dgm:cxn modelId="{24E7F37A-5098-4996-A795-C4F7C6A2A3E4}" type="presParOf" srcId="{D6886965-BAEA-4812-8919-09A9671CEB96}" destId="{F0A47477-069A-4855-90DA-4930BCBF287D}" srcOrd="2" destOrd="0" presId="urn:microsoft.com/office/officeart/2005/8/layout/vList5"/>
    <dgm:cxn modelId="{15BAA6E3-4242-4F91-A3AB-74DD9CEE7EF8}" type="presParOf" srcId="{F0A47477-069A-4855-90DA-4930BCBF287D}" destId="{A3F15459-141E-4EE0-8F2E-B91CA9594489}" srcOrd="0" destOrd="0" presId="urn:microsoft.com/office/officeart/2005/8/layout/vList5"/>
    <dgm:cxn modelId="{EF3A4223-62AC-460A-A0C9-2F3066514B85}" type="presParOf" srcId="{F0A47477-069A-4855-90DA-4930BCBF287D}" destId="{94E59FF7-3A13-4890-BA1E-2A72D726312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CE3634-3889-4553-806D-36416CB982C5}"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zh-TW" altLang="en-US"/>
        </a:p>
      </dgm:t>
    </dgm:pt>
    <dgm:pt modelId="{6BC967D0-DCD9-4085-8ADB-96C681D40A93}">
      <dgm:prSet custT="1"/>
      <dgm:spPr/>
      <dgm:t>
        <a:bodyPr/>
        <a:lstStyle/>
        <a:p>
          <a:pPr rtl="0"/>
          <a:r>
            <a:rPr lang="zh-TW" altLang="en-US" sz="1700" dirty="0" smtClean="0">
              <a:solidFill>
                <a:srgbClr val="FF0000"/>
              </a:solidFill>
              <a:latin typeface="華康硬黑體W7(P)" panose="020B0700000000000000" pitchFamily="34" charset="-120"/>
              <a:ea typeface="華康硬黑體W7(P)" panose="020B0700000000000000" pitchFamily="34" charset="-120"/>
            </a:rPr>
            <a:t> </a:t>
          </a:r>
          <a:r>
            <a:rPr lang="en-US" sz="1700" dirty="0" smtClean="0">
              <a:solidFill>
                <a:srgbClr val="FF0000"/>
              </a:solidFill>
              <a:latin typeface="華康硬黑體W7(P)" panose="020B0700000000000000" pitchFamily="34" charset="-120"/>
              <a:ea typeface="華康硬黑體W7(P)" panose="020B0700000000000000" pitchFamily="34" charset="-120"/>
            </a:rPr>
            <a:t>1.</a:t>
          </a:r>
          <a:r>
            <a:rPr lang="zh-TW" sz="1700" dirty="0" smtClean="0">
              <a:solidFill>
                <a:srgbClr val="FF0000"/>
              </a:solidFill>
              <a:latin typeface="華康硬黑體W7(P)" panose="020B0700000000000000" pitchFamily="34" charset="-120"/>
              <a:ea typeface="華康硬黑體W7(P)" panose="020B0700000000000000" pitchFamily="34" charset="-120"/>
            </a:rPr>
            <a:t>設籍</a:t>
          </a:r>
          <a:endParaRPr lang="en-US" altLang="zh-TW" sz="1700" dirty="0" smtClean="0">
            <a:solidFill>
              <a:srgbClr val="FF0000"/>
            </a:solidFill>
            <a:latin typeface="華康硬黑體W7(P)" panose="020B0700000000000000" pitchFamily="34" charset="-120"/>
            <a:ea typeface="華康硬黑體W7(P)" panose="020B0700000000000000" pitchFamily="34" charset="-120"/>
          </a:endParaRPr>
        </a:p>
        <a:p>
          <a:pPr rtl="0"/>
          <a:r>
            <a:rPr lang="zh-TW" sz="1700" dirty="0" smtClean="0">
              <a:solidFill>
                <a:srgbClr val="002060"/>
              </a:solidFill>
              <a:latin typeface="華康硬黑體W7(P)" panose="020B0700000000000000" pitchFamily="34" charset="-120"/>
              <a:ea typeface="華康硬黑體W7(P)" panose="020B0700000000000000" pitchFamily="34" charset="-120"/>
            </a:rPr>
            <a:t>所</a:t>
          </a:r>
          <a:r>
            <a:rPr lang="zh-TW" altLang="en-US" sz="1700" dirty="0" smtClean="0">
              <a:solidFill>
                <a:srgbClr val="002060"/>
              </a:solidFill>
              <a:latin typeface="華康硬黑體W7(P)" panose="020B0700000000000000" pitchFamily="34" charset="-120"/>
              <a:ea typeface="華康硬黑體W7(P)" panose="020B0700000000000000" pitchFamily="34" charset="-120"/>
            </a:rPr>
            <a:t>或</a:t>
          </a:r>
          <a:r>
            <a:rPr lang="zh-TW" sz="1700" dirty="0" smtClean="0">
              <a:solidFill>
                <a:srgbClr val="002060"/>
              </a:solidFill>
              <a:latin typeface="華康硬黑體W7(P)" panose="020B0700000000000000" pitchFamily="34" charset="-120"/>
              <a:ea typeface="華康硬黑體W7(P)" panose="020B0700000000000000" pitchFamily="34" charset="-120"/>
            </a:rPr>
            <a:t>配</a:t>
          </a:r>
          <a:r>
            <a:rPr lang="zh-TW" altLang="en-US" sz="1700" dirty="0" smtClean="0">
              <a:solidFill>
                <a:srgbClr val="002060"/>
              </a:solidFill>
              <a:latin typeface="華康硬黑體W7(P)" panose="020B0700000000000000" pitchFamily="34" charset="-120"/>
              <a:ea typeface="華康硬黑體W7(P)" panose="020B0700000000000000" pitchFamily="34" charset="-120"/>
            </a:rPr>
            <a:t>、</a:t>
          </a:r>
          <a:r>
            <a:rPr lang="zh-TW" sz="1700" dirty="0" smtClean="0">
              <a:solidFill>
                <a:srgbClr val="002060"/>
              </a:solidFill>
              <a:latin typeface="華康硬黑體W7(P)" panose="020B0700000000000000" pitchFamily="34" charset="-120"/>
              <a:ea typeface="華康硬黑體W7(P)" panose="020B0700000000000000" pitchFamily="34" charset="-120"/>
            </a:rPr>
            <a:t>直</a:t>
          </a:r>
          <a:endParaRPr lang="zh-TW" sz="1700" dirty="0">
            <a:solidFill>
              <a:srgbClr val="002060"/>
            </a:solidFill>
            <a:latin typeface="華康硬黑體W7(P)" panose="020B0700000000000000" pitchFamily="34" charset="-120"/>
            <a:ea typeface="華康硬黑體W7(P)" panose="020B0700000000000000" pitchFamily="34" charset="-120"/>
          </a:endParaRPr>
        </a:p>
      </dgm:t>
    </dgm:pt>
    <dgm:pt modelId="{05786F63-D761-403D-BF66-B42D33BE6947}" type="parTrans" cxnId="{CB194546-9AEC-42C1-8940-6AC073C4E771}">
      <dgm:prSet/>
      <dgm:spPr/>
      <dgm:t>
        <a:bodyPr/>
        <a:lstStyle/>
        <a:p>
          <a:endParaRPr lang="zh-TW" altLang="en-US" sz="1700"/>
        </a:p>
      </dgm:t>
    </dgm:pt>
    <dgm:pt modelId="{8DBDF166-8E40-4402-8A31-4E9AFCCD9747}" type="sibTrans" cxnId="{CB194546-9AEC-42C1-8940-6AC073C4E771}">
      <dgm:prSet/>
      <dgm:spPr/>
      <dgm:t>
        <a:bodyPr/>
        <a:lstStyle/>
        <a:p>
          <a:endParaRPr lang="zh-TW" altLang="en-US" sz="1700"/>
        </a:p>
      </dgm:t>
    </dgm:pt>
    <dgm:pt modelId="{ECCB56B7-AFE3-49AF-A23E-806207E317A0}">
      <dgm:prSet custT="1"/>
      <dgm:spPr/>
      <dgm:t>
        <a:bodyPr/>
        <a:lstStyle/>
        <a:p>
          <a:pPr rtl="0"/>
          <a:r>
            <a:rPr lang="en-US" sz="1700" dirty="0" smtClean="0">
              <a:solidFill>
                <a:srgbClr val="FF0000"/>
              </a:solidFill>
              <a:latin typeface="華康硬黑體W7(P)" panose="020B0700000000000000" pitchFamily="34" charset="-120"/>
              <a:ea typeface="華康硬黑體W7(P)" panose="020B0700000000000000" pitchFamily="34" charset="-120"/>
            </a:rPr>
            <a:t>2.</a:t>
          </a:r>
          <a:r>
            <a:rPr lang="zh-TW" sz="1700" dirty="0" smtClean="0">
              <a:solidFill>
                <a:srgbClr val="FF0000"/>
              </a:solidFill>
              <a:latin typeface="華康硬黑體W7(P)" panose="020B0700000000000000" pitchFamily="34" charset="-120"/>
              <a:ea typeface="華康硬黑體W7(P)" panose="020B0700000000000000" pitchFamily="34" charset="-120"/>
            </a:rPr>
            <a:t>用途</a:t>
          </a:r>
          <a:endParaRPr lang="en-US" altLang="zh-TW" sz="1700" dirty="0" smtClean="0">
            <a:solidFill>
              <a:srgbClr val="FF0000"/>
            </a:solidFill>
            <a:latin typeface="華康硬黑體W7(P)" panose="020B0700000000000000" pitchFamily="34" charset="-120"/>
            <a:ea typeface="華康硬黑體W7(P)" panose="020B0700000000000000" pitchFamily="34" charset="-120"/>
          </a:endParaRPr>
        </a:p>
        <a:p>
          <a:pPr rtl="0"/>
          <a:r>
            <a:rPr lang="en-US" sz="1700" dirty="0" smtClean="0">
              <a:solidFill>
                <a:srgbClr val="002060"/>
              </a:solidFill>
              <a:latin typeface="華康硬黑體W7(P)" panose="020B0700000000000000" pitchFamily="34" charset="-120"/>
              <a:ea typeface="華康硬黑體W7(P)" panose="020B0700000000000000" pitchFamily="34" charset="-120"/>
            </a:rPr>
            <a:t>(</a:t>
          </a:r>
          <a:r>
            <a:rPr lang="zh-TW" sz="1700" dirty="0" smtClean="0">
              <a:solidFill>
                <a:srgbClr val="002060"/>
              </a:solidFill>
              <a:latin typeface="華康硬黑體W7(P)" panose="020B0700000000000000" pitchFamily="34" charset="-120"/>
              <a:ea typeface="華康硬黑體W7(P)" panose="020B0700000000000000" pitchFamily="34" charset="-120"/>
            </a:rPr>
            <a:t>無租營</a:t>
          </a:r>
          <a:r>
            <a:rPr lang="en-US" sz="1700" dirty="0" smtClean="0">
              <a:solidFill>
                <a:srgbClr val="002060"/>
              </a:solidFill>
              <a:latin typeface="華康硬黑體W7(P)" panose="020B0700000000000000" pitchFamily="34" charset="-120"/>
              <a:ea typeface="華康硬黑體W7(P)" panose="020B0700000000000000" pitchFamily="34" charset="-120"/>
            </a:rPr>
            <a:t>)</a:t>
          </a:r>
          <a:r>
            <a:rPr lang="zh-TW" sz="1700" dirty="0" smtClean="0">
              <a:solidFill>
                <a:srgbClr val="002060"/>
              </a:solidFill>
              <a:latin typeface="華康硬黑體W7(P)" panose="020B0700000000000000" pitchFamily="34" charset="-120"/>
              <a:ea typeface="華康硬黑體W7(P)" panose="020B0700000000000000" pitchFamily="34" charset="-120"/>
            </a:rPr>
            <a:t> </a:t>
          </a:r>
          <a:endParaRPr lang="zh-TW" sz="1700" dirty="0">
            <a:solidFill>
              <a:srgbClr val="002060"/>
            </a:solidFill>
            <a:latin typeface="華康硬黑體W7(P)" panose="020B0700000000000000" pitchFamily="34" charset="-120"/>
            <a:ea typeface="華康硬黑體W7(P)" panose="020B0700000000000000" pitchFamily="34" charset="-120"/>
          </a:endParaRPr>
        </a:p>
      </dgm:t>
    </dgm:pt>
    <dgm:pt modelId="{EED6B029-9213-4F62-A025-2D7FA59795FF}" type="parTrans" cxnId="{C0F6F32A-BA5B-4075-904E-BD82785D4F0D}">
      <dgm:prSet/>
      <dgm:spPr/>
      <dgm:t>
        <a:bodyPr/>
        <a:lstStyle/>
        <a:p>
          <a:endParaRPr lang="zh-TW" altLang="en-US" sz="1700"/>
        </a:p>
      </dgm:t>
    </dgm:pt>
    <dgm:pt modelId="{89EDACCF-3A5F-427B-92F8-F6DC80126539}" type="sibTrans" cxnId="{C0F6F32A-BA5B-4075-904E-BD82785D4F0D}">
      <dgm:prSet/>
      <dgm:spPr/>
      <dgm:t>
        <a:bodyPr/>
        <a:lstStyle/>
        <a:p>
          <a:endParaRPr lang="zh-TW" altLang="en-US" sz="1700"/>
        </a:p>
      </dgm:t>
    </dgm:pt>
    <dgm:pt modelId="{C5FB2B8A-D804-472E-9051-FDDE54F2FE5F}">
      <dgm:prSet custT="1"/>
      <dgm:spPr/>
      <dgm:t>
        <a:bodyPr/>
        <a:lstStyle/>
        <a:p>
          <a:pPr rtl="0"/>
          <a:r>
            <a:rPr lang="en-US" sz="1700" dirty="0" smtClean="0">
              <a:solidFill>
                <a:srgbClr val="FF0000"/>
              </a:solidFill>
              <a:latin typeface="華康硬黑體W7(P)" panose="020B0700000000000000" pitchFamily="34" charset="-120"/>
              <a:ea typeface="華康硬黑體W7(P)" panose="020B0700000000000000" pitchFamily="34" charset="-120"/>
            </a:rPr>
            <a:t>3.</a:t>
          </a:r>
          <a:r>
            <a:rPr lang="zh-TW" sz="1700" dirty="0" smtClean="0">
              <a:solidFill>
                <a:srgbClr val="FF0000"/>
              </a:solidFill>
              <a:latin typeface="華康硬黑體W7(P)" panose="020B0700000000000000" pitchFamily="34" charset="-120"/>
              <a:ea typeface="華康硬黑體W7(P)" panose="020B0700000000000000" pitchFamily="34" charset="-120"/>
            </a:rPr>
            <a:t>處數</a:t>
          </a:r>
          <a:endParaRPr lang="en-US" altLang="zh-TW" sz="1700" dirty="0" smtClean="0">
            <a:solidFill>
              <a:srgbClr val="FF0000"/>
            </a:solidFill>
            <a:latin typeface="華康硬黑體W7(P)" panose="020B0700000000000000" pitchFamily="34" charset="-120"/>
            <a:ea typeface="華康硬黑體W7(P)" panose="020B0700000000000000" pitchFamily="34" charset="-120"/>
          </a:endParaRPr>
        </a:p>
        <a:p>
          <a:pPr rtl="0"/>
          <a:r>
            <a:rPr lang="zh-TW" sz="1700" dirty="0" smtClean="0">
              <a:solidFill>
                <a:srgbClr val="002060"/>
              </a:solidFill>
              <a:latin typeface="華康硬黑體W7(P)" panose="020B0700000000000000" pitchFamily="34" charset="-120"/>
              <a:ea typeface="華康硬黑體W7(P)" panose="020B0700000000000000" pitchFamily="34" charset="-120"/>
            </a:rPr>
            <a:t>所</a:t>
          </a:r>
          <a:r>
            <a:rPr lang="zh-TW" altLang="en-US" sz="1700" dirty="0" smtClean="0">
              <a:solidFill>
                <a:srgbClr val="002060"/>
              </a:solidFill>
              <a:latin typeface="華康硬黑體W7(P)" panose="020B0700000000000000" pitchFamily="34" charset="-120"/>
              <a:ea typeface="華康硬黑體W7(P)" panose="020B0700000000000000" pitchFamily="34" charset="-120"/>
            </a:rPr>
            <a:t>、</a:t>
          </a:r>
          <a:r>
            <a:rPr lang="zh-TW" sz="1700" dirty="0" smtClean="0">
              <a:solidFill>
                <a:srgbClr val="002060"/>
              </a:solidFill>
              <a:latin typeface="華康硬黑體W7(P)" panose="020B0700000000000000" pitchFamily="34" charset="-120"/>
              <a:ea typeface="華康硬黑體W7(P)" panose="020B0700000000000000" pitchFamily="34" charset="-120"/>
            </a:rPr>
            <a:t>配</a:t>
          </a:r>
          <a:r>
            <a:rPr lang="zh-TW" altLang="en-US" sz="1700" dirty="0" smtClean="0">
              <a:solidFill>
                <a:srgbClr val="002060"/>
              </a:solidFill>
              <a:latin typeface="華康硬黑體W7(P)" panose="020B0700000000000000" pitchFamily="34" charset="-120"/>
              <a:ea typeface="華康硬黑體W7(P)" panose="020B0700000000000000" pitchFamily="34" charset="-120"/>
            </a:rPr>
            <a:t>、</a:t>
          </a:r>
          <a:r>
            <a:rPr lang="zh-TW" sz="1700" dirty="0" smtClean="0">
              <a:solidFill>
                <a:srgbClr val="002060"/>
              </a:solidFill>
              <a:latin typeface="華康硬黑體W7(P)" panose="020B0700000000000000" pitchFamily="34" charset="-120"/>
              <a:ea typeface="華康硬黑體W7(P)" panose="020B0700000000000000" pitchFamily="34" charset="-120"/>
            </a:rPr>
            <a:t>未</a:t>
          </a:r>
          <a:r>
            <a:rPr lang="en-US" altLang="zh-TW" sz="1700" dirty="0" smtClean="0">
              <a:solidFill>
                <a:srgbClr val="002060"/>
              </a:solidFill>
              <a:latin typeface="華康硬黑體W7(P)" panose="020B0700000000000000" pitchFamily="34" charset="-120"/>
              <a:ea typeface="華康硬黑體W7(P)" panose="020B0700000000000000" pitchFamily="34" charset="-120"/>
            </a:rPr>
            <a:t>)</a:t>
          </a:r>
        </a:p>
        <a:p>
          <a:pPr rtl="0"/>
          <a:r>
            <a:rPr lang="zh-TW" sz="1700" dirty="0" smtClean="0">
              <a:solidFill>
                <a:srgbClr val="002060"/>
              </a:solidFill>
              <a:latin typeface="華康硬黑體W7(P)" panose="020B0700000000000000" pitchFamily="34" charset="-120"/>
              <a:ea typeface="華康硬黑體W7(P)" panose="020B0700000000000000" pitchFamily="34" charset="-120"/>
            </a:rPr>
            <a:t>僅</a:t>
          </a:r>
          <a:r>
            <a:rPr lang="en-US" sz="1700" dirty="0" smtClean="0">
              <a:solidFill>
                <a:srgbClr val="002060"/>
              </a:solidFill>
              <a:latin typeface="華康硬黑體W7(P)" panose="020B0700000000000000" pitchFamily="34" charset="-120"/>
              <a:ea typeface="華康硬黑體W7(P)" panose="020B0700000000000000" pitchFamily="34" charset="-120"/>
            </a:rPr>
            <a:t>1</a:t>
          </a:r>
          <a:r>
            <a:rPr lang="zh-TW" sz="1700" dirty="0" smtClean="0">
              <a:solidFill>
                <a:srgbClr val="002060"/>
              </a:solidFill>
              <a:latin typeface="華康硬黑體W7(P)" panose="020B0700000000000000" pitchFamily="34" charset="-120"/>
              <a:ea typeface="華康硬黑體W7(P)" panose="020B0700000000000000" pitchFamily="34" charset="-120"/>
            </a:rPr>
            <a:t>處</a:t>
          </a:r>
          <a:endParaRPr lang="zh-TW" sz="1700" dirty="0">
            <a:solidFill>
              <a:srgbClr val="002060"/>
            </a:solidFill>
            <a:latin typeface="華康硬黑體W7(P)" panose="020B0700000000000000" pitchFamily="34" charset="-120"/>
            <a:ea typeface="華康硬黑體W7(P)" panose="020B0700000000000000" pitchFamily="34" charset="-120"/>
          </a:endParaRPr>
        </a:p>
      </dgm:t>
    </dgm:pt>
    <dgm:pt modelId="{E47191EE-8591-4206-901E-34CD026AF76B}" type="parTrans" cxnId="{36311640-D53D-4043-B851-C497B9934C9C}">
      <dgm:prSet/>
      <dgm:spPr/>
      <dgm:t>
        <a:bodyPr/>
        <a:lstStyle/>
        <a:p>
          <a:endParaRPr lang="zh-TW" altLang="en-US" sz="1700"/>
        </a:p>
      </dgm:t>
    </dgm:pt>
    <dgm:pt modelId="{3B43C00E-A807-484F-9D11-DE7D2377AD20}" type="sibTrans" cxnId="{36311640-D53D-4043-B851-C497B9934C9C}">
      <dgm:prSet/>
      <dgm:spPr/>
      <dgm:t>
        <a:bodyPr/>
        <a:lstStyle/>
        <a:p>
          <a:endParaRPr lang="zh-TW" altLang="en-US" sz="1700"/>
        </a:p>
      </dgm:t>
    </dgm:pt>
    <dgm:pt modelId="{A600CCB8-D77B-4B22-9CDB-8CBBB2BF9598}">
      <dgm:prSet custT="1"/>
      <dgm:spPr/>
      <dgm:t>
        <a:bodyPr/>
        <a:lstStyle/>
        <a:p>
          <a:pPr rtl="0"/>
          <a:r>
            <a:rPr lang="en-US" sz="1700" dirty="0" smtClean="0">
              <a:solidFill>
                <a:srgbClr val="FF0000"/>
              </a:solidFill>
              <a:latin typeface="華康硬黑體W7(P)" panose="020B0700000000000000" pitchFamily="34" charset="-120"/>
              <a:ea typeface="華康硬黑體W7(P)" panose="020B0700000000000000" pitchFamily="34" charset="-120"/>
            </a:rPr>
            <a:t>4.</a:t>
          </a:r>
          <a:r>
            <a:rPr lang="zh-TW" sz="1700" dirty="0" smtClean="0">
              <a:solidFill>
                <a:srgbClr val="FF0000"/>
              </a:solidFill>
              <a:latin typeface="華康硬黑體W7(P)" panose="020B0700000000000000" pitchFamily="34" charset="-120"/>
              <a:ea typeface="華康硬黑體W7(P)" panose="020B0700000000000000" pitchFamily="34" charset="-120"/>
            </a:rPr>
            <a:t>面積</a:t>
          </a:r>
          <a:endParaRPr lang="en-US" altLang="zh-TW" sz="1700" dirty="0" smtClean="0">
            <a:solidFill>
              <a:srgbClr val="FF0000"/>
            </a:solidFill>
            <a:latin typeface="華康硬黑體W7(P)" panose="020B0700000000000000" pitchFamily="34" charset="-120"/>
            <a:ea typeface="華康硬黑體W7(P)" panose="020B0700000000000000" pitchFamily="34" charset="-120"/>
          </a:endParaRPr>
        </a:p>
        <a:p>
          <a:pPr rtl="0"/>
          <a:r>
            <a:rPr lang="en-US" sz="1700" dirty="0" smtClean="0">
              <a:solidFill>
                <a:srgbClr val="002060"/>
              </a:solidFill>
              <a:latin typeface="華康硬黑體W7(P)" panose="020B0700000000000000" pitchFamily="34" charset="-120"/>
              <a:ea typeface="華康硬黑體W7(P)" panose="020B0700000000000000" pitchFamily="34" charset="-120"/>
            </a:rPr>
            <a:t>(</a:t>
          </a:r>
          <a:r>
            <a:rPr lang="zh-TW" sz="1700" dirty="0" smtClean="0">
              <a:solidFill>
                <a:srgbClr val="002060"/>
              </a:solidFill>
              <a:latin typeface="華康硬黑體W7(P)" panose="020B0700000000000000" pitchFamily="34" charset="-120"/>
              <a:ea typeface="華康硬黑體W7(P)" panose="020B0700000000000000" pitchFamily="34" charset="-120"/>
            </a:rPr>
            <a:t>都</a:t>
          </a:r>
          <a:r>
            <a:rPr lang="en-US" sz="1700" dirty="0" smtClean="0">
              <a:solidFill>
                <a:srgbClr val="002060"/>
              </a:solidFill>
              <a:latin typeface="華康硬黑體W7(P)" panose="020B0700000000000000" pitchFamily="34" charset="-120"/>
              <a:ea typeface="華康硬黑體W7(P)" panose="020B0700000000000000" pitchFamily="34" charset="-120"/>
            </a:rPr>
            <a:t>3</a:t>
          </a:r>
          <a:r>
            <a:rPr lang="zh-TW" sz="1700" dirty="0" smtClean="0">
              <a:solidFill>
                <a:srgbClr val="002060"/>
              </a:solidFill>
              <a:latin typeface="華康硬黑體W7(P)" panose="020B0700000000000000" pitchFamily="34" charset="-120"/>
              <a:ea typeface="華康硬黑體W7(P)" panose="020B0700000000000000" pitchFamily="34" charset="-120"/>
            </a:rPr>
            <a:t>非都</a:t>
          </a:r>
          <a:r>
            <a:rPr lang="en-US" sz="1700" dirty="0" smtClean="0">
              <a:solidFill>
                <a:srgbClr val="002060"/>
              </a:solidFill>
              <a:latin typeface="華康硬黑體W7(P)" panose="020B0700000000000000" pitchFamily="34" charset="-120"/>
              <a:ea typeface="華康硬黑體W7(P)" panose="020B0700000000000000" pitchFamily="34" charset="-120"/>
            </a:rPr>
            <a:t>7)</a:t>
          </a:r>
          <a:endParaRPr lang="zh-TW" sz="1700" dirty="0">
            <a:solidFill>
              <a:srgbClr val="002060"/>
            </a:solidFill>
            <a:latin typeface="華康硬黑體W7(P)" panose="020B0700000000000000" pitchFamily="34" charset="-120"/>
            <a:ea typeface="華康硬黑體W7(P)" panose="020B0700000000000000" pitchFamily="34" charset="-120"/>
          </a:endParaRPr>
        </a:p>
      </dgm:t>
    </dgm:pt>
    <dgm:pt modelId="{96A1BF04-4176-46A4-858A-DB649D60D149}" type="parTrans" cxnId="{62EA057F-E288-48E0-8E27-DA72E46B8E8F}">
      <dgm:prSet/>
      <dgm:spPr/>
      <dgm:t>
        <a:bodyPr/>
        <a:lstStyle/>
        <a:p>
          <a:endParaRPr lang="zh-TW" altLang="en-US" sz="1700"/>
        </a:p>
      </dgm:t>
    </dgm:pt>
    <dgm:pt modelId="{616BD900-7717-49B0-84A7-00CF9BA62748}" type="sibTrans" cxnId="{62EA057F-E288-48E0-8E27-DA72E46B8E8F}">
      <dgm:prSet/>
      <dgm:spPr/>
      <dgm:t>
        <a:bodyPr/>
        <a:lstStyle/>
        <a:p>
          <a:endParaRPr lang="zh-TW" altLang="en-US" sz="1700"/>
        </a:p>
      </dgm:t>
    </dgm:pt>
    <dgm:pt modelId="{C263F804-C2CF-42B7-BBF3-BAA80829E3C6}">
      <dgm:prSet custT="1"/>
      <dgm:spPr/>
      <dgm:t>
        <a:bodyPr/>
        <a:lstStyle/>
        <a:p>
          <a:pPr rtl="0"/>
          <a:r>
            <a:rPr lang="en-US" sz="1700" dirty="0" smtClean="0">
              <a:solidFill>
                <a:srgbClr val="FF0000"/>
              </a:solidFill>
              <a:latin typeface="華康硬黑體W7(P)" panose="020B0700000000000000" pitchFamily="34" charset="-120"/>
              <a:ea typeface="華康硬黑體W7(P)" panose="020B0700000000000000" pitchFamily="34" charset="-120"/>
            </a:rPr>
            <a:t>5.</a:t>
          </a:r>
          <a:r>
            <a:rPr lang="zh-TW" sz="1700" dirty="0" smtClean="0">
              <a:solidFill>
                <a:srgbClr val="FF0000"/>
              </a:solidFill>
              <a:latin typeface="華康硬黑體W7(P)" panose="020B0700000000000000" pitchFamily="34" charset="-120"/>
              <a:ea typeface="華康硬黑體W7(P)" panose="020B0700000000000000" pitchFamily="34" charset="-120"/>
            </a:rPr>
            <a:t>產權</a:t>
          </a:r>
          <a:endParaRPr lang="en-US" altLang="zh-TW" sz="1700" dirty="0" smtClean="0">
            <a:solidFill>
              <a:srgbClr val="FF0000"/>
            </a:solidFill>
            <a:latin typeface="華康硬黑體W7(P)" panose="020B0700000000000000" pitchFamily="34" charset="-120"/>
            <a:ea typeface="華康硬黑體W7(P)" panose="020B0700000000000000" pitchFamily="34" charset="-120"/>
          </a:endParaRPr>
        </a:p>
        <a:p>
          <a:pPr rtl="0"/>
          <a:r>
            <a:rPr lang="en-US" sz="1700" dirty="0" smtClean="0">
              <a:solidFill>
                <a:srgbClr val="002060"/>
              </a:solidFill>
              <a:latin typeface="華康硬黑體W7(P)" panose="020B0700000000000000" pitchFamily="34" charset="-120"/>
              <a:ea typeface="華康硬黑體W7(P)" panose="020B0700000000000000" pitchFamily="34" charset="-120"/>
            </a:rPr>
            <a:t>(</a:t>
          </a:r>
          <a:r>
            <a:rPr lang="zh-TW" sz="1700" dirty="0" smtClean="0">
              <a:solidFill>
                <a:srgbClr val="002060"/>
              </a:solidFill>
              <a:latin typeface="華康硬黑體W7(P)" panose="020B0700000000000000" pitchFamily="34" charset="-120"/>
              <a:ea typeface="華康硬黑體W7(P)" panose="020B0700000000000000" pitchFamily="34" charset="-120"/>
            </a:rPr>
            <a:t>建物屬所或配</a:t>
          </a:r>
          <a:r>
            <a:rPr lang="zh-TW" altLang="en-US" sz="1700" dirty="0" smtClean="0">
              <a:solidFill>
                <a:srgbClr val="002060"/>
              </a:solidFill>
              <a:latin typeface="華康硬黑體W7(P)" panose="020B0700000000000000" pitchFamily="34" charset="-120"/>
              <a:ea typeface="華康硬黑體W7(P)" panose="020B0700000000000000" pitchFamily="34" charset="-120"/>
            </a:rPr>
            <a:t>、</a:t>
          </a:r>
          <a:r>
            <a:rPr lang="zh-TW" sz="1700" dirty="0" smtClean="0">
              <a:solidFill>
                <a:srgbClr val="002060"/>
              </a:solidFill>
              <a:latin typeface="華康硬黑體W7(P)" panose="020B0700000000000000" pitchFamily="34" charset="-120"/>
              <a:ea typeface="華康硬黑體W7(P)" panose="020B0700000000000000" pitchFamily="34" charset="-120"/>
            </a:rPr>
            <a:t>直</a:t>
          </a:r>
          <a:r>
            <a:rPr lang="en-US" sz="1700" dirty="0" smtClean="0">
              <a:solidFill>
                <a:srgbClr val="002060"/>
              </a:solidFill>
              <a:latin typeface="華康硬黑體W7(P)" panose="020B0700000000000000" pitchFamily="34" charset="-120"/>
              <a:ea typeface="華康硬黑體W7(P)" panose="020B0700000000000000" pitchFamily="34" charset="-120"/>
            </a:rPr>
            <a:t>)</a:t>
          </a:r>
          <a:endParaRPr lang="zh-TW" sz="1700" dirty="0">
            <a:solidFill>
              <a:srgbClr val="002060"/>
            </a:solidFill>
            <a:latin typeface="華康硬黑體W7(P)" panose="020B0700000000000000" pitchFamily="34" charset="-120"/>
            <a:ea typeface="華康硬黑體W7(P)" panose="020B0700000000000000" pitchFamily="34" charset="-120"/>
          </a:endParaRPr>
        </a:p>
      </dgm:t>
    </dgm:pt>
    <dgm:pt modelId="{0F687133-CD6F-4E09-86CC-E51A5B0EBE8E}" type="parTrans" cxnId="{7EA85A22-9FAD-49B2-BE5E-4FE14F86E18E}">
      <dgm:prSet/>
      <dgm:spPr/>
      <dgm:t>
        <a:bodyPr/>
        <a:lstStyle/>
        <a:p>
          <a:endParaRPr lang="zh-TW" altLang="en-US" sz="1700"/>
        </a:p>
      </dgm:t>
    </dgm:pt>
    <dgm:pt modelId="{89EE01B9-134A-4B8A-A616-DA44383D12DF}" type="sibTrans" cxnId="{7EA85A22-9FAD-49B2-BE5E-4FE14F86E18E}">
      <dgm:prSet/>
      <dgm:spPr/>
      <dgm:t>
        <a:bodyPr/>
        <a:lstStyle/>
        <a:p>
          <a:endParaRPr lang="zh-TW" altLang="en-US" sz="1700"/>
        </a:p>
      </dgm:t>
    </dgm:pt>
    <dgm:pt modelId="{6C06A542-D3F8-4A2E-82AB-79DFFF2BC6B9}" type="pres">
      <dgm:prSet presAssocID="{30CE3634-3889-4553-806D-36416CB982C5}" presName="Name0" presStyleCnt="0">
        <dgm:presLayoutVars>
          <dgm:dir/>
          <dgm:resizeHandles val="exact"/>
        </dgm:presLayoutVars>
      </dgm:prSet>
      <dgm:spPr/>
      <dgm:t>
        <a:bodyPr/>
        <a:lstStyle/>
        <a:p>
          <a:endParaRPr lang="zh-TW" altLang="en-US"/>
        </a:p>
      </dgm:t>
    </dgm:pt>
    <dgm:pt modelId="{9348B5C4-8831-45FD-9381-32A8061A315E}" type="pres">
      <dgm:prSet presAssocID="{30CE3634-3889-4553-806D-36416CB982C5}" presName="arrow" presStyleLbl="bgShp" presStyleIdx="0" presStyleCnt="1" custLinFactNeighborX="17" custLinFactNeighborY="-1014">
        <dgm:style>
          <a:lnRef idx="3">
            <a:schemeClr val="lt1"/>
          </a:lnRef>
          <a:fillRef idx="1">
            <a:schemeClr val="accent5"/>
          </a:fillRef>
          <a:effectRef idx="1">
            <a:schemeClr val="accent5"/>
          </a:effectRef>
          <a:fontRef idx="minor">
            <a:schemeClr val="lt1"/>
          </a:fontRef>
        </dgm:style>
      </dgm:prSet>
      <dgm:spPr/>
    </dgm:pt>
    <dgm:pt modelId="{9D5563C7-D3FB-4DDF-B98B-AD690FD5CFDD}" type="pres">
      <dgm:prSet presAssocID="{30CE3634-3889-4553-806D-36416CB982C5}" presName="points" presStyleCnt="0"/>
      <dgm:spPr/>
    </dgm:pt>
    <dgm:pt modelId="{087D4CDA-6A55-4BF3-9032-9ADAD3E194B8}" type="pres">
      <dgm:prSet presAssocID="{6BC967D0-DCD9-4085-8ADB-96C681D40A93}" presName="compositeA" presStyleCnt="0"/>
      <dgm:spPr/>
    </dgm:pt>
    <dgm:pt modelId="{7F719948-C424-4F6B-BE80-AB1BFDC015D1}" type="pres">
      <dgm:prSet presAssocID="{6BC967D0-DCD9-4085-8ADB-96C681D40A93}" presName="textA" presStyleLbl="revTx" presStyleIdx="0" presStyleCnt="5" custAng="0" custScaleX="2000000" custScaleY="119336" custLinFactX="87088" custLinFactNeighborX="100000" custLinFactNeighborY="4834">
        <dgm:presLayoutVars>
          <dgm:bulletEnabled val="1"/>
        </dgm:presLayoutVars>
      </dgm:prSet>
      <dgm:spPr/>
      <dgm:t>
        <a:bodyPr/>
        <a:lstStyle/>
        <a:p>
          <a:endParaRPr lang="zh-TW" altLang="en-US"/>
        </a:p>
      </dgm:t>
    </dgm:pt>
    <dgm:pt modelId="{24D6E23C-9A5B-45A1-B194-B82BA261B9F5}" type="pres">
      <dgm:prSet presAssocID="{6BC967D0-DCD9-4085-8ADB-96C681D40A93}" presName="circleA" presStyleLbl="node1" presStyleIdx="0" presStyleCnt="5"/>
      <dgm:spPr/>
    </dgm:pt>
    <dgm:pt modelId="{94AF34DC-7727-4707-9967-DAA4F87BFAAA}" type="pres">
      <dgm:prSet presAssocID="{6BC967D0-DCD9-4085-8ADB-96C681D40A93}" presName="spaceA" presStyleCnt="0"/>
      <dgm:spPr/>
    </dgm:pt>
    <dgm:pt modelId="{10A2B3F1-E0C7-4D2A-A699-FF0A5BD338C3}" type="pres">
      <dgm:prSet presAssocID="{8DBDF166-8E40-4402-8A31-4E9AFCCD9747}" presName="space" presStyleCnt="0"/>
      <dgm:spPr/>
    </dgm:pt>
    <dgm:pt modelId="{2FBFE6ED-354B-4F9B-BB8B-6116F5A6B856}" type="pres">
      <dgm:prSet presAssocID="{ECCB56B7-AFE3-49AF-A23E-806207E317A0}" presName="compositeB" presStyleCnt="0"/>
      <dgm:spPr/>
    </dgm:pt>
    <dgm:pt modelId="{6A493872-0E74-4638-A37D-57DE75F29E8D}" type="pres">
      <dgm:prSet presAssocID="{ECCB56B7-AFE3-49AF-A23E-806207E317A0}" presName="textB" presStyleLbl="revTx" presStyleIdx="1" presStyleCnt="5" custScaleX="2000000">
        <dgm:presLayoutVars>
          <dgm:bulletEnabled val="1"/>
        </dgm:presLayoutVars>
      </dgm:prSet>
      <dgm:spPr/>
      <dgm:t>
        <a:bodyPr/>
        <a:lstStyle/>
        <a:p>
          <a:endParaRPr lang="zh-TW" altLang="en-US"/>
        </a:p>
      </dgm:t>
    </dgm:pt>
    <dgm:pt modelId="{85C17B60-EE69-4A17-9E71-7D2FC800EE8C}" type="pres">
      <dgm:prSet presAssocID="{ECCB56B7-AFE3-49AF-A23E-806207E317A0}" presName="circleB" presStyleLbl="node1" presStyleIdx="1" presStyleCnt="5"/>
      <dgm:spPr/>
    </dgm:pt>
    <dgm:pt modelId="{159790A2-56A8-47FF-B3B4-C26AA0EC72B7}" type="pres">
      <dgm:prSet presAssocID="{ECCB56B7-AFE3-49AF-A23E-806207E317A0}" presName="spaceB" presStyleCnt="0"/>
      <dgm:spPr/>
    </dgm:pt>
    <dgm:pt modelId="{9B53E2A3-F7C4-45D4-8F30-F5DD0956F20C}" type="pres">
      <dgm:prSet presAssocID="{89EDACCF-3A5F-427B-92F8-F6DC80126539}" presName="space" presStyleCnt="0"/>
      <dgm:spPr/>
    </dgm:pt>
    <dgm:pt modelId="{134B7E04-875A-4977-AC17-6F3D44999EBA}" type="pres">
      <dgm:prSet presAssocID="{C5FB2B8A-D804-472E-9051-FDDE54F2FE5F}" presName="compositeA" presStyleCnt="0"/>
      <dgm:spPr/>
    </dgm:pt>
    <dgm:pt modelId="{FC007836-0C01-4203-88A8-1AE5E588EC49}" type="pres">
      <dgm:prSet presAssocID="{C5FB2B8A-D804-472E-9051-FDDE54F2FE5F}" presName="textA" presStyleLbl="revTx" presStyleIdx="2" presStyleCnt="5" custScaleX="2000000" custScaleY="98231" custLinFactNeighborX="-400" custLinFactNeighborY="-6327">
        <dgm:presLayoutVars>
          <dgm:bulletEnabled val="1"/>
        </dgm:presLayoutVars>
      </dgm:prSet>
      <dgm:spPr/>
      <dgm:t>
        <a:bodyPr/>
        <a:lstStyle/>
        <a:p>
          <a:endParaRPr lang="zh-TW" altLang="en-US"/>
        </a:p>
      </dgm:t>
    </dgm:pt>
    <dgm:pt modelId="{FD864A2F-E070-4456-89B0-F4A0A1E546B0}" type="pres">
      <dgm:prSet presAssocID="{C5FB2B8A-D804-472E-9051-FDDE54F2FE5F}" presName="circleA" presStyleLbl="node1" presStyleIdx="2" presStyleCnt="5"/>
      <dgm:spPr/>
    </dgm:pt>
    <dgm:pt modelId="{2E12381A-F9DA-4B85-BFEF-BEF9D17FDBDA}" type="pres">
      <dgm:prSet presAssocID="{C5FB2B8A-D804-472E-9051-FDDE54F2FE5F}" presName="spaceA" presStyleCnt="0"/>
      <dgm:spPr/>
    </dgm:pt>
    <dgm:pt modelId="{A6BEA055-5144-46C7-885E-07047C43C6F9}" type="pres">
      <dgm:prSet presAssocID="{3B43C00E-A807-484F-9D11-DE7D2377AD20}" presName="space" presStyleCnt="0"/>
      <dgm:spPr/>
    </dgm:pt>
    <dgm:pt modelId="{5479E0BE-EDF7-4E07-9FDB-4E71FF605EB2}" type="pres">
      <dgm:prSet presAssocID="{A600CCB8-D77B-4B22-9CDB-8CBBB2BF9598}" presName="compositeB" presStyleCnt="0"/>
      <dgm:spPr/>
    </dgm:pt>
    <dgm:pt modelId="{4D30354C-62E5-4428-B9F9-E177787BA631}" type="pres">
      <dgm:prSet presAssocID="{A600CCB8-D77B-4B22-9CDB-8CBBB2BF9598}" presName="textB" presStyleLbl="revTx" presStyleIdx="3" presStyleCnt="5" custScaleX="2000000" custLinFactNeighborX="42591" custLinFactNeighborY="-2027">
        <dgm:presLayoutVars>
          <dgm:bulletEnabled val="1"/>
        </dgm:presLayoutVars>
      </dgm:prSet>
      <dgm:spPr/>
      <dgm:t>
        <a:bodyPr/>
        <a:lstStyle/>
        <a:p>
          <a:endParaRPr lang="zh-TW" altLang="en-US"/>
        </a:p>
      </dgm:t>
    </dgm:pt>
    <dgm:pt modelId="{98DFCC1C-BBE6-46FF-9ECD-A1EA3E674906}" type="pres">
      <dgm:prSet presAssocID="{A600CCB8-D77B-4B22-9CDB-8CBBB2BF9598}" presName="circleB" presStyleLbl="node1" presStyleIdx="3" presStyleCnt="5"/>
      <dgm:spPr/>
    </dgm:pt>
    <dgm:pt modelId="{04518E25-5C0F-4FBA-AFAD-8BA3CC53ED93}" type="pres">
      <dgm:prSet presAssocID="{A600CCB8-D77B-4B22-9CDB-8CBBB2BF9598}" presName="spaceB" presStyleCnt="0"/>
      <dgm:spPr/>
    </dgm:pt>
    <dgm:pt modelId="{87EAE02C-2B3A-4875-A751-B6ABADF41FF2}" type="pres">
      <dgm:prSet presAssocID="{616BD900-7717-49B0-84A7-00CF9BA62748}" presName="space" presStyleCnt="0"/>
      <dgm:spPr/>
    </dgm:pt>
    <dgm:pt modelId="{01205C06-13EC-4945-A66C-707B85C0936D}" type="pres">
      <dgm:prSet presAssocID="{C263F804-C2CF-42B7-BBF3-BAA80829E3C6}" presName="compositeA" presStyleCnt="0"/>
      <dgm:spPr/>
    </dgm:pt>
    <dgm:pt modelId="{59CCC2A2-2E09-4E0B-B364-D0BC333B46DA}" type="pres">
      <dgm:prSet presAssocID="{C263F804-C2CF-42B7-BBF3-BAA80829E3C6}" presName="textA" presStyleLbl="revTx" presStyleIdx="4" presStyleCnt="5" custScaleX="2000000" custLinFactX="-80606" custLinFactNeighborX="-100000" custLinFactNeighborY="-22196">
        <dgm:presLayoutVars>
          <dgm:bulletEnabled val="1"/>
        </dgm:presLayoutVars>
      </dgm:prSet>
      <dgm:spPr/>
      <dgm:t>
        <a:bodyPr/>
        <a:lstStyle/>
        <a:p>
          <a:endParaRPr lang="zh-TW" altLang="en-US"/>
        </a:p>
      </dgm:t>
    </dgm:pt>
    <dgm:pt modelId="{4A919AFA-2A6B-452F-BD9E-73425FD557D7}" type="pres">
      <dgm:prSet presAssocID="{C263F804-C2CF-42B7-BBF3-BAA80829E3C6}" presName="circleA" presStyleLbl="node1" presStyleIdx="4" presStyleCnt="5"/>
      <dgm:spPr/>
    </dgm:pt>
    <dgm:pt modelId="{1B09F5DF-31F8-4840-B8B7-70F157FDE048}" type="pres">
      <dgm:prSet presAssocID="{C263F804-C2CF-42B7-BBF3-BAA80829E3C6}" presName="spaceA" presStyleCnt="0"/>
      <dgm:spPr/>
    </dgm:pt>
  </dgm:ptLst>
  <dgm:cxnLst>
    <dgm:cxn modelId="{B795B3EF-E74C-45FE-8DA9-474482E1D8F2}" type="presOf" srcId="{C5FB2B8A-D804-472E-9051-FDDE54F2FE5F}" destId="{FC007836-0C01-4203-88A8-1AE5E588EC49}" srcOrd="0" destOrd="0" presId="urn:microsoft.com/office/officeart/2005/8/layout/hProcess11"/>
    <dgm:cxn modelId="{1A7DCDFE-7BE4-4F96-BF71-79F207CD0A21}" type="presOf" srcId="{C263F804-C2CF-42B7-BBF3-BAA80829E3C6}" destId="{59CCC2A2-2E09-4E0B-B364-D0BC333B46DA}" srcOrd="0" destOrd="0" presId="urn:microsoft.com/office/officeart/2005/8/layout/hProcess11"/>
    <dgm:cxn modelId="{62EA057F-E288-48E0-8E27-DA72E46B8E8F}" srcId="{30CE3634-3889-4553-806D-36416CB982C5}" destId="{A600CCB8-D77B-4B22-9CDB-8CBBB2BF9598}" srcOrd="3" destOrd="0" parTransId="{96A1BF04-4176-46A4-858A-DB649D60D149}" sibTransId="{616BD900-7717-49B0-84A7-00CF9BA62748}"/>
    <dgm:cxn modelId="{26CE3CB7-B6BE-4A02-9052-61E010241CC5}" type="presOf" srcId="{6BC967D0-DCD9-4085-8ADB-96C681D40A93}" destId="{7F719948-C424-4F6B-BE80-AB1BFDC015D1}" srcOrd="0" destOrd="0" presId="urn:microsoft.com/office/officeart/2005/8/layout/hProcess11"/>
    <dgm:cxn modelId="{A2ACD5F6-E59A-454A-AB75-BE4B4CF51112}" type="presOf" srcId="{A600CCB8-D77B-4B22-9CDB-8CBBB2BF9598}" destId="{4D30354C-62E5-4428-B9F9-E177787BA631}" srcOrd="0" destOrd="0" presId="urn:microsoft.com/office/officeart/2005/8/layout/hProcess11"/>
    <dgm:cxn modelId="{19BE9BD3-BC30-4044-A5F1-C22B1F7D0DDA}" type="presOf" srcId="{ECCB56B7-AFE3-49AF-A23E-806207E317A0}" destId="{6A493872-0E74-4638-A37D-57DE75F29E8D}" srcOrd="0" destOrd="0" presId="urn:microsoft.com/office/officeart/2005/8/layout/hProcess11"/>
    <dgm:cxn modelId="{7EA85A22-9FAD-49B2-BE5E-4FE14F86E18E}" srcId="{30CE3634-3889-4553-806D-36416CB982C5}" destId="{C263F804-C2CF-42B7-BBF3-BAA80829E3C6}" srcOrd="4" destOrd="0" parTransId="{0F687133-CD6F-4E09-86CC-E51A5B0EBE8E}" sibTransId="{89EE01B9-134A-4B8A-A616-DA44383D12DF}"/>
    <dgm:cxn modelId="{C0F6F32A-BA5B-4075-904E-BD82785D4F0D}" srcId="{30CE3634-3889-4553-806D-36416CB982C5}" destId="{ECCB56B7-AFE3-49AF-A23E-806207E317A0}" srcOrd="1" destOrd="0" parTransId="{EED6B029-9213-4F62-A025-2D7FA59795FF}" sibTransId="{89EDACCF-3A5F-427B-92F8-F6DC80126539}"/>
    <dgm:cxn modelId="{B3BA1EB7-D27D-4C76-9AED-E28F33F447D2}" type="presOf" srcId="{30CE3634-3889-4553-806D-36416CB982C5}" destId="{6C06A542-D3F8-4A2E-82AB-79DFFF2BC6B9}" srcOrd="0" destOrd="0" presId="urn:microsoft.com/office/officeart/2005/8/layout/hProcess11"/>
    <dgm:cxn modelId="{CB194546-9AEC-42C1-8940-6AC073C4E771}" srcId="{30CE3634-3889-4553-806D-36416CB982C5}" destId="{6BC967D0-DCD9-4085-8ADB-96C681D40A93}" srcOrd="0" destOrd="0" parTransId="{05786F63-D761-403D-BF66-B42D33BE6947}" sibTransId="{8DBDF166-8E40-4402-8A31-4E9AFCCD9747}"/>
    <dgm:cxn modelId="{36311640-D53D-4043-B851-C497B9934C9C}" srcId="{30CE3634-3889-4553-806D-36416CB982C5}" destId="{C5FB2B8A-D804-472E-9051-FDDE54F2FE5F}" srcOrd="2" destOrd="0" parTransId="{E47191EE-8591-4206-901E-34CD026AF76B}" sibTransId="{3B43C00E-A807-484F-9D11-DE7D2377AD20}"/>
    <dgm:cxn modelId="{EB0E201A-2AB8-4AB2-8DB4-B8835B4BB0BF}" type="presParOf" srcId="{6C06A542-D3F8-4A2E-82AB-79DFFF2BC6B9}" destId="{9348B5C4-8831-45FD-9381-32A8061A315E}" srcOrd="0" destOrd="0" presId="urn:microsoft.com/office/officeart/2005/8/layout/hProcess11"/>
    <dgm:cxn modelId="{65F1D0F1-5C46-43B3-9CCC-7B6B544268CC}" type="presParOf" srcId="{6C06A542-D3F8-4A2E-82AB-79DFFF2BC6B9}" destId="{9D5563C7-D3FB-4DDF-B98B-AD690FD5CFDD}" srcOrd="1" destOrd="0" presId="urn:microsoft.com/office/officeart/2005/8/layout/hProcess11"/>
    <dgm:cxn modelId="{8BAA73B6-A770-4BA3-AE82-152ED873DE89}" type="presParOf" srcId="{9D5563C7-D3FB-4DDF-B98B-AD690FD5CFDD}" destId="{087D4CDA-6A55-4BF3-9032-9ADAD3E194B8}" srcOrd="0" destOrd="0" presId="urn:microsoft.com/office/officeart/2005/8/layout/hProcess11"/>
    <dgm:cxn modelId="{14C1ADA8-8A9E-4B37-A4D4-81120F3F0232}" type="presParOf" srcId="{087D4CDA-6A55-4BF3-9032-9ADAD3E194B8}" destId="{7F719948-C424-4F6B-BE80-AB1BFDC015D1}" srcOrd="0" destOrd="0" presId="urn:microsoft.com/office/officeart/2005/8/layout/hProcess11"/>
    <dgm:cxn modelId="{753E6445-5B74-4A9E-A586-3D9276906709}" type="presParOf" srcId="{087D4CDA-6A55-4BF3-9032-9ADAD3E194B8}" destId="{24D6E23C-9A5B-45A1-B194-B82BA261B9F5}" srcOrd="1" destOrd="0" presId="urn:microsoft.com/office/officeart/2005/8/layout/hProcess11"/>
    <dgm:cxn modelId="{6BA73CDD-9DFE-4828-AD94-C403013A991C}" type="presParOf" srcId="{087D4CDA-6A55-4BF3-9032-9ADAD3E194B8}" destId="{94AF34DC-7727-4707-9967-DAA4F87BFAAA}" srcOrd="2" destOrd="0" presId="urn:microsoft.com/office/officeart/2005/8/layout/hProcess11"/>
    <dgm:cxn modelId="{1D08AB33-3D24-4821-9FC1-DBFD8D51AC88}" type="presParOf" srcId="{9D5563C7-D3FB-4DDF-B98B-AD690FD5CFDD}" destId="{10A2B3F1-E0C7-4D2A-A699-FF0A5BD338C3}" srcOrd="1" destOrd="0" presId="urn:microsoft.com/office/officeart/2005/8/layout/hProcess11"/>
    <dgm:cxn modelId="{708C16B7-DE75-4C2E-8DE0-1C955B4521A9}" type="presParOf" srcId="{9D5563C7-D3FB-4DDF-B98B-AD690FD5CFDD}" destId="{2FBFE6ED-354B-4F9B-BB8B-6116F5A6B856}" srcOrd="2" destOrd="0" presId="urn:microsoft.com/office/officeart/2005/8/layout/hProcess11"/>
    <dgm:cxn modelId="{A1C6001F-3044-401D-9E36-4D4045523925}" type="presParOf" srcId="{2FBFE6ED-354B-4F9B-BB8B-6116F5A6B856}" destId="{6A493872-0E74-4638-A37D-57DE75F29E8D}" srcOrd="0" destOrd="0" presId="urn:microsoft.com/office/officeart/2005/8/layout/hProcess11"/>
    <dgm:cxn modelId="{9362F5CE-A352-481E-913E-605A3E83F518}" type="presParOf" srcId="{2FBFE6ED-354B-4F9B-BB8B-6116F5A6B856}" destId="{85C17B60-EE69-4A17-9E71-7D2FC800EE8C}" srcOrd="1" destOrd="0" presId="urn:microsoft.com/office/officeart/2005/8/layout/hProcess11"/>
    <dgm:cxn modelId="{FE0290FC-2949-4B87-BC1E-94ECFC336253}" type="presParOf" srcId="{2FBFE6ED-354B-4F9B-BB8B-6116F5A6B856}" destId="{159790A2-56A8-47FF-B3B4-C26AA0EC72B7}" srcOrd="2" destOrd="0" presId="urn:microsoft.com/office/officeart/2005/8/layout/hProcess11"/>
    <dgm:cxn modelId="{78BCFD54-03AF-4709-8741-451C49F57D5A}" type="presParOf" srcId="{9D5563C7-D3FB-4DDF-B98B-AD690FD5CFDD}" destId="{9B53E2A3-F7C4-45D4-8F30-F5DD0956F20C}" srcOrd="3" destOrd="0" presId="urn:microsoft.com/office/officeart/2005/8/layout/hProcess11"/>
    <dgm:cxn modelId="{7813D218-2426-46BD-847D-7450B8EC6D2F}" type="presParOf" srcId="{9D5563C7-D3FB-4DDF-B98B-AD690FD5CFDD}" destId="{134B7E04-875A-4977-AC17-6F3D44999EBA}" srcOrd="4" destOrd="0" presId="urn:microsoft.com/office/officeart/2005/8/layout/hProcess11"/>
    <dgm:cxn modelId="{C4906B46-7DAE-4B94-A2DE-3F5CB1E169F3}" type="presParOf" srcId="{134B7E04-875A-4977-AC17-6F3D44999EBA}" destId="{FC007836-0C01-4203-88A8-1AE5E588EC49}" srcOrd="0" destOrd="0" presId="urn:microsoft.com/office/officeart/2005/8/layout/hProcess11"/>
    <dgm:cxn modelId="{D7E93A5C-DC1E-404D-888C-C0C4BF344FA3}" type="presParOf" srcId="{134B7E04-875A-4977-AC17-6F3D44999EBA}" destId="{FD864A2F-E070-4456-89B0-F4A0A1E546B0}" srcOrd="1" destOrd="0" presId="urn:microsoft.com/office/officeart/2005/8/layout/hProcess11"/>
    <dgm:cxn modelId="{002CBAA4-CEF4-41D2-9BA1-F08FB45561FD}" type="presParOf" srcId="{134B7E04-875A-4977-AC17-6F3D44999EBA}" destId="{2E12381A-F9DA-4B85-BFEF-BEF9D17FDBDA}" srcOrd="2" destOrd="0" presId="urn:microsoft.com/office/officeart/2005/8/layout/hProcess11"/>
    <dgm:cxn modelId="{5CE3889D-D335-4347-A84A-A8A8B91FAE77}" type="presParOf" srcId="{9D5563C7-D3FB-4DDF-B98B-AD690FD5CFDD}" destId="{A6BEA055-5144-46C7-885E-07047C43C6F9}" srcOrd="5" destOrd="0" presId="urn:microsoft.com/office/officeart/2005/8/layout/hProcess11"/>
    <dgm:cxn modelId="{E5E97919-8851-47D1-9204-61876D49D61D}" type="presParOf" srcId="{9D5563C7-D3FB-4DDF-B98B-AD690FD5CFDD}" destId="{5479E0BE-EDF7-4E07-9FDB-4E71FF605EB2}" srcOrd="6" destOrd="0" presId="urn:microsoft.com/office/officeart/2005/8/layout/hProcess11"/>
    <dgm:cxn modelId="{9D011612-D426-44F8-B297-65D77B1AADA8}" type="presParOf" srcId="{5479E0BE-EDF7-4E07-9FDB-4E71FF605EB2}" destId="{4D30354C-62E5-4428-B9F9-E177787BA631}" srcOrd="0" destOrd="0" presId="urn:microsoft.com/office/officeart/2005/8/layout/hProcess11"/>
    <dgm:cxn modelId="{7A4A274C-A9E3-4453-8469-DA71E3FAAE8E}" type="presParOf" srcId="{5479E0BE-EDF7-4E07-9FDB-4E71FF605EB2}" destId="{98DFCC1C-BBE6-46FF-9ECD-A1EA3E674906}" srcOrd="1" destOrd="0" presId="urn:microsoft.com/office/officeart/2005/8/layout/hProcess11"/>
    <dgm:cxn modelId="{256D568A-B4FC-4FE5-86F0-FA83400D90AB}" type="presParOf" srcId="{5479E0BE-EDF7-4E07-9FDB-4E71FF605EB2}" destId="{04518E25-5C0F-4FBA-AFAD-8BA3CC53ED93}" srcOrd="2" destOrd="0" presId="urn:microsoft.com/office/officeart/2005/8/layout/hProcess11"/>
    <dgm:cxn modelId="{F6E29800-DC75-4F89-AB09-27EDDB55C053}" type="presParOf" srcId="{9D5563C7-D3FB-4DDF-B98B-AD690FD5CFDD}" destId="{87EAE02C-2B3A-4875-A751-B6ABADF41FF2}" srcOrd="7" destOrd="0" presId="urn:microsoft.com/office/officeart/2005/8/layout/hProcess11"/>
    <dgm:cxn modelId="{9010B3B5-AA8D-42FB-A1BE-349783DD2F2C}" type="presParOf" srcId="{9D5563C7-D3FB-4DDF-B98B-AD690FD5CFDD}" destId="{01205C06-13EC-4945-A66C-707B85C0936D}" srcOrd="8" destOrd="0" presId="urn:microsoft.com/office/officeart/2005/8/layout/hProcess11"/>
    <dgm:cxn modelId="{DD100DDE-9D8C-4BE8-9FBF-867A56F8A15B}" type="presParOf" srcId="{01205C06-13EC-4945-A66C-707B85C0936D}" destId="{59CCC2A2-2E09-4E0B-B364-D0BC333B46DA}" srcOrd="0" destOrd="0" presId="urn:microsoft.com/office/officeart/2005/8/layout/hProcess11"/>
    <dgm:cxn modelId="{64F43F46-135B-46D5-95FB-DDFDBDBCF228}" type="presParOf" srcId="{01205C06-13EC-4945-A66C-707B85C0936D}" destId="{4A919AFA-2A6B-452F-BD9E-73425FD557D7}" srcOrd="1" destOrd="0" presId="urn:microsoft.com/office/officeart/2005/8/layout/hProcess11"/>
    <dgm:cxn modelId="{38ED1D49-FE04-4E08-BAA5-727C2F24F6DD}" type="presParOf" srcId="{01205C06-13EC-4945-A66C-707B85C0936D}" destId="{1B09F5DF-31F8-4840-B8B7-70F157FDE04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11023F-CEA6-4369-8617-11DFCC95C1C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TW" altLang="en-US"/>
        </a:p>
      </dgm:t>
    </dgm:pt>
    <dgm:pt modelId="{5075D325-EAC8-4932-B191-1348C0E53D25}">
      <dgm:prSet>
        <dgm:style>
          <a:lnRef idx="1">
            <a:schemeClr val="accent6"/>
          </a:lnRef>
          <a:fillRef idx="2">
            <a:schemeClr val="accent6"/>
          </a:fillRef>
          <a:effectRef idx="1">
            <a:schemeClr val="accent6"/>
          </a:effectRef>
          <a:fontRef idx="minor">
            <a:schemeClr val="dk1"/>
          </a:fontRef>
        </dgm:style>
      </dgm:prSet>
      <dgm:spPr/>
      <dgm:t>
        <a:bodyPr/>
        <a:lstStyle/>
        <a:p>
          <a:pPr rtl="0"/>
          <a:r>
            <a:rPr lang="zh-TW" b="1" dirty="0" smtClean="0"/>
            <a:t>所有權人、配偶、未成年子女</a:t>
          </a:r>
          <a:endParaRPr lang="zh-TW" b="1" dirty="0"/>
        </a:p>
      </dgm:t>
    </dgm:pt>
    <dgm:pt modelId="{D2EAA678-3FC3-41AD-82D1-B08313F8E0F8}" type="parTrans" cxnId="{CA1CDC94-5FAF-415D-BAD7-8711DF9B9A5E}">
      <dgm:prSet/>
      <dgm:spPr/>
      <dgm:t>
        <a:bodyPr/>
        <a:lstStyle/>
        <a:p>
          <a:endParaRPr lang="zh-TW" altLang="en-US"/>
        </a:p>
      </dgm:t>
    </dgm:pt>
    <dgm:pt modelId="{45C156CD-C8F4-4BC6-A7CC-6AA20C1CB7F8}" type="sibTrans" cxnId="{CA1CDC94-5FAF-415D-BAD7-8711DF9B9A5E}">
      <dgm:prSet>
        <dgm:style>
          <a:lnRef idx="2">
            <a:schemeClr val="accent6"/>
          </a:lnRef>
          <a:fillRef idx="1">
            <a:schemeClr val="lt1"/>
          </a:fillRef>
          <a:effectRef idx="0">
            <a:schemeClr val="accent6"/>
          </a:effectRef>
          <a:fontRef idx="minor">
            <a:schemeClr val="dk1"/>
          </a:fontRef>
        </dgm:style>
      </dgm:prSet>
      <dgm:spPr/>
      <dgm:t>
        <a:bodyPr/>
        <a:lstStyle/>
        <a:p>
          <a:endParaRPr lang="zh-TW" altLang="en-US"/>
        </a:p>
      </dgm:t>
    </dgm:pt>
    <dgm:pt modelId="{B0FAAC06-B0D9-4013-87E9-2B722BED3FAD}">
      <dgm:prSet>
        <dgm:style>
          <a:lnRef idx="1">
            <a:schemeClr val="accent6"/>
          </a:lnRef>
          <a:fillRef idx="2">
            <a:schemeClr val="accent6"/>
          </a:fillRef>
          <a:effectRef idx="1">
            <a:schemeClr val="accent6"/>
          </a:effectRef>
          <a:fontRef idx="minor">
            <a:schemeClr val="dk1"/>
          </a:fontRef>
        </dgm:style>
      </dgm:prSet>
      <dgm:spPr/>
      <dgm:t>
        <a:bodyPr/>
        <a:lstStyle/>
        <a:p>
          <a:pPr rtl="0"/>
          <a:r>
            <a:rPr lang="zh-TW" b="1" dirty="0" smtClean="0"/>
            <a:t>父母</a:t>
          </a:r>
          <a:endParaRPr lang="en-US" altLang="zh-TW" b="1" dirty="0" smtClean="0"/>
        </a:p>
        <a:p>
          <a:pPr rtl="0"/>
          <a:r>
            <a:rPr lang="en-US" b="1" dirty="0" smtClean="0"/>
            <a:t>(</a:t>
          </a:r>
          <a:r>
            <a:rPr lang="zh-TW" b="1" dirty="0" smtClean="0"/>
            <a:t>依長幼次序</a:t>
          </a:r>
          <a:r>
            <a:rPr lang="en-US" b="1" dirty="0" smtClean="0"/>
            <a:t>)</a:t>
          </a:r>
          <a:endParaRPr lang="zh-TW" b="1" dirty="0"/>
        </a:p>
      </dgm:t>
    </dgm:pt>
    <dgm:pt modelId="{4A31A2B7-DC73-4689-961F-FE605CF2C28E}" type="parTrans" cxnId="{15AF908C-0A96-48A2-B1D1-24E52775529C}">
      <dgm:prSet/>
      <dgm:spPr/>
      <dgm:t>
        <a:bodyPr/>
        <a:lstStyle/>
        <a:p>
          <a:endParaRPr lang="zh-TW" altLang="en-US"/>
        </a:p>
      </dgm:t>
    </dgm:pt>
    <dgm:pt modelId="{FB5AEE5C-90F2-440B-8E02-DD97BFED3310}" type="sibTrans" cxnId="{15AF908C-0A96-48A2-B1D1-24E52775529C}">
      <dgm:prSet>
        <dgm:style>
          <a:lnRef idx="2">
            <a:schemeClr val="accent6"/>
          </a:lnRef>
          <a:fillRef idx="1">
            <a:schemeClr val="lt1"/>
          </a:fillRef>
          <a:effectRef idx="0">
            <a:schemeClr val="accent6"/>
          </a:effectRef>
          <a:fontRef idx="minor">
            <a:schemeClr val="dk1"/>
          </a:fontRef>
        </dgm:style>
      </dgm:prSet>
      <dgm:spPr/>
      <dgm:t>
        <a:bodyPr/>
        <a:lstStyle/>
        <a:p>
          <a:endParaRPr lang="zh-TW" altLang="en-US"/>
        </a:p>
      </dgm:t>
    </dgm:pt>
    <dgm:pt modelId="{FC9B3A0B-FE09-4C3E-A33D-B2D29BEA5284}">
      <dgm:prSet>
        <dgm:style>
          <a:lnRef idx="1">
            <a:schemeClr val="accent6"/>
          </a:lnRef>
          <a:fillRef idx="2">
            <a:schemeClr val="accent6"/>
          </a:fillRef>
          <a:effectRef idx="1">
            <a:schemeClr val="accent6"/>
          </a:effectRef>
          <a:fontRef idx="minor">
            <a:schemeClr val="dk1"/>
          </a:fontRef>
        </dgm:style>
      </dgm:prSet>
      <dgm:spPr/>
      <dgm:t>
        <a:bodyPr/>
        <a:lstStyle/>
        <a:p>
          <a:pPr rtl="0"/>
          <a:r>
            <a:rPr lang="zh-TW" b="1" dirty="0" smtClean="0"/>
            <a:t>成年子女</a:t>
          </a:r>
          <a:endParaRPr lang="en-US" altLang="zh-TW" b="1" dirty="0" smtClean="0"/>
        </a:p>
        <a:p>
          <a:pPr rtl="0"/>
          <a:r>
            <a:rPr lang="en-US" b="1" dirty="0" smtClean="0"/>
            <a:t>(</a:t>
          </a:r>
          <a:r>
            <a:rPr lang="zh-TW" b="1" dirty="0" smtClean="0"/>
            <a:t>依長幼次序</a:t>
          </a:r>
          <a:r>
            <a:rPr lang="en-US" b="1" dirty="0" smtClean="0"/>
            <a:t>)</a:t>
          </a:r>
          <a:endParaRPr lang="zh-TW" b="1" dirty="0"/>
        </a:p>
      </dgm:t>
    </dgm:pt>
    <dgm:pt modelId="{BCC9F968-6504-4098-89F6-BFDCF9C6D015}" type="parTrans" cxnId="{94DEE1B3-1238-4D07-A39C-FE2B639CB74B}">
      <dgm:prSet/>
      <dgm:spPr/>
      <dgm:t>
        <a:bodyPr/>
        <a:lstStyle/>
        <a:p>
          <a:endParaRPr lang="zh-TW" altLang="en-US"/>
        </a:p>
      </dgm:t>
    </dgm:pt>
    <dgm:pt modelId="{EF7C6DFC-F128-4CF4-B0B2-335793BCC174}" type="sibTrans" cxnId="{94DEE1B3-1238-4D07-A39C-FE2B639CB74B}">
      <dgm:prSet>
        <dgm:style>
          <a:lnRef idx="2">
            <a:schemeClr val="accent6"/>
          </a:lnRef>
          <a:fillRef idx="1">
            <a:schemeClr val="lt1"/>
          </a:fillRef>
          <a:effectRef idx="0">
            <a:schemeClr val="accent6"/>
          </a:effectRef>
          <a:fontRef idx="minor">
            <a:schemeClr val="dk1"/>
          </a:fontRef>
        </dgm:style>
      </dgm:prSet>
      <dgm:spPr/>
      <dgm:t>
        <a:bodyPr/>
        <a:lstStyle/>
        <a:p>
          <a:endParaRPr lang="zh-TW" altLang="en-US"/>
        </a:p>
      </dgm:t>
    </dgm:pt>
    <dgm:pt modelId="{9D89D59E-A625-40E0-A473-F4001FEDDD2F}">
      <dgm:prSet>
        <dgm:style>
          <a:lnRef idx="1">
            <a:schemeClr val="accent6"/>
          </a:lnRef>
          <a:fillRef idx="2">
            <a:schemeClr val="accent6"/>
          </a:fillRef>
          <a:effectRef idx="1">
            <a:schemeClr val="accent6"/>
          </a:effectRef>
          <a:fontRef idx="minor">
            <a:schemeClr val="dk1"/>
          </a:fontRef>
        </dgm:style>
      </dgm:prSet>
      <dgm:spPr/>
      <dgm:t>
        <a:bodyPr/>
        <a:lstStyle/>
        <a:p>
          <a:pPr rtl="0"/>
          <a:r>
            <a:rPr lang="zh-TW" b="1" dirty="0" smtClean="0"/>
            <a:t>姻親</a:t>
          </a:r>
          <a:endParaRPr lang="en-US" altLang="zh-TW" b="1" dirty="0" smtClean="0"/>
        </a:p>
        <a:p>
          <a:pPr rtl="0"/>
          <a:r>
            <a:rPr lang="en-US" b="1" dirty="0" smtClean="0"/>
            <a:t>(</a:t>
          </a:r>
          <a:r>
            <a:rPr lang="zh-TW" b="1" dirty="0" smtClean="0"/>
            <a:t>依長幼次序</a:t>
          </a:r>
          <a:r>
            <a:rPr lang="en-US" b="1" dirty="0" smtClean="0"/>
            <a:t>)</a:t>
          </a:r>
          <a:endParaRPr lang="zh-TW" b="1" dirty="0"/>
        </a:p>
      </dgm:t>
    </dgm:pt>
    <dgm:pt modelId="{1BF3CD58-B85F-409C-AE20-A7B171F20EC7}" type="parTrans" cxnId="{330343F4-6DBF-4460-8AB8-5181F8D11E14}">
      <dgm:prSet/>
      <dgm:spPr/>
      <dgm:t>
        <a:bodyPr/>
        <a:lstStyle/>
        <a:p>
          <a:endParaRPr lang="zh-TW" altLang="en-US"/>
        </a:p>
      </dgm:t>
    </dgm:pt>
    <dgm:pt modelId="{F4F4FAA2-E2AF-4EF9-A034-A8428D18B3B3}" type="sibTrans" cxnId="{330343F4-6DBF-4460-8AB8-5181F8D11E14}">
      <dgm:prSet/>
      <dgm:spPr/>
      <dgm:t>
        <a:bodyPr/>
        <a:lstStyle/>
        <a:p>
          <a:endParaRPr lang="zh-TW" altLang="en-US"/>
        </a:p>
      </dgm:t>
    </dgm:pt>
    <dgm:pt modelId="{CAFD2C5D-67C0-444C-B464-107C7263F9B0}" type="pres">
      <dgm:prSet presAssocID="{4111023F-CEA6-4369-8617-11DFCC95C1C2}" presName="Name0" presStyleCnt="0">
        <dgm:presLayoutVars>
          <dgm:dir/>
          <dgm:resizeHandles val="exact"/>
        </dgm:presLayoutVars>
      </dgm:prSet>
      <dgm:spPr/>
      <dgm:t>
        <a:bodyPr/>
        <a:lstStyle/>
        <a:p>
          <a:endParaRPr lang="zh-TW" altLang="en-US"/>
        </a:p>
      </dgm:t>
    </dgm:pt>
    <dgm:pt modelId="{AE9E834F-25CC-46CD-9067-B086047F4113}" type="pres">
      <dgm:prSet presAssocID="{5075D325-EAC8-4932-B191-1348C0E53D25}" presName="node" presStyleLbl="node1" presStyleIdx="0" presStyleCnt="4">
        <dgm:presLayoutVars>
          <dgm:bulletEnabled val="1"/>
        </dgm:presLayoutVars>
      </dgm:prSet>
      <dgm:spPr/>
      <dgm:t>
        <a:bodyPr/>
        <a:lstStyle/>
        <a:p>
          <a:endParaRPr lang="zh-TW" altLang="en-US"/>
        </a:p>
      </dgm:t>
    </dgm:pt>
    <dgm:pt modelId="{C453281C-3A04-4BE5-9283-87DC908A771C}" type="pres">
      <dgm:prSet presAssocID="{45C156CD-C8F4-4BC6-A7CC-6AA20C1CB7F8}" presName="sibTrans" presStyleLbl="sibTrans2D1" presStyleIdx="0" presStyleCnt="3"/>
      <dgm:spPr/>
      <dgm:t>
        <a:bodyPr/>
        <a:lstStyle/>
        <a:p>
          <a:endParaRPr lang="zh-TW" altLang="en-US"/>
        </a:p>
      </dgm:t>
    </dgm:pt>
    <dgm:pt modelId="{586AC0D0-7B4F-452D-B7AD-C8F7D94B76CB}" type="pres">
      <dgm:prSet presAssocID="{45C156CD-C8F4-4BC6-A7CC-6AA20C1CB7F8}" presName="connectorText" presStyleLbl="sibTrans2D1" presStyleIdx="0" presStyleCnt="3"/>
      <dgm:spPr/>
      <dgm:t>
        <a:bodyPr/>
        <a:lstStyle/>
        <a:p>
          <a:endParaRPr lang="zh-TW" altLang="en-US"/>
        </a:p>
      </dgm:t>
    </dgm:pt>
    <dgm:pt modelId="{C3A7E1ED-C5CE-46E5-847F-4634541B024F}" type="pres">
      <dgm:prSet presAssocID="{B0FAAC06-B0D9-4013-87E9-2B722BED3FAD}" presName="node" presStyleLbl="node1" presStyleIdx="1" presStyleCnt="4">
        <dgm:presLayoutVars>
          <dgm:bulletEnabled val="1"/>
        </dgm:presLayoutVars>
      </dgm:prSet>
      <dgm:spPr/>
      <dgm:t>
        <a:bodyPr/>
        <a:lstStyle/>
        <a:p>
          <a:endParaRPr lang="zh-TW" altLang="en-US"/>
        </a:p>
      </dgm:t>
    </dgm:pt>
    <dgm:pt modelId="{166AEDF8-573A-454D-8A0C-40C8AE062D24}" type="pres">
      <dgm:prSet presAssocID="{FB5AEE5C-90F2-440B-8E02-DD97BFED3310}" presName="sibTrans" presStyleLbl="sibTrans2D1" presStyleIdx="1" presStyleCnt="3"/>
      <dgm:spPr/>
      <dgm:t>
        <a:bodyPr/>
        <a:lstStyle/>
        <a:p>
          <a:endParaRPr lang="zh-TW" altLang="en-US"/>
        </a:p>
      </dgm:t>
    </dgm:pt>
    <dgm:pt modelId="{C0B521B0-E4E3-4138-8830-C7A7AF795D84}" type="pres">
      <dgm:prSet presAssocID="{FB5AEE5C-90F2-440B-8E02-DD97BFED3310}" presName="connectorText" presStyleLbl="sibTrans2D1" presStyleIdx="1" presStyleCnt="3"/>
      <dgm:spPr/>
      <dgm:t>
        <a:bodyPr/>
        <a:lstStyle/>
        <a:p>
          <a:endParaRPr lang="zh-TW" altLang="en-US"/>
        </a:p>
      </dgm:t>
    </dgm:pt>
    <dgm:pt modelId="{A5A3DA66-1DAE-46E2-892C-C16E1F8F8A49}" type="pres">
      <dgm:prSet presAssocID="{FC9B3A0B-FE09-4C3E-A33D-B2D29BEA5284}" presName="node" presStyleLbl="node1" presStyleIdx="2" presStyleCnt="4">
        <dgm:presLayoutVars>
          <dgm:bulletEnabled val="1"/>
        </dgm:presLayoutVars>
      </dgm:prSet>
      <dgm:spPr/>
      <dgm:t>
        <a:bodyPr/>
        <a:lstStyle/>
        <a:p>
          <a:endParaRPr lang="zh-TW" altLang="en-US"/>
        </a:p>
      </dgm:t>
    </dgm:pt>
    <dgm:pt modelId="{CB510D64-7C73-4207-BE7E-6EB24869582D}" type="pres">
      <dgm:prSet presAssocID="{EF7C6DFC-F128-4CF4-B0B2-335793BCC174}" presName="sibTrans" presStyleLbl="sibTrans2D1" presStyleIdx="2" presStyleCnt="3"/>
      <dgm:spPr/>
      <dgm:t>
        <a:bodyPr/>
        <a:lstStyle/>
        <a:p>
          <a:endParaRPr lang="zh-TW" altLang="en-US"/>
        </a:p>
      </dgm:t>
    </dgm:pt>
    <dgm:pt modelId="{3C04B111-9458-44E3-B216-D035A49DB04A}" type="pres">
      <dgm:prSet presAssocID="{EF7C6DFC-F128-4CF4-B0B2-335793BCC174}" presName="connectorText" presStyleLbl="sibTrans2D1" presStyleIdx="2" presStyleCnt="3"/>
      <dgm:spPr/>
      <dgm:t>
        <a:bodyPr/>
        <a:lstStyle/>
        <a:p>
          <a:endParaRPr lang="zh-TW" altLang="en-US"/>
        </a:p>
      </dgm:t>
    </dgm:pt>
    <dgm:pt modelId="{44B6FEC1-1763-4184-BFC4-B771AE9C9D57}" type="pres">
      <dgm:prSet presAssocID="{9D89D59E-A625-40E0-A473-F4001FEDDD2F}" presName="node" presStyleLbl="node1" presStyleIdx="3" presStyleCnt="4">
        <dgm:presLayoutVars>
          <dgm:bulletEnabled val="1"/>
        </dgm:presLayoutVars>
      </dgm:prSet>
      <dgm:spPr/>
      <dgm:t>
        <a:bodyPr/>
        <a:lstStyle/>
        <a:p>
          <a:endParaRPr lang="zh-TW" altLang="en-US"/>
        </a:p>
      </dgm:t>
    </dgm:pt>
  </dgm:ptLst>
  <dgm:cxnLst>
    <dgm:cxn modelId="{9E0118BE-E8E4-4562-BC81-5719E6557E96}" type="presOf" srcId="{45C156CD-C8F4-4BC6-A7CC-6AA20C1CB7F8}" destId="{586AC0D0-7B4F-452D-B7AD-C8F7D94B76CB}" srcOrd="1" destOrd="0" presId="urn:microsoft.com/office/officeart/2005/8/layout/process1"/>
    <dgm:cxn modelId="{F4045832-0BE0-417B-824E-B188D31B48F9}" type="presOf" srcId="{4111023F-CEA6-4369-8617-11DFCC95C1C2}" destId="{CAFD2C5D-67C0-444C-B464-107C7263F9B0}" srcOrd="0" destOrd="0" presId="urn:microsoft.com/office/officeart/2005/8/layout/process1"/>
    <dgm:cxn modelId="{CA1CDC94-5FAF-415D-BAD7-8711DF9B9A5E}" srcId="{4111023F-CEA6-4369-8617-11DFCC95C1C2}" destId="{5075D325-EAC8-4932-B191-1348C0E53D25}" srcOrd="0" destOrd="0" parTransId="{D2EAA678-3FC3-41AD-82D1-B08313F8E0F8}" sibTransId="{45C156CD-C8F4-4BC6-A7CC-6AA20C1CB7F8}"/>
    <dgm:cxn modelId="{4641B03E-B5E1-49F7-8677-B9A0B72AB3CD}" type="presOf" srcId="{45C156CD-C8F4-4BC6-A7CC-6AA20C1CB7F8}" destId="{C453281C-3A04-4BE5-9283-87DC908A771C}" srcOrd="0" destOrd="0" presId="urn:microsoft.com/office/officeart/2005/8/layout/process1"/>
    <dgm:cxn modelId="{330343F4-6DBF-4460-8AB8-5181F8D11E14}" srcId="{4111023F-CEA6-4369-8617-11DFCC95C1C2}" destId="{9D89D59E-A625-40E0-A473-F4001FEDDD2F}" srcOrd="3" destOrd="0" parTransId="{1BF3CD58-B85F-409C-AE20-A7B171F20EC7}" sibTransId="{F4F4FAA2-E2AF-4EF9-A034-A8428D18B3B3}"/>
    <dgm:cxn modelId="{CAF22A3F-EA20-4A61-A328-FECE9CFD3EC9}" type="presOf" srcId="{5075D325-EAC8-4932-B191-1348C0E53D25}" destId="{AE9E834F-25CC-46CD-9067-B086047F4113}" srcOrd="0" destOrd="0" presId="urn:microsoft.com/office/officeart/2005/8/layout/process1"/>
    <dgm:cxn modelId="{9D55AB24-B8D0-4759-BF8E-968441BE2DD9}" type="presOf" srcId="{EF7C6DFC-F128-4CF4-B0B2-335793BCC174}" destId="{3C04B111-9458-44E3-B216-D035A49DB04A}" srcOrd="1" destOrd="0" presId="urn:microsoft.com/office/officeart/2005/8/layout/process1"/>
    <dgm:cxn modelId="{93B5B9A2-A9CF-4758-84CE-E6DAC7E0277E}" type="presOf" srcId="{FB5AEE5C-90F2-440B-8E02-DD97BFED3310}" destId="{166AEDF8-573A-454D-8A0C-40C8AE062D24}" srcOrd="0" destOrd="0" presId="urn:microsoft.com/office/officeart/2005/8/layout/process1"/>
    <dgm:cxn modelId="{47DB3F95-6194-468D-AE1E-49A0A72069FA}" type="presOf" srcId="{FB5AEE5C-90F2-440B-8E02-DD97BFED3310}" destId="{C0B521B0-E4E3-4138-8830-C7A7AF795D84}" srcOrd="1" destOrd="0" presId="urn:microsoft.com/office/officeart/2005/8/layout/process1"/>
    <dgm:cxn modelId="{94DEE1B3-1238-4D07-A39C-FE2B639CB74B}" srcId="{4111023F-CEA6-4369-8617-11DFCC95C1C2}" destId="{FC9B3A0B-FE09-4C3E-A33D-B2D29BEA5284}" srcOrd="2" destOrd="0" parTransId="{BCC9F968-6504-4098-89F6-BFDCF9C6D015}" sibTransId="{EF7C6DFC-F128-4CF4-B0B2-335793BCC174}"/>
    <dgm:cxn modelId="{32D9C4DA-7F11-4BB4-8F1B-A4330A8E2E12}" type="presOf" srcId="{9D89D59E-A625-40E0-A473-F4001FEDDD2F}" destId="{44B6FEC1-1763-4184-BFC4-B771AE9C9D57}" srcOrd="0" destOrd="0" presId="urn:microsoft.com/office/officeart/2005/8/layout/process1"/>
    <dgm:cxn modelId="{6C938C79-782A-43C1-B954-B9C561C3B647}" type="presOf" srcId="{B0FAAC06-B0D9-4013-87E9-2B722BED3FAD}" destId="{C3A7E1ED-C5CE-46E5-847F-4634541B024F}" srcOrd="0" destOrd="0" presId="urn:microsoft.com/office/officeart/2005/8/layout/process1"/>
    <dgm:cxn modelId="{CB37039F-31BB-49A9-8049-C37F68BE9097}" type="presOf" srcId="{EF7C6DFC-F128-4CF4-B0B2-335793BCC174}" destId="{CB510D64-7C73-4207-BE7E-6EB24869582D}" srcOrd="0" destOrd="0" presId="urn:microsoft.com/office/officeart/2005/8/layout/process1"/>
    <dgm:cxn modelId="{15AF908C-0A96-48A2-B1D1-24E52775529C}" srcId="{4111023F-CEA6-4369-8617-11DFCC95C1C2}" destId="{B0FAAC06-B0D9-4013-87E9-2B722BED3FAD}" srcOrd="1" destOrd="0" parTransId="{4A31A2B7-DC73-4689-961F-FE605CF2C28E}" sibTransId="{FB5AEE5C-90F2-440B-8E02-DD97BFED3310}"/>
    <dgm:cxn modelId="{E5661380-78AA-411F-9346-AB5ADCE821B3}" type="presOf" srcId="{FC9B3A0B-FE09-4C3E-A33D-B2D29BEA5284}" destId="{A5A3DA66-1DAE-46E2-892C-C16E1F8F8A49}" srcOrd="0" destOrd="0" presId="urn:microsoft.com/office/officeart/2005/8/layout/process1"/>
    <dgm:cxn modelId="{66689053-D6AD-4691-B4CA-6823480EA72C}" type="presParOf" srcId="{CAFD2C5D-67C0-444C-B464-107C7263F9B0}" destId="{AE9E834F-25CC-46CD-9067-B086047F4113}" srcOrd="0" destOrd="0" presId="urn:microsoft.com/office/officeart/2005/8/layout/process1"/>
    <dgm:cxn modelId="{793FA4C0-B1A2-4AF2-9B94-643A74A873E3}" type="presParOf" srcId="{CAFD2C5D-67C0-444C-B464-107C7263F9B0}" destId="{C453281C-3A04-4BE5-9283-87DC908A771C}" srcOrd="1" destOrd="0" presId="urn:microsoft.com/office/officeart/2005/8/layout/process1"/>
    <dgm:cxn modelId="{72202822-2170-44EA-A4A7-5B5E50D73137}" type="presParOf" srcId="{C453281C-3A04-4BE5-9283-87DC908A771C}" destId="{586AC0D0-7B4F-452D-B7AD-C8F7D94B76CB}" srcOrd="0" destOrd="0" presId="urn:microsoft.com/office/officeart/2005/8/layout/process1"/>
    <dgm:cxn modelId="{E9302C02-BF2C-45C4-B7B6-A3AF7B6E33DF}" type="presParOf" srcId="{CAFD2C5D-67C0-444C-B464-107C7263F9B0}" destId="{C3A7E1ED-C5CE-46E5-847F-4634541B024F}" srcOrd="2" destOrd="0" presId="urn:microsoft.com/office/officeart/2005/8/layout/process1"/>
    <dgm:cxn modelId="{3AEE3321-3751-4EAB-A161-24B3FE9356AA}" type="presParOf" srcId="{CAFD2C5D-67C0-444C-B464-107C7263F9B0}" destId="{166AEDF8-573A-454D-8A0C-40C8AE062D24}" srcOrd="3" destOrd="0" presId="urn:microsoft.com/office/officeart/2005/8/layout/process1"/>
    <dgm:cxn modelId="{86D56C76-DE84-413F-AD8E-5029495DB751}" type="presParOf" srcId="{166AEDF8-573A-454D-8A0C-40C8AE062D24}" destId="{C0B521B0-E4E3-4138-8830-C7A7AF795D84}" srcOrd="0" destOrd="0" presId="urn:microsoft.com/office/officeart/2005/8/layout/process1"/>
    <dgm:cxn modelId="{E54EDCE7-284A-40C6-A098-EF3B7C4A8A1F}" type="presParOf" srcId="{CAFD2C5D-67C0-444C-B464-107C7263F9B0}" destId="{A5A3DA66-1DAE-46E2-892C-C16E1F8F8A49}" srcOrd="4" destOrd="0" presId="urn:microsoft.com/office/officeart/2005/8/layout/process1"/>
    <dgm:cxn modelId="{07DB6133-4094-427F-B104-555D21621F7C}" type="presParOf" srcId="{CAFD2C5D-67C0-444C-B464-107C7263F9B0}" destId="{CB510D64-7C73-4207-BE7E-6EB24869582D}" srcOrd="5" destOrd="0" presId="urn:microsoft.com/office/officeart/2005/8/layout/process1"/>
    <dgm:cxn modelId="{073E6DD0-BF0D-4234-8280-1793F7F39765}" type="presParOf" srcId="{CB510D64-7C73-4207-BE7E-6EB24869582D}" destId="{3C04B111-9458-44E3-B216-D035A49DB04A}" srcOrd="0" destOrd="0" presId="urn:microsoft.com/office/officeart/2005/8/layout/process1"/>
    <dgm:cxn modelId="{660A3AB3-F4F7-47DD-93C1-F552F1272228}" type="presParOf" srcId="{CAFD2C5D-67C0-444C-B464-107C7263F9B0}" destId="{44B6FEC1-1763-4184-BFC4-B771AE9C9D5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F639A7-80EF-4E34-A69F-C717DBF9A52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TW" altLang="en-US"/>
        </a:p>
      </dgm:t>
    </dgm:pt>
    <dgm:pt modelId="{C0BCF31C-B89F-4D1A-B79F-5E95F737EFE3}">
      <dgm:prSet>
        <dgm:style>
          <a:lnRef idx="1">
            <a:schemeClr val="accent4"/>
          </a:lnRef>
          <a:fillRef idx="2">
            <a:schemeClr val="accent4"/>
          </a:fillRef>
          <a:effectRef idx="1">
            <a:schemeClr val="accent4"/>
          </a:effectRef>
          <a:fontRef idx="minor">
            <a:schemeClr val="dk1"/>
          </a:fontRef>
        </dgm:style>
      </dgm:prSet>
      <dgm:spPr/>
      <dgm:t>
        <a:bodyPr/>
        <a:lstStyle/>
        <a:p>
          <a:pPr rtl="0"/>
          <a:r>
            <a:rPr lang="zh-TW" b="1" dirty="0" smtClean="0"/>
            <a:t>所有權人</a:t>
          </a:r>
          <a:endParaRPr lang="zh-TW" b="1" dirty="0"/>
        </a:p>
      </dgm:t>
    </dgm:pt>
    <dgm:pt modelId="{049547CE-5514-4557-9F6C-A500DB8904CB}" type="parTrans" cxnId="{BC5B69A2-B2B3-41EC-9296-02A1BD12B117}">
      <dgm:prSet/>
      <dgm:spPr/>
      <dgm:t>
        <a:bodyPr/>
        <a:lstStyle/>
        <a:p>
          <a:endParaRPr lang="zh-TW" altLang="en-US"/>
        </a:p>
      </dgm:t>
    </dgm:pt>
    <dgm:pt modelId="{49D33834-E814-4744-97F3-46A5906462F3}" type="sibTrans" cxnId="{BC5B69A2-B2B3-41EC-9296-02A1BD12B117}">
      <dgm:prSet>
        <dgm:style>
          <a:lnRef idx="2">
            <a:schemeClr val="accent4"/>
          </a:lnRef>
          <a:fillRef idx="1">
            <a:schemeClr val="lt1"/>
          </a:fillRef>
          <a:effectRef idx="0">
            <a:schemeClr val="accent4"/>
          </a:effectRef>
          <a:fontRef idx="minor">
            <a:schemeClr val="dk1"/>
          </a:fontRef>
        </dgm:style>
      </dgm:prSet>
      <dgm:spPr/>
      <dgm:t>
        <a:bodyPr/>
        <a:lstStyle/>
        <a:p>
          <a:endParaRPr lang="zh-TW" altLang="en-US"/>
        </a:p>
      </dgm:t>
    </dgm:pt>
    <dgm:pt modelId="{95987FA9-E471-4336-9293-516BA6ACDA86}">
      <dgm:prSet>
        <dgm:style>
          <a:lnRef idx="1">
            <a:schemeClr val="accent4"/>
          </a:lnRef>
          <a:fillRef idx="2">
            <a:schemeClr val="accent4"/>
          </a:fillRef>
          <a:effectRef idx="1">
            <a:schemeClr val="accent4"/>
          </a:effectRef>
          <a:fontRef idx="minor">
            <a:schemeClr val="dk1"/>
          </a:fontRef>
        </dgm:style>
      </dgm:prSet>
      <dgm:spPr/>
      <dgm:t>
        <a:bodyPr/>
        <a:lstStyle/>
        <a:p>
          <a:pPr rtl="0"/>
          <a:r>
            <a:rPr lang="zh-TW" b="1" smtClean="0"/>
            <a:t>配偶</a:t>
          </a:r>
          <a:endParaRPr lang="zh-TW" b="1"/>
        </a:p>
      </dgm:t>
    </dgm:pt>
    <dgm:pt modelId="{1B5692C6-6E7E-450E-9EB2-A4F370B0B120}" type="parTrans" cxnId="{8EEA80A1-958B-4967-9C29-ACBA1F28F007}">
      <dgm:prSet/>
      <dgm:spPr/>
      <dgm:t>
        <a:bodyPr/>
        <a:lstStyle/>
        <a:p>
          <a:endParaRPr lang="zh-TW" altLang="en-US"/>
        </a:p>
      </dgm:t>
    </dgm:pt>
    <dgm:pt modelId="{0B0BED41-8F6F-4126-9335-582B3BF36E5D}" type="sibTrans" cxnId="{8EEA80A1-958B-4967-9C29-ACBA1F28F007}">
      <dgm:prSet>
        <dgm:style>
          <a:lnRef idx="2">
            <a:schemeClr val="accent4"/>
          </a:lnRef>
          <a:fillRef idx="1">
            <a:schemeClr val="lt1"/>
          </a:fillRef>
          <a:effectRef idx="0">
            <a:schemeClr val="accent4"/>
          </a:effectRef>
          <a:fontRef idx="minor">
            <a:schemeClr val="dk1"/>
          </a:fontRef>
        </dgm:style>
      </dgm:prSet>
      <dgm:spPr/>
      <dgm:t>
        <a:bodyPr/>
        <a:lstStyle/>
        <a:p>
          <a:endParaRPr lang="zh-TW" altLang="en-US"/>
        </a:p>
      </dgm:t>
    </dgm:pt>
    <dgm:pt modelId="{25FFD473-B9DF-448E-A906-06935ECF6219}">
      <dgm:prSet>
        <dgm:style>
          <a:lnRef idx="1">
            <a:schemeClr val="accent4"/>
          </a:lnRef>
          <a:fillRef idx="2">
            <a:schemeClr val="accent4"/>
          </a:fillRef>
          <a:effectRef idx="1">
            <a:schemeClr val="accent4"/>
          </a:effectRef>
          <a:fontRef idx="minor">
            <a:schemeClr val="dk1"/>
          </a:fontRef>
        </dgm:style>
      </dgm:prSet>
      <dgm:spPr/>
      <dgm:t>
        <a:bodyPr/>
        <a:lstStyle/>
        <a:p>
          <a:pPr rtl="0"/>
          <a:r>
            <a:rPr lang="zh-TW" b="1" dirty="0" smtClean="0"/>
            <a:t>未成年子女</a:t>
          </a:r>
          <a:endParaRPr lang="en-US" altLang="zh-TW" b="1" dirty="0" smtClean="0"/>
        </a:p>
        <a:p>
          <a:pPr rtl="0"/>
          <a:r>
            <a:rPr lang="en-US" b="1" dirty="0" smtClean="0"/>
            <a:t>(</a:t>
          </a:r>
          <a:r>
            <a:rPr lang="zh-TW" b="1" dirty="0" smtClean="0"/>
            <a:t>依長幼次序</a:t>
          </a:r>
          <a:r>
            <a:rPr lang="en-US" b="1" dirty="0" smtClean="0"/>
            <a:t>)</a:t>
          </a:r>
          <a:endParaRPr lang="zh-TW" b="1" dirty="0"/>
        </a:p>
      </dgm:t>
    </dgm:pt>
    <dgm:pt modelId="{9CD1F7E5-96F8-4E57-89D9-45626A58AA24}" type="parTrans" cxnId="{AB1F2C98-524C-4BAC-B86B-1CA9560A80E5}">
      <dgm:prSet/>
      <dgm:spPr/>
      <dgm:t>
        <a:bodyPr/>
        <a:lstStyle/>
        <a:p>
          <a:endParaRPr lang="zh-TW" altLang="en-US"/>
        </a:p>
      </dgm:t>
    </dgm:pt>
    <dgm:pt modelId="{B2987643-DAAC-4AAB-B262-0D9C1DFAE378}" type="sibTrans" cxnId="{AB1F2C98-524C-4BAC-B86B-1CA9560A80E5}">
      <dgm:prSet/>
      <dgm:spPr/>
      <dgm:t>
        <a:bodyPr/>
        <a:lstStyle/>
        <a:p>
          <a:endParaRPr lang="zh-TW" altLang="en-US"/>
        </a:p>
      </dgm:t>
    </dgm:pt>
    <dgm:pt modelId="{9519F914-D8D1-4DE3-9A7D-CCF460734C5C}" type="pres">
      <dgm:prSet presAssocID="{A9F639A7-80EF-4E34-A69F-C717DBF9A526}" presName="Name0" presStyleCnt="0">
        <dgm:presLayoutVars>
          <dgm:dir/>
          <dgm:resizeHandles val="exact"/>
        </dgm:presLayoutVars>
      </dgm:prSet>
      <dgm:spPr/>
      <dgm:t>
        <a:bodyPr/>
        <a:lstStyle/>
        <a:p>
          <a:endParaRPr lang="zh-TW" altLang="en-US"/>
        </a:p>
      </dgm:t>
    </dgm:pt>
    <dgm:pt modelId="{678CBDF2-4990-450B-9F0B-73F870F60E32}" type="pres">
      <dgm:prSet presAssocID="{C0BCF31C-B89F-4D1A-B79F-5E95F737EFE3}" presName="node" presStyleLbl="node1" presStyleIdx="0" presStyleCnt="3" custScaleY="82886" custLinFactNeighborX="2411" custLinFactNeighborY="3875">
        <dgm:presLayoutVars>
          <dgm:bulletEnabled val="1"/>
        </dgm:presLayoutVars>
      </dgm:prSet>
      <dgm:spPr/>
      <dgm:t>
        <a:bodyPr/>
        <a:lstStyle/>
        <a:p>
          <a:endParaRPr lang="zh-TW" altLang="en-US"/>
        </a:p>
      </dgm:t>
    </dgm:pt>
    <dgm:pt modelId="{78CDF4DE-DD38-4752-87D9-A0783783D1AC}" type="pres">
      <dgm:prSet presAssocID="{49D33834-E814-4744-97F3-46A5906462F3}" presName="sibTrans" presStyleLbl="sibTrans2D1" presStyleIdx="0" presStyleCnt="2"/>
      <dgm:spPr/>
      <dgm:t>
        <a:bodyPr/>
        <a:lstStyle/>
        <a:p>
          <a:endParaRPr lang="zh-TW" altLang="en-US"/>
        </a:p>
      </dgm:t>
    </dgm:pt>
    <dgm:pt modelId="{B7FD6961-8E66-47D9-B4EE-0D8FD8A8A48B}" type="pres">
      <dgm:prSet presAssocID="{49D33834-E814-4744-97F3-46A5906462F3}" presName="connectorText" presStyleLbl="sibTrans2D1" presStyleIdx="0" presStyleCnt="2"/>
      <dgm:spPr/>
      <dgm:t>
        <a:bodyPr/>
        <a:lstStyle/>
        <a:p>
          <a:endParaRPr lang="zh-TW" altLang="en-US"/>
        </a:p>
      </dgm:t>
    </dgm:pt>
    <dgm:pt modelId="{5CC360BF-EFA4-424A-B797-DF4DE439CF86}" type="pres">
      <dgm:prSet presAssocID="{95987FA9-E471-4336-9293-516BA6ACDA86}" presName="node" presStyleLbl="node1" presStyleIdx="1" presStyleCnt="3" custLinFactNeighborX="-2477" custLinFactNeighborY="-2290">
        <dgm:presLayoutVars>
          <dgm:bulletEnabled val="1"/>
        </dgm:presLayoutVars>
      </dgm:prSet>
      <dgm:spPr/>
      <dgm:t>
        <a:bodyPr/>
        <a:lstStyle/>
        <a:p>
          <a:endParaRPr lang="zh-TW" altLang="en-US"/>
        </a:p>
      </dgm:t>
    </dgm:pt>
    <dgm:pt modelId="{0CE38BCC-74AB-4F13-B6F0-8C2115B1AE18}" type="pres">
      <dgm:prSet presAssocID="{0B0BED41-8F6F-4126-9335-582B3BF36E5D}" presName="sibTrans" presStyleLbl="sibTrans2D1" presStyleIdx="1" presStyleCnt="2"/>
      <dgm:spPr/>
      <dgm:t>
        <a:bodyPr/>
        <a:lstStyle/>
        <a:p>
          <a:endParaRPr lang="zh-TW" altLang="en-US"/>
        </a:p>
      </dgm:t>
    </dgm:pt>
    <dgm:pt modelId="{B9E5788C-88B8-487D-A497-3EE9CBFFEBB8}" type="pres">
      <dgm:prSet presAssocID="{0B0BED41-8F6F-4126-9335-582B3BF36E5D}" presName="connectorText" presStyleLbl="sibTrans2D1" presStyleIdx="1" presStyleCnt="2"/>
      <dgm:spPr/>
      <dgm:t>
        <a:bodyPr/>
        <a:lstStyle/>
        <a:p>
          <a:endParaRPr lang="zh-TW" altLang="en-US"/>
        </a:p>
      </dgm:t>
    </dgm:pt>
    <dgm:pt modelId="{4A0520F9-929A-4EA8-8822-2397A1833C66}" type="pres">
      <dgm:prSet presAssocID="{25FFD473-B9DF-448E-A906-06935ECF6219}" presName="node" presStyleLbl="node1" presStyleIdx="2" presStyleCnt="3" custLinFactNeighborX="3093" custLinFactNeighborY="-2290">
        <dgm:presLayoutVars>
          <dgm:bulletEnabled val="1"/>
        </dgm:presLayoutVars>
      </dgm:prSet>
      <dgm:spPr/>
      <dgm:t>
        <a:bodyPr/>
        <a:lstStyle/>
        <a:p>
          <a:endParaRPr lang="zh-TW" altLang="en-US"/>
        </a:p>
      </dgm:t>
    </dgm:pt>
  </dgm:ptLst>
  <dgm:cxnLst>
    <dgm:cxn modelId="{469C9AE4-CB90-4A72-B285-84C3FEB26F03}" type="presOf" srcId="{49D33834-E814-4744-97F3-46A5906462F3}" destId="{B7FD6961-8E66-47D9-B4EE-0D8FD8A8A48B}" srcOrd="1" destOrd="0" presId="urn:microsoft.com/office/officeart/2005/8/layout/process1"/>
    <dgm:cxn modelId="{F6B43733-CA0C-406D-B57B-0C387AEB2381}" type="presOf" srcId="{0B0BED41-8F6F-4126-9335-582B3BF36E5D}" destId="{0CE38BCC-74AB-4F13-B6F0-8C2115B1AE18}" srcOrd="0" destOrd="0" presId="urn:microsoft.com/office/officeart/2005/8/layout/process1"/>
    <dgm:cxn modelId="{8EEA80A1-958B-4967-9C29-ACBA1F28F007}" srcId="{A9F639A7-80EF-4E34-A69F-C717DBF9A526}" destId="{95987FA9-E471-4336-9293-516BA6ACDA86}" srcOrd="1" destOrd="0" parTransId="{1B5692C6-6E7E-450E-9EB2-A4F370B0B120}" sibTransId="{0B0BED41-8F6F-4126-9335-582B3BF36E5D}"/>
    <dgm:cxn modelId="{7851167E-7F21-49AB-848E-8728D32BF3DF}" type="presOf" srcId="{25FFD473-B9DF-448E-A906-06935ECF6219}" destId="{4A0520F9-929A-4EA8-8822-2397A1833C66}" srcOrd="0" destOrd="0" presId="urn:microsoft.com/office/officeart/2005/8/layout/process1"/>
    <dgm:cxn modelId="{54A27BFF-6778-426E-A63A-E6B0F5FADD08}" type="presOf" srcId="{49D33834-E814-4744-97F3-46A5906462F3}" destId="{78CDF4DE-DD38-4752-87D9-A0783783D1AC}" srcOrd="0" destOrd="0" presId="urn:microsoft.com/office/officeart/2005/8/layout/process1"/>
    <dgm:cxn modelId="{AB1F2C98-524C-4BAC-B86B-1CA9560A80E5}" srcId="{A9F639A7-80EF-4E34-A69F-C717DBF9A526}" destId="{25FFD473-B9DF-448E-A906-06935ECF6219}" srcOrd="2" destOrd="0" parTransId="{9CD1F7E5-96F8-4E57-89D9-45626A58AA24}" sibTransId="{B2987643-DAAC-4AAB-B262-0D9C1DFAE378}"/>
    <dgm:cxn modelId="{1B399185-3483-473F-8619-11B77B0BB73F}" type="presOf" srcId="{0B0BED41-8F6F-4126-9335-582B3BF36E5D}" destId="{B9E5788C-88B8-487D-A497-3EE9CBFFEBB8}" srcOrd="1" destOrd="0" presId="urn:microsoft.com/office/officeart/2005/8/layout/process1"/>
    <dgm:cxn modelId="{EBC80B17-D5D3-4632-9994-617B54268371}" type="presOf" srcId="{95987FA9-E471-4336-9293-516BA6ACDA86}" destId="{5CC360BF-EFA4-424A-B797-DF4DE439CF86}" srcOrd="0" destOrd="0" presId="urn:microsoft.com/office/officeart/2005/8/layout/process1"/>
    <dgm:cxn modelId="{BC5B69A2-B2B3-41EC-9296-02A1BD12B117}" srcId="{A9F639A7-80EF-4E34-A69F-C717DBF9A526}" destId="{C0BCF31C-B89F-4D1A-B79F-5E95F737EFE3}" srcOrd="0" destOrd="0" parTransId="{049547CE-5514-4557-9F6C-A500DB8904CB}" sibTransId="{49D33834-E814-4744-97F3-46A5906462F3}"/>
    <dgm:cxn modelId="{238B8755-453D-4184-8A32-FEA6801E8A30}" type="presOf" srcId="{C0BCF31C-B89F-4D1A-B79F-5E95F737EFE3}" destId="{678CBDF2-4990-450B-9F0B-73F870F60E32}" srcOrd="0" destOrd="0" presId="urn:microsoft.com/office/officeart/2005/8/layout/process1"/>
    <dgm:cxn modelId="{37087939-CCEB-42C5-A41C-17824A6BEB2B}" type="presOf" srcId="{A9F639A7-80EF-4E34-A69F-C717DBF9A526}" destId="{9519F914-D8D1-4DE3-9A7D-CCF460734C5C}" srcOrd="0" destOrd="0" presId="urn:microsoft.com/office/officeart/2005/8/layout/process1"/>
    <dgm:cxn modelId="{BC577AD0-1972-4D64-83F6-FF7FB50254B4}" type="presParOf" srcId="{9519F914-D8D1-4DE3-9A7D-CCF460734C5C}" destId="{678CBDF2-4990-450B-9F0B-73F870F60E32}" srcOrd="0" destOrd="0" presId="urn:microsoft.com/office/officeart/2005/8/layout/process1"/>
    <dgm:cxn modelId="{74D5F2AD-1DAF-4FC3-9E77-87CB12040A1C}" type="presParOf" srcId="{9519F914-D8D1-4DE3-9A7D-CCF460734C5C}" destId="{78CDF4DE-DD38-4752-87D9-A0783783D1AC}" srcOrd="1" destOrd="0" presId="urn:microsoft.com/office/officeart/2005/8/layout/process1"/>
    <dgm:cxn modelId="{5C6321AB-669A-4FCC-B00F-57A5BC1B79F1}" type="presParOf" srcId="{78CDF4DE-DD38-4752-87D9-A0783783D1AC}" destId="{B7FD6961-8E66-47D9-B4EE-0D8FD8A8A48B}" srcOrd="0" destOrd="0" presId="urn:microsoft.com/office/officeart/2005/8/layout/process1"/>
    <dgm:cxn modelId="{B7D42430-9866-4824-8CE0-B4099DE42CF5}" type="presParOf" srcId="{9519F914-D8D1-4DE3-9A7D-CCF460734C5C}" destId="{5CC360BF-EFA4-424A-B797-DF4DE439CF86}" srcOrd="2" destOrd="0" presId="urn:microsoft.com/office/officeart/2005/8/layout/process1"/>
    <dgm:cxn modelId="{3444349F-994F-480A-9E67-97B9CCCACB54}" type="presParOf" srcId="{9519F914-D8D1-4DE3-9A7D-CCF460734C5C}" destId="{0CE38BCC-74AB-4F13-B6F0-8C2115B1AE18}" srcOrd="3" destOrd="0" presId="urn:microsoft.com/office/officeart/2005/8/layout/process1"/>
    <dgm:cxn modelId="{B7DF2A61-5AE9-472B-9935-013CC8A4D173}" type="presParOf" srcId="{0CE38BCC-74AB-4F13-B6F0-8C2115B1AE18}" destId="{B9E5788C-88B8-487D-A497-3EE9CBFFEBB8}" srcOrd="0" destOrd="0" presId="urn:microsoft.com/office/officeart/2005/8/layout/process1"/>
    <dgm:cxn modelId="{C1F3CC70-A27A-4B93-B54B-B6AAD09F72E3}" type="presParOf" srcId="{9519F914-D8D1-4DE3-9A7D-CCF460734C5C}" destId="{4A0520F9-929A-4EA8-8822-2397A1833C66}"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73B524-A369-4569-987E-C5EDC083E6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A3DEFFFC-5D1B-44FB-81B0-250C17B5A5BA}">
      <dgm:prSet phldrT="[文字]" custT="1"/>
      <dgm:spPr/>
      <dgm:t>
        <a:bodyPr/>
        <a:lstStyle/>
        <a:p>
          <a:r>
            <a:rPr lang="zh-TW" altLang="en-US" sz="2400" b="1" kern="1200" dirty="0" smtClean="0">
              <a:solidFill>
                <a:schemeClr val="tx1"/>
              </a:solidFill>
              <a:latin typeface="+mn-lt"/>
              <a:ea typeface="Adobe 繁黑體 Std B"/>
              <a:cs typeface="+mn-cs"/>
            </a:rPr>
            <a:t>一生一次 自用住宅優惠稅率</a:t>
          </a:r>
        </a:p>
      </dgm:t>
    </dgm:pt>
    <dgm:pt modelId="{98E16FB5-864A-4741-9BC5-FB360A60B376}" type="sibTrans" cxnId="{5F51BB1D-494F-4F33-8D99-07DB5F977A0E}">
      <dgm:prSet/>
      <dgm:spPr/>
      <dgm:t>
        <a:bodyPr/>
        <a:lstStyle/>
        <a:p>
          <a:endParaRPr lang="zh-TW" altLang="en-US"/>
        </a:p>
      </dgm:t>
    </dgm:pt>
    <dgm:pt modelId="{26295D4B-F3E4-4CDA-AAD6-06B52D6D691C}" type="parTrans" cxnId="{5F51BB1D-494F-4F33-8D99-07DB5F977A0E}">
      <dgm:prSet/>
      <dgm:spPr/>
      <dgm:t>
        <a:bodyPr/>
        <a:lstStyle/>
        <a:p>
          <a:endParaRPr lang="zh-TW" altLang="en-US"/>
        </a:p>
      </dgm:t>
    </dgm:pt>
    <dgm:pt modelId="{87F5876E-CC46-4FFC-9C39-EB8FE4E838A2}">
      <dgm:prSet phldrT="[文字]" custT="1"/>
      <dgm:spPr/>
      <dgm:t>
        <a:bodyPr/>
        <a:lstStyle/>
        <a:p>
          <a:pPr marL="0" algn="ctr" defTabSz="914400" rtl="0" eaLnBrk="1" latinLnBrk="0" hangingPunct="1"/>
          <a:r>
            <a:rPr lang="zh-TW" altLang="en-US" sz="3600" b="1" kern="1200" dirty="0" smtClean="0">
              <a:solidFill>
                <a:schemeClr val="bg1"/>
              </a:solidFill>
              <a:latin typeface="+mn-lt"/>
              <a:ea typeface="Adobe 繁黑體 Std B"/>
              <a:cs typeface="+mn-cs"/>
            </a:rPr>
            <a:t>土地增值稅節稅</a:t>
          </a:r>
        </a:p>
      </dgm:t>
    </dgm:pt>
    <dgm:pt modelId="{1EDB43FA-571C-4131-A384-B58A8ED121C5}" type="sibTrans" cxnId="{4414DF56-6123-41FB-807D-22B35C85529E}">
      <dgm:prSet/>
      <dgm:spPr/>
      <dgm:t>
        <a:bodyPr/>
        <a:lstStyle/>
        <a:p>
          <a:endParaRPr lang="zh-TW" altLang="en-US"/>
        </a:p>
      </dgm:t>
    </dgm:pt>
    <dgm:pt modelId="{1DA14F64-428E-4DCE-BA0F-263397737785}" type="parTrans" cxnId="{4414DF56-6123-41FB-807D-22B35C85529E}">
      <dgm:prSet/>
      <dgm:spPr/>
      <dgm:t>
        <a:bodyPr/>
        <a:lstStyle/>
        <a:p>
          <a:endParaRPr lang="zh-TW" altLang="en-US"/>
        </a:p>
      </dgm:t>
    </dgm:pt>
    <dgm:pt modelId="{26BED780-664A-4AE6-A9B7-81CC16FAF2B1}">
      <dgm:prSet custT="1"/>
      <dgm:spPr/>
      <dgm:t>
        <a:bodyPr/>
        <a:lstStyle/>
        <a:p>
          <a:r>
            <a:rPr lang="zh-TW" altLang="en-US" sz="2400" b="1" kern="1200" dirty="0" smtClean="0">
              <a:solidFill>
                <a:schemeClr val="tx1"/>
              </a:solidFill>
              <a:latin typeface="+mn-lt"/>
              <a:ea typeface="Adobe 繁黑體 Std B"/>
              <a:cs typeface="+mn-cs"/>
            </a:rPr>
            <a:t>一生一屋 自用住宅優惠稅率</a:t>
          </a:r>
          <a:endParaRPr lang="zh-TW" altLang="en-US" sz="2400" b="1" kern="1200" dirty="0">
            <a:solidFill>
              <a:schemeClr val="tx1"/>
            </a:solidFill>
            <a:latin typeface="+mn-lt"/>
            <a:ea typeface="Adobe 繁黑體 Std B"/>
            <a:cs typeface="+mn-cs"/>
          </a:endParaRPr>
        </a:p>
      </dgm:t>
    </dgm:pt>
    <dgm:pt modelId="{09381EDC-11D2-408D-8D9D-230008529CAA}" type="parTrans" cxnId="{42EE3745-76A2-4EB4-82D6-AFA1A9C9AE43}">
      <dgm:prSet/>
      <dgm:spPr/>
      <dgm:t>
        <a:bodyPr/>
        <a:lstStyle/>
        <a:p>
          <a:endParaRPr lang="zh-TW" altLang="en-US"/>
        </a:p>
      </dgm:t>
    </dgm:pt>
    <dgm:pt modelId="{0362EDED-276A-4C23-B4B3-2CB083DD5D18}" type="sibTrans" cxnId="{42EE3745-76A2-4EB4-82D6-AFA1A9C9AE43}">
      <dgm:prSet/>
      <dgm:spPr/>
      <dgm:t>
        <a:bodyPr/>
        <a:lstStyle/>
        <a:p>
          <a:endParaRPr lang="zh-TW" altLang="en-US"/>
        </a:p>
      </dgm:t>
    </dgm:pt>
    <dgm:pt modelId="{E2D7F26E-0A50-4AAF-A4F0-103429DCC28C}">
      <dgm:prSet custT="1"/>
      <dgm:spPr/>
      <dgm:t>
        <a:bodyPr/>
        <a:lstStyle/>
        <a:p>
          <a:r>
            <a:rPr lang="zh-TW" altLang="en-US" sz="2400" b="1" kern="1200" dirty="0" smtClean="0">
              <a:solidFill>
                <a:schemeClr val="tx1"/>
              </a:solidFill>
              <a:latin typeface="+mn-lt"/>
              <a:ea typeface="Adobe 繁黑體 Std B"/>
              <a:cs typeface="+mn-cs"/>
            </a:rPr>
            <a:t>自用住宅重購退稅</a:t>
          </a:r>
          <a:endParaRPr lang="zh-TW" altLang="en-US" sz="2400" b="1" kern="1200" dirty="0">
            <a:solidFill>
              <a:schemeClr val="tx1"/>
            </a:solidFill>
            <a:latin typeface="+mn-lt"/>
            <a:ea typeface="Adobe 繁黑體 Std B"/>
            <a:cs typeface="+mn-cs"/>
          </a:endParaRPr>
        </a:p>
      </dgm:t>
    </dgm:pt>
    <dgm:pt modelId="{1DD81B86-6D30-4403-BA24-064DCB2BFCB2}" type="parTrans" cxnId="{27FE460C-13CC-40F9-AED9-1DCD902A0002}">
      <dgm:prSet/>
      <dgm:spPr/>
      <dgm:t>
        <a:bodyPr/>
        <a:lstStyle/>
        <a:p>
          <a:endParaRPr lang="zh-TW" altLang="en-US"/>
        </a:p>
      </dgm:t>
    </dgm:pt>
    <dgm:pt modelId="{49EB2DBA-19AA-46C7-BD8C-B40F7481D4E2}" type="sibTrans" cxnId="{27FE460C-13CC-40F9-AED9-1DCD902A0002}">
      <dgm:prSet/>
      <dgm:spPr/>
      <dgm:t>
        <a:bodyPr/>
        <a:lstStyle/>
        <a:p>
          <a:endParaRPr lang="zh-TW" altLang="en-US"/>
        </a:p>
      </dgm:t>
    </dgm:pt>
    <dgm:pt modelId="{294DDFCD-CAFD-4D81-B712-D5D7451733B7}">
      <dgm:prSet custT="1"/>
      <dgm:spPr/>
      <dgm:t>
        <a:bodyPr/>
        <a:lstStyle/>
        <a:p>
          <a:r>
            <a:rPr lang="zh-TW" altLang="en-US" sz="2400" b="1" kern="1200" dirty="0" smtClean="0">
              <a:solidFill>
                <a:schemeClr val="tx1"/>
              </a:solidFill>
              <a:latin typeface="+mn-lt"/>
              <a:ea typeface="Adobe 繁黑體 Std B"/>
              <a:cs typeface="+mn-cs"/>
            </a:rPr>
            <a:t>不課徵土地增值稅</a:t>
          </a:r>
          <a:endParaRPr lang="zh-TW" altLang="en-US" sz="2400" b="1" kern="1200" dirty="0">
            <a:solidFill>
              <a:schemeClr val="tx1"/>
            </a:solidFill>
            <a:latin typeface="+mn-lt"/>
            <a:ea typeface="Adobe 繁黑體 Std B"/>
            <a:cs typeface="+mn-cs"/>
          </a:endParaRPr>
        </a:p>
      </dgm:t>
    </dgm:pt>
    <dgm:pt modelId="{168255FC-AA15-4E5D-84C4-30089EB15190}" type="parTrans" cxnId="{04AAE8FB-8CAB-4985-8F97-C5CC47D0A1EB}">
      <dgm:prSet/>
      <dgm:spPr/>
      <dgm:t>
        <a:bodyPr/>
        <a:lstStyle/>
        <a:p>
          <a:endParaRPr lang="zh-TW" altLang="en-US"/>
        </a:p>
      </dgm:t>
    </dgm:pt>
    <dgm:pt modelId="{6142FBED-154F-4371-96D8-4D0D122592E3}" type="sibTrans" cxnId="{04AAE8FB-8CAB-4985-8F97-C5CC47D0A1EB}">
      <dgm:prSet/>
      <dgm:spPr/>
      <dgm:t>
        <a:bodyPr/>
        <a:lstStyle/>
        <a:p>
          <a:endParaRPr lang="zh-TW" altLang="en-US"/>
        </a:p>
      </dgm:t>
    </dgm:pt>
    <dgm:pt modelId="{1521BFBD-63C9-4CC3-9442-62CB07DD66B0}">
      <dgm:prSet custT="1"/>
      <dgm:spPr/>
      <dgm:t>
        <a:bodyPr/>
        <a:lstStyle/>
        <a:p>
          <a:r>
            <a:rPr lang="en-US" altLang="zh-TW" sz="2400" b="1" kern="1200" dirty="0" smtClean="0">
              <a:solidFill>
                <a:schemeClr val="tx1"/>
              </a:solidFill>
              <a:latin typeface="+mn-lt"/>
              <a:ea typeface="Adobe 繁黑體 Std B"/>
              <a:cs typeface="+mn-cs"/>
            </a:rPr>
            <a:t>(</a:t>
          </a:r>
          <a:r>
            <a:rPr lang="zh-TW" altLang="en-US" sz="2400" b="1" kern="1200" dirty="0" smtClean="0">
              <a:solidFill>
                <a:schemeClr val="tx1"/>
              </a:solidFill>
              <a:latin typeface="+mn-lt"/>
              <a:ea typeface="Adobe 繁黑體 Std B"/>
              <a:cs typeface="+mn-cs"/>
            </a:rPr>
            <a:t>善用農地農用、配偶相互贈與土地</a:t>
          </a:r>
          <a:r>
            <a:rPr lang="en-US" altLang="zh-TW" sz="2400" b="1" kern="1200" dirty="0" smtClean="0">
              <a:solidFill>
                <a:schemeClr val="tx1"/>
              </a:solidFill>
              <a:latin typeface="+mn-lt"/>
              <a:ea typeface="Adobe 繁黑體 Std B"/>
              <a:cs typeface="+mn-cs"/>
            </a:rPr>
            <a:t>)</a:t>
          </a:r>
          <a:endParaRPr lang="zh-TW" altLang="en-US" sz="2400" b="1" kern="1200" dirty="0">
            <a:solidFill>
              <a:schemeClr val="tx1"/>
            </a:solidFill>
            <a:latin typeface="+mn-lt"/>
            <a:ea typeface="Adobe 繁黑體 Std B"/>
            <a:cs typeface="+mn-cs"/>
          </a:endParaRPr>
        </a:p>
      </dgm:t>
    </dgm:pt>
    <dgm:pt modelId="{4898A8A5-9C80-483A-9406-6EEFA91D6212}" type="parTrans" cxnId="{DA28580E-E1B1-448A-970E-E64FBE36583D}">
      <dgm:prSet/>
      <dgm:spPr/>
      <dgm:t>
        <a:bodyPr/>
        <a:lstStyle/>
        <a:p>
          <a:endParaRPr lang="zh-TW" altLang="en-US"/>
        </a:p>
      </dgm:t>
    </dgm:pt>
    <dgm:pt modelId="{65A03EA0-CBAF-4052-B575-F1D97FAC7CFB}" type="sibTrans" cxnId="{DA28580E-E1B1-448A-970E-E64FBE36583D}">
      <dgm:prSet/>
      <dgm:spPr/>
      <dgm:t>
        <a:bodyPr/>
        <a:lstStyle/>
        <a:p>
          <a:endParaRPr lang="zh-TW" altLang="en-US"/>
        </a:p>
      </dgm:t>
    </dgm:pt>
    <dgm:pt modelId="{54A9733C-E661-496B-82AE-DD0941F66AE0}">
      <dgm:prSet custT="1"/>
      <dgm:spPr/>
      <dgm:t>
        <a:bodyPr/>
        <a:lstStyle/>
        <a:p>
          <a:r>
            <a:rPr lang="zh-TW" altLang="en-US" sz="2400" b="1" kern="1200" dirty="0" smtClean="0">
              <a:solidFill>
                <a:schemeClr val="tx1"/>
              </a:solidFill>
              <a:latin typeface="+mn-lt"/>
              <a:ea typeface="Adobe 繁黑體 Std B"/>
              <a:cs typeface="+mn-cs"/>
            </a:rPr>
            <a:t>長期持有土地移轉減徵</a:t>
          </a:r>
          <a:endParaRPr lang="zh-TW" altLang="en-US" sz="2400" b="1" kern="1200" dirty="0">
            <a:solidFill>
              <a:schemeClr val="tx1"/>
            </a:solidFill>
            <a:latin typeface="+mn-lt"/>
            <a:ea typeface="Adobe 繁黑體 Std B"/>
            <a:cs typeface="+mn-cs"/>
          </a:endParaRPr>
        </a:p>
      </dgm:t>
    </dgm:pt>
    <dgm:pt modelId="{DD3CCD5F-2606-4BF1-9269-B7FC400361EA}" type="parTrans" cxnId="{BC7713D5-F360-421D-AF97-9B32238F9258}">
      <dgm:prSet/>
      <dgm:spPr/>
      <dgm:t>
        <a:bodyPr/>
        <a:lstStyle/>
        <a:p>
          <a:endParaRPr lang="zh-TW" altLang="en-US"/>
        </a:p>
      </dgm:t>
    </dgm:pt>
    <dgm:pt modelId="{923FD978-16CB-4C55-A287-D6B9B58A3F7F}" type="sibTrans" cxnId="{BC7713D5-F360-421D-AF97-9B32238F9258}">
      <dgm:prSet/>
      <dgm:spPr/>
      <dgm:t>
        <a:bodyPr/>
        <a:lstStyle/>
        <a:p>
          <a:endParaRPr lang="zh-TW" altLang="en-US"/>
        </a:p>
      </dgm:t>
    </dgm:pt>
    <dgm:pt modelId="{4EBA6F7C-52AA-41A8-A270-017B75B5CA99}" type="pres">
      <dgm:prSet presAssocID="{B173B524-A369-4569-987E-C5EDC083E65C}" presName="Name0" presStyleCnt="0">
        <dgm:presLayoutVars>
          <dgm:dir/>
          <dgm:animLvl val="lvl"/>
          <dgm:resizeHandles val="exact"/>
        </dgm:presLayoutVars>
      </dgm:prSet>
      <dgm:spPr/>
      <dgm:t>
        <a:bodyPr/>
        <a:lstStyle/>
        <a:p>
          <a:endParaRPr lang="zh-TW" altLang="en-US"/>
        </a:p>
      </dgm:t>
    </dgm:pt>
    <dgm:pt modelId="{DFFD9F99-DCA7-4EE6-8E49-D37E278AA577}" type="pres">
      <dgm:prSet presAssocID="{87F5876E-CC46-4FFC-9C39-EB8FE4E838A2}" presName="linNode" presStyleCnt="0"/>
      <dgm:spPr/>
    </dgm:pt>
    <dgm:pt modelId="{F9FE39D8-21B5-4C98-AE67-333D481498A2}" type="pres">
      <dgm:prSet presAssocID="{87F5876E-CC46-4FFC-9C39-EB8FE4E838A2}" presName="parentText" presStyleLbl="node1" presStyleIdx="0" presStyleCnt="1" custScaleX="105700" custScaleY="158527" custLinFactNeighborX="-1886" custLinFactNeighborY="-5267">
        <dgm:presLayoutVars>
          <dgm:chMax val="1"/>
          <dgm:bulletEnabled val="1"/>
        </dgm:presLayoutVars>
      </dgm:prSet>
      <dgm:spPr/>
      <dgm:t>
        <a:bodyPr/>
        <a:lstStyle/>
        <a:p>
          <a:endParaRPr lang="zh-TW" altLang="en-US"/>
        </a:p>
      </dgm:t>
    </dgm:pt>
    <dgm:pt modelId="{5C40548D-D888-4A53-9AA5-0D9A33174185}" type="pres">
      <dgm:prSet presAssocID="{87F5876E-CC46-4FFC-9C39-EB8FE4E838A2}" presName="descendantText" presStyleLbl="alignAccFollowNode1" presStyleIdx="0" presStyleCnt="1" custScaleY="196633" custLinFactNeighborX="1717" custLinFactNeighborY="1056">
        <dgm:presLayoutVars>
          <dgm:bulletEnabled val="1"/>
        </dgm:presLayoutVars>
      </dgm:prSet>
      <dgm:spPr/>
      <dgm:t>
        <a:bodyPr/>
        <a:lstStyle/>
        <a:p>
          <a:endParaRPr lang="zh-TW" altLang="en-US"/>
        </a:p>
      </dgm:t>
    </dgm:pt>
  </dgm:ptLst>
  <dgm:cxnLst>
    <dgm:cxn modelId="{2361F01C-D803-45EE-81BB-FF72280F368E}" type="presOf" srcId="{1521BFBD-63C9-4CC3-9442-62CB07DD66B0}" destId="{5C40548D-D888-4A53-9AA5-0D9A33174185}" srcOrd="0" destOrd="4" presId="urn:microsoft.com/office/officeart/2005/8/layout/vList5"/>
    <dgm:cxn modelId="{04AAE8FB-8CAB-4985-8F97-C5CC47D0A1EB}" srcId="{87F5876E-CC46-4FFC-9C39-EB8FE4E838A2}" destId="{294DDFCD-CAFD-4D81-B712-D5D7451733B7}" srcOrd="3" destOrd="0" parTransId="{168255FC-AA15-4E5D-84C4-30089EB15190}" sibTransId="{6142FBED-154F-4371-96D8-4D0D122592E3}"/>
    <dgm:cxn modelId="{BC7713D5-F360-421D-AF97-9B32238F9258}" srcId="{87F5876E-CC46-4FFC-9C39-EB8FE4E838A2}" destId="{54A9733C-E661-496B-82AE-DD0941F66AE0}" srcOrd="5" destOrd="0" parTransId="{DD3CCD5F-2606-4BF1-9269-B7FC400361EA}" sibTransId="{923FD978-16CB-4C55-A287-D6B9B58A3F7F}"/>
    <dgm:cxn modelId="{F6749385-2568-4C25-A4E8-A7970E715A59}" type="presOf" srcId="{A3DEFFFC-5D1B-44FB-81B0-250C17B5A5BA}" destId="{5C40548D-D888-4A53-9AA5-0D9A33174185}" srcOrd="0" destOrd="0" presId="urn:microsoft.com/office/officeart/2005/8/layout/vList5"/>
    <dgm:cxn modelId="{E68811E1-69E1-4BEB-8E7A-554F114D29D9}" type="presOf" srcId="{294DDFCD-CAFD-4D81-B712-D5D7451733B7}" destId="{5C40548D-D888-4A53-9AA5-0D9A33174185}" srcOrd="0" destOrd="3" presId="urn:microsoft.com/office/officeart/2005/8/layout/vList5"/>
    <dgm:cxn modelId="{DA28580E-E1B1-448A-970E-E64FBE36583D}" srcId="{87F5876E-CC46-4FFC-9C39-EB8FE4E838A2}" destId="{1521BFBD-63C9-4CC3-9442-62CB07DD66B0}" srcOrd="4" destOrd="0" parTransId="{4898A8A5-9C80-483A-9406-6EEFA91D6212}" sibTransId="{65A03EA0-CBAF-4052-B575-F1D97FAC7CFB}"/>
    <dgm:cxn modelId="{27FE460C-13CC-40F9-AED9-1DCD902A0002}" srcId="{87F5876E-CC46-4FFC-9C39-EB8FE4E838A2}" destId="{E2D7F26E-0A50-4AAF-A4F0-103429DCC28C}" srcOrd="2" destOrd="0" parTransId="{1DD81B86-6D30-4403-BA24-064DCB2BFCB2}" sibTransId="{49EB2DBA-19AA-46C7-BD8C-B40F7481D4E2}"/>
    <dgm:cxn modelId="{4D5EC18F-178B-455C-AB57-BC340B06A637}" type="presOf" srcId="{54A9733C-E661-496B-82AE-DD0941F66AE0}" destId="{5C40548D-D888-4A53-9AA5-0D9A33174185}" srcOrd="0" destOrd="5" presId="urn:microsoft.com/office/officeart/2005/8/layout/vList5"/>
    <dgm:cxn modelId="{6FA94CE1-43B5-4B5E-967E-5A46367A4B04}" type="presOf" srcId="{87F5876E-CC46-4FFC-9C39-EB8FE4E838A2}" destId="{F9FE39D8-21B5-4C98-AE67-333D481498A2}" srcOrd="0" destOrd="0" presId="urn:microsoft.com/office/officeart/2005/8/layout/vList5"/>
    <dgm:cxn modelId="{5F51BB1D-494F-4F33-8D99-07DB5F977A0E}" srcId="{87F5876E-CC46-4FFC-9C39-EB8FE4E838A2}" destId="{A3DEFFFC-5D1B-44FB-81B0-250C17B5A5BA}" srcOrd="0" destOrd="0" parTransId="{26295D4B-F3E4-4CDA-AAD6-06B52D6D691C}" sibTransId="{98E16FB5-864A-4741-9BC5-FB360A60B376}"/>
    <dgm:cxn modelId="{F5BB435C-B843-4AD7-BD45-3AF396B942F7}" type="presOf" srcId="{B173B524-A369-4569-987E-C5EDC083E65C}" destId="{4EBA6F7C-52AA-41A8-A270-017B75B5CA99}" srcOrd="0" destOrd="0" presId="urn:microsoft.com/office/officeart/2005/8/layout/vList5"/>
    <dgm:cxn modelId="{4414DF56-6123-41FB-807D-22B35C85529E}" srcId="{B173B524-A369-4569-987E-C5EDC083E65C}" destId="{87F5876E-CC46-4FFC-9C39-EB8FE4E838A2}" srcOrd="0" destOrd="0" parTransId="{1DA14F64-428E-4DCE-BA0F-263397737785}" sibTransId="{1EDB43FA-571C-4131-A384-B58A8ED121C5}"/>
    <dgm:cxn modelId="{B2F8A6C8-D2A7-4C36-A048-472E0126C4D7}" type="presOf" srcId="{E2D7F26E-0A50-4AAF-A4F0-103429DCC28C}" destId="{5C40548D-D888-4A53-9AA5-0D9A33174185}" srcOrd="0" destOrd="2" presId="urn:microsoft.com/office/officeart/2005/8/layout/vList5"/>
    <dgm:cxn modelId="{42EE3745-76A2-4EB4-82D6-AFA1A9C9AE43}" srcId="{87F5876E-CC46-4FFC-9C39-EB8FE4E838A2}" destId="{26BED780-664A-4AE6-A9B7-81CC16FAF2B1}" srcOrd="1" destOrd="0" parTransId="{09381EDC-11D2-408D-8D9D-230008529CAA}" sibTransId="{0362EDED-276A-4C23-B4B3-2CB083DD5D18}"/>
    <dgm:cxn modelId="{2FA1F32B-7DAF-48A1-A3E9-A9AF00D36ACE}" type="presOf" srcId="{26BED780-664A-4AE6-A9B7-81CC16FAF2B1}" destId="{5C40548D-D888-4A53-9AA5-0D9A33174185}" srcOrd="0" destOrd="1" presId="urn:microsoft.com/office/officeart/2005/8/layout/vList5"/>
    <dgm:cxn modelId="{FB3584B7-A94A-4453-B663-028135E23FFB}" type="presParOf" srcId="{4EBA6F7C-52AA-41A8-A270-017B75B5CA99}" destId="{DFFD9F99-DCA7-4EE6-8E49-D37E278AA577}" srcOrd="0" destOrd="0" presId="urn:microsoft.com/office/officeart/2005/8/layout/vList5"/>
    <dgm:cxn modelId="{A377BBB1-6F17-4BCA-9E2A-BFCB6D4FA4D9}" type="presParOf" srcId="{DFFD9F99-DCA7-4EE6-8E49-D37E278AA577}" destId="{F9FE39D8-21B5-4C98-AE67-333D481498A2}" srcOrd="0" destOrd="0" presId="urn:microsoft.com/office/officeart/2005/8/layout/vList5"/>
    <dgm:cxn modelId="{B62FFD1F-AE03-483D-B45F-92523C4593C2}" type="presParOf" srcId="{DFFD9F99-DCA7-4EE6-8E49-D37E278AA577}" destId="{5C40548D-D888-4A53-9AA5-0D9A331741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26F158-4C6A-47E2-864E-9153ADD708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F7AAFDDD-DAA6-4A26-971A-AECF1A57C0A5}">
      <dgm:prSet phldrT="[文字]" custT="1"/>
      <dgm:spPr>
        <a:solidFill>
          <a:srgbClr val="FFC000"/>
        </a:solidFill>
        <a:ln>
          <a:solidFill>
            <a:schemeClr val="accent2"/>
          </a:solidFill>
        </a:ln>
      </dgm:spPr>
      <dgm:t>
        <a:bodyPr/>
        <a:lstStyle/>
        <a:p>
          <a:r>
            <a:rPr lang="zh-TW" altLang="en-US" sz="2200" b="1" dirty="0" smtClean="0">
              <a:solidFill>
                <a:schemeClr val="tx1"/>
              </a:solidFill>
              <a:latin typeface="新細明體" pitchFamily="18" charset="-120"/>
              <a:ea typeface="新細明體" pitchFamily="18" charset="-120"/>
            </a:rPr>
            <a:t>先賣後買             </a:t>
          </a:r>
          <a:r>
            <a:rPr lang="zh-TW" altLang="en-US" sz="2200" b="1" dirty="0" smtClean="0">
              <a:solidFill>
                <a:srgbClr val="FF0000"/>
              </a:solidFill>
              <a:latin typeface="標楷體" pitchFamily="65" charset="-120"/>
              <a:ea typeface="標楷體" pitchFamily="65" charset="-120"/>
            </a:rPr>
            <a:t>退還</a:t>
          </a:r>
          <a:endParaRPr lang="zh-TW" altLang="en-US" sz="2200" b="1" dirty="0">
            <a:solidFill>
              <a:srgbClr val="FF0000"/>
            </a:solidFill>
            <a:latin typeface="標楷體" pitchFamily="65" charset="-120"/>
            <a:ea typeface="標楷體" pitchFamily="65" charset="-120"/>
          </a:endParaRPr>
        </a:p>
      </dgm:t>
    </dgm:pt>
    <dgm:pt modelId="{86C403A5-4836-48DA-B0E3-A634E75B1EE6}" type="parTrans" cxnId="{F9281EAD-2287-49CA-B05E-781E27FB4968}">
      <dgm:prSet/>
      <dgm:spPr/>
      <dgm:t>
        <a:bodyPr/>
        <a:lstStyle/>
        <a:p>
          <a:endParaRPr lang="zh-TW" altLang="en-US"/>
        </a:p>
      </dgm:t>
    </dgm:pt>
    <dgm:pt modelId="{AB399693-F452-4D27-B3A4-CE3F0A828321}" type="sibTrans" cxnId="{F9281EAD-2287-49CA-B05E-781E27FB4968}">
      <dgm:prSet/>
      <dgm:spPr/>
      <dgm:t>
        <a:bodyPr/>
        <a:lstStyle/>
        <a:p>
          <a:endParaRPr lang="zh-TW" altLang="en-US"/>
        </a:p>
      </dgm:t>
    </dgm:pt>
    <dgm:pt modelId="{F5CBE158-8861-4686-B798-ED21CC5584F6}">
      <dgm:prSet phldrT="[文字]" custT="1"/>
      <dgm:spPr>
        <a:solidFill>
          <a:srgbClr val="FFC000"/>
        </a:solidFill>
        <a:ln>
          <a:solidFill>
            <a:schemeClr val="accent2"/>
          </a:solidFill>
        </a:ln>
      </dgm:spPr>
      <dgm:t>
        <a:bodyPr/>
        <a:lstStyle/>
        <a:p>
          <a:r>
            <a:rPr lang="zh-TW" altLang="en-US" sz="2200" b="1" dirty="0" smtClean="0">
              <a:solidFill>
                <a:schemeClr val="tx1"/>
              </a:solidFill>
              <a:latin typeface="新細明體" pitchFamily="18" charset="-120"/>
              <a:ea typeface="新細明體" pitchFamily="18" charset="-120"/>
            </a:rPr>
            <a:t>先買後賣             </a:t>
          </a:r>
          <a:r>
            <a:rPr lang="zh-TW" altLang="en-US" sz="2200" b="1" dirty="0" smtClean="0">
              <a:solidFill>
                <a:schemeClr val="accent6"/>
              </a:solidFill>
              <a:latin typeface="標楷體" pitchFamily="65" charset="-120"/>
              <a:ea typeface="標楷體" pitchFamily="65" charset="-120"/>
            </a:rPr>
            <a:t>扣抵</a:t>
          </a:r>
          <a:endParaRPr lang="en-US" altLang="zh-TW" sz="2200" b="1" dirty="0" smtClean="0">
            <a:solidFill>
              <a:schemeClr val="accent6"/>
            </a:solidFill>
            <a:latin typeface="標楷體" pitchFamily="65" charset="-120"/>
            <a:ea typeface="標楷體" pitchFamily="65" charset="-120"/>
          </a:endParaRPr>
        </a:p>
      </dgm:t>
    </dgm:pt>
    <dgm:pt modelId="{9DF86134-F123-42C2-8AA3-CC2774256AA4}" type="parTrans" cxnId="{E5280071-F6F9-403A-96DB-D7911F82427E}">
      <dgm:prSet/>
      <dgm:spPr/>
      <dgm:t>
        <a:bodyPr/>
        <a:lstStyle/>
        <a:p>
          <a:endParaRPr lang="zh-TW" altLang="en-US"/>
        </a:p>
      </dgm:t>
    </dgm:pt>
    <dgm:pt modelId="{4E5E695B-CFC8-4C2B-99A3-18017031A040}" type="sibTrans" cxnId="{E5280071-F6F9-403A-96DB-D7911F82427E}">
      <dgm:prSet/>
      <dgm:spPr/>
      <dgm:t>
        <a:bodyPr/>
        <a:lstStyle/>
        <a:p>
          <a:endParaRPr lang="zh-TW" altLang="en-US"/>
        </a:p>
      </dgm:t>
    </dgm:pt>
    <dgm:pt modelId="{7C667EA1-324C-453B-BE4D-236D39602614}">
      <dgm:prSet phldrT="[文字]" custT="1"/>
      <dgm:spPr>
        <a:solidFill>
          <a:srgbClr val="FFC000"/>
        </a:solidFill>
        <a:ln>
          <a:solidFill>
            <a:schemeClr val="accent2"/>
          </a:solidFill>
        </a:ln>
      </dgm:spPr>
      <dgm:t>
        <a:bodyPr/>
        <a:lstStyle/>
        <a:p>
          <a:r>
            <a:rPr lang="zh-TW" altLang="en-US" sz="2200" b="1" dirty="0" smtClean="0">
              <a:solidFill>
                <a:schemeClr val="tx1"/>
              </a:solidFill>
              <a:latin typeface="新細明體" pitchFamily="18" charset="-120"/>
              <a:ea typeface="新細明體" pitchFamily="18" charset="-120"/>
            </a:rPr>
            <a:t>◎戶籍及用途限制◎以配偶他方名義重購者亦適用</a:t>
          </a:r>
          <a:endParaRPr lang="en-US" altLang="zh-TW" sz="2200" b="1" dirty="0" smtClean="0">
            <a:solidFill>
              <a:schemeClr val="tx1"/>
            </a:solidFill>
            <a:latin typeface="新細明體" pitchFamily="18" charset="-120"/>
            <a:ea typeface="新細明體" pitchFamily="18" charset="-120"/>
          </a:endParaRPr>
        </a:p>
      </dgm:t>
    </dgm:pt>
    <dgm:pt modelId="{3CCDB050-63DC-436D-B87F-E20102D8F526}" type="parTrans" cxnId="{140C8460-1370-4E15-BBCA-48680D298316}">
      <dgm:prSet/>
      <dgm:spPr/>
      <dgm:t>
        <a:bodyPr/>
        <a:lstStyle/>
        <a:p>
          <a:endParaRPr lang="zh-TW" altLang="en-US"/>
        </a:p>
      </dgm:t>
    </dgm:pt>
    <dgm:pt modelId="{46880FDC-29C5-4E02-94BC-3C41CB0DDE77}" type="sibTrans" cxnId="{140C8460-1370-4E15-BBCA-48680D298316}">
      <dgm:prSet/>
      <dgm:spPr/>
      <dgm:t>
        <a:bodyPr/>
        <a:lstStyle/>
        <a:p>
          <a:endParaRPr lang="zh-TW" altLang="en-US"/>
        </a:p>
      </dgm:t>
    </dgm:pt>
    <dgm:pt modelId="{D4D6539D-8FB5-4405-A024-CF81BFCF5207}">
      <dgm:prSet custT="1"/>
      <dgm:spPr/>
      <dgm:t>
        <a:bodyPr/>
        <a:lstStyle/>
        <a:p>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自完成移轉登記之日或房屋使用權交易之日起算</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二年內</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，重購自住房屋、土地者，</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得於</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重購自住房屋、土地完成移轉登記或房屋使用權交易之次日起算五年內</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，申請</a:t>
          </a:r>
          <a:r>
            <a:rPr kumimoji="1" lang="zh-TW" altLang="en-US" sz="1600" b="0"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按</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重購價額占出售價額</a:t>
          </a:r>
          <a:r>
            <a:rPr kumimoji="1" lang="zh-TW" altLang="en-US" sz="1600" b="0"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之</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比率</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，自前開繳納稅額計算</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退還</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endParaRPr lang="zh-TW" altLang="en-US" sz="1600" dirty="0"/>
        </a:p>
      </dgm:t>
    </dgm:pt>
    <dgm:pt modelId="{389DBE5E-7C31-4638-A42E-3F98F7660F69}" type="parTrans" cxnId="{0B978498-6AAD-4A7A-9A7D-CCB4328745DA}">
      <dgm:prSet/>
      <dgm:spPr/>
      <dgm:t>
        <a:bodyPr/>
        <a:lstStyle/>
        <a:p>
          <a:endParaRPr lang="zh-TW" altLang="en-US"/>
        </a:p>
      </dgm:t>
    </dgm:pt>
    <dgm:pt modelId="{0E3609B2-CFA8-4A1B-9C8F-0FE16AE08BC1}" type="sibTrans" cxnId="{0B978498-6AAD-4A7A-9A7D-CCB4328745DA}">
      <dgm:prSet/>
      <dgm:spPr/>
      <dgm:t>
        <a:bodyPr/>
        <a:lstStyle/>
        <a:p>
          <a:endParaRPr lang="zh-TW" altLang="en-US"/>
        </a:p>
      </dgm:t>
    </dgm:pt>
    <dgm:pt modelId="{959E84F0-A101-4F29-89B3-8DC9517D32E5}">
      <dgm:prSet custT="1"/>
      <dgm:spPr/>
      <dgm:t>
        <a:bodyPr/>
        <a:lstStyle/>
        <a:p>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個人於</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先購買自住房屋、土地後</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，自完成移轉登記之日或房屋使用權交易之日起算</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二年內</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r>
            <a:rPr kumimoji="1" lang="zh-TW" altLang="en-US" sz="1600" b="0"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出售</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其他自住房屋、土地者，於依規定申報時，得按前項規定之比率計算扣抵稅額</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在不超過應納稅額之限額內減除之</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endParaRPr lang="zh-TW" altLang="en-US" sz="1600" dirty="0"/>
        </a:p>
      </dgm:t>
    </dgm:pt>
    <dgm:pt modelId="{B728E988-DA36-43BE-BEF3-CCFE2F46D814}" type="parTrans" cxnId="{07AED968-2D15-4BC5-9A0C-CDCCA65E0A1E}">
      <dgm:prSet/>
      <dgm:spPr/>
      <dgm:t>
        <a:bodyPr/>
        <a:lstStyle/>
        <a:p>
          <a:endParaRPr lang="zh-TW" altLang="en-US"/>
        </a:p>
      </dgm:t>
    </dgm:pt>
    <dgm:pt modelId="{ED1A2217-7F2F-45CA-8012-F8DDC0657F3B}" type="sibTrans" cxnId="{07AED968-2D15-4BC5-9A0C-CDCCA65E0A1E}">
      <dgm:prSet/>
      <dgm:spPr/>
      <dgm:t>
        <a:bodyPr/>
        <a:lstStyle/>
        <a:p>
          <a:endParaRPr lang="zh-TW" altLang="en-US"/>
        </a:p>
      </dgm:t>
    </dgm:pt>
    <dgm:pt modelId="{E6127A0B-C655-4583-9A47-3A4E31B25DF4}">
      <dgm:prSet custT="1"/>
      <dgm:spPr/>
      <dgm:t>
        <a:bodyPr/>
        <a:lstStyle/>
        <a:p>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自住房屋、土地交易所得稅額扣抵及退還之規定，個人或其</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配偶、未成年子女應於該出售及購買之房屋辦竣戶籍登記並居</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住，且該等房屋</a:t>
          </a:r>
          <a:r>
            <a:rPr kumimoji="1" lang="zh-TW" altLang="en-US" sz="1600" b="1"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無出租、供營業或執行業務使用</a:t>
          </a:r>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以配偶之一方出售自住房屋、土地，而以配偶之他方名義重購者，亦得適用。</a:t>
          </a:r>
          <a:endParaRPr lang="zh-TW" altLang="en-US" sz="1600" dirty="0"/>
        </a:p>
      </dgm:t>
    </dgm:pt>
    <dgm:pt modelId="{B8B1D270-B907-4A01-9FDD-65CC3F34307A}" type="parTrans" cxnId="{658025B2-6F3F-44D9-86AD-89732AE4B8EC}">
      <dgm:prSet/>
      <dgm:spPr/>
      <dgm:t>
        <a:bodyPr/>
        <a:lstStyle/>
        <a:p>
          <a:endParaRPr lang="zh-TW" altLang="en-US"/>
        </a:p>
      </dgm:t>
    </dgm:pt>
    <dgm:pt modelId="{F94A0B6C-EC01-4B00-AC32-BCFF4663FFDB}" type="sibTrans" cxnId="{658025B2-6F3F-44D9-86AD-89732AE4B8EC}">
      <dgm:prSet/>
      <dgm:spPr/>
      <dgm:t>
        <a:bodyPr/>
        <a:lstStyle/>
        <a:p>
          <a:endParaRPr lang="zh-TW" altLang="en-US"/>
        </a:p>
      </dgm:t>
    </dgm:pt>
    <dgm:pt modelId="{A5E878F3-7F88-4B7B-9C00-E9F05C30AB6A}">
      <dgm:prSet custT="1"/>
      <dgm:spPr>
        <a:solidFill>
          <a:srgbClr val="FFC000"/>
        </a:solidFill>
        <a:ln>
          <a:solidFill>
            <a:schemeClr val="accent2"/>
          </a:solidFill>
        </a:ln>
      </dgm:spPr>
      <dgm:t>
        <a:bodyPr/>
        <a:lstStyle/>
        <a:p>
          <a:r>
            <a:rPr lang="zh-TW" altLang="en-US" sz="2200" b="1" dirty="0" smtClean="0">
              <a:solidFill>
                <a:schemeClr val="tx1"/>
              </a:solidFill>
              <a:latin typeface="新細明體" pitchFamily="18" charset="-120"/>
              <a:ea typeface="新細明體" pitchFamily="18" charset="-120"/>
            </a:rPr>
            <a:t>應追繳扣抵或退還稅額之情形</a:t>
          </a:r>
          <a:endParaRPr lang="zh-TW" altLang="en-US" sz="2200" b="1" dirty="0">
            <a:solidFill>
              <a:schemeClr val="tx1"/>
            </a:solidFill>
            <a:latin typeface="新細明體" pitchFamily="18" charset="-120"/>
            <a:ea typeface="新細明體" pitchFamily="18" charset="-120"/>
          </a:endParaRPr>
        </a:p>
      </dgm:t>
    </dgm:pt>
    <dgm:pt modelId="{B2410E7D-C4A0-482E-80B6-EA39A565A7CC}" type="parTrans" cxnId="{E074BFB6-9357-42A1-8B96-83BE94959D1B}">
      <dgm:prSet/>
      <dgm:spPr/>
      <dgm:t>
        <a:bodyPr/>
        <a:lstStyle/>
        <a:p>
          <a:endParaRPr lang="zh-TW" altLang="en-US"/>
        </a:p>
      </dgm:t>
    </dgm:pt>
    <dgm:pt modelId="{B9B724E7-66DB-42BC-B2B5-21E9560DDCBB}" type="sibTrans" cxnId="{E074BFB6-9357-42A1-8B96-83BE94959D1B}">
      <dgm:prSet/>
      <dgm:spPr/>
      <dgm:t>
        <a:bodyPr/>
        <a:lstStyle/>
        <a:p>
          <a:endParaRPr lang="zh-TW" altLang="en-US"/>
        </a:p>
      </dgm:t>
    </dgm:pt>
    <dgm:pt modelId="{FFFAA911-03D2-4110-AEA2-153839554F0A}">
      <dgm:prSet custT="1"/>
      <dgm:spPr/>
      <dgm:t>
        <a:bodyPr/>
        <a:lstStyle/>
        <a:p>
          <a:pPr rtl="0"/>
          <a:r>
            <a:rPr kumimoji="1" lang="zh-TW" altLang="en-US" sz="1600" b="0" i="0" u="none" strike="noStrike" cap="none" normalizeH="0" baseline="0" dirty="0" smtClean="0">
              <a:ln>
                <a:noFill/>
              </a:ln>
              <a:solidFill>
                <a:srgbClr val="000000"/>
              </a:solidFill>
              <a:effectLst/>
              <a:latin typeface="Calibri" pitchFamily="34" charset="0"/>
              <a:ea typeface="新細明體" pitchFamily="18" charset="-120"/>
              <a:cs typeface="標楷體" pitchFamily="65" charset="-120"/>
            </a:rPr>
            <a:t>重購之自住房屋、土地，於</a:t>
          </a:r>
          <a:r>
            <a:rPr kumimoji="1" lang="zh-TW" altLang="en-US" sz="1600" b="1" i="0" u="none" strike="noStrike" cap="none" normalizeH="0" baseline="0" dirty="0" smtClean="0">
              <a:ln>
                <a:noFill/>
              </a:ln>
              <a:solidFill>
                <a:srgbClr val="FF0000"/>
              </a:solidFill>
              <a:effectLst/>
              <a:latin typeface="Calibri" pitchFamily="34" charset="0"/>
              <a:ea typeface="新細明體" pitchFamily="18" charset="-120"/>
              <a:cs typeface="標楷體" pitchFamily="65" charset="-120"/>
            </a:rPr>
            <a:t>重購後五年內改作其他用途或再行移轉時，應追繳原扣抵或退還稅額。</a:t>
          </a:r>
          <a:endParaRPr lang="zh-TW" altLang="en-US" sz="1600" dirty="0">
            <a:solidFill>
              <a:srgbClr val="FF0000"/>
            </a:solidFill>
          </a:endParaRPr>
        </a:p>
      </dgm:t>
    </dgm:pt>
    <dgm:pt modelId="{6F7425E1-5518-4F2D-825B-77D9AF08B7B0}" type="parTrans" cxnId="{334E4381-6E1F-4115-A702-8F2AE2562DD8}">
      <dgm:prSet/>
      <dgm:spPr/>
      <dgm:t>
        <a:bodyPr/>
        <a:lstStyle/>
        <a:p>
          <a:endParaRPr lang="zh-TW" altLang="en-US"/>
        </a:p>
      </dgm:t>
    </dgm:pt>
    <dgm:pt modelId="{8B6D4BB0-A830-4410-BEEE-F2EB73AE0D3F}" type="sibTrans" cxnId="{334E4381-6E1F-4115-A702-8F2AE2562DD8}">
      <dgm:prSet/>
      <dgm:spPr/>
      <dgm:t>
        <a:bodyPr/>
        <a:lstStyle/>
        <a:p>
          <a:endParaRPr lang="zh-TW" altLang="en-US"/>
        </a:p>
      </dgm:t>
    </dgm:pt>
    <dgm:pt modelId="{CBD17A2C-CD93-4E28-ABE8-85B3FCAAF231}" type="pres">
      <dgm:prSet presAssocID="{9726F158-4C6A-47E2-864E-9153ADD70809}" presName="linear" presStyleCnt="0">
        <dgm:presLayoutVars>
          <dgm:dir/>
          <dgm:animLvl val="lvl"/>
          <dgm:resizeHandles val="exact"/>
        </dgm:presLayoutVars>
      </dgm:prSet>
      <dgm:spPr/>
      <dgm:t>
        <a:bodyPr/>
        <a:lstStyle/>
        <a:p>
          <a:endParaRPr lang="zh-TW" altLang="en-US"/>
        </a:p>
      </dgm:t>
    </dgm:pt>
    <dgm:pt modelId="{E9EA70D0-D90C-4C72-8B45-7EF4B36D1C74}" type="pres">
      <dgm:prSet presAssocID="{F7AAFDDD-DAA6-4A26-971A-AECF1A57C0A5}" presName="parentLin" presStyleCnt="0"/>
      <dgm:spPr/>
    </dgm:pt>
    <dgm:pt modelId="{6F098A6A-9F63-4631-AC66-59A46AA66190}" type="pres">
      <dgm:prSet presAssocID="{F7AAFDDD-DAA6-4A26-971A-AECF1A57C0A5}" presName="parentLeftMargin" presStyleLbl="node1" presStyleIdx="0" presStyleCnt="4"/>
      <dgm:spPr/>
      <dgm:t>
        <a:bodyPr/>
        <a:lstStyle/>
        <a:p>
          <a:endParaRPr lang="zh-TW" altLang="en-US"/>
        </a:p>
      </dgm:t>
    </dgm:pt>
    <dgm:pt modelId="{2833A1A6-8E0E-4A58-A6E7-EC6753E40794}" type="pres">
      <dgm:prSet presAssocID="{F7AAFDDD-DAA6-4A26-971A-AECF1A57C0A5}" presName="parentText" presStyleLbl="node1" presStyleIdx="0" presStyleCnt="4" custScaleY="231822" custLinFactNeighborX="-9091" custLinFactNeighborY="-4960">
        <dgm:presLayoutVars>
          <dgm:chMax val="0"/>
          <dgm:bulletEnabled val="1"/>
        </dgm:presLayoutVars>
      </dgm:prSet>
      <dgm:spPr/>
      <dgm:t>
        <a:bodyPr/>
        <a:lstStyle/>
        <a:p>
          <a:endParaRPr lang="zh-TW" altLang="en-US"/>
        </a:p>
      </dgm:t>
    </dgm:pt>
    <dgm:pt modelId="{9C9782AF-F603-4C48-BFA3-AAD1878D7269}" type="pres">
      <dgm:prSet presAssocID="{F7AAFDDD-DAA6-4A26-971A-AECF1A57C0A5}" presName="negativeSpace" presStyleCnt="0"/>
      <dgm:spPr/>
    </dgm:pt>
    <dgm:pt modelId="{32DA6AE2-40FB-4521-9D99-8811211A660F}" type="pres">
      <dgm:prSet presAssocID="{F7AAFDDD-DAA6-4A26-971A-AECF1A57C0A5}" presName="childText" presStyleLbl="conFgAcc1" presStyleIdx="0" presStyleCnt="4">
        <dgm:presLayoutVars>
          <dgm:bulletEnabled val="1"/>
        </dgm:presLayoutVars>
      </dgm:prSet>
      <dgm:spPr/>
      <dgm:t>
        <a:bodyPr/>
        <a:lstStyle/>
        <a:p>
          <a:endParaRPr lang="zh-TW" altLang="en-US"/>
        </a:p>
      </dgm:t>
    </dgm:pt>
    <dgm:pt modelId="{D99DB372-8023-47D8-855D-693D168DB2BB}" type="pres">
      <dgm:prSet presAssocID="{AB399693-F452-4D27-B3A4-CE3F0A828321}" presName="spaceBetweenRectangles" presStyleCnt="0"/>
      <dgm:spPr/>
    </dgm:pt>
    <dgm:pt modelId="{7882B136-05DB-4AEB-8DA4-134349E3FEE8}" type="pres">
      <dgm:prSet presAssocID="{F5CBE158-8861-4686-B798-ED21CC5584F6}" presName="parentLin" presStyleCnt="0"/>
      <dgm:spPr/>
    </dgm:pt>
    <dgm:pt modelId="{63B2160E-95B7-4CA1-9E6F-9AB3B8E22EF0}" type="pres">
      <dgm:prSet presAssocID="{F5CBE158-8861-4686-B798-ED21CC5584F6}" presName="parentLeftMargin" presStyleLbl="node1" presStyleIdx="0" presStyleCnt="4"/>
      <dgm:spPr/>
      <dgm:t>
        <a:bodyPr/>
        <a:lstStyle/>
        <a:p>
          <a:endParaRPr lang="zh-TW" altLang="en-US"/>
        </a:p>
      </dgm:t>
    </dgm:pt>
    <dgm:pt modelId="{4545833B-5146-459E-B870-5558F03EA5DF}" type="pres">
      <dgm:prSet presAssocID="{F5CBE158-8861-4686-B798-ED21CC5584F6}" presName="parentText" presStyleLbl="node1" presStyleIdx="1" presStyleCnt="4" custScaleY="253831" custLinFactNeighborX="-9091" custLinFactNeighborY="53014">
        <dgm:presLayoutVars>
          <dgm:chMax val="0"/>
          <dgm:bulletEnabled val="1"/>
        </dgm:presLayoutVars>
      </dgm:prSet>
      <dgm:spPr/>
      <dgm:t>
        <a:bodyPr/>
        <a:lstStyle/>
        <a:p>
          <a:endParaRPr lang="zh-TW" altLang="en-US"/>
        </a:p>
      </dgm:t>
    </dgm:pt>
    <dgm:pt modelId="{4679AE85-FCF5-43D4-90BA-15028D5FD8AF}" type="pres">
      <dgm:prSet presAssocID="{F5CBE158-8861-4686-B798-ED21CC5584F6}" presName="negativeSpace" presStyleCnt="0"/>
      <dgm:spPr/>
    </dgm:pt>
    <dgm:pt modelId="{9442DDE1-07B0-4707-8348-E67C0A8B5E7C}" type="pres">
      <dgm:prSet presAssocID="{F5CBE158-8861-4686-B798-ED21CC5584F6}" presName="childText" presStyleLbl="conFgAcc1" presStyleIdx="1" presStyleCnt="4" custLinFactY="4066" custLinFactNeighborY="100000">
        <dgm:presLayoutVars>
          <dgm:bulletEnabled val="1"/>
        </dgm:presLayoutVars>
      </dgm:prSet>
      <dgm:spPr/>
      <dgm:t>
        <a:bodyPr/>
        <a:lstStyle/>
        <a:p>
          <a:endParaRPr lang="zh-TW" altLang="en-US"/>
        </a:p>
      </dgm:t>
    </dgm:pt>
    <dgm:pt modelId="{901EF927-5CEE-4A7E-9163-860FDE24E35F}" type="pres">
      <dgm:prSet presAssocID="{4E5E695B-CFC8-4C2B-99A3-18017031A040}" presName="spaceBetweenRectangles" presStyleCnt="0"/>
      <dgm:spPr/>
    </dgm:pt>
    <dgm:pt modelId="{26AC66A1-A35A-48E5-9D8E-AA4FBDCA7BBA}" type="pres">
      <dgm:prSet presAssocID="{7C667EA1-324C-453B-BE4D-236D39602614}" presName="parentLin" presStyleCnt="0"/>
      <dgm:spPr/>
    </dgm:pt>
    <dgm:pt modelId="{3BED876B-5169-4846-9044-A02FCD8AEE78}" type="pres">
      <dgm:prSet presAssocID="{7C667EA1-324C-453B-BE4D-236D39602614}" presName="parentLeftMargin" presStyleLbl="node1" presStyleIdx="1" presStyleCnt="4"/>
      <dgm:spPr/>
      <dgm:t>
        <a:bodyPr/>
        <a:lstStyle/>
        <a:p>
          <a:endParaRPr lang="zh-TW" altLang="en-US"/>
        </a:p>
      </dgm:t>
    </dgm:pt>
    <dgm:pt modelId="{FE95B171-A337-4090-B950-F6FA6369A976}" type="pres">
      <dgm:prSet presAssocID="{7C667EA1-324C-453B-BE4D-236D39602614}" presName="parentText" presStyleLbl="node1" presStyleIdx="2" presStyleCnt="4" custScaleX="133766" custScaleY="265243" custLinFactX="11688" custLinFactNeighborX="100000" custLinFactNeighborY="68793">
        <dgm:presLayoutVars>
          <dgm:chMax val="0"/>
          <dgm:bulletEnabled val="1"/>
        </dgm:presLayoutVars>
      </dgm:prSet>
      <dgm:spPr/>
      <dgm:t>
        <a:bodyPr/>
        <a:lstStyle/>
        <a:p>
          <a:endParaRPr lang="zh-TW" altLang="en-US"/>
        </a:p>
      </dgm:t>
    </dgm:pt>
    <dgm:pt modelId="{F7918944-386C-4A51-ADB5-400E4826A50C}" type="pres">
      <dgm:prSet presAssocID="{7C667EA1-324C-453B-BE4D-236D39602614}" presName="negativeSpace" presStyleCnt="0"/>
      <dgm:spPr/>
    </dgm:pt>
    <dgm:pt modelId="{C77ABD10-D767-4B6E-A8AB-4F5C6621D320}" type="pres">
      <dgm:prSet presAssocID="{7C667EA1-324C-453B-BE4D-236D39602614}" presName="childText" presStyleLbl="conFgAcc1" presStyleIdx="2" presStyleCnt="4" custLinFactY="9764" custLinFactNeighborY="100000">
        <dgm:presLayoutVars>
          <dgm:bulletEnabled val="1"/>
        </dgm:presLayoutVars>
      </dgm:prSet>
      <dgm:spPr/>
      <dgm:t>
        <a:bodyPr/>
        <a:lstStyle/>
        <a:p>
          <a:endParaRPr lang="zh-TW" altLang="en-US"/>
        </a:p>
      </dgm:t>
    </dgm:pt>
    <dgm:pt modelId="{24148202-CF6D-477E-829C-02CA9BB7690C}" type="pres">
      <dgm:prSet presAssocID="{46880FDC-29C5-4E02-94BC-3C41CB0DDE77}" presName="spaceBetweenRectangles" presStyleCnt="0"/>
      <dgm:spPr/>
    </dgm:pt>
    <dgm:pt modelId="{78663DA7-CDF6-4E92-BBCA-E09EEB0C15C0}" type="pres">
      <dgm:prSet presAssocID="{A5E878F3-7F88-4B7B-9C00-E9F05C30AB6A}" presName="parentLin" presStyleCnt="0"/>
      <dgm:spPr/>
    </dgm:pt>
    <dgm:pt modelId="{4E9A76E9-6882-49AF-A3CD-6B244942C326}" type="pres">
      <dgm:prSet presAssocID="{A5E878F3-7F88-4B7B-9C00-E9F05C30AB6A}" presName="parentLeftMargin" presStyleLbl="node1" presStyleIdx="2" presStyleCnt="4"/>
      <dgm:spPr/>
      <dgm:t>
        <a:bodyPr/>
        <a:lstStyle/>
        <a:p>
          <a:endParaRPr lang="zh-TW" altLang="en-US"/>
        </a:p>
      </dgm:t>
    </dgm:pt>
    <dgm:pt modelId="{9C431AA4-5B24-4E3D-BBF4-94B13A3CCA6C}" type="pres">
      <dgm:prSet presAssocID="{A5E878F3-7F88-4B7B-9C00-E9F05C30AB6A}" presName="parentText" presStyleLbl="node1" presStyleIdx="3" presStyleCnt="4" custScaleY="292419">
        <dgm:presLayoutVars>
          <dgm:chMax val="0"/>
          <dgm:bulletEnabled val="1"/>
        </dgm:presLayoutVars>
      </dgm:prSet>
      <dgm:spPr/>
      <dgm:t>
        <a:bodyPr/>
        <a:lstStyle/>
        <a:p>
          <a:endParaRPr lang="zh-TW" altLang="en-US"/>
        </a:p>
      </dgm:t>
    </dgm:pt>
    <dgm:pt modelId="{19EA8273-7134-4F07-8C5E-A87BE83050A7}" type="pres">
      <dgm:prSet presAssocID="{A5E878F3-7F88-4B7B-9C00-E9F05C30AB6A}" presName="negativeSpace" presStyleCnt="0"/>
      <dgm:spPr/>
    </dgm:pt>
    <dgm:pt modelId="{0F9E49E7-4AA2-4DD7-A950-3BB277390553}" type="pres">
      <dgm:prSet presAssocID="{A5E878F3-7F88-4B7B-9C00-E9F05C30AB6A}" presName="childText" presStyleLbl="conFgAcc1" presStyleIdx="3" presStyleCnt="4">
        <dgm:presLayoutVars>
          <dgm:bulletEnabled val="1"/>
        </dgm:presLayoutVars>
      </dgm:prSet>
      <dgm:spPr/>
      <dgm:t>
        <a:bodyPr/>
        <a:lstStyle/>
        <a:p>
          <a:endParaRPr lang="zh-TW" altLang="en-US"/>
        </a:p>
      </dgm:t>
    </dgm:pt>
  </dgm:ptLst>
  <dgm:cxnLst>
    <dgm:cxn modelId="{F9281EAD-2287-49CA-B05E-781E27FB4968}" srcId="{9726F158-4C6A-47E2-864E-9153ADD70809}" destId="{F7AAFDDD-DAA6-4A26-971A-AECF1A57C0A5}" srcOrd="0" destOrd="0" parTransId="{86C403A5-4836-48DA-B0E3-A634E75B1EE6}" sibTransId="{AB399693-F452-4D27-B3A4-CE3F0A828321}"/>
    <dgm:cxn modelId="{8600FF23-F43F-43D8-8DA7-D32D5CCE908F}" type="presOf" srcId="{A5E878F3-7F88-4B7B-9C00-E9F05C30AB6A}" destId="{9C431AA4-5B24-4E3D-BBF4-94B13A3CCA6C}" srcOrd="1" destOrd="0" presId="urn:microsoft.com/office/officeart/2005/8/layout/list1"/>
    <dgm:cxn modelId="{CECF97E3-DB2B-4CC8-90EE-9F76E6651053}" type="presOf" srcId="{D4D6539D-8FB5-4405-A024-CF81BFCF5207}" destId="{32DA6AE2-40FB-4521-9D99-8811211A660F}" srcOrd="0" destOrd="0" presId="urn:microsoft.com/office/officeart/2005/8/layout/list1"/>
    <dgm:cxn modelId="{07AED968-2D15-4BC5-9A0C-CDCCA65E0A1E}" srcId="{F5CBE158-8861-4686-B798-ED21CC5584F6}" destId="{959E84F0-A101-4F29-89B3-8DC9517D32E5}" srcOrd="0" destOrd="0" parTransId="{B728E988-DA36-43BE-BEF3-CCFE2F46D814}" sibTransId="{ED1A2217-7F2F-45CA-8012-F8DDC0657F3B}"/>
    <dgm:cxn modelId="{C68DA64D-41E6-4D06-856A-3AADC08ED05B}" type="presOf" srcId="{959E84F0-A101-4F29-89B3-8DC9517D32E5}" destId="{9442DDE1-07B0-4707-8348-E67C0A8B5E7C}" srcOrd="0" destOrd="0" presId="urn:microsoft.com/office/officeart/2005/8/layout/list1"/>
    <dgm:cxn modelId="{D4AC0833-0229-4720-88AA-1F6110B51355}" type="presOf" srcId="{9726F158-4C6A-47E2-864E-9153ADD70809}" destId="{CBD17A2C-CD93-4E28-ABE8-85B3FCAAF231}" srcOrd="0" destOrd="0" presId="urn:microsoft.com/office/officeart/2005/8/layout/list1"/>
    <dgm:cxn modelId="{0B978498-6AAD-4A7A-9A7D-CCB4328745DA}" srcId="{F7AAFDDD-DAA6-4A26-971A-AECF1A57C0A5}" destId="{D4D6539D-8FB5-4405-A024-CF81BFCF5207}" srcOrd="0" destOrd="0" parTransId="{389DBE5E-7C31-4638-A42E-3F98F7660F69}" sibTransId="{0E3609B2-CFA8-4A1B-9C8F-0FE16AE08BC1}"/>
    <dgm:cxn modelId="{D7F86B38-474D-4ED8-AB04-85878D951B68}" type="presOf" srcId="{F7AAFDDD-DAA6-4A26-971A-AECF1A57C0A5}" destId="{2833A1A6-8E0E-4A58-A6E7-EC6753E40794}" srcOrd="1" destOrd="0" presId="urn:microsoft.com/office/officeart/2005/8/layout/list1"/>
    <dgm:cxn modelId="{E3E2EB44-2FFD-4595-A1B3-F4C7FEBE4176}" type="presOf" srcId="{E6127A0B-C655-4583-9A47-3A4E31B25DF4}" destId="{C77ABD10-D767-4B6E-A8AB-4F5C6621D320}" srcOrd="0" destOrd="0" presId="urn:microsoft.com/office/officeart/2005/8/layout/list1"/>
    <dgm:cxn modelId="{E074BFB6-9357-42A1-8B96-83BE94959D1B}" srcId="{9726F158-4C6A-47E2-864E-9153ADD70809}" destId="{A5E878F3-7F88-4B7B-9C00-E9F05C30AB6A}" srcOrd="3" destOrd="0" parTransId="{B2410E7D-C4A0-482E-80B6-EA39A565A7CC}" sibTransId="{B9B724E7-66DB-42BC-B2B5-21E9560DDCBB}"/>
    <dgm:cxn modelId="{140C8460-1370-4E15-BBCA-48680D298316}" srcId="{9726F158-4C6A-47E2-864E-9153ADD70809}" destId="{7C667EA1-324C-453B-BE4D-236D39602614}" srcOrd="2" destOrd="0" parTransId="{3CCDB050-63DC-436D-B87F-E20102D8F526}" sibTransId="{46880FDC-29C5-4E02-94BC-3C41CB0DDE77}"/>
    <dgm:cxn modelId="{658025B2-6F3F-44D9-86AD-89732AE4B8EC}" srcId="{7C667EA1-324C-453B-BE4D-236D39602614}" destId="{E6127A0B-C655-4583-9A47-3A4E31B25DF4}" srcOrd="0" destOrd="0" parTransId="{B8B1D270-B907-4A01-9FDD-65CC3F34307A}" sibTransId="{F94A0B6C-EC01-4B00-AC32-BCFF4663FFDB}"/>
    <dgm:cxn modelId="{9F6F6FAB-604C-4874-8D33-9A75BD8B9956}" type="presOf" srcId="{7C667EA1-324C-453B-BE4D-236D39602614}" destId="{FE95B171-A337-4090-B950-F6FA6369A976}" srcOrd="1" destOrd="0" presId="urn:microsoft.com/office/officeart/2005/8/layout/list1"/>
    <dgm:cxn modelId="{20722822-69FB-4D0F-B315-0C3D62602051}" type="presOf" srcId="{F5CBE158-8861-4686-B798-ED21CC5584F6}" destId="{63B2160E-95B7-4CA1-9E6F-9AB3B8E22EF0}" srcOrd="0" destOrd="0" presId="urn:microsoft.com/office/officeart/2005/8/layout/list1"/>
    <dgm:cxn modelId="{7BEAF734-6B85-4A9F-BE3C-6DEB1297CED1}" type="presOf" srcId="{F5CBE158-8861-4686-B798-ED21CC5584F6}" destId="{4545833B-5146-459E-B870-5558F03EA5DF}" srcOrd="1" destOrd="0" presId="urn:microsoft.com/office/officeart/2005/8/layout/list1"/>
    <dgm:cxn modelId="{334E4381-6E1F-4115-A702-8F2AE2562DD8}" srcId="{A5E878F3-7F88-4B7B-9C00-E9F05C30AB6A}" destId="{FFFAA911-03D2-4110-AEA2-153839554F0A}" srcOrd="0" destOrd="0" parTransId="{6F7425E1-5518-4F2D-825B-77D9AF08B7B0}" sibTransId="{8B6D4BB0-A830-4410-BEEE-F2EB73AE0D3F}"/>
    <dgm:cxn modelId="{194E0A16-2AF2-4515-94D7-D8079A0897FA}" type="presOf" srcId="{A5E878F3-7F88-4B7B-9C00-E9F05C30AB6A}" destId="{4E9A76E9-6882-49AF-A3CD-6B244942C326}" srcOrd="0" destOrd="0" presId="urn:microsoft.com/office/officeart/2005/8/layout/list1"/>
    <dgm:cxn modelId="{E5280071-F6F9-403A-96DB-D7911F82427E}" srcId="{9726F158-4C6A-47E2-864E-9153ADD70809}" destId="{F5CBE158-8861-4686-B798-ED21CC5584F6}" srcOrd="1" destOrd="0" parTransId="{9DF86134-F123-42C2-8AA3-CC2774256AA4}" sibTransId="{4E5E695B-CFC8-4C2B-99A3-18017031A040}"/>
    <dgm:cxn modelId="{8977E273-331E-4B6B-AE33-D5429E614FDB}" type="presOf" srcId="{7C667EA1-324C-453B-BE4D-236D39602614}" destId="{3BED876B-5169-4846-9044-A02FCD8AEE78}" srcOrd="0" destOrd="0" presId="urn:microsoft.com/office/officeart/2005/8/layout/list1"/>
    <dgm:cxn modelId="{552958FC-36AB-4759-A484-68C8C9015C30}" type="presOf" srcId="{FFFAA911-03D2-4110-AEA2-153839554F0A}" destId="{0F9E49E7-4AA2-4DD7-A950-3BB277390553}" srcOrd="0" destOrd="0" presId="urn:microsoft.com/office/officeart/2005/8/layout/list1"/>
    <dgm:cxn modelId="{0225F532-E3C2-431E-9E3F-29933701CA27}" type="presOf" srcId="{F7AAFDDD-DAA6-4A26-971A-AECF1A57C0A5}" destId="{6F098A6A-9F63-4631-AC66-59A46AA66190}" srcOrd="0" destOrd="0" presId="urn:microsoft.com/office/officeart/2005/8/layout/list1"/>
    <dgm:cxn modelId="{0058D6A2-DE9B-4732-916C-443B8F24423A}" type="presParOf" srcId="{CBD17A2C-CD93-4E28-ABE8-85B3FCAAF231}" destId="{E9EA70D0-D90C-4C72-8B45-7EF4B36D1C74}" srcOrd="0" destOrd="0" presId="urn:microsoft.com/office/officeart/2005/8/layout/list1"/>
    <dgm:cxn modelId="{93F88893-362B-494C-8848-83219B15A164}" type="presParOf" srcId="{E9EA70D0-D90C-4C72-8B45-7EF4B36D1C74}" destId="{6F098A6A-9F63-4631-AC66-59A46AA66190}" srcOrd="0" destOrd="0" presId="urn:microsoft.com/office/officeart/2005/8/layout/list1"/>
    <dgm:cxn modelId="{9606A3C8-BB13-4D16-B65A-5071A84E52A4}" type="presParOf" srcId="{E9EA70D0-D90C-4C72-8B45-7EF4B36D1C74}" destId="{2833A1A6-8E0E-4A58-A6E7-EC6753E40794}" srcOrd="1" destOrd="0" presId="urn:microsoft.com/office/officeart/2005/8/layout/list1"/>
    <dgm:cxn modelId="{C5B1DB42-69A0-4F8F-9517-4DBB0291218C}" type="presParOf" srcId="{CBD17A2C-CD93-4E28-ABE8-85B3FCAAF231}" destId="{9C9782AF-F603-4C48-BFA3-AAD1878D7269}" srcOrd="1" destOrd="0" presId="urn:microsoft.com/office/officeart/2005/8/layout/list1"/>
    <dgm:cxn modelId="{6A65B45E-B006-4088-90DE-2416EEF64B6D}" type="presParOf" srcId="{CBD17A2C-CD93-4E28-ABE8-85B3FCAAF231}" destId="{32DA6AE2-40FB-4521-9D99-8811211A660F}" srcOrd="2" destOrd="0" presId="urn:microsoft.com/office/officeart/2005/8/layout/list1"/>
    <dgm:cxn modelId="{0C81B5DA-D9D4-4890-800F-4CC7338AB346}" type="presParOf" srcId="{CBD17A2C-CD93-4E28-ABE8-85B3FCAAF231}" destId="{D99DB372-8023-47D8-855D-693D168DB2BB}" srcOrd="3" destOrd="0" presId="urn:microsoft.com/office/officeart/2005/8/layout/list1"/>
    <dgm:cxn modelId="{5A689983-1AA8-4B7E-8583-15E0880CA7A9}" type="presParOf" srcId="{CBD17A2C-CD93-4E28-ABE8-85B3FCAAF231}" destId="{7882B136-05DB-4AEB-8DA4-134349E3FEE8}" srcOrd="4" destOrd="0" presId="urn:microsoft.com/office/officeart/2005/8/layout/list1"/>
    <dgm:cxn modelId="{D7B8A27F-F261-4552-A400-88ADE3E3ECB4}" type="presParOf" srcId="{7882B136-05DB-4AEB-8DA4-134349E3FEE8}" destId="{63B2160E-95B7-4CA1-9E6F-9AB3B8E22EF0}" srcOrd="0" destOrd="0" presId="urn:microsoft.com/office/officeart/2005/8/layout/list1"/>
    <dgm:cxn modelId="{2A364288-BB7D-4ACC-BFDD-5B862B9C25F4}" type="presParOf" srcId="{7882B136-05DB-4AEB-8DA4-134349E3FEE8}" destId="{4545833B-5146-459E-B870-5558F03EA5DF}" srcOrd="1" destOrd="0" presId="urn:microsoft.com/office/officeart/2005/8/layout/list1"/>
    <dgm:cxn modelId="{404B4310-B7F5-48AB-946A-D5CB1D03730A}" type="presParOf" srcId="{CBD17A2C-CD93-4E28-ABE8-85B3FCAAF231}" destId="{4679AE85-FCF5-43D4-90BA-15028D5FD8AF}" srcOrd="5" destOrd="0" presId="urn:microsoft.com/office/officeart/2005/8/layout/list1"/>
    <dgm:cxn modelId="{7EA2D143-8B3D-4A07-82C7-1B1982EE2881}" type="presParOf" srcId="{CBD17A2C-CD93-4E28-ABE8-85B3FCAAF231}" destId="{9442DDE1-07B0-4707-8348-E67C0A8B5E7C}" srcOrd="6" destOrd="0" presId="urn:microsoft.com/office/officeart/2005/8/layout/list1"/>
    <dgm:cxn modelId="{D1522E19-64D2-4E7E-AB74-FFE272DBAD18}" type="presParOf" srcId="{CBD17A2C-CD93-4E28-ABE8-85B3FCAAF231}" destId="{901EF927-5CEE-4A7E-9163-860FDE24E35F}" srcOrd="7" destOrd="0" presId="urn:microsoft.com/office/officeart/2005/8/layout/list1"/>
    <dgm:cxn modelId="{D85DAA7A-1DCE-42F7-994D-8FAAF272C5E6}" type="presParOf" srcId="{CBD17A2C-CD93-4E28-ABE8-85B3FCAAF231}" destId="{26AC66A1-A35A-48E5-9D8E-AA4FBDCA7BBA}" srcOrd="8" destOrd="0" presId="urn:microsoft.com/office/officeart/2005/8/layout/list1"/>
    <dgm:cxn modelId="{442C9076-6664-4D91-88DD-805BC495DD30}" type="presParOf" srcId="{26AC66A1-A35A-48E5-9D8E-AA4FBDCA7BBA}" destId="{3BED876B-5169-4846-9044-A02FCD8AEE78}" srcOrd="0" destOrd="0" presId="urn:microsoft.com/office/officeart/2005/8/layout/list1"/>
    <dgm:cxn modelId="{C56B47DB-6B83-48DD-B773-2F6E1CB20963}" type="presParOf" srcId="{26AC66A1-A35A-48E5-9D8E-AA4FBDCA7BBA}" destId="{FE95B171-A337-4090-B950-F6FA6369A976}" srcOrd="1" destOrd="0" presId="urn:microsoft.com/office/officeart/2005/8/layout/list1"/>
    <dgm:cxn modelId="{A13EEF0E-502A-4C73-ABB1-8B96332FF8DE}" type="presParOf" srcId="{CBD17A2C-CD93-4E28-ABE8-85B3FCAAF231}" destId="{F7918944-386C-4A51-ADB5-400E4826A50C}" srcOrd="9" destOrd="0" presId="urn:microsoft.com/office/officeart/2005/8/layout/list1"/>
    <dgm:cxn modelId="{84B3A7A4-8E2F-4D17-9F06-47B951185F83}" type="presParOf" srcId="{CBD17A2C-CD93-4E28-ABE8-85B3FCAAF231}" destId="{C77ABD10-D767-4B6E-A8AB-4F5C6621D320}" srcOrd="10" destOrd="0" presId="urn:microsoft.com/office/officeart/2005/8/layout/list1"/>
    <dgm:cxn modelId="{E43301FC-4AA8-436C-8537-497ED17E6703}" type="presParOf" srcId="{CBD17A2C-CD93-4E28-ABE8-85B3FCAAF231}" destId="{24148202-CF6D-477E-829C-02CA9BB7690C}" srcOrd="11" destOrd="0" presId="urn:microsoft.com/office/officeart/2005/8/layout/list1"/>
    <dgm:cxn modelId="{67EC1FE9-B12D-4718-966C-4344B7BFBA6C}" type="presParOf" srcId="{CBD17A2C-CD93-4E28-ABE8-85B3FCAAF231}" destId="{78663DA7-CDF6-4E92-BBCA-E09EEB0C15C0}" srcOrd="12" destOrd="0" presId="urn:microsoft.com/office/officeart/2005/8/layout/list1"/>
    <dgm:cxn modelId="{235A7C42-B6CD-41FA-94EC-56ABA06CEE3B}" type="presParOf" srcId="{78663DA7-CDF6-4E92-BBCA-E09EEB0C15C0}" destId="{4E9A76E9-6882-49AF-A3CD-6B244942C326}" srcOrd="0" destOrd="0" presId="urn:microsoft.com/office/officeart/2005/8/layout/list1"/>
    <dgm:cxn modelId="{C80CAA57-97AD-43EE-83F0-8C3DC18CE034}" type="presParOf" srcId="{78663DA7-CDF6-4E92-BBCA-E09EEB0C15C0}" destId="{9C431AA4-5B24-4E3D-BBF4-94B13A3CCA6C}" srcOrd="1" destOrd="0" presId="urn:microsoft.com/office/officeart/2005/8/layout/list1"/>
    <dgm:cxn modelId="{4AF85EE9-C6F8-4889-B116-BB5F62309E92}" type="presParOf" srcId="{CBD17A2C-CD93-4E28-ABE8-85B3FCAAF231}" destId="{19EA8273-7134-4F07-8C5E-A87BE83050A7}" srcOrd="13" destOrd="0" presId="urn:microsoft.com/office/officeart/2005/8/layout/list1"/>
    <dgm:cxn modelId="{DD906743-8025-4EB8-9D02-EDCAFFBDB22B}" type="presParOf" srcId="{CBD17A2C-CD93-4E28-ABE8-85B3FCAAF231}" destId="{0F9E49E7-4AA2-4DD7-A950-3BB27739055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501E2-5235-4682-956D-5AE483857F19}">
      <dsp:nvSpPr>
        <dsp:cNvPr id="0" name=""/>
        <dsp:cNvSpPr/>
      </dsp:nvSpPr>
      <dsp:spPr>
        <a:xfrm>
          <a:off x="4361" y="271432"/>
          <a:ext cx="2504305" cy="100172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r>
            <a:rPr lang="zh-TW" altLang="en-US" sz="3800" kern="1200" dirty="0" smtClean="0">
              <a:latin typeface="華康墨字體" panose="02010609010101010101" pitchFamily="49" charset="-120"/>
              <a:ea typeface="華康墨字體" panose="02010609010101010101" pitchFamily="49" charset="-120"/>
            </a:rPr>
            <a:t>持有稅</a:t>
          </a:r>
          <a:endParaRPr lang="zh-TW" altLang="en-US" sz="3800" kern="1200" dirty="0">
            <a:latin typeface="華康墨字體" panose="02010609010101010101" pitchFamily="49" charset="-120"/>
            <a:ea typeface="華康墨字體" panose="02010609010101010101" pitchFamily="49" charset="-120"/>
          </a:endParaRPr>
        </a:p>
      </dsp:txBody>
      <dsp:txXfrm>
        <a:off x="505222" y="271432"/>
        <a:ext cx="1502583" cy="1001722"/>
      </dsp:txXfrm>
    </dsp:sp>
    <dsp:sp modelId="{7A64CED9-48D3-48E3-A222-CFF1EC49A757}">
      <dsp:nvSpPr>
        <dsp:cNvPr id="0" name=""/>
        <dsp:cNvSpPr/>
      </dsp:nvSpPr>
      <dsp:spPr>
        <a:xfrm>
          <a:off x="2183107" y="356579"/>
          <a:ext cx="2078573" cy="83142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rgbClr val="FF0000"/>
              </a:solidFill>
              <a:latin typeface="超世紀粗圓體一雙空" panose="02000000000000000000" pitchFamily="2" charset="-120"/>
              <a:ea typeface="超世紀粗圓體一雙空" panose="02000000000000000000" pitchFamily="2" charset="-120"/>
            </a:rPr>
            <a:t>地價稅</a:t>
          </a:r>
          <a:endParaRPr lang="en-US" altLang="zh-TW" sz="1600" b="1" kern="1200" dirty="0" smtClean="0">
            <a:solidFill>
              <a:srgbClr val="FF0000"/>
            </a:solidFill>
            <a:latin typeface="超世紀粗圓體一雙空" panose="02000000000000000000" pitchFamily="2" charset="-120"/>
            <a:ea typeface="超世紀粗圓體一雙空" panose="02000000000000000000" pitchFamily="2" charset="-120"/>
          </a:endParaRPr>
        </a:p>
        <a:p>
          <a:pPr lvl="0" algn="ctr" defTabSz="711200">
            <a:lnSpc>
              <a:spcPct val="90000"/>
            </a:lnSpc>
            <a:spcBef>
              <a:spcPct val="0"/>
            </a:spcBef>
            <a:spcAft>
              <a:spcPct val="35000"/>
            </a:spcAft>
          </a:pPr>
          <a:r>
            <a:rPr lang="zh-TW" altLang="en-US" sz="1600" b="1" kern="1200" dirty="0" smtClean="0">
              <a:solidFill>
                <a:srgbClr val="FF0000"/>
              </a:solidFill>
              <a:latin typeface="超世紀粗圓體一雙空" panose="02000000000000000000" pitchFamily="2" charset="-120"/>
              <a:ea typeface="超世紀粗圓體一雙空" panose="02000000000000000000" pitchFamily="2" charset="-120"/>
            </a:rPr>
            <a:t>自用優惠</a:t>
          </a:r>
          <a:endParaRPr lang="zh-TW" altLang="en-US" sz="1600" b="1" kern="1200" dirty="0">
            <a:solidFill>
              <a:srgbClr val="FF0000"/>
            </a:solidFill>
            <a:latin typeface="超世紀粗圓體一雙空" panose="02000000000000000000" pitchFamily="2" charset="-120"/>
            <a:ea typeface="超世紀粗圓體一雙空" panose="02000000000000000000" pitchFamily="2" charset="-120"/>
          </a:endParaRPr>
        </a:p>
      </dsp:txBody>
      <dsp:txXfrm>
        <a:off x="2598822" y="356579"/>
        <a:ext cx="1247144" cy="831429"/>
      </dsp:txXfrm>
    </dsp:sp>
    <dsp:sp modelId="{A03621BF-D6DE-471B-946E-CC09EB063C79}">
      <dsp:nvSpPr>
        <dsp:cNvPr id="0" name=""/>
        <dsp:cNvSpPr/>
      </dsp:nvSpPr>
      <dsp:spPr>
        <a:xfrm>
          <a:off x="3970680" y="356579"/>
          <a:ext cx="2078573" cy="83142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rgbClr val="FF0000"/>
              </a:solidFill>
              <a:latin typeface="超世紀粗圓體一雙空" panose="02000000000000000000" pitchFamily="2" charset="-120"/>
              <a:ea typeface="超世紀粗圓體一雙空" panose="02000000000000000000" pitchFamily="2" charset="-120"/>
            </a:rPr>
            <a:t>房屋稅</a:t>
          </a:r>
          <a:endParaRPr lang="en-US" altLang="zh-TW" sz="1600" b="1" kern="1200" dirty="0" smtClean="0">
            <a:solidFill>
              <a:srgbClr val="FF0000"/>
            </a:solidFill>
            <a:latin typeface="超世紀粗圓體一雙空" panose="02000000000000000000" pitchFamily="2" charset="-120"/>
            <a:ea typeface="超世紀粗圓體一雙空" panose="02000000000000000000" pitchFamily="2" charset="-120"/>
          </a:endParaRPr>
        </a:p>
        <a:p>
          <a:pPr lvl="0" algn="ctr" defTabSz="711200">
            <a:lnSpc>
              <a:spcPct val="90000"/>
            </a:lnSpc>
            <a:spcBef>
              <a:spcPct val="0"/>
            </a:spcBef>
            <a:spcAft>
              <a:spcPct val="35000"/>
            </a:spcAft>
          </a:pPr>
          <a:r>
            <a:rPr lang="zh-TW" altLang="en-US" sz="1600" b="1" kern="1200" dirty="0" smtClean="0">
              <a:solidFill>
                <a:srgbClr val="FF0000"/>
              </a:solidFill>
              <a:latin typeface="超世紀粗圓體一雙空" panose="02000000000000000000" pitchFamily="2" charset="-120"/>
              <a:ea typeface="超世紀粗圓體一雙空" panose="02000000000000000000" pitchFamily="2" charset="-120"/>
            </a:rPr>
            <a:t>自住及減免</a:t>
          </a:r>
          <a:endParaRPr lang="zh-TW" altLang="en-US" sz="1600" b="1" kern="1200" dirty="0">
            <a:solidFill>
              <a:srgbClr val="FF0000"/>
            </a:solidFill>
            <a:latin typeface="超世紀粗圓體一雙空" panose="02000000000000000000" pitchFamily="2" charset="-120"/>
            <a:ea typeface="超世紀粗圓體一雙空" panose="02000000000000000000" pitchFamily="2" charset="-120"/>
          </a:endParaRPr>
        </a:p>
      </dsp:txBody>
      <dsp:txXfrm>
        <a:off x="4386395" y="356579"/>
        <a:ext cx="1247144" cy="831429"/>
      </dsp:txXfrm>
    </dsp:sp>
    <dsp:sp modelId="{3E481339-B1C9-4987-AA19-368A0199807D}">
      <dsp:nvSpPr>
        <dsp:cNvPr id="0" name=""/>
        <dsp:cNvSpPr/>
      </dsp:nvSpPr>
      <dsp:spPr>
        <a:xfrm>
          <a:off x="4361" y="1413396"/>
          <a:ext cx="2504305" cy="100172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r>
            <a:rPr lang="zh-TW" altLang="en-US" sz="3800" kern="1200" dirty="0" smtClean="0">
              <a:latin typeface="華康墨字體" panose="02010609010101010101" pitchFamily="49" charset="-120"/>
              <a:ea typeface="華康墨字體" panose="02010609010101010101" pitchFamily="49" charset="-120"/>
            </a:rPr>
            <a:t>移轉稅</a:t>
          </a:r>
          <a:endParaRPr lang="zh-TW" altLang="en-US" sz="3800" kern="1200" dirty="0">
            <a:latin typeface="華康墨字體" panose="02010609010101010101" pitchFamily="49" charset="-120"/>
            <a:ea typeface="華康墨字體" panose="02010609010101010101" pitchFamily="49" charset="-120"/>
          </a:endParaRPr>
        </a:p>
      </dsp:txBody>
      <dsp:txXfrm>
        <a:off x="505222" y="1413396"/>
        <a:ext cx="1502583" cy="1001722"/>
      </dsp:txXfrm>
    </dsp:sp>
    <dsp:sp modelId="{33677ED5-AD9C-40AC-A0D3-47AD30EBDBD6}">
      <dsp:nvSpPr>
        <dsp:cNvPr id="0" name=""/>
        <dsp:cNvSpPr/>
      </dsp:nvSpPr>
      <dsp:spPr>
        <a:xfrm>
          <a:off x="2183107" y="1498542"/>
          <a:ext cx="2078573" cy="83142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zh-TW" altLang="en-US" sz="1400" b="1" kern="1200" dirty="0" smtClean="0">
              <a:solidFill>
                <a:srgbClr val="FF0000"/>
              </a:solidFill>
              <a:latin typeface="超世紀粗圓體一雙空" panose="02000000000000000000" pitchFamily="2" charset="-120"/>
              <a:ea typeface="超世紀粗圓體一雙空" panose="02000000000000000000" pitchFamily="2" charset="-120"/>
            </a:rPr>
            <a:t>土地增值稅</a:t>
          </a:r>
          <a:endParaRPr lang="en-US" altLang="zh-TW" sz="1400" b="1" kern="1200" dirty="0" smtClean="0">
            <a:solidFill>
              <a:srgbClr val="FF0000"/>
            </a:solidFill>
            <a:latin typeface="超世紀粗圓體一雙空" panose="02000000000000000000" pitchFamily="2" charset="-120"/>
            <a:ea typeface="超世紀粗圓體一雙空" panose="02000000000000000000" pitchFamily="2" charset="-120"/>
          </a:endParaRPr>
        </a:p>
        <a:p>
          <a:pPr lvl="0" algn="ctr" defTabSz="622300">
            <a:lnSpc>
              <a:spcPct val="90000"/>
            </a:lnSpc>
            <a:spcBef>
              <a:spcPct val="0"/>
            </a:spcBef>
            <a:spcAft>
              <a:spcPct val="35000"/>
            </a:spcAft>
          </a:pPr>
          <a:r>
            <a:rPr lang="zh-TW" altLang="en-US" sz="1400" b="1" kern="1200" dirty="0" smtClean="0">
              <a:solidFill>
                <a:srgbClr val="FF0000"/>
              </a:solidFill>
              <a:latin typeface="超世紀粗圓體一雙空" panose="02000000000000000000" pitchFamily="2" charset="-120"/>
              <a:ea typeface="超世紀粗圓體一雙空" panose="02000000000000000000" pitchFamily="2" charset="-120"/>
            </a:rPr>
            <a:t>一生一次</a:t>
          </a:r>
          <a:endParaRPr lang="zh-TW" altLang="en-US" sz="1400" b="1" kern="1200" dirty="0">
            <a:solidFill>
              <a:srgbClr val="FF0000"/>
            </a:solidFill>
            <a:latin typeface="超世紀粗圓體一雙空" panose="02000000000000000000" pitchFamily="2" charset="-120"/>
            <a:ea typeface="超世紀粗圓體一雙空" panose="02000000000000000000" pitchFamily="2" charset="-120"/>
          </a:endParaRPr>
        </a:p>
      </dsp:txBody>
      <dsp:txXfrm>
        <a:off x="2598822" y="1498542"/>
        <a:ext cx="1247144" cy="831429"/>
      </dsp:txXfrm>
    </dsp:sp>
    <dsp:sp modelId="{C914BBDA-357D-4046-81B3-BF23ECE54092}">
      <dsp:nvSpPr>
        <dsp:cNvPr id="0" name=""/>
        <dsp:cNvSpPr/>
      </dsp:nvSpPr>
      <dsp:spPr>
        <a:xfrm>
          <a:off x="3970680" y="1498542"/>
          <a:ext cx="2078573" cy="83142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rgbClr val="FF0000"/>
              </a:solidFill>
              <a:latin typeface="超世紀粗圓體一雙空" panose="02000000000000000000" pitchFamily="2" charset="-120"/>
              <a:ea typeface="超世紀粗圓體一雙空" panose="02000000000000000000" pitchFamily="2" charset="-120"/>
            </a:rPr>
            <a:t>一生一屋</a:t>
          </a:r>
          <a:endParaRPr lang="en-US" altLang="zh-TW" sz="1600" b="1" kern="1200" dirty="0" smtClean="0">
            <a:solidFill>
              <a:srgbClr val="FF0000"/>
            </a:solidFill>
            <a:latin typeface="超世紀粗圓體一雙空" panose="02000000000000000000" pitchFamily="2" charset="-120"/>
            <a:ea typeface="超世紀粗圓體一雙空" panose="02000000000000000000" pitchFamily="2" charset="-120"/>
          </a:endParaRPr>
        </a:p>
        <a:p>
          <a:pPr lvl="0" algn="ctr" defTabSz="711200">
            <a:lnSpc>
              <a:spcPct val="90000"/>
            </a:lnSpc>
            <a:spcBef>
              <a:spcPct val="0"/>
            </a:spcBef>
            <a:spcAft>
              <a:spcPct val="35000"/>
            </a:spcAft>
          </a:pPr>
          <a:r>
            <a:rPr lang="zh-TW" altLang="en-US" sz="1200" b="1" kern="1200" dirty="0" smtClean="0">
              <a:solidFill>
                <a:srgbClr val="FF0000"/>
              </a:solidFill>
              <a:latin typeface="超世紀粗圓體一雙空" panose="02000000000000000000" pitchFamily="2" charset="-120"/>
              <a:ea typeface="超世紀粗圓體一雙空" panose="02000000000000000000" pitchFamily="2" charset="-120"/>
            </a:rPr>
            <a:t>自用住宅重購退稅</a:t>
          </a:r>
          <a:endParaRPr lang="zh-TW" altLang="en-US" sz="1200" b="1" kern="1200" dirty="0">
            <a:solidFill>
              <a:srgbClr val="FF0000"/>
            </a:solidFill>
            <a:latin typeface="超世紀粗圓體一雙空" panose="02000000000000000000" pitchFamily="2" charset="-120"/>
            <a:ea typeface="超世紀粗圓體一雙空" panose="02000000000000000000" pitchFamily="2" charset="-120"/>
          </a:endParaRPr>
        </a:p>
      </dsp:txBody>
      <dsp:txXfrm>
        <a:off x="4386395" y="1498542"/>
        <a:ext cx="1247144" cy="831429"/>
      </dsp:txXfrm>
    </dsp:sp>
    <dsp:sp modelId="{386A9B40-BBC4-40DF-B5FA-D19B94C721C5}">
      <dsp:nvSpPr>
        <dsp:cNvPr id="0" name=""/>
        <dsp:cNvSpPr/>
      </dsp:nvSpPr>
      <dsp:spPr>
        <a:xfrm>
          <a:off x="5758253" y="1498542"/>
          <a:ext cx="2301562" cy="83142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zh-TW" altLang="en-US" sz="1200" b="1" kern="1200" dirty="0" smtClean="0">
              <a:solidFill>
                <a:srgbClr val="FF0000"/>
              </a:solidFill>
              <a:latin typeface="超世紀粗圓體一雙空" panose="02000000000000000000" pitchFamily="2" charset="-120"/>
              <a:ea typeface="超世紀粗圓體一雙空" panose="02000000000000000000" pitchFamily="2" charset="-120"/>
            </a:rPr>
            <a:t>申請不課徵</a:t>
          </a:r>
          <a:endParaRPr lang="en-US" altLang="zh-TW" sz="1200" b="1" kern="1200" dirty="0" smtClean="0">
            <a:solidFill>
              <a:srgbClr val="FF0000"/>
            </a:solidFill>
            <a:latin typeface="超世紀粗圓體一雙空" panose="02000000000000000000" pitchFamily="2" charset="-120"/>
            <a:ea typeface="超世紀粗圓體一雙空" panose="02000000000000000000" pitchFamily="2" charset="-120"/>
          </a:endParaRPr>
        </a:p>
        <a:p>
          <a:pPr lvl="0" algn="ctr" defTabSz="533400">
            <a:lnSpc>
              <a:spcPct val="90000"/>
            </a:lnSpc>
            <a:spcBef>
              <a:spcPct val="0"/>
            </a:spcBef>
            <a:spcAft>
              <a:spcPct val="35000"/>
            </a:spcAft>
          </a:pPr>
          <a:r>
            <a:rPr lang="zh-TW" altLang="en-US" sz="1200" b="1" kern="1200" dirty="0" smtClean="0">
              <a:solidFill>
                <a:srgbClr val="FF0000"/>
              </a:solidFill>
              <a:latin typeface="超世紀粗圓體一雙空" panose="02000000000000000000" pitchFamily="2" charset="-120"/>
              <a:ea typeface="超世紀粗圓體一雙空" panose="02000000000000000000" pitchFamily="2" charset="-120"/>
            </a:rPr>
            <a:t>公設保留地 免徵</a:t>
          </a:r>
          <a:endParaRPr lang="en-US" altLang="zh-TW" sz="1200" b="1" kern="1200" dirty="0" smtClean="0">
            <a:solidFill>
              <a:srgbClr val="FF0000"/>
            </a:solidFill>
            <a:latin typeface="超世紀粗圓體一雙空" panose="02000000000000000000" pitchFamily="2" charset="-120"/>
            <a:ea typeface="超世紀粗圓體一雙空" panose="02000000000000000000" pitchFamily="2" charset="-120"/>
          </a:endParaRPr>
        </a:p>
        <a:p>
          <a:pPr lvl="0" algn="ctr" defTabSz="533400">
            <a:lnSpc>
              <a:spcPct val="90000"/>
            </a:lnSpc>
            <a:spcBef>
              <a:spcPct val="0"/>
            </a:spcBef>
            <a:spcAft>
              <a:spcPct val="35000"/>
            </a:spcAft>
          </a:pPr>
          <a:r>
            <a:rPr lang="zh-TW" altLang="en-US" sz="1200" b="1" kern="1200" dirty="0" smtClean="0">
              <a:solidFill>
                <a:srgbClr val="FF0000"/>
              </a:solidFill>
              <a:latin typeface="超世紀粗圓體一雙空" panose="02000000000000000000" pitchFamily="2" charset="-120"/>
              <a:ea typeface="超世紀粗圓體一雙空" panose="02000000000000000000" pitchFamily="2" charset="-120"/>
            </a:rPr>
            <a:t>長期持有</a:t>
          </a:r>
          <a:endParaRPr lang="zh-TW" altLang="en-US" sz="1200" b="1" kern="1200" dirty="0">
            <a:solidFill>
              <a:srgbClr val="FF0000"/>
            </a:solidFill>
            <a:latin typeface="超世紀粗圓體一雙空" panose="02000000000000000000" pitchFamily="2" charset="-120"/>
            <a:ea typeface="超世紀粗圓體一雙空" panose="02000000000000000000" pitchFamily="2" charset="-120"/>
          </a:endParaRPr>
        </a:p>
      </dsp:txBody>
      <dsp:txXfrm>
        <a:off x="6173968" y="1498542"/>
        <a:ext cx="1470133" cy="831429"/>
      </dsp:txXfrm>
    </dsp:sp>
    <dsp:sp modelId="{9FDE2BF8-57BF-4BD7-A0A4-C460B4DF31C7}">
      <dsp:nvSpPr>
        <dsp:cNvPr id="0" name=""/>
        <dsp:cNvSpPr/>
      </dsp:nvSpPr>
      <dsp:spPr>
        <a:xfrm>
          <a:off x="4361" y="2555359"/>
          <a:ext cx="2504305" cy="100172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r>
            <a:rPr lang="zh-TW" altLang="en-US" sz="3800" kern="1200" dirty="0" smtClean="0">
              <a:latin typeface="華康墨字體" panose="02010609010101010101" pitchFamily="49" charset="-120"/>
              <a:ea typeface="華康墨字體" panose="02010609010101010101" pitchFamily="49" charset="-120"/>
            </a:rPr>
            <a:t>所得稅</a:t>
          </a:r>
          <a:endParaRPr lang="zh-TW" altLang="en-US" sz="3800" kern="1200" dirty="0">
            <a:latin typeface="華康墨字體" panose="02010609010101010101" pitchFamily="49" charset="-120"/>
            <a:ea typeface="華康墨字體" panose="02010609010101010101" pitchFamily="49" charset="-120"/>
          </a:endParaRPr>
        </a:p>
      </dsp:txBody>
      <dsp:txXfrm>
        <a:off x="505222" y="2555359"/>
        <a:ext cx="1502583" cy="1001722"/>
      </dsp:txXfrm>
    </dsp:sp>
    <dsp:sp modelId="{05F5CA07-032A-4E85-A357-90139296FD3E}">
      <dsp:nvSpPr>
        <dsp:cNvPr id="0" name=""/>
        <dsp:cNvSpPr/>
      </dsp:nvSpPr>
      <dsp:spPr>
        <a:xfrm>
          <a:off x="2183107" y="2640505"/>
          <a:ext cx="2078573" cy="83142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rgbClr val="FF0000"/>
              </a:solidFill>
              <a:latin typeface="超世紀粗圓體一雙空" panose="02000000000000000000" pitchFamily="2" charset="-120"/>
              <a:ea typeface="超世紀粗圓體一雙空" panose="02000000000000000000" pitchFamily="2" charset="-120"/>
            </a:rPr>
            <a:t>新制</a:t>
          </a:r>
          <a:endParaRPr lang="en-US" altLang="zh-TW" sz="1600" b="1" kern="1200" dirty="0" smtClean="0">
            <a:solidFill>
              <a:srgbClr val="FF0000"/>
            </a:solidFill>
            <a:latin typeface="超世紀粗圓體一雙空" panose="02000000000000000000" pitchFamily="2" charset="-120"/>
            <a:ea typeface="超世紀粗圓體一雙空" panose="02000000000000000000" pitchFamily="2" charset="-120"/>
          </a:endParaRPr>
        </a:p>
        <a:p>
          <a:pPr lvl="0" algn="ctr" defTabSz="711200">
            <a:lnSpc>
              <a:spcPct val="90000"/>
            </a:lnSpc>
            <a:spcBef>
              <a:spcPct val="0"/>
            </a:spcBef>
            <a:spcAft>
              <a:spcPct val="35000"/>
            </a:spcAft>
          </a:pPr>
          <a:r>
            <a:rPr lang="zh-TW" altLang="en-US" sz="1600" b="1" kern="1200" dirty="0" smtClean="0">
              <a:solidFill>
                <a:srgbClr val="FF0000"/>
              </a:solidFill>
              <a:latin typeface="超世紀粗圓體一雙空" panose="02000000000000000000" pitchFamily="2" charset="-120"/>
              <a:ea typeface="超世紀粗圓體一雙空" panose="02000000000000000000" pitchFamily="2" charset="-120"/>
            </a:rPr>
            <a:t>房地合一</a:t>
          </a:r>
          <a:endParaRPr lang="zh-TW" altLang="en-US" sz="1600" b="1" kern="1200" dirty="0">
            <a:solidFill>
              <a:srgbClr val="FF0000"/>
            </a:solidFill>
            <a:latin typeface="超世紀粗圓體一雙空" panose="02000000000000000000" pitchFamily="2" charset="-120"/>
            <a:ea typeface="超世紀粗圓體一雙空" panose="02000000000000000000" pitchFamily="2" charset="-120"/>
          </a:endParaRPr>
        </a:p>
      </dsp:txBody>
      <dsp:txXfrm>
        <a:off x="2598822" y="2640505"/>
        <a:ext cx="1247144" cy="831429"/>
      </dsp:txXfrm>
    </dsp:sp>
    <dsp:sp modelId="{4430B7C1-AFD0-4EB2-AA61-94218D641615}">
      <dsp:nvSpPr>
        <dsp:cNvPr id="0" name=""/>
        <dsp:cNvSpPr/>
      </dsp:nvSpPr>
      <dsp:spPr>
        <a:xfrm>
          <a:off x="3970680" y="2640505"/>
          <a:ext cx="2078573" cy="83142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zh-TW" altLang="en-US" sz="1400" b="1" kern="1200" dirty="0" smtClean="0">
              <a:solidFill>
                <a:srgbClr val="FF0000"/>
              </a:solidFill>
              <a:ea typeface="超世紀粗圓體一雙空" panose="02000000000000000000" pitchFamily="2" charset="-120"/>
            </a:rPr>
            <a:t>自住</a:t>
          </a:r>
          <a:endParaRPr lang="en-US" altLang="zh-TW" sz="1400" b="1" kern="1200" dirty="0" smtClean="0">
            <a:solidFill>
              <a:srgbClr val="FF0000"/>
            </a:solidFill>
            <a:ea typeface="超世紀粗圓體一雙空" panose="02000000000000000000" pitchFamily="2" charset="-120"/>
          </a:endParaRPr>
        </a:p>
        <a:p>
          <a:pPr lvl="0" algn="ctr" defTabSz="622300">
            <a:lnSpc>
              <a:spcPct val="90000"/>
            </a:lnSpc>
            <a:spcBef>
              <a:spcPct val="0"/>
            </a:spcBef>
            <a:spcAft>
              <a:spcPct val="35000"/>
            </a:spcAft>
          </a:pPr>
          <a:r>
            <a:rPr lang="zh-TW" altLang="en-US" sz="1400" b="1" kern="1200" dirty="0" smtClean="0">
              <a:solidFill>
                <a:srgbClr val="FF0000"/>
              </a:solidFill>
              <a:ea typeface="超世紀粗圓體一雙空" panose="02000000000000000000" pitchFamily="2" charset="-120"/>
            </a:rPr>
            <a:t>房屋、土地 減免</a:t>
          </a:r>
        </a:p>
      </dsp:txBody>
      <dsp:txXfrm>
        <a:off x="4386395" y="2640505"/>
        <a:ext cx="1247144" cy="831429"/>
      </dsp:txXfrm>
    </dsp:sp>
    <dsp:sp modelId="{253D7849-074D-4BFC-977C-73DEA49213D5}">
      <dsp:nvSpPr>
        <dsp:cNvPr id="0" name=""/>
        <dsp:cNvSpPr/>
      </dsp:nvSpPr>
      <dsp:spPr>
        <a:xfrm>
          <a:off x="5838357" y="2698822"/>
          <a:ext cx="2162423" cy="83142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zh-TW" altLang="en-US" sz="1400" b="1" kern="1200" dirty="0" smtClean="0">
              <a:solidFill>
                <a:srgbClr val="FF0000"/>
              </a:solidFill>
              <a:latin typeface="超世紀粗圓體一雙空" panose="02000000000000000000" pitchFamily="2" charset="-120"/>
              <a:ea typeface="超世紀粗圓體一雙空" panose="02000000000000000000" pitchFamily="2" charset="-120"/>
            </a:rPr>
            <a:t>自住房屋、土地</a:t>
          </a:r>
          <a:endParaRPr lang="en-US" altLang="zh-TW" sz="1400" b="1" kern="1200" dirty="0" smtClean="0">
            <a:solidFill>
              <a:srgbClr val="FF0000"/>
            </a:solidFill>
            <a:latin typeface="超世紀粗圓體一雙空" panose="02000000000000000000" pitchFamily="2" charset="-120"/>
            <a:ea typeface="超世紀粗圓體一雙空" panose="02000000000000000000" pitchFamily="2" charset="-120"/>
          </a:endParaRPr>
        </a:p>
        <a:p>
          <a:pPr lvl="0" algn="ctr" defTabSz="622300">
            <a:lnSpc>
              <a:spcPct val="90000"/>
            </a:lnSpc>
            <a:spcBef>
              <a:spcPct val="0"/>
            </a:spcBef>
            <a:spcAft>
              <a:spcPct val="35000"/>
            </a:spcAft>
          </a:pPr>
          <a:r>
            <a:rPr lang="zh-TW" altLang="en-US" sz="1400" b="1" kern="1200" dirty="0" smtClean="0">
              <a:solidFill>
                <a:srgbClr val="FF0000"/>
              </a:solidFill>
              <a:latin typeface="超世紀粗圓體一雙空" panose="02000000000000000000" pitchFamily="2" charset="-120"/>
              <a:ea typeface="超世紀粗圓體一雙空" panose="02000000000000000000" pitchFamily="2" charset="-120"/>
            </a:rPr>
            <a:t>重購退</a:t>
          </a:r>
          <a:r>
            <a:rPr lang="en-US" altLang="zh-TW" sz="1400" b="1" kern="1200" dirty="0" smtClean="0">
              <a:solidFill>
                <a:srgbClr val="FF0000"/>
              </a:solidFill>
              <a:latin typeface="超世紀粗圓體一雙空" panose="02000000000000000000" pitchFamily="2" charset="-120"/>
              <a:ea typeface="超世紀粗圓體一雙空" panose="02000000000000000000" pitchFamily="2" charset="-120"/>
            </a:rPr>
            <a:t>(</a:t>
          </a:r>
          <a:r>
            <a:rPr lang="zh-TW" altLang="en-US" sz="1400" b="1" kern="1200" dirty="0" smtClean="0">
              <a:solidFill>
                <a:srgbClr val="FF0000"/>
              </a:solidFill>
              <a:latin typeface="超世紀粗圓體一雙空" panose="02000000000000000000" pitchFamily="2" charset="-120"/>
              <a:ea typeface="超世紀粗圓體一雙空" panose="02000000000000000000" pitchFamily="2" charset="-120"/>
            </a:rPr>
            <a:t>抵</a:t>
          </a:r>
          <a:r>
            <a:rPr lang="en-US" altLang="zh-TW" sz="1400" b="1" kern="1200" dirty="0" smtClean="0">
              <a:solidFill>
                <a:srgbClr val="FF0000"/>
              </a:solidFill>
              <a:latin typeface="超世紀粗圓體一雙空" panose="02000000000000000000" pitchFamily="2" charset="-120"/>
              <a:ea typeface="超世紀粗圓體一雙空" panose="02000000000000000000" pitchFamily="2" charset="-120"/>
            </a:rPr>
            <a:t>)</a:t>
          </a:r>
          <a:r>
            <a:rPr lang="zh-TW" altLang="en-US" sz="1400" b="1" kern="1200" dirty="0" smtClean="0">
              <a:solidFill>
                <a:srgbClr val="FF0000"/>
              </a:solidFill>
              <a:latin typeface="超世紀粗圓體一雙空" panose="02000000000000000000" pitchFamily="2" charset="-120"/>
              <a:ea typeface="超世紀粗圓體一雙空" panose="02000000000000000000" pitchFamily="2" charset="-120"/>
            </a:rPr>
            <a:t>稅</a:t>
          </a:r>
          <a:endParaRPr lang="zh-TW" altLang="en-US" sz="1400" b="1" kern="1200" dirty="0">
            <a:solidFill>
              <a:srgbClr val="FF0000"/>
            </a:solidFill>
            <a:latin typeface="超世紀粗圓體一雙空" panose="02000000000000000000" pitchFamily="2" charset="-120"/>
            <a:ea typeface="超世紀粗圓體一雙空" panose="02000000000000000000" pitchFamily="2" charset="-120"/>
          </a:endParaRPr>
        </a:p>
      </dsp:txBody>
      <dsp:txXfrm>
        <a:off x="6254072" y="2698822"/>
        <a:ext cx="1330994" cy="831429"/>
      </dsp:txXfrm>
    </dsp:sp>
    <dsp:sp modelId="{C8E3E809-8D79-45F0-929D-C15BFC651954}">
      <dsp:nvSpPr>
        <dsp:cNvPr id="0" name=""/>
        <dsp:cNvSpPr/>
      </dsp:nvSpPr>
      <dsp:spPr>
        <a:xfrm>
          <a:off x="55098" y="3780415"/>
          <a:ext cx="3102032" cy="1035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1">
          <a:noAutofit/>
        </a:bodyPr>
        <a:lstStyle/>
        <a:p>
          <a:pPr lvl="0" algn="ctr" defTabSz="1689100" eaLnBrk="1" latinLnBrk="0">
            <a:lnSpc>
              <a:spcPct val="90000"/>
            </a:lnSpc>
            <a:spcBef>
              <a:spcPct val="0"/>
            </a:spcBef>
            <a:spcAft>
              <a:spcPct val="35000"/>
            </a:spcAft>
          </a:pPr>
          <a:r>
            <a:rPr lang="zh-TW" altLang="en-US" sz="3800" kern="1200" dirty="0" smtClean="0">
              <a:latin typeface="華康墨字體" panose="02010609010101010101" pitchFamily="49" charset="-120"/>
              <a:ea typeface="華康墨字體" panose="02010609010101010101" pitchFamily="49" charset="-120"/>
            </a:rPr>
            <a:t>遺贈稅</a:t>
          </a:r>
          <a:endParaRPr lang="en-US" altLang="zh-TW" sz="3800" kern="1200" dirty="0" smtClean="0">
            <a:latin typeface="華康墨字體" panose="02010609010101010101" pitchFamily="49" charset="-120"/>
            <a:ea typeface="華康墨字體" panose="02010609010101010101" pitchFamily="49" charset="-120"/>
          </a:endParaRPr>
        </a:p>
      </dsp:txBody>
      <dsp:txXfrm>
        <a:off x="572998" y="3780415"/>
        <a:ext cx="2066232" cy="1035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2127C-54AC-4ABA-9510-6751036CC77F}">
      <dsp:nvSpPr>
        <dsp:cNvPr id="0" name=""/>
        <dsp:cNvSpPr/>
      </dsp:nvSpPr>
      <dsp:spPr>
        <a:xfrm rot="5400000">
          <a:off x="4798997" y="-1609807"/>
          <a:ext cx="1664056"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smtClean="0">
              <a:solidFill>
                <a:schemeClr val="tx1"/>
              </a:solidFill>
              <a:latin typeface="+mn-lt"/>
              <a:ea typeface="Adobe 繁黑體 Std B"/>
              <a:cs typeface="+mn-cs"/>
            </a:rPr>
            <a:t>地價稅之優惠稅率</a:t>
          </a:r>
          <a:r>
            <a:rPr lang="en-US" altLang="zh-TW" sz="2600" b="1" kern="1200" dirty="0" smtClean="0">
              <a:solidFill>
                <a:schemeClr val="tx1"/>
              </a:solidFill>
              <a:latin typeface="+mn-lt"/>
              <a:ea typeface="Adobe 繁黑體 Std B"/>
              <a:cs typeface="+mn-cs"/>
            </a:rPr>
            <a:t>(</a:t>
          </a:r>
          <a:r>
            <a:rPr lang="zh-TW" altLang="en-US" sz="2600" b="1" kern="1200" dirty="0" smtClean="0">
              <a:solidFill>
                <a:schemeClr val="tx1"/>
              </a:solidFill>
              <a:latin typeface="+mn-lt"/>
              <a:ea typeface="Adobe 繁黑體 Std B"/>
              <a:cs typeface="+mn-cs"/>
            </a:rPr>
            <a:t>固定稅率</a:t>
          </a:r>
          <a:r>
            <a:rPr lang="en-US" altLang="zh-TW" sz="2600" b="1" kern="1200" dirty="0" smtClean="0">
              <a:solidFill>
                <a:schemeClr val="tx1"/>
              </a:solidFill>
              <a:latin typeface="+mn-lt"/>
              <a:ea typeface="Adobe 繁黑體 Std B"/>
              <a:cs typeface="+mn-cs"/>
            </a:rPr>
            <a:t>)</a:t>
          </a:r>
          <a:r>
            <a:rPr lang="zh-TW" altLang="en-US" sz="2600" b="1" kern="1200" dirty="0" smtClean="0">
              <a:solidFill>
                <a:schemeClr val="tx1"/>
              </a:solidFill>
              <a:latin typeface="+mn-lt"/>
              <a:ea typeface="Adobe 繁黑體 Std B"/>
              <a:cs typeface="+mn-cs"/>
            </a:rPr>
            <a:t>與一般稅率</a:t>
          </a:r>
          <a:r>
            <a:rPr lang="en-US" altLang="en-US" sz="2600" b="1" kern="1200" dirty="0" smtClean="0">
              <a:solidFill>
                <a:schemeClr val="tx1"/>
              </a:solidFill>
              <a:latin typeface="+mn-lt"/>
              <a:ea typeface="Adobe 繁黑體 Std B"/>
              <a:cs typeface="+mn-cs"/>
            </a:rPr>
            <a:t>(</a:t>
          </a:r>
          <a:r>
            <a:rPr lang="zh-TW" altLang="en-US" sz="2600" b="1" kern="1200" dirty="0" smtClean="0">
              <a:solidFill>
                <a:schemeClr val="tx1"/>
              </a:solidFill>
              <a:latin typeface="+mn-lt"/>
              <a:ea typeface="Adobe 繁黑體 Std B"/>
              <a:cs typeface="+mn-cs"/>
            </a:rPr>
            <a:t>累進稅率</a:t>
          </a:r>
          <a:r>
            <a:rPr lang="en-US" altLang="en-US" sz="2600" b="1" kern="1200" dirty="0" smtClean="0">
              <a:solidFill>
                <a:schemeClr val="tx1"/>
              </a:solidFill>
              <a:latin typeface="+mn-lt"/>
              <a:ea typeface="Adobe 繁黑體 Std B"/>
              <a:cs typeface="+mn-cs"/>
            </a:rPr>
            <a:t>)</a:t>
          </a:r>
          <a:r>
            <a:rPr lang="zh-TW" altLang="en-US" sz="2600" b="1" kern="1200" dirty="0" smtClean="0">
              <a:solidFill>
                <a:schemeClr val="tx1"/>
              </a:solidFill>
              <a:latin typeface="+mn-lt"/>
              <a:ea typeface="Adobe 繁黑體 Std B"/>
              <a:cs typeface="+mn-cs"/>
            </a:rPr>
            <a:t>之差距</a:t>
          </a:r>
        </a:p>
      </dsp:txBody>
      <dsp:txXfrm rot="-5400000">
        <a:off x="2981132" y="289291"/>
        <a:ext cx="5218555" cy="1501590"/>
      </dsp:txXfrm>
    </dsp:sp>
    <dsp:sp modelId="{F256502A-6BFF-4249-AD33-CFBDE9E2F7CA}">
      <dsp:nvSpPr>
        <dsp:cNvPr id="0" name=""/>
        <dsp:cNvSpPr/>
      </dsp:nvSpPr>
      <dsp:spPr>
        <a:xfrm>
          <a:off x="0" y="0"/>
          <a:ext cx="2981131" cy="2080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algn="ctr" defTabSz="914400" rtl="0" eaLnBrk="1" latinLnBrk="0" hangingPunct="1">
            <a:lnSpc>
              <a:spcPct val="90000"/>
            </a:lnSpc>
            <a:spcBef>
              <a:spcPct val="0"/>
            </a:spcBef>
            <a:spcAft>
              <a:spcPct val="35000"/>
            </a:spcAft>
          </a:pPr>
          <a:r>
            <a:rPr lang="zh-TW" altLang="en-US" sz="3600" b="1" kern="1200" dirty="0" smtClean="0">
              <a:solidFill>
                <a:schemeClr val="bg1"/>
              </a:solidFill>
              <a:latin typeface="+mn-lt"/>
              <a:ea typeface="Adobe 繁黑體 Std B"/>
              <a:cs typeface="+mn-cs"/>
            </a:rPr>
            <a:t>地價稅節稅</a:t>
          </a:r>
        </a:p>
      </dsp:txBody>
      <dsp:txXfrm>
        <a:off x="101541" y="101541"/>
        <a:ext cx="2778049" cy="1876988"/>
      </dsp:txXfrm>
    </dsp:sp>
    <dsp:sp modelId="{94E59FF7-3A13-4890-BA1E-2A72D726312F}">
      <dsp:nvSpPr>
        <dsp:cNvPr id="0" name=""/>
        <dsp:cNvSpPr/>
      </dsp:nvSpPr>
      <dsp:spPr>
        <a:xfrm rot="5400000">
          <a:off x="4798997" y="574266"/>
          <a:ext cx="1664056"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endParaRPr lang="zh-TW" altLang="en-US" sz="2600" b="1" kern="1200" dirty="0" smtClean="0">
            <a:solidFill>
              <a:schemeClr val="tx1"/>
            </a:solidFill>
            <a:latin typeface="+mn-lt"/>
            <a:ea typeface="Adobe 繁黑體 Std B"/>
            <a:cs typeface="+mn-cs"/>
          </a:endParaRPr>
        </a:p>
        <a:p>
          <a:pPr marL="285750" lvl="1" indent="-285750" algn="l" defTabSz="1600200">
            <a:lnSpc>
              <a:spcPct val="90000"/>
            </a:lnSpc>
            <a:spcBef>
              <a:spcPct val="0"/>
            </a:spcBef>
            <a:spcAft>
              <a:spcPct val="15000"/>
            </a:spcAft>
            <a:buChar char="••"/>
          </a:pPr>
          <a:r>
            <a:rPr lang="zh-TW" altLang="en-US" sz="3600" b="1" kern="1200" dirty="0" smtClean="0">
              <a:solidFill>
                <a:schemeClr val="tx1"/>
              </a:solidFill>
              <a:latin typeface="+mn-lt"/>
              <a:ea typeface="Adobe 繁黑體 Std B"/>
              <a:cs typeface="+mn-cs"/>
            </a:rPr>
            <a:t>房屋實際使用情形影響稅率高低</a:t>
          </a:r>
        </a:p>
      </dsp:txBody>
      <dsp:txXfrm rot="-5400000">
        <a:off x="2981132" y="2473365"/>
        <a:ext cx="5218555" cy="1501590"/>
      </dsp:txXfrm>
    </dsp:sp>
    <dsp:sp modelId="{A3F15459-141E-4EE0-8F2E-B91CA9594489}">
      <dsp:nvSpPr>
        <dsp:cNvPr id="0" name=""/>
        <dsp:cNvSpPr/>
      </dsp:nvSpPr>
      <dsp:spPr>
        <a:xfrm>
          <a:off x="0" y="2184125"/>
          <a:ext cx="2981131" cy="2080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algn="ctr" defTabSz="914400" rtl="0" eaLnBrk="1" latinLnBrk="0" hangingPunct="1">
            <a:lnSpc>
              <a:spcPct val="90000"/>
            </a:lnSpc>
            <a:spcBef>
              <a:spcPct val="0"/>
            </a:spcBef>
            <a:spcAft>
              <a:spcPct val="35000"/>
            </a:spcAft>
          </a:pPr>
          <a:r>
            <a:rPr lang="zh-TW" altLang="en-US" sz="3600" b="1" kern="1200" dirty="0" smtClean="0">
              <a:solidFill>
                <a:schemeClr val="bg1"/>
              </a:solidFill>
              <a:latin typeface="+mn-lt"/>
              <a:ea typeface="Adobe 繁黑體 Std B"/>
              <a:cs typeface="+mn-cs"/>
            </a:rPr>
            <a:t>房屋稅節稅</a:t>
          </a:r>
        </a:p>
      </dsp:txBody>
      <dsp:txXfrm>
        <a:off x="101541" y="2285666"/>
        <a:ext cx="2778049" cy="18769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8B5C4-8831-45FD-9381-32A8061A315E}">
      <dsp:nvSpPr>
        <dsp:cNvPr id="0" name=""/>
        <dsp:cNvSpPr/>
      </dsp:nvSpPr>
      <dsp:spPr>
        <a:xfrm>
          <a:off x="0" y="698766"/>
          <a:ext cx="8640960" cy="944457"/>
        </a:xfrm>
        <a:prstGeom prst="notchedRightArrow">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sp>
    <dsp:sp modelId="{7F719948-C424-4F6B-BE80-AB1BFDC015D1}">
      <dsp:nvSpPr>
        <dsp:cNvPr id="0" name=""/>
        <dsp:cNvSpPr/>
      </dsp:nvSpPr>
      <dsp:spPr>
        <a:xfrm>
          <a:off x="149157" y="0"/>
          <a:ext cx="1550629" cy="1127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zh-TW" altLang="en-US" sz="1700" kern="1200" dirty="0" smtClean="0">
              <a:solidFill>
                <a:srgbClr val="FF0000"/>
              </a:solidFill>
              <a:latin typeface="華康硬黑體W7(P)" panose="020B0700000000000000" pitchFamily="34" charset="-120"/>
              <a:ea typeface="華康硬黑體W7(P)" panose="020B0700000000000000" pitchFamily="34" charset="-120"/>
            </a:rPr>
            <a:t> </a:t>
          </a:r>
          <a:r>
            <a:rPr lang="en-US" sz="1700" kern="1200" dirty="0" smtClean="0">
              <a:solidFill>
                <a:srgbClr val="FF0000"/>
              </a:solidFill>
              <a:latin typeface="華康硬黑體W7(P)" panose="020B0700000000000000" pitchFamily="34" charset="-120"/>
              <a:ea typeface="華康硬黑體W7(P)" panose="020B0700000000000000" pitchFamily="34" charset="-120"/>
            </a:rPr>
            <a:t>1.</a:t>
          </a:r>
          <a:r>
            <a:rPr lang="zh-TW" sz="1700" kern="1200" dirty="0" smtClean="0">
              <a:solidFill>
                <a:srgbClr val="FF0000"/>
              </a:solidFill>
              <a:latin typeface="華康硬黑體W7(P)" panose="020B0700000000000000" pitchFamily="34" charset="-120"/>
              <a:ea typeface="華康硬黑體W7(P)" panose="020B0700000000000000" pitchFamily="34" charset="-120"/>
            </a:rPr>
            <a:t>設籍</a:t>
          </a:r>
          <a:endParaRPr lang="en-US" altLang="zh-TW" sz="1700" kern="1200" dirty="0" smtClean="0">
            <a:solidFill>
              <a:srgbClr val="FF0000"/>
            </a:solidFill>
            <a:latin typeface="華康硬黑體W7(P)" panose="020B0700000000000000" pitchFamily="34" charset="-120"/>
            <a:ea typeface="華康硬黑體W7(P)" panose="020B0700000000000000" pitchFamily="34" charset="-120"/>
          </a:endParaRPr>
        </a:p>
        <a:p>
          <a:pPr lvl="0" algn="ctr" defTabSz="755650" rtl="0">
            <a:lnSpc>
              <a:spcPct val="90000"/>
            </a:lnSpc>
            <a:spcBef>
              <a:spcPct val="0"/>
            </a:spcBef>
            <a:spcAft>
              <a:spcPct val="35000"/>
            </a:spcAft>
          </a:pPr>
          <a:r>
            <a:rPr lang="zh-TW" sz="1700" kern="1200" dirty="0" smtClean="0">
              <a:solidFill>
                <a:srgbClr val="002060"/>
              </a:solidFill>
              <a:latin typeface="華康硬黑體W7(P)" panose="020B0700000000000000" pitchFamily="34" charset="-120"/>
              <a:ea typeface="華康硬黑體W7(P)" panose="020B0700000000000000" pitchFamily="34" charset="-120"/>
            </a:rPr>
            <a:t>所</a:t>
          </a:r>
          <a:r>
            <a:rPr lang="zh-TW" altLang="en-US" sz="1700" kern="1200" dirty="0" smtClean="0">
              <a:solidFill>
                <a:srgbClr val="002060"/>
              </a:solidFill>
              <a:latin typeface="華康硬黑體W7(P)" panose="020B0700000000000000" pitchFamily="34" charset="-120"/>
              <a:ea typeface="華康硬黑體W7(P)" panose="020B0700000000000000" pitchFamily="34" charset="-120"/>
            </a:rPr>
            <a:t>或</a:t>
          </a:r>
          <a:r>
            <a:rPr lang="zh-TW" sz="1700" kern="1200" dirty="0" smtClean="0">
              <a:solidFill>
                <a:srgbClr val="002060"/>
              </a:solidFill>
              <a:latin typeface="華康硬黑體W7(P)" panose="020B0700000000000000" pitchFamily="34" charset="-120"/>
              <a:ea typeface="華康硬黑體W7(P)" panose="020B0700000000000000" pitchFamily="34" charset="-120"/>
            </a:rPr>
            <a:t>配</a:t>
          </a:r>
          <a:r>
            <a:rPr lang="zh-TW" altLang="en-US" sz="1700" kern="1200" dirty="0" smtClean="0">
              <a:solidFill>
                <a:srgbClr val="002060"/>
              </a:solidFill>
              <a:latin typeface="華康硬黑體W7(P)" panose="020B0700000000000000" pitchFamily="34" charset="-120"/>
              <a:ea typeface="華康硬黑體W7(P)" panose="020B0700000000000000" pitchFamily="34" charset="-120"/>
            </a:rPr>
            <a:t>、</a:t>
          </a:r>
          <a:r>
            <a:rPr lang="zh-TW" sz="1700" kern="1200" dirty="0" smtClean="0">
              <a:solidFill>
                <a:srgbClr val="002060"/>
              </a:solidFill>
              <a:latin typeface="華康硬黑體W7(P)" panose="020B0700000000000000" pitchFamily="34" charset="-120"/>
              <a:ea typeface="華康硬黑體W7(P)" panose="020B0700000000000000" pitchFamily="34" charset="-120"/>
            </a:rPr>
            <a:t>直</a:t>
          </a:r>
          <a:endParaRPr lang="zh-TW" sz="1700" kern="1200" dirty="0">
            <a:solidFill>
              <a:srgbClr val="002060"/>
            </a:solidFill>
            <a:latin typeface="華康硬黑體W7(P)" panose="020B0700000000000000" pitchFamily="34" charset="-120"/>
            <a:ea typeface="華康硬黑體W7(P)" panose="020B0700000000000000" pitchFamily="34" charset="-120"/>
          </a:endParaRPr>
        </a:p>
      </dsp:txBody>
      <dsp:txXfrm>
        <a:off x="149157" y="0"/>
        <a:ext cx="1550629" cy="1127077"/>
      </dsp:txXfrm>
    </dsp:sp>
    <dsp:sp modelId="{24D6E23C-9A5B-45A1-B194-B82BA261B9F5}">
      <dsp:nvSpPr>
        <dsp:cNvPr id="0" name=""/>
        <dsp:cNvSpPr/>
      </dsp:nvSpPr>
      <dsp:spPr>
        <a:xfrm>
          <a:off x="740654" y="1187461"/>
          <a:ext cx="236114" cy="775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493872-0E74-4638-A37D-57DE75F29E8D}">
      <dsp:nvSpPr>
        <dsp:cNvPr id="0" name=""/>
        <dsp:cNvSpPr/>
      </dsp:nvSpPr>
      <dsp:spPr>
        <a:xfrm>
          <a:off x="1558611" y="1416686"/>
          <a:ext cx="1550629" cy="944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kern="1200" dirty="0" smtClean="0">
              <a:solidFill>
                <a:srgbClr val="FF0000"/>
              </a:solidFill>
              <a:latin typeface="華康硬黑體W7(P)" panose="020B0700000000000000" pitchFamily="34" charset="-120"/>
              <a:ea typeface="華康硬黑體W7(P)" panose="020B0700000000000000" pitchFamily="34" charset="-120"/>
            </a:rPr>
            <a:t>2.</a:t>
          </a:r>
          <a:r>
            <a:rPr lang="zh-TW" sz="1700" kern="1200" dirty="0" smtClean="0">
              <a:solidFill>
                <a:srgbClr val="FF0000"/>
              </a:solidFill>
              <a:latin typeface="華康硬黑體W7(P)" panose="020B0700000000000000" pitchFamily="34" charset="-120"/>
              <a:ea typeface="華康硬黑體W7(P)" panose="020B0700000000000000" pitchFamily="34" charset="-120"/>
            </a:rPr>
            <a:t>用途</a:t>
          </a:r>
          <a:endParaRPr lang="en-US" altLang="zh-TW" sz="1700" kern="1200" dirty="0" smtClean="0">
            <a:solidFill>
              <a:srgbClr val="FF0000"/>
            </a:solidFill>
            <a:latin typeface="華康硬黑體W7(P)" panose="020B0700000000000000" pitchFamily="34" charset="-120"/>
            <a:ea typeface="華康硬黑體W7(P)" panose="020B0700000000000000" pitchFamily="34" charset="-120"/>
          </a:endParaRPr>
        </a:p>
        <a:p>
          <a:pPr lvl="0" algn="ctr" defTabSz="755650" rtl="0">
            <a:lnSpc>
              <a:spcPct val="90000"/>
            </a:lnSpc>
            <a:spcBef>
              <a:spcPct val="0"/>
            </a:spcBef>
            <a:spcAft>
              <a:spcPct val="35000"/>
            </a:spcAft>
          </a:pPr>
          <a:r>
            <a:rPr lang="en-US" sz="1700" kern="1200" dirty="0" smtClean="0">
              <a:solidFill>
                <a:srgbClr val="002060"/>
              </a:solidFill>
              <a:latin typeface="華康硬黑體W7(P)" panose="020B0700000000000000" pitchFamily="34" charset="-120"/>
              <a:ea typeface="華康硬黑體W7(P)" panose="020B0700000000000000" pitchFamily="34" charset="-120"/>
            </a:rPr>
            <a:t>(</a:t>
          </a:r>
          <a:r>
            <a:rPr lang="zh-TW" sz="1700" kern="1200" dirty="0" smtClean="0">
              <a:solidFill>
                <a:srgbClr val="002060"/>
              </a:solidFill>
              <a:latin typeface="華康硬黑體W7(P)" panose="020B0700000000000000" pitchFamily="34" charset="-120"/>
              <a:ea typeface="華康硬黑體W7(P)" panose="020B0700000000000000" pitchFamily="34" charset="-120"/>
            </a:rPr>
            <a:t>無租營</a:t>
          </a:r>
          <a:r>
            <a:rPr lang="en-US" sz="1700" kern="1200" dirty="0" smtClean="0">
              <a:solidFill>
                <a:srgbClr val="002060"/>
              </a:solidFill>
              <a:latin typeface="華康硬黑體W7(P)" panose="020B0700000000000000" pitchFamily="34" charset="-120"/>
              <a:ea typeface="華康硬黑體W7(P)" panose="020B0700000000000000" pitchFamily="34" charset="-120"/>
            </a:rPr>
            <a:t>)</a:t>
          </a:r>
          <a:r>
            <a:rPr lang="zh-TW" sz="1700" kern="1200" dirty="0" smtClean="0">
              <a:solidFill>
                <a:srgbClr val="002060"/>
              </a:solidFill>
              <a:latin typeface="華康硬黑體W7(P)" panose="020B0700000000000000" pitchFamily="34" charset="-120"/>
              <a:ea typeface="華康硬黑體W7(P)" panose="020B0700000000000000" pitchFamily="34" charset="-120"/>
            </a:rPr>
            <a:t> </a:t>
          </a:r>
          <a:endParaRPr lang="zh-TW" sz="1700" kern="1200" dirty="0">
            <a:solidFill>
              <a:srgbClr val="002060"/>
            </a:solidFill>
            <a:latin typeface="華康硬黑體W7(P)" panose="020B0700000000000000" pitchFamily="34" charset="-120"/>
            <a:ea typeface="華康硬黑體W7(P)" panose="020B0700000000000000" pitchFamily="34" charset="-120"/>
          </a:endParaRPr>
        </a:p>
      </dsp:txBody>
      <dsp:txXfrm>
        <a:off x="1558611" y="1416686"/>
        <a:ext cx="1550629" cy="944457"/>
      </dsp:txXfrm>
    </dsp:sp>
    <dsp:sp modelId="{85C17B60-EE69-4A17-9E71-7D2FC800EE8C}">
      <dsp:nvSpPr>
        <dsp:cNvPr id="0" name=""/>
        <dsp:cNvSpPr/>
      </dsp:nvSpPr>
      <dsp:spPr>
        <a:xfrm>
          <a:off x="2295160" y="1141806"/>
          <a:ext cx="236114" cy="775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007836-0C01-4203-88A8-1AE5E588EC49}">
      <dsp:nvSpPr>
        <dsp:cNvPr id="0" name=""/>
        <dsp:cNvSpPr/>
      </dsp:nvSpPr>
      <dsp:spPr>
        <a:xfrm>
          <a:off x="3112807" y="0"/>
          <a:ext cx="1550629" cy="92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kern="1200" dirty="0" smtClean="0">
              <a:solidFill>
                <a:srgbClr val="FF0000"/>
              </a:solidFill>
              <a:latin typeface="華康硬黑體W7(P)" panose="020B0700000000000000" pitchFamily="34" charset="-120"/>
              <a:ea typeface="華康硬黑體W7(P)" panose="020B0700000000000000" pitchFamily="34" charset="-120"/>
            </a:rPr>
            <a:t>3.</a:t>
          </a:r>
          <a:r>
            <a:rPr lang="zh-TW" sz="1700" kern="1200" dirty="0" smtClean="0">
              <a:solidFill>
                <a:srgbClr val="FF0000"/>
              </a:solidFill>
              <a:latin typeface="華康硬黑體W7(P)" panose="020B0700000000000000" pitchFamily="34" charset="-120"/>
              <a:ea typeface="華康硬黑體W7(P)" panose="020B0700000000000000" pitchFamily="34" charset="-120"/>
            </a:rPr>
            <a:t>處數</a:t>
          </a:r>
          <a:endParaRPr lang="en-US" altLang="zh-TW" sz="1700" kern="1200" dirty="0" smtClean="0">
            <a:solidFill>
              <a:srgbClr val="FF0000"/>
            </a:solidFill>
            <a:latin typeface="華康硬黑體W7(P)" panose="020B0700000000000000" pitchFamily="34" charset="-120"/>
            <a:ea typeface="華康硬黑體W7(P)" panose="020B0700000000000000" pitchFamily="34" charset="-120"/>
          </a:endParaRPr>
        </a:p>
        <a:p>
          <a:pPr lvl="0" algn="ctr" defTabSz="755650" rtl="0">
            <a:lnSpc>
              <a:spcPct val="90000"/>
            </a:lnSpc>
            <a:spcBef>
              <a:spcPct val="0"/>
            </a:spcBef>
            <a:spcAft>
              <a:spcPct val="35000"/>
            </a:spcAft>
          </a:pPr>
          <a:r>
            <a:rPr lang="zh-TW" sz="1700" kern="1200" dirty="0" smtClean="0">
              <a:solidFill>
                <a:srgbClr val="002060"/>
              </a:solidFill>
              <a:latin typeface="華康硬黑體W7(P)" panose="020B0700000000000000" pitchFamily="34" charset="-120"/>
              <a:ea typeface="華康硬黑體W7(P)" panose="020B0700000000000000" pitchFamily="34" charset="-120"/>
            </a:rPr>
            <a:t>所</a:t>
          </a:r>
          <a:r>
            <a:rPr lang="zh-TW" altLang="en-US" sz="1700" kern="1200" dirty="0" smtClean="0">
              <a:solidFill>
                <a:srgbClr val="002060"/>
              </a:solidFill>
              <a:latin typeface="華康硬黑體W7(P)" panose="020B0700000000000000" pitchFamily="34" charset="-120"/>
              <a:ea typeface="華康硬黑體W7(P)" panose="020B0700000000000000" pitchFamily="34" charset="-120"/>
            </a:rPr>
            <a:t>、</a:t>
          </a:r>
          <a:r>
            <a:rPr lang="zh-TW" sz="1700" kern="1200" dirty="0" smtClean="0">
              <a:solidFill>
                <a:srgbClr val="002060"/>
              </a:solidFill>
              <a:latin typeface="華康硬黑體W7(P)" panose="020B0700000000000000" pitchFamily="34" charset="-120"/>
              <a:ea typeface="華康硬黑體W7(P)" panose="020B0700000000000000" pitchFamily="34" charset="-120"/>
            </a:rPr>
            <a:t>配</a:t>
          </a:r>
          <a:r>
            <a:rPr lang="zh-TW" altLang="en-US" sz="1700" kern="1200" dirty="0" smtClean="0">
              <a:solidFill>
                <a:srgbClr val="002060"/>
              </a:solidFill>
              <a:latin typeface="華康硬黑體W7(P)" panose="020B0700000000000000" pitchFamily="34" charset="-120"/>
              <a:ea typeface="華康硬黑體W7(P)" panose="020B0700000000000000" pitchFamily="34" charset="-120"/>
            </a:rPr>
            <a:t>、</a:t>
          </a:r>
          <a:r>
            <a:rPr lang="zh-TW" sz="1700" kern="1200" dirty="0" smtClean="0">
              <a:solidFill>
                <a:srgbClr val="002060"/>
              </a:solidFill>
              <a:latin typeface="華康硬黑體W7(P)" panose="020B0700000000000000" pitchFamily="34" charset="-120"/>
              <a:ea typeface="華康硬黑體W7(P)" panose="020B0700000000000000" pitchFamily="34" charset="-120"/>
            </a:rPr>
            <a:t>未</a:t>
          </a:r>
          <a:r>
            <a:rPr lang="en-US" altLang="zh-TW" sz="1700" kern="1200" dirty="0" smtClean="0">
              <a:solidFill>
                <a:srgbClr val="002060"/>
              </a:solidFill>
              <a:latin typeface="華康硬黑體W7(P)" panose="020B0700000000000000" pitchFamily="34" charset="-120"/>
              <a:ea typeface="華康硬黑體W7(P)" panose="020B0700000000000000" pitchFamily="34" charset="-120"/>
            </a:rPr>
            <a:t>)</a:t>
          </a:r>
        </a:p>
        <a:p>
          <a:pPr lvl="0" algn="ctr" defTabSz="755650" rtl="0">
            <a:lnSpc>
              <a:spcPct val="90000"/>
            </a:lnSpc>
            <a:spcBef>
              <a:spcPct val="0"/>
            </a:spcBef>
            <a:spcAft>
              <a:spcPct val="35000"/>
            </a:spcAft>
          </a:pPr>
          <a:r>
            <a:rPr lang="zh-TW" sz="1700" kern="1200" dirty="0" smtClean="0">
              <a:solidFill>
                <a:srgbClr val="002060"/>
              </a:solidFill>
              <a:latin typeface="華康硬黑體W7(P)" panose="020B0700000000000000" pitchFamily="34" charset="-120"/>
              <a:ea typeface="華康硬黑體W7(P)" panose="020B0700000000000000" pitchFamily="34" charset="-120"/>
            </a:rPr>
            <a:t>僅</a:t>
          </a:r>
          <a:r>
            <a:rPr lang="en-US" sz="1700" kern="1200" dirty="0" smtClean="0">
              <a:solidFill>
                <a:srgbClr val="002060"/>
              </a:solidFill>
              <a:latin typeface="華康硬黑體W7(P)" panose="020B0700000000000000" pitchFamily="34" charset="-120"/>
              <a:ea typeface="華康硬黑體W7(P)" panose="020B0700000000000000" pitchFamily="34" charset="-120"/>
            </a:rPr>
            <a:t>1</a:t>
          </a:r>
          <a:r>
            <a:rPr lang="zh-TW" sz="1700" kern="1200" dirty="0" smtClean="0">
              <a:solidFill>
                <a:srgbClr val="002060"/>
              </a:solidFill>
              <a:latin typeface="華康硬黑體W7(P)" panose="020B0700000000000000" pitchFamily="34" charset="-120"/>
              <a:ea typeface="華康硬黑體W7(P)" panose="020B0700000000000000" pitchFamily="34" charset="-120"/>
            </a:rPr>
            <a:t>處</a:t>
          </a:r>
          <a:endParaRPr lang="zh-TW" sz="1700" kern="1200" dirty="0">
            <a:solidFill>
              <a:srgbClr val="002060"/>
            </a:solidFill>
            <a:latin typeface="華康硬黑體W7(P)" panose="020B0700000000000000" pitchFamily="34" charset="-120"/>
            <a:ea typeface="華康硬黑體W7(P)" panose="020B0700000000000000" pitchFamily="34" charset="-120"/>
          </a:endParaRPr>
        </a:p>
      </dsp:txBody>
      <dsp:txXfrm>
        <a:off x="3112807" y="0"/>
        <a:ext cx="1550629" cy="927750"/>
      </dsp:txXfrm>
    </dsp:sp>
    <dsp:sp modelId="{FD864A2F-E070-4456-89B0-F4A0A1E546B0}">
      <dsp:nvSpPr>
        <dsp:cNvPr id="0" name=""/>
        <dsp:cNvSpPr/>
      </dsp:nvSpPr>
      <dsp:spPr>
        <a:xfrm>
          <a:off x="3849666" y="1137629"/>
          <a:ext cx="236114" cy="775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30354C-62E5-4428-B9F9-E177787BA631}">
      <dsp:nvSpPr>
        <dsp:cNvPr id="0" name=""/>
        <dsp:cNvSpPr/>
      </dsp:nvSpPr>
      <dsp:spPr>
        <a:xfrm>
          <a:off x="4700644" y="1397542"/>
          <a:ext cx="1550629" cy="944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kern="1200" dirty="0" smtClean="0">
              <a:solidFill>
                <a:srgbClr val="FF0000"/>
              </a:solidFill>
              <a:latin typeface="華康硬黑體W7(P)" panose="020B0700000000000000" pitchFamily="34" charset="-120"/>
              <a:ea typeface="華康硬黑體W7(P)" panose="020B0700000000000000" pitchFamily="34" charset="-120"/>
            </a:rPr>
            <a:t>4.</a:t>
          </a:r>
          <a:r>
            <a:rPr lang="zh-TW" sz="1700" kern="1200" dirty="0" smtClean="0">
              <a:solidFill>
                <a:srgbClr val="FF0000"/>
              </a:solidFill>
              <a:latin typeface="華康硬黑體W7(P)" panose="020B0700000000000000" pitchFamily="34" charset="-120"/>
              <a:ea typeface="華康硬黑體W7(P)" panose="020B0700000000000000" pitchFamily="34" charset="-120"/>
            </a:rPr>
            <a:t>面積</a:t>
          </a:r>
          <a:endParaRPr lang="en-US" altLang="zh-TW" sz="1700" kern="1200" dirty="0" smtClean="0">
            <a:solidFill>
              <a:srgbClr val="FF0000"/>
            </a:solidFill>
            <a:latin typeface="華康硬黑體W7(P)" panose="020B0700000000000000" pitchFamily="34" charset="-120"/>
            <a:ea typeface="華康硬黑體W7(P)" panose="020B0700000000000000" pitchFamily="34" charset="-120"/>
          </a:endParaRPr>
        </a:p>
        <a:p>
          <a:pPr lvl="0" algn="ctr" defTabSz="755650" rtl="0">
            <a:lnSpc>
              <a:spcPct val="90000"/>
            </a:lnSpc>
            <a:spcBef>
              <a:spcPct val="0"/>
            </a:spcBef>
            <a:spcAft>
              <a:spcPct val="35000"/>
            </a:spcAft>
          </a:pPr>
          <a:r>
            <a:rPr lang="en-US" sz="1700" kern="1200" dirty="0" smtClean="0">
              <a:solidFill>
                <a:srgbClr val="002060"/>
              </a:solidFill>
              <a:latin typeface="華康硬黑體W7(P)" panose="020B0700000000000000" pitchFamily="34" charset="-120"/>
              <a:ea typeface="華康硬黑體W7(P)" panose="020B0700000000000000" pitchFamily="34" charset="-120"/>
            </a:rPr>
            <a:t>(</a:t>
          </a:r>
          <a:r>
            <a:rPr lang="zh-TW" sz="1700" kern="1200" dirty="0" smtClean="0">
              <a:solidFill>
                <a:srgbClr val="002060"/>
              </a:solidFill>
              <a:latin typeface="華康硬黑體W7(P)" panose="020B0700000000000000" pitchFamily="34" charset="-120"/>
              <a:ea typeface="華康硬黑體W7(P)" panose="020B0700000000000000" pitchFamily="34" charset="-120"/>
            </a:rPr>
            <a:t>都</a:t>
          </a:r>
          <a:r>
            <a:rPr lang="en-US" sz="1700" kern="1200" dirty="0" smtClean="0">
              <a:solidFill>
                <a:srgbClr val="002060"/>
              </a:solidFill>
              <a:latin typeface="華康硬黑體W7(P)" panose="020B0700000000000000" pitchFamily="34" charset="-120"/>
              <a:ea typeface="華康硬黑體W7(P)" panose="020B0700000000000000" pitchFamily="34" charset="-120"/>
            </a:rPr>
            <a:t>3</a:t>
          </a:r>
          <a:r>
            <a:rPr lang="zh-TW" sz="1700" kern="1200" dirty="0" smtClean="0">
              <a:solidFill>
                <a:srgbClr val="002060"/>
              </a:solidFill>
              <a:latin typeface="華康硬黑體W7(P)" panose="020B0700000000000000" pitchFamily="34" charset="-120"/>
              <a:ea typeface="華康硬黑體W7(P)" panose="020B0700000000000000" pitchFamily="34" charset="-120"/>
            </a:rPr>
            <a:t>非都</a:t>
          </a:r>
          <a:r>
            <a:rPr lang="en-US" sz="1700" kern="1200" dirty="0" smtClean="0">
              <a:solidFill>
                <a:srgbClr val="002060"/>
              </a:solidFill>
              <a:latin typeface="華康硬黑體W7(P)" panose="020B0700000000000000" pitchFamily="34" charset="-120"/>
              <a:ea typeface="華康硬黑體W7(P)" panose="020B0700000000000000" pitchFamily="34" charset="-120"/>
            </a:rPr>
            <a:t>7)</a:t>
          </a:r>
          <a:endParaRPr lang="zh-TW" sz="1700" kern="1200" dirty="0">
            <a:solidFill>
              <a:srgbClr val="002060"/>
            </a:solidFill>
            <a:latin typeface="華康硬黑體W7(P)" panose="020B0700000000000000" pitchFamily="34" charset="-120"/>
            <a:ea typeface="華康硬黑體W7(P)" panose="020B0700000000000000" pitchFamily="34" charset="-120"/>
          </a:endParaRPr>
        </a:p>
      </dsp:txBody>
      <dsp:txXfrm>
        <a:off x="4700644" y="1397542"/>
        <a:ext cx="1550629" cy="944457"/>
      </dsp:txXfrm>
    </dsp:sp>
    <dsp:sp modelId="{98DFCC1C-BBE6-46FF-9ECD-A1EA3E674906}">
      <dsp:nvSpPr>
        <dsp:cNvPr id="0" name=""/>
        <dsp:cNvSpPr/>
      </dsp:nvSpPr>
      <dsp:spPr>
        <a:xfrm>
          <a:off x="5404172" y="1141806"/>
          <a:ext cx="236114" cy="775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CC2A2-2E09-4E0B-B364-D0BC333B46DA}">
      <dsp:nvSpPr>
        <dsp:cNvPr id="0" name=""/>
        <dsp:cNvSpPr/>
      </dsp:nvSpPr>
      <dsp:spPr>
        <a:xfrm>
          <a:off x="6082102" y="0"/>
          <a:ext cx="1550629" cy="944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kern="1200" dirty="0" smtClean="0">
              <a:solidFill>
                <a:srgbClr val="FF0000"/>
              </a:solidFill>
              <a:latin typeface="華康硬黑體W7(P)" panose="020B0700000000000000" pitchFamily="34" charset="-120"/>
              <a:ea typeface="華康硬黑體W7(P)" panose="020B0700000000000000" pitchFamily="34" charset="-120"/>
            </a:rPr>
            <a:t>5.</a:t>
          </a:r>
          <a:r>
            <a:rPr lang="zh-TW" sz="1700" kern="1200" dirty="0" smtClean="0">
              <a:solidFill>
                <a:srgbClr val="FF0000"/>
              </a:solidFill>
              <a:latin typeface="華康硬黑體W7(P)" panose="020B0700000000000000" pitchFamily="34" charset="-120"/>
              <a:ea typeface="華康硬黑體W7(P)" panose="020B0700000000000000" pitchFamily="34" charset="-120"/>
            </a:rPr>
            <a:t>產權</a:t>
          </a:r>
          <a:endParaRPr lang="en-US" altLang="zh-TW" sz="1700" kern="1200" dirty="0" smtClean="0">
            <a:solidFill>
              <a:srgbClr val="FF0000"/>
            </a:solidFill>
            <a:latin typeface="華康硬黑體W7(P)" panose="020B0700000000000000" pitchFamily="34" charset="-120"/>
            <a:ea typeface="華康硬黑體W7(P)" panose="020B0700000000000000" pitchFamily="34" charset="-120"/>
          </a:endParaRPr>
        </a:p>
        <a:p>
          <a:pPr lvl="0" algn="ctr" defTabSz="755650" rtl="0">
            <a:lnSpc>
              <a:spcPct val="90000"/>
            </a:lnSpc>
            <a:spcBef>
              <a:spcPct val="0"/>
            </a:spcBef>
            <a:spcAft>
              <a:spcPct val="35000"/>
            </a:spcAft>
          </a:pPr>
          <a:r>
            <a:rPr lang="en-US" sz="1700" kern="1200" dirty="0" smtClean="0">
              <a:solidFill>
                <a:srgbClr val="002060"/>
              </a:solidFill>
              <a:latin typeface="華康硬黑體W7(P)" panose="020B0700000000000000" pitchFamily="34" charset="-120"/>
              <a:ea typeface="華康硬黑體W7(P)" panose="020B0700000000000000" pitchFamily="34" charset="-120"/>
            </a:rPr>
            <a:t>(</a:t>
          </a:r>
          <a:r>
            <a:rPr lang="zh-TW" sz="1700" kern="1200" dirty="0" smtClean="0">
              <a:solidFill>
                <a:srgbClr val="002060"/>
              </a:solidFill>
              <a:latin typeface="華康硬黑體W7(P)" panose="020B0700000000000000" pitchFamily="34" charset="-120"/>
              <a:ea typeface="華康硬黑體W7(P)" panose="020B0700000000000000" pitchFamily="34" charset="-120"/>
            </a:rPr>
            <a:t>建物屬所或配</a:t>
          </a:r>
          <a:r>
            <a:rPr lang="zh-TW" altLang="en-US" sz="1700" kern="1200" dirty="0" smtClean="0">
              <a:solidFill>
                <a:srgbClr val="002060"/>
              </a:solidFill>
              <a:latin typeface="華康硬黑體W7(P)" panose="020B0700000000000000" pitchFamily="34" charset="-120"/>
              <a:ea typeface="華康硬黑體W7(P)" panose="020B0700000000000000" pitchFamily="34" charset="-120"/>
            </a:rPr>
            <a:t>、</a:t>
          </a:r>
          <a:r>
            <a:rPr lang="zh-TW" sz="1700" kern="1200" dirty="0" smtClean="0">
              <a:solidFill>
                <a:srgbClr val="002060"/>
              </a:solidFill>
              <a:latin typeface="華康硬黑體W7(P)" panose="020B0700000000000000" pitchFamily="34" charset="-120"/>
              <a:ea typeface="華康硬黑體W7(P)" panose="020B0700000000000000" pitchFamily="34" charset="-120"/>
            </a:rPr>
            <a:t>直</a:t>
          </a:r>
          <a:r>
            <a:rPr lang="en-US" sz="1700" kern="1200" dirty="0" smtClean="0">
              <a:solidFill>
                <a:srgbClr val="002060"/>
              </a:solidFill>
              <a:latin typeface="華康硬黑體W7(P)" panose="020B0700000000000000" pitchFamily="34" charset="-120"/>
              <a:ea typeface="華康硬黑體W7(P)" panose="020B0700000000000000" pitchFamily="34" charset="-120"/>
            </a:rPr>
            <a:t>)</a:t>
          </a:r>
          <a:endParaRPr lang="zh-TW" sz="1700" kern="1200" dirty="0">
            <a:solidFill>
              <a:srgbClr val="002060"/>
            </a:solidFill>
            <a:latin typeface="華康硬黑體W7(P)" panose="020B0700000000000000" pitchFamily="34" charset="-120"/>
            <a:ea typeface="華康硬黑體W7(P)" panose="020B0700000000000000" pitchFamily="34" charset="-120"/>
          </a:endParaRPr>
        </a:p>
      </dsp:txBody>
      <dsp:txXfrm>
        <a:off x="6082102" y="0"/>
        <a:ext cx="1550629" cy="944457"/>
      </dsp:txXfrm>
    </dsp:sp>
    <dsp:sp modelId="{4A919AFA-2A6B-452F-BD9E-73425FD557D7}">
      <dsp:nvSpPr>
        <dsp:cNvPr id="0" name=""/>
        <dsp:cNvSpPr/>
      </dsp:nvSpPr>
      <dsp:spPr>
        <a:xfrm>
          <a:off x="6958678" y="1141806"/>
          <a:ext cx="236114" cy="775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27F52F-0A7D-4EE4-A896-94863689B1AF}" type="datetimeFigureOut">
              <a:rPr lang="zh-TW" altLang="en-US" smtClean="0"/>
              <a:t>2017/3/1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2C46C-7E83-4DF7-B770-5F08AFC9E454}" type="slidenum">
              <a:rPr lang="zh-TW" altLang="en-US" smtClean="0"/>
              <a:t>‹#›</a:t>
            </a:fld>
            <a:endParaRPr lang="zh-TW" altLang="en-US"/>
          </a:p>
        </p:txBody>
      </p:sp>
    </p:spTree>
    <p:extLst>
      <p:ext uri="{BB962C8B-B14F-4D97-AF65-F5344CB8AC3E}">
        <p14:creationId xmlns:p14="http://schemas.microsoft.com/office/powerpoint/2010/main" val="1142644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buFont typeface="Times New Roman" pitchFamily="16" charset="0"/>
              <a:buNone/>
              <a:defRPr/>
            </a:pPr>
            <a:endParaRPr lang="zh-TW" i="1" dirty="0" smtClean="0">
              <a:solidFill>
                <a:schemeClr val="tx1"/>
              </a:solidFill>
              <a:latin typeface="+mn-lt"/>
            </a:endParaRPr>
          </a:p>
        </p:txBody>
      </p:sp>
      <p:sp>
        <p:nvSpPr>
          <p:cNvPr id="30724" name="投影片編號版面配置區 3"/>
          <p:cNvSpPr>
            <a:spLocks noGrp="1"/>
          </p:cNvSpPr>
          <p:nvPr>
            <p:ph type="sldNum" sz="quarter"/>
          </p:nvPr>
        </p:nvSpPr>
        <p:spPr>
          <a:noFill/>
          <a:ln/>
        </p:spPr>
        <p:txBody>
          <a:bodyPr/>
          <a:lstStyle/>
          <a:p>
            <a:fld id="{A0687BA6-EE4A-4E64-A6D9-84FC648C77E1}" type="slidenum">
              <a:rPr lang="en-US" altLang="zh-TW">
                <a:latin typeface="Arial" pitchFamily="34" charset="0"/>
                <a:ea typeface="新細明體" pitchFamily="18" charset="-120"/>
                <a:cs typeface="Arial" pitchFamily="34" charset="0"/>
              </a:rPr>
              <a:pPr/>
              <a:t>2</a:t>
            </a:fld>
            <a:endParaRPr lang="zh-TW" altLang="zh-TW">
              <a:latin typeface="Arial" pitchFamily="34" charset="0"/>
              <a:ea typeface="新細明體" pitchFamily="18" charset="-120"/>
              <a:cs typeface="Arial" pitchFamily="34" charset="0"/>
            </a:endParaRPr>
          </a:p>
        </p:txBody>
      </p:sp>
    </p:spTree>
    <p:extLst>
      <p:ext uri="{BB962C8B-B14F-4D97-AF65-F5344CB8AC3E}">
        <p14:creationId xmlns:p14="http://schemas.microsoft.com/office/powerpoint/2010/main" val="346220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262C46C-7E83-4DF7-B770-5F08AFC9E454}" type="slidenum">
              <a:rPr lang="zh-TW" altLang="en-US" smtClean="0"/>
              <a:t>38</a:t>
            </a:fld>
            <a:endParaRPr lang="zh-TW" altLang="en-US"/>
          </a:p>
        </p:txBody>
      </p:sp>
    </p:spTree>
    <p:extLst>
      <p:ext uri="{BB962C8B-B14F-4D97-AF65-F5344CB8AC3E}">
        <p14:creationId xmlns:p14="http://schemas.microsoft.com/office/powerpoint/2010/main" val="188325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p:spPr>
        <p:txBody>
          <a:bodyPr/>
          <a:lstStyle/>
          <a:p>
            <a:fld id="{7A8609BC-B1B4-40E1-8A0B-C030536AF39E}" type="slidenum">
              <a:rPr lang="en-US" altLang="zh-TW">
                <a:latin typeface="Arial" pitchFamily="34" charset="0"/>
                <a:ea typeface="新細明體" pitchFamily="18" charset="-120"/>
                <a:cs typeface="Arial" pitchFamily="34" charset="0"/>
              </a:rPr>
              <a:pPr/>
              <a:t>43</a:t>
            </a:fld>
            <a:endParaRPr lang="en-US" altLang="zh-TW">
              <a:latin typeface="Arial" pitchFamily="34" charset="0"/>
              <a:ea typeface="新細明體" pitchFamily="18" charset="-120"/>
              <a:cs typeface="Arial" pitchFamily="34" charset="0"/>
            </a:endParaRPr>
          </a:p>
        </p:txBody>
      </p:sp>
      <p:sp>
        <p:nvSpPr>
          <p:cNvPr id="40963"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40964"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ts val="466"/>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40965" name="Text Box 3"/>
          <p:cNvSpPr txBox="1">
            <a:spLocks noChangeArrowheads="1"/>
          </p:cNvSpPr>
          <p:nvPr/>
        </p:nvSpPr>
        <p:spPr bwMode="auto">
          <a:xfrm>
            <a:off x="4021296" y="9721106"/>
            <a:ext cx="3076363" cy="511731"/>
          </a:xfrm>
          <a:prstGeom prst="rect">
            <a:avLst/>
          </a:prstGeom>
          <a:noFill/>
          <a:ln w="9525">
            <a:noFill/>
            <a:round/>
            <a:headEnd/>
            <a:tailEnd/>
          </a:ln>
        </p:spPr>
        <p:txBody>
          <a:bodyPr lIns="93276" tIns="48504" rIns="93276" bIns="48504" anchor="b"/>
          <a:lstStyle/>
          <a:p>
            <a:pPr algn="r" defTabSz="449263" fontAlgn="base">
              <a:spcBef>
                <a:spcPct val="0"/>
              </a:spcBef>
              <a:spcAft>
                <a:spcPct val="0"/>
              </a:spcAft>
              <a:buSzPct val="100000"/>
              <a:buFont typeface="Times New Roman" pitchFamily="18" charset="0"/>
              <a:buNone/>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fld id="{58ACE1AE-DE57-4266-9636-C777DC07BED2}" type="slidenum">
              <a:rPr lang="en-US" altLang="zh-TW" sz="1200">
                <a:solidFill>
                  <a:srgbClr val="000000"/>
                </a:solidFill>
                <a:latin typeface="Arial" pitchFamily="34" charset="0"/>
                <a:cs typeface="Arial" pitchFamily="34" charset="0"/>
              </a:rPr>
              <a:pPr algn="r" defTabSz="449263" fontAlgn="base">
                <a:spcBef>
                  <a:spcPct val="0"/>
                </a:spcBef>
                <a:spcAft>
                  <a:spcPct val="0"/>
                </a:spcAft>
                <a:buSzPct val="100000"/>
                <a:buFont typeface="Times New Roman" pitchFamily="18" charset="0"/>
                <a:buNone/>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t>43</a:t>
            </a:fld>
            <a:endParaRPr lang="en-US" altLang="zh-TW"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93248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p:spPr>
        <p:txBody>
          <a:bodyPr/>
          <a:lstStyle/>
          <a:p>
            <a:fld id="{7A8609BC-B1B4-40E1-8A0B-C030536AF39E}" type="slidenum">
              <a:rPr lang="en-US" altLang="zh-TW">
                <a:latin typeface="Arial" pitchFamily="34" charset="0"/>
                <a:ea typeface="新細明體" pitchFamily="18" charset="-120"/>
                <a:cs typeface="Arial" pitchFamily="34" charset="0"/>
              </a:rPr>
              <a:pPr/>
              <a:t>44</a:t>
            </a:fld>
            <a:endParaRPr lang="en-US" altLang="zh-TW">
              <a:latin typeface="Arial" pitchFamily="34" charset="0"/>
              <a:ea typeface="新細明體" pitchFamily="18" charset="-120"/>
              <a:cs typeface="Arial" pitchFamily="34" charset="0"/>
            </a:endParaRPr>
          </a:p>
        </p:txBody>
      </p:sp>
      <p:sp>
        <p:nvSpPr>
          <p:cNvPr id="40963" name="Rectangle 1"/>
          <p:cNvSpPr txBox="1">
            <a:spLocks noGrp="1" noRot="1" noChangeAspect="1" noChangeArrowheads="1" noTextEdit="1"/>
          </p:cNvSpPr>
          <p:nvPr>
            <p:ph type="sldImg"/>
          </p:nvPr>
        </p:nvSpPr>
        <p:spPr>
          <a:xfrm>
            <a:off x="992188" y="768350"/>
            <a:ext cx="5114925" cy="3836988"/>
          </a:xfrm>
          <a:solidFill>
            <a:srgbClr val="FFFFFF"/>
          </a:solidFill>
          <a:ln/>
        </p:spPr>
      </p:sp>
      <p:sp>
        <p:nvSpPr>
          <p:cNvPr id="40964" name="Rectangle 2"/>
          <p:cNvSpPr txBox="1">
            <a:spLocks noGrp="1" noChangeArrowheads="1"/>
          </p:cNvSpPr>
          <p:nvPr>
            <p:ph type="body" idx="1"/>
          </p:nvPr>
        </p:nvSpPr>
        <p:spPr>
          <a:xfrm>
            <a:off x="709931" y="4861442"/>
            <a:ext cx="5679440" cy="4605576"/>
          </a:xfrm>
          <a:noFill/>
          <a:ln/>
        </p:spPr>
        <p:txBody>
          <a:bodyPr wrap="none" anchor="ctr"/>
          <a:lstStyle/>
          <a:p>
            <a:pPr eaLnBrk="1" hangingPunct="1">
              <a:spcBef>
                <a:spcPts val="466"/>
              </a:spcBef>
              <a:buClrTx/>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endParaRPr lang="en-US" altLang="zh-TW" dirty="0" smtClean="0">
              <a:latin typeface="Calibri" pitchFamily="34" charset="0"/>
            </a:endParaRPr>
          </a:p>
        </p:txBody>
      </p:sp>
      <p:sp>
        <p:nvSpPr>
          <p:cNvPr id="40965" name="Text Box 3"/>
          <p:cNvSpPr txBox="1">
            <a:spLocks noChangeArrowheads="1"/>
          </p:cNvSpPr>
          <p:nvPr/>
        </p:nvSpPr>
        <p:spPr bwMode="auto">
          <a:xfrm>
            <a:off x="4021296" y="9721106"/>
            <a:ext cx="3076363" cy="511731"/>
          </a:xfrm>
          <a:prstGeom prst="rect">
            <a:avLst/>
          </a:prstGeom>
          <a:noFill/>
          <a:ln w="9525">
            <a:noFill/>
            <a:round/>
            <a:headEnd/>
            <a:tailEnd/>
          </a:ln>
        </p:spPr>
        <p:txBody>
          <a:bodyPr lIns="93276" tIns="48504" rIns="93276" bIns="48504" anchor="b"/>
          <a:lstStyle/>
          <a:p>
            <a:pPr algn="r" defTabSz="449263" fontAlgn="base">
              <a:spcBef>
                <a:spcPct val="0"/>
              </a:spcBef>
              <a:spcAft>
                <a:spcPct val="0"/>
              </a:spcAft>
              <a:buSzPct val="100000"/>
              <a:buFont typeface="Times New Roman" pitchFamily="18" charset="0"/>
              <a:buNone/>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fld id="{58ACE1AE-DE57-4266-9636-C777DC07BED2}" type="slidenum">
              <a:rPr lang="en-US" altLang="zh-TW" sz="1200">
                <a:solidFill>
                  <a:srgbClr val="000000"/>
                </a:solidFill>
                <a:latin typeface="Arial" pitchFamily="34" charset="0"/>
                <a:cs typeface="Arial" pitchFamily="34" charset="0"/>
              </a:rPr>
              <a:pPr algn="r" defTabSz="449263" fontAlgn="base">
                <a:spcBef>
                  <a:spcPct val="0"/>
                </a:spcBef>
                <a:spcAft>
                  <a:spcPct val="0"/>
                </a:spcAft>
                <a:buSzPct val="100000"/>
                <a:buFont typeface="Times New Roman" pitchFamily="18" charset="0"/>
                <a:buNone/>
                <a:tabLst>
                  <a:tab pos="0" algn="l"/>
                  <a:tab pos="947684" algn="l"/>
                  <a:tab pos="1895368" algn="l"/>
                  <a:tab pos="2843052" algn="l"/>
                  <a:tab pos="3790737" algn="l"/>
                  <a:tab pos="4738421" algn="l"/>
                  <a:tab pos="5686105" algn="l"/>
                  <a:tab pos="6633789" algn="l"/>
                  <a:tab pos="7581473" algn="l"/>
                  <a:tab pos="8529157" algn="l"/>
                  <a:tab pos="9476842" algn="l"/>
                  <a:tab pos="10424526" algn="l"/>
                </a:tabLst>
              </a:pPr>
              <a:t>44</a:t>
            </a:fld>
            <a:endParaRPr lang="en-US" altLang="zh-TW"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165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262C46C-7E83-4DF7-B770-5F08AFC9E454}" type="slidenum">
              <a:rPr lang="zh-TW" altLang="en-US" smtClean="0"/>
              <a:t>50</a:t>
            </a:fld>
            <a:endParaRPr lang="zh-TW" altLang="en-US"/>
          </a:p>
        </p:txBody>
      </p:sp>
    </p:spTree>
    <p:extLst>
      <p:ext uri="{BB962C8B-B14F-4D97-AF65-F5344CB8AC3E}">
        <p14:creationId xmlns:p14="http://schemas.microsoft.com/office/powerpoint/2010/main" val="421096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262C46C-7E83-4DF7-B770-5F08AFC9E454}" type="slidenum">
              <a:rPr lang="zh-TW" altLang="en-US" smtClean="0"/>
              <a:t>60</a:t>
            </a:fld>
            <a:endParaRPr lang="zh-TW" altLang="en-US"/>
          </a:p>
        </p:txBody>
      </p:sp>
    </p:spTree>
    <p:extLst>
      <p:ext uri="{BB962C8B-B14F-4D97-AF65-F5344CB8AC3E}">
        <p14:creationId xmlns:p14="http://schemas.microsoft.com/office/powerpoint/2010/main" val="383972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ln/>
        </p:spPr>
        <p:txBody>
          <a:bodyPr/>
          <a:lstStyle/>
          <a:p>
            <a:fld id="{91E85AA5-3160-4DAB-9D4C-52DF82B1C72A}" type="slidenum">
              <a:rPr lang="en-US" altLang="zh-TW">
                <a:latin typeface="Arial" pitchFamily="34" charset="0"/>
                <a:ea typeface="新細明體" pitchFamily="18" charset="-120"/>
                <a:cs typeface="Arial" pitchFamily="34" charset="0"/>
              </a:rPr>
              <a:pPr/>
              <a:t>62</a:t>
            </a:fld>
            <a:endParaRPr lang="en-US" altLang="zh-TW" dirty="0">
              <a:latin typeface="Arial" pitchFamily="34" charset="0"/>
              <a:ea typeface="新細明體" pitchFamily="18" charset="-120"/>
              <a:cs typeface="Arial" pitchFamily="34" charset="0"/>
            </a:endParaRPr>
          </a:p>
        </p:txBody>
      </p:sp>
      <p:sp>
        <p:nvSpPr>
          <p:cNvPr id="4813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48132" name="Rectangle 2"/>
          <p:cNvSpPr txBox="1">
            <a:spLocks noGrp="1" noChangeArrowheads="1"/>
          </p:cNvSpPr>
          <p:nvPr>
            <p:ph type="body" idx="1"/>
          </p:nvPr>
        </p:nvSpPr>
        <p:spPr>
          <a:xfrm>
            <a:off x="685801" y="4343400"/>
            <a:ext cx="5486400" cy="4114800"/>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dirty="0" smtClean="0">
              <a:latin typeface="Calibri" pitchFamily="34" charset="0"/>
            </a:endParaRPr>
          </a:p>
        </p:txBody>
      </p:sp>
      <p:sp>
        <p:nvSpPr>
          <p:cNvPr id="48133" name="Text Box 3"/>
          <p:cNvSpPr txBox="1">
            <a:spLocks noChangeArrowheads="1"/>
          </p:cNvSpPr>
          <p:nvPr/>
        </p:nvSpPr>
        <p:spPr bwMode="auto">
          <a:xfrm>
            <a:off x="3884614"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941BC52-3A9D-4964-A2C1-8C515BE02D2F}" type="slidenum">
              <a:rPr lang="en-US" altLang="zh-TW"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62</a:t>
            </a:fld>
            <a:endParaRPr lang="en-US" altLang="zh-TW" sz="1200" dirty="0">
              <a:solidFill>
                <a:srgbClr val="000000"/>
              </a:solidFill>
            </a:endParaRPr>
          </a:p>
        </p:txBody>
      </p:sp>
    </p:spTree>
    <p:extLst>
      <p:ext uri="{BB962C8B-B14F-4D97-AF65-F5344CB8AC3E}">
        <p14:creationId xmlns:p14="http://schemas.microsoft.com/office/powerpoint/2010/main" val="348632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t>2017/3/1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t>‹#›</a:t>
            </a:fld>
            <a:endParaRPr lang="zh-TW" altLang="en-US"/>
          </a:p>
        </p:txBody>
      </p:sp>
    </p:spTree>
    <p:extLst>
      <p:ext uri="{BB962C8B-B14F-4D97-AF65-F5344CB8AC3E}">
        <p14:creationId xmlns:p14="http://schemas.microsoft.com/office/powerpoint/2010/main" val="205284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t>2017/3/1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t>‹#›</a:t>
            </a:fld>
            <a:endParaRPr lang="zh-TW" altLang="en-US"/>
          </a:p>
        </p:txBody>
      </p:sp>
    </p:spTree>
    <p:extLst>
      <p:ext uri="{BB962C8B-B14F-4D97-AF65-F5344CB8AC3E}">
        <p14:creationId xmlns:p14="http://schemas.microsoft.com/office/powerpoint/2010/main" val="23784661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1C0EC7-2763-441A-8867-98CBEC2E6173}"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extLst>
      <p:ext uri="{BB962C8B-B14F-4D97-AF65-F5344CB8AC3E}">
        <p14:creationId xmlns:p14="http://schemas.microsoft.com/office/powerpoint/2010/main" val="22880281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DE7AAE3-C7DB-4957-87F6-B4418B1FC55F}"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24590232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8C216C6-1900-4EB0-B7E1-7451DCBA867F}"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964052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9E186-0A27-4F73-BCC9-353CAE43926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42421959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6E43E73-4A01-4A64-ACBA-1B6FB24DB61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18081732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BAD4575-6623-40F8-BEF6-79D4C7EF22B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a:t>按一下以編輯母片標題樣式</a:t>
            </a:r>
            <a:endParaRPr lang="en-US" dirty="0"/>
          </a:p>
        </p:txBody>
      </p:sp>
    </p:spTree>
    <p:extLst>
      <p:ext uri="{BB962C8B-B14F-4D97-AF65-F5344CB8AC3E}">
        <p14:creationId xmlns:p14="http://schemas.microsoft.com/office/powerpoint/2010/main" val="1149756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87EA4FF9-6629-4C57-88F9-A78996D5C7AC}"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6091976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0CCBA4A-C2B5-442F-BD4F-7DAA5EC8659B}"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22315398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BEB80F64-69BE-4CB9-BB52-A3A6BAB1BD9B}"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a:t>按一下以編輯母片標題樣式</a:t>
            </a:r>
            <a:endParaRPr lang="en-US" dirty="0"/>
          </a:p>
        </p:txBody>
      </p:sp>
    </p:spTree>
    <p:extLst>
      <p:ext uri="{BB962C8B-B14F-4D97-AF65-F5344CB8AC3E}">
        <p14:creationId xmlns:p14="http://schemas.microsoft.com/office/powerpoint/2010/main" val="33515877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EBDC8E-C73D-4BDD-87A8-87CDF58226C3}"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300610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t>2017/3/1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t>‹#›</a:t>
            </a:fld>
            <a:endParaRPr lang="zh-TW" altLang="en-US"/>
          </a:p>
        </p:txBody>
      </p:sp>
    </p:spTree>
    <p:extLst>
      <p:ext uri="{BB962C8B-B14F-4D97-AF65-F5344CB8AC3E}">
        <p14:creationId xmlns:p14="http://schemas.microsoft.com/office/powerpoint/2010/main" val="42931954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3AD8F0-530D-405A-9BBB-8AB0B89EB9D2}"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24729270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1C0EC7-2763-441A-8867-98CBEC2E6173}"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extLst>
      <p:ext uri="{BB962C8B-B14F-4D97-AF65-F5344CB8AC3E}">
        <p14:creationId xmlns:p14="http://schemas.microsoft.com/office/powerpoint/2010/main" val="22460037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DE7AAE3-C7DB-4957-87F6-B4418B1FC55F}"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13421765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8C216C6-1900-4EB0-B7E1-7451DCBA867F}"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23417354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9E186-0A27-4F73-BCC9-353CAE43926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24904164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6E43E73-4A01-4A64-ACBA-1B6FB24DB61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20563946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BAD4575-6623-40F8-BEF6-79D4C7EF22B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a:t>按一下以編輯母片標題樣式</a:t>
            </a:r>
            <a:endParaRPr lang="en-US" dirty="0"/>
          </a:p>
        </p:txBody>
      </p:sp>
    </p:spTree>
    <p:extLst>
      <p:ext uri="{BB962C8B-B14F-4D97-AF65-F5344CB8AC3E}">
        <p14:creationId xmlns:p14="http://schemas.microsoft.com/office/powerpoint/2010/main" val="2242930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87EA4FF9-6629-4C57-88F9-A78996D5C7AC}"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9704847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0CCBA4A-C2B5-442F-BD4F-7DAA5EC8659B}"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19992677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BEB80F64-69BE-4CB9-BB52-A3A6BAB1BD9B}"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a:t>按一下以編輯母片標題樣式</a:t>
            </a:r>
            <a:endParaRPr lang="en-US" dirty="0"/>
          </a:p>
        </p:txBody>
      </p:sp>
    </p:spTree>
    <p:extLst>
      <p:ext uri="{BB962C8B-B14F-4D97-AF65-F5344CB8AC3E}">
        <p14:creationId xmlns:p14="http://schemas.microsoft.com/office/powerpoint/2010/main" val="4025574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18792496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EBDC8E-C73D-4BDD-87A8-87CDF58226C3}"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18300621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3AD8F0-530D-405A-9BBB-8AB0B89EB9D2}"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13776175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1C0EC7-2763-441A-8867-98CBEC2E6173}"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extLst>
      <p:ext uri="{BB962C8B-B14F-4D97-AF65-F5344CB8AC3E}">
        <p14:creationId xmlns:p14="http://schemas.microsoft.com/office/powerpoint/2010/main" val="12250354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DE7AAE3-C7DB-4957-87F6-B4418B1FC55F}"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39044787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8C216C6-1900-4EB0-B7E1-7451DCBA867F}"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21293031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9E186-0A27-4F73-BCC9-353CAE43926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12291892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6E43E73-4A01-4A64-ACBA-1B6FB24DB61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2381118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BAD4575-6623-40F8-BEF6-79D4C7EF22B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a:t>按一下以編輯母片標題樣式</a:t>
            </a:r>
            <a:endParaRPr lang="en-US" dirty="0"/>
          </a:p>
        </p:txBody>
      </p:sp>
    </p:spTree>
    <p:extLst>
      <p:ext uri="{BB962C8B-B14F-4D97-AF65-F5344CB8AC3E}">
        <p14:creationId xmlns:p14="http://schemas.microsoft.com/office/powerpoint/2010/main" val="34941223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87EA4FF9-6629-4C57-88F9-A78996D5C7AC}"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1219010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0CCBA4A-C2B5-442F-BD4F-7DAA5EC8659B}"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34804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5492292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BEB80F64-69BE-4CB9-BB52-A3A6BAB1BD9B}"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a:t>按一下以編輯母片標題樣式</a:t>
            </a:r>
            <a:endParaRPr lang="en-US" dirty="0"/>
          </a:p>
        </p:txBody>
      </p:sp>
    </p:spTree>
    <p:extLst>
      <p:ext uri="{BB962C8B-B14F-4D97-AF65-F5344CB8AC3E}">
        <p14:creationId xmlns:p14="http://schemas.microsoft.com/office/powerpoint/2010/main" val="33243849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EBDC8E-C73D-4BDD-87A8-87CDF58226C3}"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29658516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3AD8F0-530D-405A-9BBB-8AB0B89EB9D2}"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8174150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1C0EC7-2763-441A-8867-98CBEC2E6173}"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extLst>
      <p:ext uri="{BB962C8B-B14F-4D97-AF65-F5344CB8AC3E}">
        <p14:creationId xmlns:p14="http://schemas.microsoft.com/office/powerpoint/2010/main" val="21697579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DE7AAE3-C7DB-4957-87F6-B4418B1FC55F}"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863886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8C216C6-1900-4EB0-B7E1-7451DCBA867F}"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27631754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9E186-0A27-4F73-BCC9-353CAE43926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22209969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6E43E73-4A01-4A64-ACBA-1B6FB24DB61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0377242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BAD4575-6623-40F8-BEF6-79D4C7EF22B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a:t>按一下以編輯母片標題樣式</a:t>
            </a:r>
            <a:endParaRPr lang="en-US" dirty="0"/>
          </a:p>
        </p:txBody>
      </p:sp>
    </p:spTree>
    <p:extLst>
      <p:ext uri="{BB962C8B-B14F-4D97-AF65-F5344CB8AC3E}">
        <p14:creationId xmlns:p14="http://schemas.microsoft.com/office/powerpoint/2010/main" val="12978039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87EA4FF9-6629-4C57-88F9-A78996D5C7AC}"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034758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9608100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0CCBA4A-C2B5-442F-BD4F-7DAA5EC8659B}"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7525335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BEB80F64-69BE-4CB9-BB52-A3A6BAB1BD9B}"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a:t>按一下以編輯母片標題樣式</a:t>
            </a:r>
            <a:endParaRPr lang="en-US" dirty="0"/>
          </a:p>
        </p:txBody>
      </p:sp>
    </p:spTree>
    <p:extLst>
      <p:ext uri="{BB962C8B-B14F-4D97-AF65-F5344CB8AC3E}">
        <p14:creationId xmlns:p14="http://schemas.microsoft.com/office/powerpoint/2010/main" val="34087569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EBDC8E-C73D-4BDD-87A8-87CDF58226C3}"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18616272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3AD8F0-530D-405A-9BBB-8AB0B89EB9D2}"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6105011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1C0EC7-2763-441A-8867-98CBEC2E6173}"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extLst>
      <p:ext uri="{BB962C8B-B14F-4D97-AF65-F5344CB8AC3E}">
        <p14:creationId xmlns:p14="http://schemas.microsoft.com/office/powerpoint/2010/main" val="41062603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DE7AAE3-C7DB-4957-87F6-B4418B1FC55F}"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26324747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8C216C6-1900-4EB0-B7E1-7451DCBA867F}"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3143805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9E186-0A27-4F73-BCC9-353CAE43926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22996574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6E43E73-4A01-4A64-ACBA-1B6FB24DB61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10838414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BAD4575-6623-40F8-BEF6-79D4C7EF22B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a:t>按一下以編輯母片標題樣式</a:t>
            </a:r>
            <a:endParaRPr lang="en-US" dirty="0"/>
          </a:p>
        </p:txBody>
      </p:sp>
    </p:spTree>
    <p:extLst>
      <p:ext uri="{BB962C8B-B14F-4D97-AF65-F5344CB8AC3E}">
        <p14:creationId xmlns:p14="http://schemas.microsoft.com/office/powerpoint/2010/main" val="2949062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5430329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87EA4FF9-6629-4C57-88F9-A78996D5C7AC}"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106868521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0CCBA4A-C2B5-442F-BD4F-7DAA5EC8659B}"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911105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BEB80F64-69BE-4CB9-BB52-A3A6BAB1BD9B}"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a:t>按一下以編輯母片標題樣式</a:t>
            </a:r>
            <a:endParaRPr lang="en-US" dirty="0"/>
          </a:p>
        </p:txBody>
      </p:sp>
    </p:spTree>
    <p:extLst>
      <p:ext uri="{BB962C8B-B14F-4D97-AF65-F5344CB8AC3E}">
        <p14:creationId xmlns:p14="http://schemas.microsoft.com/office/powerpoint/2010/main" val="31925659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EBDC8E-C73D-4BDD-87A8-87CDF58226C3}"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285157702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3AD8F0-530D-405A-9BBB-8AB0B89EB9D2}"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5744062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1C0EC7-2763-441A-8867-98CBEC2E6173}"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extLst>
      <p:ext uri="{BB962C8B-B14F-4D97-AF65-F5344CB8AC3E}">
        <p14:creationId xmlns:p14="http://schemas.microsoft.com/office/powerpoint/2010/main" val="16572530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DE7AAE3-C7DB-4957-87F6-B4418B1FC55F}"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17200625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8C216C6-1900-4EB0-B7E1-7451DCBA867F}"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8418808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9E186-0A27-4F73-BCC9-353CAE43926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24877251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6E43E73-4A01-4A64-ACBA-1B6FB24DB61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898943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87982482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BAD4575-6623-40F8-BEF6-79D4C7EF22B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a:t>按一下以編輯母片標題樣式</a:t>
            </a:r>
            <a:endParaRPr lang="en-US" dirty="0"/>
          </a:p>
        </p:txBody>
      </p:sp>
    </p:spTree>
    <p:extLst>
      <p:ext uri="{BB962C8B-B14F-4D97-AF65-F5344CB8AC3E}">
        <p14:creationId xmlns:p14="http://schemas.microsoft.com/office/powerpoint/2010/main" val="39572258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87EA4FF9-6629-4C57-88F9-A78996D5C7AC}"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29224016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0CCBA4A-C2B5-442F-BD4F-7DAA5EC8659B}"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237408908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BEB80F64-69BE-4CB9-BB52-A3A6BAB1BD9B}"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a:t>按一下以編輯母片標題樣式</a:t>
            </a:r>
            <a:endParaRPr lang="en-US" dirty="0"/>
          </a:p>
        </p:txBody>
      </p:sp>
    </p:spTree>
    <p:extLst>
      <p:ext uri="{BB962C8B-B14F-4D97-AF65-F5344CB8AC3E}">
        <p14:creationId xmlns:p14="http://schemas.microsoft.com/office/powerpoint/2010/main" val="8839846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EBDC8E-C73D-4BDD-87A8-87CDF58226C3}"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96392016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3AD8F0-530D-405A-9BBB-8AB0B89EB9D2}"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5506448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1C0EC7-2763-441A-8867-98CBEC2E6173}"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extLst>
      <p:ext uri="{BB962C8B-B14F-4D97-AF65-F5344CB8AC3E}">
        <p14:creationId xmlns:p14="http://schemas.microsoft.com/office/powerpoint/2010/main" val="98022136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DE7AAE3-C7DB-4957-87F6-B4418B1FC55F}"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7694736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8C216C6-1900-4EB0-B7E1-7451DCBA867F}"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141892667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9E186-0A27-4F73-BCC9-353CAE43926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239457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72166095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6E43E73-4A01-4A64-ACBA-1B6FB24DB61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12457509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BAD4575-6623-40F8-BEF6-79D4C7EF22B5}"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a:t>按一下以編輯母片標題樣式</a:t>
            </a:r>
            <a:endParaRPr lang="en-US" dirty="0"/>
          </a:p>
        </p:txBody>
      </p:sp>
    </p:spTree>
    <p:extLst>
      <p:ext uri="{BB962C8B-B14F-4D97-AF65-F5344CB8AC3E}">
        <p14:creationId xmlns:p14="http://schemas.microsoft.com/office/powerpoint/2010/main" val="28198770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87EA4FF9-6629-4C57-88F9-A78996D5C7AC}"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8156133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0CCBA4A-C2B5-442F-BD4F-7DAA5EC8659B}"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4032609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858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28894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t>2017/3/1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t>‹#›</a:t>
            </a:fld>
            <a:endParaRPr lang="zh-TW" altLang="en-US"/>
          </a:p>
        </p:txBody>
      </p:sp>
    </p:spTree>
    <p:extLst>
      <p:ext uri="{BB962C8B-B14F-4D97-AF65-F5344CB8AC3E}">
        <p14:creationId xmlns:p14="http://schemas.microsoft.com/office/powerpoint/2010/main" val="1828538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113403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098902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233730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2795053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02671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547605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010993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873732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628342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69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EE29E8F-97CD-455D-9D64-4307E677BBDB}" type="datetimeFigureOut">
              <a:rPr lang="zh-TW" altLang="en-US" smtClean="0"/>
              <a:t>2017/3/1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t>‹#›</a:t>
            </a:fld>
            <a:endParaRPr lang="zh-TW" altLang="en-US"/>
          </a:p>
        </p:txBody>
      </p:sp>
    </p:spTree>
    <p:extLst>
      <p:ext uri="{BB962C8B-B14F-4D97-AF65-F5344CB8AC3E}">
        <p14:creationId xmlns:p14="http://schemas.microsoft.com/office/powerpoint/2010/main" val="3143523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641398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676682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628170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8741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9"/>
          <p:cNvSpPr>
            <a:spLocks noGrp="1"/>
          </p:cNvSpPr>
          <p:nvPr>
            <p:ph type="dt" sz="half" idx="10"/>
          </p:nvPr>
        </p:nvSpPr>
        <p:spPr/>
        <p:txBody>
          <a:bodyPr/>
          <a:lstStyle>
            <a:lvl1pPr>
              <a:defRPr/>
            </a:lvl1pPr>
          </a:lstStyle>
          <a:p>
            <a:fld id="{D8F654DA-197C-42E2-B40E-65295D53AF53}" type="datetimeFigureOut">
              <a:rPr lang="en-US" smtClean="0">
                <a:solidFill>
                  <a:srgbClr val="04617B">
                    <a:shade val="90000"/>
                  </a:srgbClr>
                </a:solidFill>
              </a:rPr>
              <a:pPr/>
              <a:t>3/1/2017</a:t>
            </a:fld>
            <a:endParaRPr lang="en-US">
              <a:solidFill>
                <a:srgbClr val="04617B">
                  <a:shade val="90000"/>
                </a:srgbClr>
              </a:solidFill>
            </a:endParaRPr>
          </a:p>
        </p:txBody>
      </p:sp>
      <p:sp>
        <p:nvSpPr>
          <p:cNvPr id="5" name="頁尾版面配置區 21"/>
          <p:cNvSpPr>
            <a:spLocks noGrp="1"/>
          </p:cNvSpPr>
          <p:nvPr>
            <p:ph type="ftr" sz="quarter" idx="11"/>
          </p:nvPr>
        </p:nvSpPr>
        <p:spPr/>
        <p:txBody>
          <a:bodyPr/>
          <a:lstStyle>
            <a:lvl1pPr>
              <a:defRPr/>
            </a:lvl1pPr>
          </a:lstStyle>
          <a:p>
            <a:endParaRPr lang="en-US">
              <a:solidFill>
                <a:srgbClr val="04617B">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fld id="{103161EA-3838-4585-991A-9FE3F83376D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68740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9"/>
          <p:cNvSpPr>
            <a:spLocks noGrp="1"/>
          </p:cNvSpPr>
          <p:nvPr>
            <p:ph type="dt" sz="half" idx="10"/>
          </p:nvPr>
        </p:nvSpPr>
        <p:spPr/>
        <p:txBody>
          <a:bodyPr/>
          <a:lstStyle>
            <a:lvl1pPr>
              <a:defRPr/>
            </a:lvl1pPr>
          </a:lstStyle>
          <a:p>
            <a:fld id="{D8F654DA-197C-42E2-B40E-65295D53AF53}" type="datetimeFigureOut">
              <a:rPr lang="en-US" smtClean="0">
                <a:solidFill>
                  <a:srgbClr val="04617B">
                    <a:shade val="90000"/>
                  </a:srgbClr>
                </a:solidFill>
              </a:rPr>
              <a:pPr/>
              <a:t>3/1/2017</a:t>
            </a:fld>
            <a:endParaRPr lang="en-US">
              <a:solidFill>
                <a:srgbClr val="04617B">
                  <a:shade val="90000"/>
                </a:srgbClr>
              </a:solidFill>
            </a:endParaRPr>
          </a:p>
        </p:txBody>
      </p:sp>
      <p:sp>
        <p:nvSpPr>
          <p:cNvPr id="6" name="頁尾版面配置區 21"/>
          <p:cNvSpPr>
            <a:spLocks noGrp="1"/>
          </p:cNvSpPr>
          <p:nvPr>
            <p:ph type="ftr" sz="quarter" idx="11"/>
          </p:nvPr>
        </p:nvSpPr>
        <p:spPr/>
        <p:txBody>
          <a:bodyPr/>
          <a:lstStyle>
            <a:lvl1pPr>
              <a:defRPr/>
            </a:lvl1pPr>
          </a:lstStyle>
          <a:p>
            <a:endParaRPr lang="en-US">
              <a:solidFill>
                <a:srgbClr val="04617B">
                  <a:shade val="90000"/>
                </a:srgbClr>
              </a:solidFill>
            </a:endParaRPr>
          </a:p>
        </p:txBody>
      </p:sp>
      <p:sp>
        <p:nvSpPr>
          <p:cNvPr id="7" name="投影片編號版面配置區 17"/>
          <p:cNvSpPr>
            <a:spLocks noGrp="1"/>
          </p:cNvSpPr>
          <p:nvPr>
            <p:ph type="sldNum" sz="quarter" idx="12"/>
          </p:nvPr>
        </p:nvSpPr>
        <p:spPr/>
        <p:txBody>
          <a:bodyPr/>
          <a:lstStyle>
            <a:lvl1pPr>
              <a:defRPr/>
            </a:lvl1pPr>
          </a:lstStyle>
          <a:p>
            <a:fld id="{103161EA-3838-4585-991A-9FE3F83376D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1500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9"/>
          <p:cNvSpPr>
            <a:spLocks noGrp="1"/>
          </p:cNvSpPr>
          <p:nvPr>
            <p:ph type="dt" sz="half" idx="10"/>
          </p:nvPr>
        </p:nvSpPr>
        <p:spPr/>
        <p:txBody>
          <a:bodyPr/>
          <a:lstStyle>
            <a:lvl1pPr>
              <a:defRPr/>
            </a:lvl1pPr>
          </a:lstStyle>
          <a:p>
            <a:fld id="{D8F654DA-197C-42E2-B40E-65295D53AF53}" type="datetimeFigureOut">
              <a:rPr lang="en-US" smtClean="0">
                <a:solidFill>
                  <a:srgbClr val="04617B">
                    <a:shade val="90000"/>
                  </a:srgbClr>
                </a:solidFill>
              </a:rPr>
              <a:pPr/>
              <a:t>3/1/2017</a:t>
            </a:fld>
            <a:endParaRPr lang="en-US">
              <a:solidFill>
                <a:srgbClr val="04617B">
                  <a:shade val="90000"/>
                </a:srgbClr>
              </a:solidFill>
            </a:endParaRPr>
          </a:p>
        </p:txBody>
      </p:sp>
      <p:sp>
        <p:nvSpPr>
          <p:cNvPr id="8" name="頁尾版面配置區 21"/>
          <p:cNvSpPr>
            <a:spLocks noGrp="1"/>
          </p:cNvSpPr>
          <p:nvPr>
            <p:ph type="ftr" sz="quarter" idx="11"/>
          </p:nvPr>
        </p:nvSpPr>
        <p:spPr/>
        <p:txBody>
          <a:bodyPr/>
          <a:lstStyle>
            <a:lvl1pPr>
              <a:defRPr/>
            </a:lvl1pPr>
          </a:lstStyle>
          <a:p>
            <a:endParaRPr lang="en-US">
              <a:solidFill>
                <a:srgbClr val="04617B">
                  <a:shade val="90000"/>
                </a:srgbClr>
              </a:solidFill>
            </a:endParaRPr>
          </a:p>
        </p:txBody>
      </p:sp>
      <p:sp>
        <p:nvSpPr>
          <p:cNvPr id="9" name="投影片編號版面配置區 17"/>
          <p:cNvSpPr>
            <a:spLocks noGrp="1"/>
          </p:cNvSpPr>
          <p:nvPr>
            <p:ph type="sldNum" sz="quarter" idx="12"/>
          </p:nvPr>
        </p:nvSpPr>
        <p:spPr/>
        <p:txBody>
          <a:bodyPr/>
          <a:lstStyle>
            <a:lvl1pPr>
              <a:defRPr/>
            </a:lvl1pPr>
          </a:lstStyle>
          <a:p>
            <a:fld id="{103161EA-3838-4585-991A-9FE3F83376D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7591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TW" altLang="en-US" smtClean="0"/>
              <a:t>按一下以編輯母片標題樣式</a:t>
            </a:r>
            <a:endParaRPr lang="zh-TW" altLang="en-US"/>
          </a:p>
        </p:txBody>
      </p:sp>
      <p:sp>
        <p:nvSpPr>
          <p:cNvPr id="3" name="日期版面配置區 9"/>
          <p:cNvSpPr>
            <a:spLocks noGrp="1"/>
          </p:cNvSpPr>
          <p:nvPr>
            <p:ph type="dt" sz="half" idx="10"/>
          </p:nvPr>
        </p:nvSpPr>
        <p:spPr/>
        <p:txBody>
          <a:bodyPr/>
          <a:lstStyle>
            <a:lvl1pPr>
              <a:defRPr/>
            </a:lvl1pPr>
          </a:lstStyle>
          <a:p>
            <a:fld id="{D8F654DA-197C-42E2-B40E-65295D53AF53}" type="datetimeFigureOut">
              <a:rPr lang="en-US" smtClean="0">
                <a:solidFill>
                  <a:srgbClr val="04617B">
                    <a:shade val="90000"/>
                  </a:srgbClr>
                </a:solidFill>
              </a:rPr>
              <a:pPr/>
              <a:t>3/1/2017</a:t>
            </a:fld>
            <a:endParaRPr lang="en-US">
              <a:solidFill>
                <a:srgbClr val="04617B">
                  <a:shade val="90000"/>
                </a:srgbClr>
              </a:solidFill>
            </a:endParaRPr>
          </a:p>
        </p:txBody>
      </p:sp>
      <p:sp>
        <p:nvSpPr>
          <p:cNvPr id="4" name="頁尾版面配置區 21"/>
          <p:cNvSpPr>
            <a:spLocks noGrp="1"/>
          </p:cNvSpPr>
          <p:nvPr>
            <p:ph type="ftr" sz="quarter" idx="11"/>
          </p:nvPr>
        </p:nvSpPr>
        <p:spPr/>
        <p:txBody>
          <a:bodyPr/>
          <a:lstStyle>
            <a:lvl1pPr>
              <a:defRPr/>
            </a:lvl1pPr>
          </a:lstStyle>
          <a:p>
            <a:endParaRPr lang="en-US">
              <a:solidFill>
                <a:srgbClr val="04617B">
                  <a:shade val="90000"/>
                </a:srgbClr>
              </a:solidFill>
            </a:endParaRPr>
          </a:p>
        </p:txBody>
      </p:sp>
      <p:sp>
        <p:nvSpPr>
          <p:cNvPr id="5" name="投影片編號版面配置區 17"/>
          <p:cNvSpPr>
            <a:spLocks noGrp="1"/>
          </p:cNvSpPr>
          <p:nvPr>
            <p:ph type="sldNum" sz="quarter" idx="12"/>
          </p:nvPr>
        </p:nvSpPr>
        <p:spPr/>
        <p:txBody>
          <a:bodyPr/>
          <a:lstStyle>
            <a:lvl1pPr>
              <a:defRPr/>
            </a:lvl1pPr>
          </a:lstStyle>
          <a:p>
            <a:fld id="{103161EA-3838-4585-991A-9FE3F83376D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93506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fld id="{D8F654DA-197C-42E2-B40E-65295D53AF53}" type="datetimeFigureOut">
              <a:rPr lang="en-US" smtClean="0">
                <a:solidFill>
                  <a:srgbClr val="04617B">
                    <a:shade val="90000"/>
                  </a:srgbClr>
                </a:solidFill>
              </a:rPr>
              <a:pPr/>
              <a:t>3/1/2017</a:t>
            </a:fld>
            <a:endParaRPr lang="en-US">
              <a:solidFill>
                <a:srgbClr val="04617B">
                  <a:shade val="90000"/>
                </a:srgbClr>
              </a:solidFill>
            </a:endParaRPr>
          </a:p>
        </p:txBody>
      </p:sp>
      <p:sp>
        <p:nvSpPr>
          <p:cNvPr id="3" name="頁尾版面配置區 21"/>
          <p:cNvSpPr>
            <a:spLocks noGrp="1"/>
          </p:cNvSpPr>
          <p:nvPr>
            <p:ph type="ftr" sz="quarter" idx="11"/>
          </p:nvPr>
        </p:nvSpPr>
        <p:spPr/>
        <p:txBody>
          <a:bodyPr/>
          <a:lstStyle>
            <a:lvl1pPr>
              <a:defRPr/>
            </a:lvl1pPr>
          </a:lstStyle>
          <a:p>
            <a:endParaRPr lang="en-US">
              <a:solidFill>
                <a:srgbClr val="04617B">
                  <a:shade val="90000"/>
                </a:srgbClr>
              </a:solidFill>
            </a:endParaRPr>
          </a:p>
        </p:txBody>
      </p:sp>
      <p:sp>
        <p:nvSpPr>
          <p:cNvPr id="4" name="投影片編號版面配置區 17"/>
          <p:cNvSpPr>
            <a:spLocks noGrp="1"/>
          </p:cNvSpPr>
          <p:nvPr>
            <p:ph type="sldNum" sz="quarter" idx="12"/>
          </p:nvPr>
        </p:nvSpPr>
        <p:spPr/>
        <p:txBody>
          <a:bodyPr/>
          <a:lstStyle>
            <a:lvl1pPr>
              <a:defRPr/>
            </a:lvl1pPr>
          </a:lstStyle>
          <a:p>
            <a:fld id="{103161EA-3838-4585-991A-9FE3F83376D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0106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TW" altLang="en-US" smtClean="0"/>
              <a:t>按一下以編輯母片標題樣式</a:t>
            </a:r>
            <a:endParaRPr lang="zh-TW" alt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9"/>
          <p:cNvSpPr>
            <a:spLocks noGrp="1"/>
          </p:cNvSpPr>
          <p:nvPr>
            <p:ph type="dt" sz="half" idx="10"/>
          </p:nvPr>
        </p:nvSpPr>
        <p:spPr/>
        <p:txBody>
          <a:bodyPr/>
          <a:lstStyle>
            <a:lvl1pPr>
              <a:defRPr/>
            </a:lvl1pPr>
          </a:lstStyle>
          <a:p>
            <a:fld id="{D8F654DA-197C-42E2-B40E-65295D53AF53}" type="datetimeFigureOut">
              <a:rPr lang="en-US" smtClean="0">
                <a:solidFill>
                  <a:srgbClr val="04617B">
                    <a:shade val="90000"/>
                  </a:srgbClr>
                </a:solidFill>
              </a:rPr>
              <a:pPr/>
              <a:t>3/1/2017</a:t>
            </a:fld>
            <a:endParaRPr lang="en-US">
              <a:solidFill>
                <a:srgbClr val="04617B">
                  <a:shade val="90000"/>
                </a:srgbClr>
              </a:solidFill>
            </a:endParaRPr>
          </a:p>
        </p:txBody>
      </p:sp>
      <p:sp>
        <p:nvSpPr>
          <p:cNvPr id="6" name="頁尾版面配置區 21"/>
          <p:cNvSpPr>
            <a:spLocks noGrp="1"/>
          </p:cNvSpPr>
          <p:nvPr>
            <p:ph type="ftr" sz="quarter" idx="11"/>
          </p:nvPr>
        </p:nvSpPr>
        <p:spPr/>
        <p:txBody>
          <a:bodyPr/>
          <a:lstStyle>
            <a:lvl1pPr>
              <a:defRPr/>
            </a:lvl1pPr>
          </a:lstStyle>
          <a:p>
            <a:endParaRPr lang="en-US">
              <a:solidFill>
                <a:srgbClr val="04617B">
                  <a:shade val="90000"/>
                </a:srgbClr>
              </a:solidFill>
            </a:endParaRPr>
          </a:p>
        </p:txBody>
      </p:sp>
      <p:sp>
        <p:nvSpPr>
          <p:cNvPr id="7" name="投影片編號版面配置區 17"/>
          <p:cNvSpPr>
            <a:spLocks noGrp="1"/>
          </p:cNvSpPr>
          <p:nvPr>
            <p:ph type="sldNum" sz="quarter" idx="12"/>
          </p:nvPr>
        </p:nvSpPr>
        <p:spPr/>
        <p:txBody>
          <a:bodyPr/>
          <a:lstStyle>
            <a:lvl1pPr>
              <a:defRPr/>
            </a:lvl1pPr>
          </a:lstStyle>
          <a:p>
            <a:fld id="{103161EA-3838-4585-991A-9FE3F83376D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0253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EE29E8F-97CD-455D-9D64-4307E677BBDB}" type="datetimeFigureOut">
              <a:rPr lang="zh-TW" altLang="en-US" smtClean="0"/>
              <a:t>2017/3/1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t>‹#›</a:t>
            </a:fld>
            <a:endParaRPr lang="zh-TW" altLang="en-US"/>
          </a:p>
        </p:txBody>
      </p:sp>
    </p:spTree>
    <p:extLst>
      <p:ext uri="{BB962C8B-B14F-4D97-AF65-F5344CB8AC3E}">
        <p14:creationId xmlns:p14="http://schemas.microsoft.com/office/powerpoint/2010/main" val="1763035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9"/>
          <p:cNvSpPr>
            <a:spLocks noGrp="1"/>
          </p:cNvSpPr>
          <p:nvPr>
            <p:ph type="dt" sz="half" idx="10"/>
          </p:nvPr>
        </p:nvSpPr>
        <p:spPr/>
        <p:txBody>
          <a:bodyPr/>
          <a:lstStyle>
            <a:lvl1pPr>
              <a:defRPr/>
            </a:lvl1pPr>
          </a:lstStyle>
          <a:p>
            <a:fld id="{D8F654DA-197C-42E2-B40E-65295D53AF53}" type="datetimeFigureOut">
              <a:rPr lang="en-US" smtClean="0">
                <a:solidFill>
                  <a:srgbClr val="04617B">
                    <a:shade val="90000"/>
                  </a:srgbClr>
                </a:solidFill>
              </a:rPr>
              <a:pPr/>
              <a:t>3/1/2017</a:t>
            </a:fld>
            <a:endParaRPr lang="en-US">
              <a:solidFill>
                <a:srgbClr val="04617B">
                  <a:shade val="90000"/>
                </a:srgbClr>
              </a:solidFill>
            </a:endParaRPr>
          </a:p>
        </p:txBody>
      </p:sp>
      <p:sp>
        <p:nvSpPr>
          <p:cNvPr id="5" name="頁尾版面配置區 21"/>
          <p:cNvSpPr>
            <a:spLocks noGrp="1"/>
          </p:cNvSpPr>
          <p:nvPr>
            <p:ph type="ftr" sz="quarter" idx="11"/>
          </p:nvPr>
        </p:nvSpPr>
        <p:spPr/>
        <p:txBody>
          <a:bodyPr/>
          <a:lstStyle>
            <a:lvl1pPr>
              <a:defRPr/>
            </a:lvl1pPr>
          </a:lstStyle>
          <a:p>
            <a:endParaRPr lang="en-US">
              <a:solidFill>
                <a:srgbClr val="04617B">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fld id="{103161EA-3838-4585-991A-9FE3F83376D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79260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9"/>
          <p:cNvSpPr>
            <a:spLocks noGrp="1"/>
          </p:cNvSpPr>
          <p:nvPr>
            <p:ph type="dt" sz="half" idx="10"/>
          </p:nvPr>
        </p:nvSpPr>
        <p:spPr/>
        <p:txBody>
          <a:bodyPr/>
          <a:lstStyle>
            <a:lvl1pPr>
              <a:defRPr/>
            </a:lvl1pPr>
          </a:lstStyle>
          <a:p>
            <a:fld id="{D8F654DA-197C-42E2-B40E-65295D53AF53}" type="datetimeFigureOut">
              <a:rPr lang="en-US" smtClean="0">
                <a:solidFill>
                  <a:srgbClr val="04617B">
                    <a:shade val="90000"/>
                  </a:srgbClr>
                </a:solidFill>
              </a:rPr>
              <a:pPr/>
              <a:t>3/1/2017</a:t>
            </a:fld>
            <a:endParaRPr lang="en-US">
              <a:solidFill>
                <a:srgbClr val="04617B">
                  <a:shade val="90000"/>
                </a:srgbClr>
              </a:solidFill>
            </a:endParaRPr>
          </a:p>
        </p:txBody>
      </p:sp>
      <p:sp>
        <p:nvSpPr>
          <p:cNvPr id="5" name="頁尾版面配置區 21"/>
          <p:cNvSpPr>
            <a:spLocks noGrp="1"/>
          </p:cNvSpPr>
          <p:nvPr>
            <p:ph type="ftr" sz="quarter" idx="11"/>
          </p:nvPr>
        </p:nvSpPr>
        <p:spPr/>
        <p:txBody>
          <a:bodyPr/>
          <a:lstStyle>
            <a:lvl1pPr>
              <a:defRPr/>
            </a:lvl1pPr>
          </a:lstStyle>
          <a:p>
            <a:endParaRPr lang="en-US">
              <a:solidFill>
                <a:srgbClr val="04617B">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fld id="{103161EA-3838-4585-991A-9FE3F83376D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11039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385369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923437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6211174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911996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695282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385929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7316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78570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EE29E8F-97CD-455D-9D64-4307E677BBDB}" type="datetimeFigureOut">
              <a:rPr lang="zh-TW" altLang="en-US" smtClean="0"/>
              <a:t>2017/3/1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D27EC9C-42BB-4E91-BE5A-EB92261FA6C7}" type="slidenum">
              <a:rPr lang="zh-TW" altLang="en-US" smtClean="0"/>
              <a:t>‹#›</a:t>
            </a:fld>
            <a:endParaRPr lang="zh-TW" altLang="en-US"/>
          </a:p>
        </p:txBody>
      </p:sp>
    </p:spTree>
    <p:extLst>
      <p:ext uri="{BB962C8B-B14F-4D97-AF65-F5344CB8AC3E}">
        <p14:creationId xmlns:p14="http://schemas.microsoft.com/office/powerpoint/2010/main" val="4898186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410779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692725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0077404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2051782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710488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12102710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7722986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0943366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0177680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82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EE29E8F-97CD-455D-9D64-4307E677BBDB}" type="datetimeFigureOut">
              <a:rPr lang="zh-TW" altLang="en-US" smtClean="0"/>
              <a:t>2017/3/1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D27EC9C-42BB-4E91-BE5A-EB92261FA6C7}" type="slidenum">
              <a:rPr lang="zh-TW" altLang="en-US" smtClean="0"/>
              <a:t>‹#›</a:t>
            </a:fld>
            <a:endParaRPr lang="zh-TW" altLang="en-US"/>
          </a:p>
        </p:txBody>
      </p:sp>
    </p:spTree>
    <p:extLst>
      <p:ext uri="{BB962C8B-B14F-4D97-AF65-F5344CB8AC3E}">
        <p14:creationId xmlns:p14="http://schemas.microsoft.com/office/powerpoint/2010/main" val="33399218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1088321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4506130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92388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3432392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819637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165354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527234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066168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849631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1469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EE29E8F-97CD-455D-9D64-4307E677BBDB}" type="datetimeFigureOut">
              <a:rPr lang="zh-TW" altLang="en-US" smtClean="0"/>
              <a:t>2017/3/1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D27EC9C-42BB-4E91-BE5A-EB92261FA6C7}" type="slidenum">
              <a:rPr lang="zh-TW" altLang="en-US" smtClean="0"/>
              <a:t>‹#›</a:t>
            </a:fld>
            <a:endParaRPr lang="zh-TW" altLang="en-US"/>
          </a:p>
        </p:txBody>
      </p:sp>
    </p:spTree>
    <p:extLst>
      <p:ext uri="{BB962C8B-B14F-4D97-AF65-F5344CB8AC3E}">
        <p14:creationId xmlns:p14="http://schemas.microsoft.com/office/powerpoint/2010/main" val="244100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858550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439683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11376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421654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13832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812459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674054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728781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445427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4049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t>2017/3/1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t>‹#›</a:t>
            </a:fld>
            <a:endParaRPr lang="zh-TW" altLang="en-US"/>
          </a:p>
        </p:txBody>
      </p:sp>
    </p:spTree>
    <p:extLst>
      <p:ext uri="{BB962C8B-B14F-4D97-AF65-F5344CB8AC3E}">
        <p14:creationId xmlns:p14="http://schemas.microsoft.com/office/powerpoint/2010/main" val="36612243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167912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617112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365781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719658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386671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562537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167432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347829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733188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2396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t>2017/3/1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t>‹#›</a:t>
            </a:fld>
            <a:endParaRPr lang="zh-TW" altLang="en-US"/>
          </a:p>
        </p:txBody>
      </p:sp>
    </p:spTree>
    <p:extLst>
      <p:ext uri="{BB962C8B-B14F-4D97-AF65-F5344CB8AC3E}">
        <p14:creationId xmlns:p14="http://schemas.microsoft.com/office/powerpoint/2010/main" val="30468943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245427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47568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615982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377028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288368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367661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29E8F-97CD-455D-9D64-4307E677BBDB}" type="datetimeFigureOut">
              <a:rPr lang="zh-TW" altLang="en-US" smtClean="0">
                <a:solidFill>
                  <a:prstClr val="black">
                    <a:tint val="75000"/>
                  </a:prstClr>
                </a:solidFill>
              </a:rPr>
              <a:pPr/>
              <a:t>2017/3/1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D27EC9C-42BB-4E91-BE5A-EB92261FA6C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683716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BEB80F64-69BE-4CB9-BB52-A3A6BAB1BD9B}"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a:t>按一下以編輯母片標題樣式</a:t>
            </a:r>
            <a:endParaRPr lang="en-US" dirty="0"/>
          </a:p>
        </p:txBody>
      </p:sp>
    </p:spTree>
    <p:extLst>
      <p:ext uri="{BB962C8B-B14F-4D97-AF65-F5344CB8AC3E}">
        <p14:creationId xmlns:p14="http://schemas.microsoft.com/office/powerpoint/2010/main" val="3620906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EBDC8E-C73D-4BDD-87A8-87CDF58226C3}"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2100249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3AD8F0-530D-405A-9BBB-8AB0B89EB9D2}"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23513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0.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1.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2.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3.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4.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5.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6.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29E8F-97CD-455D-9D64-4307E677BBDB}" type="datetimeFigureOut">
              <a:rPr lang="zh-TW" altLang="en-US" smtClean="0"/>
              <a:t>2017/3/1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7EC9C-42BB-4E91-BE5A-EB92261FA6C7}" type="slidenum">
              <a:rPr lang="zh-TW" altLang="en-US" smtClean="0"/>
              <a:t>‹#›</a:t>
            </a:fld>
            <a:endParaRPr lang="zh-TW" altLang="en-US"/>
          </a:p>
        </p:txBody>
      </p:sp>
    </p:spTree>
    <p:extLst>
      <p:ext uri="{BB962C8B-B14F-4D97-AF65-F5344CB8AC3E}">
        <p14:creationId xmlns:p14="http://schemas.microsoft.com/office/powerpoint/2010/main" val="218068327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A0ED711-B11A-4AA8-AB12-CF8988EF04A1}"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21264534"/>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A0ED711-B11A-4AA8-AB12-CF8988EF04A1}"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2601358572"/>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A0ED711-B11A-4AA8-AB12-CF8988EF04A1}"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1700068292"/>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A0ED711-B11A-4AA8-AB12-CF8988EF04A1}"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935316145"/>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A0ED711-B11A-4AA8-AB12-CF8988EF04A1}"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98069074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A0ED711-B11A-4AA8-AB12-CF8988EF04A1}"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261527401"/>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A0ED711-B11A-4AA8-AB12-CF8988EF04A1}" type="datetime1">
              <a:rPr lang="zh-TW" altLang="en-US" smtClean="0">
                <a:solidFill>
                  <a:prstClr val="black">
                    <a:lumMod val="50000"/>
                    <a:lumOff val="50000"/>
                  </a:prstClr>
                </a:solidFill>
              </a:rPr>
              <a:pPr/>
              <a:t>2017/3/1</a:t>
            </a:fld>
            <a:endParaRPr lang="zh-TW" alt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7535033-B2AD-4625-8BB1-60CD1FAC712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3278079256"/>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round/>
            <a:headEnd/>
            <a:tailEnd/>
          </a:ln>
        </p:spPr>
      </p:pic>
      <p:sp>
        <p:nvSpPr>
          <p:cNvPr id="2" name="Text Box 2"/>
          <p:cNvSpPr txBox="1">
            <a:spLocks noChangeArrowheads="1"/>
          </p:cNvSpPr>
          <p:nvPr/>
        </p:nvSpPr>
        <p:spPr bwMode="auto">
          <a:xfrm>
            <a:off x="7723188" y="6375400"/>
            <a:ext cx="1552575" cy="368300"/>
          </a:xfrm>
          <a:prstGeom prst="rect">
            <a:avLst/>
          </a:prstGeom>
          <a:noFill/>
          <a:ln w="9525" cap="flat">
            <a:noFill/>
            <a:round/>
            <a:headEnd/>
            <a:tailEnd/>
          </a:ln>
          <a:effectLst/>
        </p:spPr>
        <p:txBody>
          <a:bodyPr wrap="none" lIns="90000" tIns="46800" rIns="90000" bIns="46800">
            <a:spAutoFit/>
          </a:bodyPr>
          <a:lstStyle/>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a:solidFill>
                  <a:srgbClr val="5EC902"/>
                </a:solidFill>
                <a:ea typeface="新細明體" pitchFamily="16" charset="-120"/>
              </a:rPr>
              <a:t>Page </a:t>
            </a:r>
            <a:fld id="{93805346-8003-4D67-A546-EE5B05FDFA60}" type="slidenum">
              <a:rPr lang="fr-FR" b="1">
                <a:solidFill>
                  <a:srgbClr val="5EC902"/>
                </a:solidFill>
                <a:ea typeface="新細明體" pitchFamily="16" charset="-120"/>
              </a:rPr>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fr-FR" b="1">
              <a:solidFill>
                <a:srgbClr val="5EC902"/>
              </a:solidFill>
              <a:ea typeface="新細明體" pitchFamily="16" charset="-120"/>
            </a:endParaRPr>
          </a:p>
        </p:txBody>
      </p:sp>
    </p:spTree>
    <p:extLst>
      <p:ext uri="{BB962C8B-B14F-4D97-AF65-F5344CB8AC3E}">
        <p14:creationId xmlns:p14="http://schemas.microsoft.com/office/powerpoint/2010/main" val="427386568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round/>
            <a:headEnd/>
            <a:tailEnd/>
          </a:ln>
        </p:spPr>
      </p:pic>
      <p:sp>
        <p:nvSpPr>
          <p:cNvPr id="2" name="Text Box 2"/>
          <p:cNvSpPr txBox="1">
            <a:spLocks noChangeArrowheads="1"/>
          </p:cNvSpPr>
          <p:nvPr/>
        </p:nvSpPr>
        <p:spPr bwMode="auto">
          <a:xfrm>
            <a:off x="7723188" y="6375400"/>
            <a:ext cx="1552575" cy="368300"/>
          </a:xfrm>
          <a:prstGeom prst="rect">
            <a:avLst/>
          </a:prstGeom>
          <a:noFill/>
          <a:ln w="9525" cap="flat">
            <a:noFill/>
            <a:round/>
            <a:headEnd/>
            <a:tailEnd/>
          </a:ln>
          <a:effectLst/>
        </p:spPr>
        <p:txBody>
          <a:bodyPr wrap="none" lIns="90000" tIns="46800" rIns="90000" bIns="46800">
            <a:spAutoFit/>
          </a:bodyPr>
          <a:lstStyle/>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a:solidFill>
                  <a:srgbClr val="5EC902"/>
                </a:solidFill>
                <a:ea typeface="新細明體" pitchFamily="16" charset="-120"/>
              </a:rPr>
              <a:t>Page </a:t>
            </a:r>
            <a:fld id="{93805346-8003-4D67-A546-EE5B05FDFA60}" type="slidenum">
              <a:rPr lang="fr-FR" b="1">
                <a:solidFill>
                  <a:srgbClr val="5EC902"/>
                </a:solidFill>
                <a:ea typeface="新細明體" pitchFamily="16" charset="-120"/>
              </a:rPr>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fr-FR" b="1">
              <a:solidFill>
                <a:srgbClr val="5EC902"/>
              </a:solidFill>
              <a:ea typeface="新細明體" pitchFamily="16" charset="-120"/>
            </a:endParaRPr>
          </a:p>
        </p:txBody>
      </p:sp>
    </p:spTree>
    <p:extLst>
      <p:ext uri="{BB962C8B-B14F-4D97-AF65-F5344CB8AC3E}">
        <p14:creationId xmlns:p14="http://schemas.microsoft.com/office/powerpoint/2010/main" val="49769977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1028" name="標題版面配置區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TW" altLang="en-US" smtClean="0"/>
              <a:t>按一下以編輯母片標題樣式</a:t>
            </a:r>
          </a:p>
        </p:txBody>
      </p:sp>
      <p:sp>
        <p:nvSpPr>
          <p:cNvPr id="1029" name="文字版面配置區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defRPr>
            </a:lvl1pPr>
          </a:lstStyle>
          <a:p>
            <a:fld id="{D8F654DA-197C-42E2-B40E-65295D53AF53}" type="datetimeFigureOut">
              <a:rPr lang="en-US">
                <a:solidFill>
                  <a:srgbClr val="04617B">
                    <a:shade val="90000"/>
                  </a:srgbClr>
                </a:solidFill>
              </a:rPr>
              <a:pPr/>
              <a:t>3/1/2017</a:t>
            </a:fld>
            <a:endParaRPr lang="en-US">
              <a:solidFill>
                <a:srgbClr val="04617B">
                  <a:shade val="90000"/>
                </a:srgbClr>
              </a:solidFill>
            </a:endParaRPr>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endParaRPr lang="en-US">
              <a:solidFill>
                <a:srgbClr val="04617B">
                  <a:shade val="90000"/>
                </a:srgbClr>
              </a:solidFill>
            </a:endParaRPr>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ea typeface="+mn-ea"/>
              </a:defRPr>
            </a:lvl1pPr>
          </a:lstStyle>
          <a:p>
            <a:fld id="{103161EA-3838-4585-991A-9FE3F83376D8}" type="slidenum">
              <a:rPr lang="en-US">
                <a:solidFill>
                  <a:srgbClr val="04617B">
                    <a:shade val="90000"/>
                  </a:srgbClr>
                </a:solidFill>
              </a:rPr>
              <a:pPr/>
              <a:t>‹#›</a:t>
            </a:fld>
            <a:endParaRPr lang="en-US">
              <a:solidFill>
                <a:srgbClr val="04617B">
                  <a:shade val="90000"/>
                </a:srgbClr>
              </a:solidFill>
            </a:endParaRPr>
          </a:p>
        </p:txBody>
      </p:sp>
      <p:grpSp>
        <p:nvGrpSpPr>
          <p:cNvPr id="2" name="群組 1"/>
          <p:cNvGrpSpPr>
            <a:grpSpLocks/>
          </p:cNvGrpSpPr>
          <p:nvPr/>
        </p:nvGrpSpPr>
        <p:grpSpPr bwMode="auto">
          <a:xfrm>
            <a:off x="-19050" y="203200"/>
            <a:ext cx="9180513" cy="647700"/>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grpSp>
    </p:spTree>
    <p:extLst>
      <p:ext uri="{BB962C8B-B14F-4D97-AF65-F5344CB8AC3E}">
        <p14:creationId xmlns:p14="http://schemas.microsoft.com/office/powerpoint/2010/main" val="164359753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Lst>
  <p:txStyles>
    <p:titleStyle>
      <a:lvl1pPr algn="l" rtl="0" eaLnBrk="1" fontAlgn="base" hangingPunct="1">
        <a:spcBef>
          <a:spcPct val="0"/>
        </a:spcBef>
        <a:spcAft>
          <a:spcPct val="0"/>
        </a:spcAft>
        <a:defRPr sz="5000" kern="1200">
          <a:solidFill>
            <a:schemeClr val="tx2"/>
          </a:solidFill>
          <a:latin typeface="+mj-lt"/>
          <a:ea typeface="+mj-ea"/>
          <a:cs typeface="微軟正黑體"/>
        </a:defRPr>
      </a:lvl1pPr>
      <a:lvl2pPr algn="l" rtl="0" eaLnBrk="1" fontAlgn="base" hangingPunct="1">
        <a:spcBef>
          <a:spcPct val="0"/>
        </a:spcBef>
        <a:spcAft>
          <a:spcPct val="0"/>
        </a:spcAft>
        <a:defRPr sz="5000">
          <a:solidFill>
            <a:schemeClr val="tx2"/>
          </a:solidFill>
          <a:latin typeface="Calibri" pitchFamily="34" charset="0"/>
          <a:ea typeface="微軟正黑體"/>
          <a:cs typeface="微軟正黑體"/>
        </a:defRPr>
      </a:lvl2pPr>
      <a:lvl3pPr algn="l" rtl="0" eaLnBrk="1" fontAlgn="base" hangingPunct="1">
        <a:spcBef>
          <a:spcPct val="0"/>
        </a:spcBef>
        <a:spcAft>
          <a:spcPct val="0"/>
        </a:spcAft>
        <a:defRPr sz="5000">
          <a:solidFill>
            <a:schemeClr val="tx2"/>
          </a:solidFill>
          <a:latin typeface="Calibri" pitchFamily="34" charset="0"/>
          <a:ea typeface="微軟正黑體"/>
          <a:cs typeface="微軟正黑體"/>
        </a:defRPr>
      </a:lvl3pPr>
      <a:lvl4pPr algn="l" rtl="0" eaLnBrk="1" fontAlgn="base" hangingPunct="1">
        <a:spcBef>
          <a:spcPct val="0"/>
        </a:spcBef>
        <a:spcAft>
          <a:spcPct val="0"/>
        </a:spcAft>
        <a:defRPr sz="5000">
          <a:solidFill>
            <a:schemeClr val="tx2"/>
          </a:solidFill>
          <a:latin typeface="Calibri" pitchFamily="34" charset="0"/>
          <a:ea typeface="微軟正黑體"/>
          <a:cs typeface="微軟正黑體"/>
        </a:defRPr>
      </a:lvl4pPr>
      <a:lvl5pPr algn="l" rtl="0" eaLnBrk="1" fontAlgn="base" hangingPunct="1">
        <a:spcBef>
          <a:spcPct val="0"/>
        </a:spcBef>
        <a:spcAft>
          <a:spcPct val="0"/>
        </a:spcAft>
        <a:defRPr sz="5000">
          <a:solidFill>
            <a:schemeClr val="tx2"/>
          </a:solidFill>
          <a:latin typeface="Calibri" pitchFamily="34" charset="0"/>
          <a:ea typeface="微軟正黑體"/>
          <a:cs typeface="微軟正黑體"/>
        </a:defRPr>
      </a:lvl5pPr>
      <a:lvl6pPr marL="457200" algn="l" rtl="0" eaLnBrk="1" fontAlgn="base" hangingPunct="1">
        <a:spcBef>
          <a:spcPct val="0"/>
        </a:spcBef>
        <a:spcAft>
          <a:spcPct val="0"/>
        </a:spcAft>
        <a:defRPr sz="5000">
          <a:solidFill>
            <a:schemeClr val="tx2"/>
          </a:solidFill>
          <a:latin typeface="Calibri" pitchFamily="34" charset="0"/>
          <a:ea typeface="微軟正黑體"/>
          <a:cs typeface="微軟正黑體"/>
        </a:defRPr>
      </a:lvl6pPr>
      <a:lvl7pPr marL="914400" algn="l" rtl="0" eaLnBrk="1" fontAlgn="base" hangingPunct="1">
        <a:spcBef>
          <a:spcPct val="0"/>
        </a:spcBef>
        <a:spcAft>
          <a:spcPct val="0"/>
        </a:spcAft>
        <a:defRPr sz="5000">
          <a:solidFill>
            <a:schemeClr val="tx2"/>
          </a:solidFill>
          <a:latin typeface="Calibri" pitchFamily="34" charset="0"/>
          <a:ea typeface="微軟正黑體"/>
          <a:cs typeface="微軟正黑體"/>
        </a:defRPr>
      </a:lvl7pPr>
      <a:lvl8pPr marL="1371600" algn="l" rtl="0" eaLnBrk="1" fontAlgn="base" hangingPunct="1">
        <a:spcBef>
          <a:spcPct val="0"/>
        </a:spcBef>
        <a:spcAft>
          <a:spcPct val="0"/>
        </a:spcAft>
        <a:defRPr sz="5000">
          <a:solidFill>
            <a:schemeClr val="tx2"/>
          </a:solidFill>
          <a:latin typeface="Calibri" pitchFamily="34" charset="0"/>
          <a:ea typeface="微軟正黑體"/>
          <a:cs typeface="微軟正黑體"/>
        </a:defRPr>
      </a:lvl8pPr>
      <a:lvl9pPr marL="1828800" algn="l" rtl="0" eaLnBrk="1" fontAlgn="base" hangingPunct="1">
        <a:spcBef>
          <a:spcPct val="0"/>
        </a:spcBef>
        <a:spcAft>
          <a:spcPct val="0"/>
        </a:spcAft>
        <a:defRPr sz="5000">
          <a:solidFill>
            <a:schemeClr val="tx2"/>
          </a:solidFill>
          <a:latin typeface="Calibri" pitchFamily="34" charset="0"/>
          <a:ea typeface="微軟正黑體"/>
          <a:cs typeface="微軟正黑體"/>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round/>
            <a:headEnd/>
            <a:tailEnd/>
          </a:ln>
        </p:spPr>
      </p:pic>
      <p:sp>
        <p:nvSpPr>
          <p:cNvPr id="2" name="Text Box 2"/>
          <p:cNvSpPr txBox="1">
            <a:spLocks noChangeArrowheads="1"/>
          </p:cNvSpPr>
          <p:nvPr/>
        </p:nvSpPr>
        <p:spPr bwMode="auto">
          <a:xfrm>
            <a:off x="7723188" y="6375400"/>
            <a:ext cx="1552575" cy="368300"/>
          </a:xfrm>
          <a:prstGeom prst="rect">
            <a:avLst/>
          </a:prstGeom>
          <a:noFill/>
          <a:ln w="9525" cap="flat">
            <a:noFill/>
            <a:round/>
            <a:headEnd/>
            <a:tailEnd/>
          </a:ln>
          <a:effectLst/>
        </p:spPr>
        <p:txBody>
          <a:bodyPr wrap="none" lIns="90000" tIns="46800" rIns="90000" bIns="46800">
            <a:spAutoFit/>
          </a:bodyPr>
          <a:lstStyle/>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a:solidFill>
                  <a:srgbClr val="5EC902"/>
                </a:solidFill>
                <a:ea typeface="新細明體" pitchFamily="16" charset="-120"/>
              </a:rPr>
              <a:t>Page </a:t>
            </a:r>
            <a:fld id="{93805346-8003-4D67-A546-EE5B05FDFA60}" type="slidenum">
              <a:rPr lang="fr-FR" b="1">
                <a:solidFill>
                  <a:srgbClr val="5EC902"/>
                </a:solidFill>
                <a:ea typeface="新細明體" pitchFamily="16" charset="-120"/>
              </a:rPr>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fr-FR" b="1">
              <a:solidFill>
                <a:srgbClr val="5EC902"/>
              </a:solidFill>
              <a:ea typeface="新細明體" pitchFamily="16" charset="-120"/>
            </a:endParaRPr>
          </a:p>
        </p:txBody>
      </p:sp>
    </p:spTree>
    <p:extLst>
      <p:ext uri="{BB962C8B-B14F-4D97-AF65-F5344CB8AC3E}">
        <p14:creationId xmlns:p14="http://schemas.microsoft.com/office/powerpoint/2010/main" val="193523743"/>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round/>
            <a:headEnd/>
            <a:tailEnd/>
          </a:ln>
        </p:spPr>
      </p:pic>
      <p:sp>
        <p:nvSpPr>
          <p:cNvPr id="2" name="Text Box 2"/>
          <p:cNvSpPr txBox="1">
            <a:spLocks noChangeArrowheads="1"/>
          </p:cNvSpPr>
          <p:nvPr/>
        </p:nvSpPr>
        <p:spPr bwMode="auto">
          <a:xfrm>
            <a:off x="7723188" y="6375400"/>
            <a:ext cx="1552575" cy="368300"/>
          </a:xfrm>
          <a:prstGeom prst="rect">
            <a:avLst/>
          </a:prstGeom>
          <a:noFill/>
          <a:ln w="9525" cap="flat">
            <a:noFill/>
            <a:round/>
            <a:headEnd/>
            <a:tailEnd/>
          </a:ln>
          <a:effectLst/>
        </p:spPr>
        <p:txBody>
          <a:bodyPr wrap="none" lIns="90000" tIns="46800" rIns="90000" bIns="46800">
            <a:spAutoFit/>
          </a:bodyPr>
          <a:lstStyle/>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a:solidFill>
                  <a:srgbClr val="5EC902"/>
                </a:solidFill>
                <a:ea typeface="新細明體" pitchFamily="16" charset="-120"/>
              </a:rPr>
              <a:t>Page </a:t>
            </a:r>
            <a:fld id="{93805346-8003-4D67-A546-EE5B05FDFA60}" type="slidenum">
              <a:rPr lang="fr-FR" b="1">
                <a:solidFill>
                  <a:srgbClr val="5EC902"/>
                </a:solidFill>
                <a:ea typeface="新細明體" pitchFamily="16" charset="-120"/>
              </a:rPr>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fr-FR" b="1">
              <a:solidFill>
                <a:srgbClr val="5EC902"/>
              </a:solidFill>
              <a:ea typeface="新細明體" pitchFamily="16" charset="-120"/>
            </a:endParaRPr>
          </a:p>
        </p:txBody>
      </p:sp>
    </p:spTree>
    <p:extLst>
      <p:ext uri="{BB962C8B-B14F-4D97-AF65-F5344CB8AC3E}">
        <p14:creationId xmlns:p14="http://schemas.microsoft.com/office/powerpoint/2010/main" val="4276093528"/>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29E8F-97CD-455D-9D64-4307E677BBDB}" type="datetimeFigureOut">
              <a:rPr lang="zh-TW" altLang="en-US" smtClean="0">
                <a:solidFill>
                  <a:prstClr val="black">
                    <a:tint val="75000"/>
                  </a:prstClr>
                </a:solidFill>
                <a:cs typeface="Arial" pitchFamily="34" charset="0"/>
              </a:rPr>
              <a:pPr/>
              <a:t>2017/3/1</a:t>
            </a:fld>
            <a:endParaRPr lang="zh-TW" altLang="en-US">
              <a:solidFill>
                <a:prstClr val="black">
                  <a:tint val="75000"/>
                </a:prstClr>
              </a:solidFill>
              <a:cs typeface="Arial" pitchFamily="34" charset="0"/>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cs typeface="Arial" pitchFamily="34" charset="0"/>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7EC9C-42BB-4E91-BE5A-EB92261FA6C7}" type="slidenum">
              <a:rPr lang="zh-TW" altLang="en-US" smtClean="0">
                <a:solidFill>
                  <a:prstClr val="black">
                    <a:tint val="75000"/>
                  </a:prstClr>
                </a:solidFill>
                <a:cs typeface="Arial" pitchFamily="34" charset="0"/>
              </a:rPr>
              <a:pPr/>
              <a:t>‹#›</a:t>
            </a:fld>
            <a:endParaRPr lang="zh-TW" altLang="en-US">
              <a:solidFill>
                <a:prstClr val="black">
                  <a:tint val="75000"/>
                </a:prstClr>
              </a:solidFill>
              <a:cs typeface="Arial" pitchFamily="34" charset="0"/>
            </a:endParaRPr>
          </a:p>
        </p:txBody>
      </p:sp>
    </p:spTree>
    <p:extLst>
      <p:ext uri="{BB962C8B-B14F-4D97-AF65-F5344CB8AC3E}">
        <p14:creationId xmlns:p14="http://schemas.microsoft.com/office/powerpoint/2010/main" val="151419092"/>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29E8F-97CD-455D-9D64-4307E677BBDB}" type="datetimeFigureOut">
              <a:rPr lang="zh-TW" altLang="en-US" smtClean="0">
                <a:solidFill>
                  <a:prstClr val="black">
                    <a:tint val="75000"/>
                  </a:prstClr>
                </a:solidFill>
                <a:cs typeface="Arial" pitchFamily="34" charset="0"/>
              </a:rPr>
              <a:pPr/>
              <a:t>2017/3/1</a:t>
            </a:fld>
            <a:endParaRPr lang="zh-TW" altLang="en-US">
              <a:solidFill>
                <a:prstClr val="black">
                  <a:tint val="75000"/>
                </a:prstClr>
              </a:solidFill>
              <a:cs typeface="Arial" pitchFamily="34" charset="0"/>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cs typeface="Arial" pitchFamily="34" charset="0"/>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7EC9C-42BB-4E91-BE5A-EB92261FA6C7}" type="slidenum">
              <a:rPr lang="zh-TW" altLang="en-US" smtClean="0">
                <a:solidFill>
                  <a:prstClr val="black">
                    <a:tint val="75000"/>
                  </a:prstClr>
                </a:solidFill>
                <a:cs typeface="Arial" pitchFamily="34" charset="0"/>
              </a:rPr>
              <a:pPr/>
              <a:t>‹#›</a:t>
            </a:fld>
            <a:endParaRPr lang="zh-TW" altLang="en-US">
              <a:solidFill>
                <a:prstClr val="black">
                  <a:tint val="75000"/>
                </a:prstClr>
              </a:solidFill>
              <a:cs typeface="Arial" pitchFamily="34" charset="0"/>
            </a:endParaRPr>
          </a:p>
        </p:txBody>
      </p:sp>
    </p:spTree>
    <p:extLst>
      <p:ext uri="{BB962C8B-B14F-4D97-AF65-F5344CB8AC3E}">
        <p14:creationId xmlns:p14="http://schemas.microsoft.com/office/powerpoint/2010/main" val="162703269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29E8F-97CD-455D-9D64-4307E677BBDB}" type="datetimeFigureOut">
              <a:rPr lang="zh-TW" altLang="en-US" smtClean="0">
                <a:solidFill>
                  <a:prstClr val="black">
                    <a:tint val="75000"/>
                  </a:prstClr>
                </a:solidFill>
                <a:cs typeface="Arial" pitchFamily="34" charset="0"/>
              </a:rPr>
              <a:pPr/>
              <a:t>2017/3/1</a:t>
            </a:fld>
            <a:endParaRPr lang="zh-TW" altLang="en-US">
              <a:solidFill>
                <a:prstClr val="black">
                  <a:tint val="75000"/>
                </a:prstClr>
              </a:solidFill>
              <a:cs typeface="Arial" pitchFamily="34" charset="0"/>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cs typeface="Arial" pitchFamily="34" charset="0"/>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7EC9C-42BB-4E91-BE5A-EB92261FA6C7}" type="slidenum">
              <a:rPr lang="zh-TW" altLang="en-US" smtClean="0">
                <a:solidFill>
                  <a:prstClr val="black">
                    <a:tint val="75000"/>
                  </a:prstClr>
                </a:solidFill>
                <a:cs typeface="Arial" pitchFamily="34" charset="0"/>
              </a:rPr>
              <a:pPr/>
              <a:t>‹#›</a:t>
            </a:fld>
            <a:endParaRPr lang="zh-TW" altLang="en-US">
              <a:solidFill>
                <a:prstClr val="black">
                  <a:tint val="75000"/>
                </a:prstClr>
              </a:solidFill>
              <a:cs typeface="Arial" pitchFamily="34" charset="0"/>
            </a:endParaRPr>
          </a:p>
        </p:txBody>
      </p:sp>
    </p:spTree>
    <p:extLst>
      <p:ext uri="{BB962C8B-B14F-4D97-AF65-F5344CB8AC3E}">
        <p14:creationId xmlns:p14="http://schemas.microsoft.com/office/powerpoint/2010/main" val="3525194728"/>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9.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ministrator.CLOUD\AppData\Local\Microsoft\Windows\Temporary Internet Files\Content.IE5\29H0E4I6\1318474534-14281453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4448" cy="6884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標題 1"/>
          <p:cNvSpPr>
            <a:spLocks noGrp="1"/>
          </p:cNvSpPr>
          <p:nvPr>
            <p:ph type="ctrTitle"/>
          </p:nvPr>
        </p:nvSpPr>
        <p:spPr>
          <a:xfrm>
            <a:off x="184736" y="193477"/>
            <a:ext cx="8784975" cy="2866748"/>
          </a:xfrm>
          <a:effectLst>
            <a:outerShdw blurRad="76200" dir="18900000" sy="23000" kx="-1200000" algn="bl" rotWithShape="0">
              <a:prstClr val="black">
                <a:alpha val="20000"/>
              </a:prstClr>
            </a:outerShdw>
          </a:effectLst>
        </p:spPr>
        <p:txBody>
          <a:bodyPr>
            <a:normAutofit fontScale="90000"/>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dist"/>
            <a:r>
              <a:rPr lang="en-US" altLang="zh-TW"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棒棒體W5" panose="040F0509000000000000" pitchFamily="81" charset="-120"/>
                <a:ea typeface="華康棒棒體W5" panose="040F0509000000000000" pitchFamily="81" charset="-120"/>
              </a:rPr>
              <a:t/>
            </a:r>
            <a:br>
              <a:rPr lang="en-US" altLang="zh-TW"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棒棒體W5" panose="040F0509000000000000" pitchFamily="81" charset="-120"/>
                <a:ea typeface="華康棒棒體W5" panose="040F0509000000000000" pitchFamily="81" charset="-120"/>
              </a:rPr>
            </a:br>
            <a:r>
              <a:rPr lang="zh-TW"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棒棒體W5" panose="040F0509000000000000" pitchFamily="81" charset="-120"/>
                <a:ea typeface="華康棒棒體W5" panose="040F0509000000000000" pitchFamily="81" charset="-120"/>
              </a:rPr>
              <a:t>不動產權利移轉、使用限制相關</a:t>
            </a:r>
            <a:r>
              <a:rPr lang="zh-TW"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棒棒體W5" panose="040F0509000000000000" pitchFamily="81" charset="-120"/>
                <a:ea typeface="華康棒棒體W5" panose="040F0509000000000000" pitchFamily="81" charset="-120"/>
              </a:rPr>
              <a:t>法規</a:t>
            </a:r>
            <a:r>
              <a:rPr lang="en-US" altLang="zh-TW"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棒棒體W5" panose="040F0509000000000000" pitchFamily="81" charset="-120"/>
                <a:ea typeface="華康棒棒體W5" panose="040F0509000000000000" pitchFamily="81" charset="-120"/>
              </a:rPr>
              <a:t/>
            </a:r>
            <a:br>
              <a:rPr lang="en-US" altLang="zh-TW"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華康棒棒體W5" panose="040F0509000000000000" pitchFamily="81" charset="-120"/>
                <a:ea typeface="華康棒棒體W5" panose="040F0509000000000000" pitchFamily="81" charset="-120"/>
              </a:rPr>
            </a:br>
            <a:r>
              <a:rPr lang="zh-TW" altLang="en-US" sz="3100" b="1" spc="50" dirty="0" smtClean="0">
                <a:ln w="11430"/>
                <a:solidFill>
                  <a:srgbClr val="002060"/>
                </a:solidFill>
                <a:effectLst>
                  <a:outerShdw blurRad="76200" dist="50800" dir="5400000" algn="tl" rotWithShape="0">
                    <a:srgbClr val="000000">
                      <a:alpha val="65000"/>
                    </a:srgbClr>
                  </a:outerShdw>
                </a:effectLst>
                <a:latin typeface="華康棒棒體W5" panose="040F0509000000000000" pitchFamily="81" charset="-120"/>
                <a:ea typeface="華康棒棒體W5" panose="040F0509000000000000" pitchFamily="81" charset="-120"/>
              </a:rPr>
              <a:t>不動產稅制及規劃技巧</a:t>
            </a:r>
            <a:endParaRPr lang="zh-TW" altLang="en-US" sz="3100" b="1" spc="50" dirty="0">
              <a:ln w="11430"/>
              <a:solidFill>
                <a:srgbClr val="002060"/>
              </a:solidFill>
              <a:effectLst>
                <a:outerShdw blurRad="76200" dist="50800" dir="5400000" algn="tl" rotWithShape="0">
                  <a:srgbClr val="000000">
                    <a:alpha val="65000"/>
                  </a:srgbClr>
                </a:outerShdw>
              </a:effectLst>
              <a:latin typeface="華康棒棒體W5" panose="040F0509000000000000" pitchFamily="81" charset="-120"/>
              <a:ea typeface="華康棒棒體W5" panose="040F0509000000000000" pitchFamily="81" charset="-120"/>
            </a:endParaRPr>
          </a:p>
        </p:txBody>
      </p:sp>
      <p:sp>
        <p:nvSpPr>
          <p:cNvPr id="3" name="副標題 2"/>
          <p:cNvSpPr>
            <a:spLocks noGrp="1"/>
          </p:cNvSpPr>
          <p:nvPr>
            <p:ph type="subTitle" idx="1"/>
          </p:nvPr>
        </p:nvSpPr>
        <p:spPr>
          <a:xfrm>
            <a:off x="1403648" y="5517232"/>
            <a:ext cx="4464496" cy="553616"/>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glow rad="228600">
              <a:schemeClr val="accent3">
                <a:satMod val="175000"/>
                <a:alpha val="40000"/>
              </a:schemeClr>
            </a:glow>
          </a:effectLst>
        </p:spPr>
        <p:txBody>
          <a:bodyPr>
            <a:normAutofit lnSpcReduction="10000"/>
          </a:bodyPr>
          <a:lstStyle/>
          <a:p>
            <a:r>
              <a:rPr lang="zh-TW" altLang="en-US" dirty="0" smtClean="0">
                <a:solidFill>
                  <a:srgbClr val="3513FF"/>
                </a:solidFill>
                <a:latin typeface="標楷體" panose="03000509000000000000" pitchFamily="65" charset="-120"/>
                <a:ea typeface="雅坊美工13" panose="02010609000101010101" pitchFamily="49" charset="-120"/>
              </a:rPr>
              <a:t>講師</a:t>
            </a:r>
            <a:r>
              <a:rPr lang="en-US" altLang="zh-TW" dirty="0" smtClean="0">
                <a:solidFill>
                  <a:srgbClr val="3513FF"/>
                </a:solidFill>
                <a:latin typeface="標楷體" panose="03000509000000000000" pitchFamily="65" charset="-120"/>
                <a:ea typeface="雅坊美工13" panose="02010609000101010101" pitchFamily="49" charset="-120"/>
              </a:rPr>
              <a:t>:</a:t>
            </a:r>
            <a:r>
              <a:rPr lang="zh-TW" altLang="en-US" dirty="0" smtClean="0">
                <a:solidFill>
                  <a:srgbClr val="3513FF"/>
                </a:solidFill>
                <a:latin typeface="標楷體" panose="03000509000000000000" pitchFamily="65" charset="-120"/>
                <a:ea typeface="雅坊美工13" panose="02010609000101010101" pitchFamily="49" charset="-120"/>
              </a:rPr>
              <a:t> 林</a:t>
            </a:r>
            <a:r>
              <a:rPr lang="zh-TW" altLang="en-US" dirty="0">
                <a:solidFill>
                  <a:srgbClr val="3513FF"/>
                </a:solidFill>
                <a:latin typeface="標楷體" panose="03000509000000000000" pitchFamily="65" charset="-120"/>
                <a:ea typeface="雅坊美工13" panose="02010609000101010101" pitchFamily="49" charset="-120"/>
              </a:rPr>
              <a:t> </a:t>
            </a:r>
            <a:r>
              <a:rPr lang="zh-TW" altLang="en-US" dirty="0" smtClean="0">
                <a:solidFill>
                  <a:srgbClr val="3513FF"/>
                </a:solidFill>
                <a:latin typeface="標楷體" panose="03000509000000000000" pitchFamily="65" charset="-120"/>
                <a:ea typeface="雅坊美工13" panose="02010609000101010101" pitchFamily="49" charset="-120"/>
              </a:rPr>
              <a:t>秀</a:t>
            </a:r>
            <a:r>
              <a:rPr lang="zh-TW" altLang="en-US" dirty="0">
                <a:solidFill>
                  <a:srgbClr val="3513FF"/>
                </a:solidFill>
                <a:latin typeface="標楷體" panose="03000509000000000000" pitchFamily="65" charset="-120"/>
                <a:ea typeface="雅坊美工13" panose="02010609000101010101" pitchFamily="49" charset="-120"/>
              </a:rPr>
              <a:t>銘</a:t>
            </a:r>
            <a:r>
              <a:rPr lang="zh-TW" altLang="en-US" dirty="0" smtClean="0">
                <a:solidFill>
                  <a:srgbClr val="3513FF"/>
                </a:solidFill>
                <a:latin typeface="標楷體" panose="03000509000000000000" pitchFamily="65" charset="-120"/>
                <a:ea typeface="雅坊美工13" panose="02010609000101010101" pitchFamily="49" charset="-120"/>
              </a:rPr>
              <a:t>  老師</a:t>
            </a:r>
            <a:endParaRPr lang="zh-TW" altLang="en-US" dirty="0">
              <a:solidFill>
                <a:srgbClr val="3513FF"/>
              </a:solidFill>
              <a:latin typeface="標楷體" panose="03000509000000000000" pitchFamily="65" charset="-120"/>
              <a:ea typeface="雅坊美工13" panose="02010609000101010101" pitchFamily="49" charset="-120"/>
            </a:endParaRPr>
          </a:p>
        </p:txBody>
      </p:sp>
      <p:pic>
        <p:nvPicPr>
          <p:cNvPr id="1026" name="Picture 2" descr="D:\備份\D\Desktop\金典地產代書\照片\Q版-林老師.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780928"/>
            <a:ext cx="1656184" cy="33407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D:\備份\D\Desktop\金典地產代書\照片\FB-金典地產代書.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56" t="8317" r="2456" b="9116"/>
          <a:stretch/>
        </p:blipFill>
        <p:spPr bwMode="auto">
          <a:xfrm>
            <a:off x="107504" y="171042"/>
            <a:ext cx="1512168" cy="403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備份\D\Desktop\金典地產代書\照片\金典地政士事務所 QR cod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622603"/>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363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692697"/>
            <a:ext cx="8064896" cy="942164"/>
          </a:xfrm>
        </p:spPr>
        <p:txBody>
          <a:bodyPr>
            <a:normAutofit fontScale="90000"/>
          </a:bodyPr>
          <a:lstStyle/>
          <a:p>
            <a:pPr lvl="0">
              <a:lnSpc>
                <a:spcPct val="110000"/>
              </a:lnSpc>
              <a:spcBef>
                <a:spcPct val="20000"/>
              </a:spcBef>
            </a:pP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七</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未</a:t>
            </a:r>
            <a:r>
              <a:rPr lang="zh-TW" altLang="en-US" sz="2800" b="1" dirty="0">
                <a:latin typeface="微軟正黑體" panose="020B0604030504040204" pitchFamily="34" charset="-120"/>
                <a:ea typeface="微軟正黑體" panose="020B0604030504040204" pitchFamily="34" charset="-120"/>
              </a:rPr>
              <a:t>辦建物登記之自用住宅基地認定可以「建築改良物勘查結果通知書」申請自用住宅用地優惠</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4501861" y="1844824"/>
            <a:ext cx="4184939" cy="4143339"/>
          </a:xfrm>
          <a:prstGeom prst="rect">
            <a:avLst/>
          </a:prstGeom>
        </p:spPr>
      </p:pic>
      <p:sp>
        <p:nvSpPr>
          <p:cNvPr id="4" name="內容版面配置區 2"/>
          <p:cNvSpPr txBox="1">
            <a:spLocks/>
          </p:cNvSpPr>
          <p:nvPr/>
        </p:nvSpPr>
        <p:spPr bwMode="auto">
          <a:xfrm>
            <a:off x="448943" y="1844824"/>
            <a:ext cx="3835025"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0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18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0" indent="0" fontAlgn="auto">
              <a:spcAft>
                <a:spcPts val="0"/>
              </a:spcAft>
              <a:buClrTx/>
              <a:buSzTx/>
              <a:buNone/>
            </a:pPr>
            <a:r>
              <a:rPr lang="zh-TW" altLang="en-US" sz="2400" kern="0" dirty="0">
                <a:solidFill>
                  <a:srgbClr val="0070C0"/>
                </a:solidFill>
                <a:ea typeface="微軟正黑體" panose="020B0604030504040204" pitchFamily="34" charset="-120"/>
                <a:cs typeface="新細明體" panose="02020500000000000000" pitchFamily="18" charset="-120"/>
              </a:rPr>
              <a:t>無使用執照及未辦理保存登記無建物所有權狀</a:t>
            </a:r>
            <a:r>
              <a:rPr lang="en-US" altLang="zh-TW" sz="2400" kern="0" dirty="0">
                <a:solidFill>
                  <a:srgbClr val="0070C0"/>
                </a:solidFill>
                <a:ea typeface="微軟正黑體" panose="020B0604030504040204" pitchFamily="34" charset="-120"/>
                <a:cs typeface="新細明體" panose="02020500000000000000" pitchFamily="18" charset="-120"/>
              </a:rPr>
              <a:t>(</a:t>
            </a:r>
            <a:r>
              <a:rPr lang="zh-TW" altLang="en-US" sz="2400" kern="0" dirty="0">
                <a:solidFill>
                  <a:srgbClr val="0070C0"/>
                </a:solidFill>
                <a:ea typeface="微軟正黑體" panose="020B0604030504040204" pitchFamily="34" charset="-120"/>
                <a:cs typeface="新細明體" panose="02020500000000000000" pitchFamily="18" charset="-120"/>
              </a:rPr>
              <a:t>老屋</a:t>
            </a:r>
            <a:r>
              <a:rPr lang="en-US" altLang="zh-TW" sz="2400" kern="0" dirty="0">
                <a:solidFill>
                  <a:srgbClr val="0070C0"/>
                </a:solidFill>
                <a:ea typeface="微軟正黑體" panose="020B0604030504040204" pitchFamily="34" charset="-120"/>
                <a:cs typeface="新細明體" panose="02020500000000000000" pitchFamily="18" charset="-120"/>
              </a:rPr>
              <a:t>)</a:t>
            </a:r>
            <a:r>
              <a:rPr lang="zh-TW" altLang="en-US" sz="2400" kern="0" dirty="0">
                <a:solidFill>
                  <a:srgbClr val="0070C0"/>
                </a:solidFill>
                <a:ea typeface="微軟正黑體" panose="020B0604030504040204" pitchFamily="34" charset="-120"/>
                <a:cs typeface="新細明體" panose="02020500000000000000" pitchFamily="18" charset="-120"/>
              </a:rPr>
              <a:t>之自用住宅用地持有或移轉申請按優惠稅率課徵地價稅或土地增值稅時當事人均可向轄區地政事務所申辦核發</a:t>
            </a:r>
            <a:r>
              <a:rPr lang="zh-TW" altLang="en-US" sz="2400" kern="0" dirty="0">
                <a:solidFill>
                  <a:srgbClr val="FF0000"/>
                </a:solidFill>
                <a:ea typeface="微軟正黑體" panose="020B0604030504040204" pitchFamily="34" charset="-120"/>
                <a:cs typeface="新細明體" panose="02020500000000000000" pitchFamily="18" charset="-120"/>
              </a:rPr>
              <a:t>「建築改良物勘查結果通知書」，</a:t>
            </a:r>
            <a:r>
              <a:rPr lang="zh-TW" altLang="en-US" sz="2400" kern="0" dirty="0">
                <a:solidFill>
                  <a:prstClr val="black"/>
                </a:solidFill>
                <a:ea typeface="微軟正黑體" panose="020B0604030504040204" pitchFamily="34" charset="-120"/>
                <a:cs typeface="新細明體" panose="02020500000000000000" pitchFamily="18" charset="-120"/>
              </a:rPr>
              <a:t>提供稅捐機關認定建物基地坐落地號，只要符合其他要件者，亦可申請按自用住宅優惠稅率</a:t>
            </a:r>
            <a:r>
              <a:rPr lang="zh-TW" altLang="en-US" sz="2400" kern="0" dirty="0" smtClean="0">
                <a:solidFill>
                  <a:prstClr val="black"/>
                </a:solidFill>
                <a:ea typeface="微軟正黑體" panose="020B0604030504040204" pitchFamily="34" charset="-120"/>
                <a:cs typeface="新細明體" panose="02020500000000000000" pitchFamily="18" charset="-120"/>
              </a:rPr>
              <a:t>。</a:t>
            </a:r>
            <a:endParaRPr lang="en-US" altLang="zh-TW" sz="2400" kern="0" dirty="0" smtClean="0">
              <a:solidFill>
                <a:prstClr val="black"/>
              </a:solidFill>
              <a:ea typeface="微軟正黑體" panose="020B0604030504040204" pitchFamily="34" charset="-120"/>
              <a:cs typeface="新細明體" panose="02020500000000000000" pitchFamily="18" charset="-120"/>
            </a:endParaRPr>
          </a:p>
          <a:p>
            <a:pPr marL="0" lvl="0" indent="0" fontAlgn="auto">
              <a:spcAft>
                <a:spcPts val="0"/>
              </a:spcAft>
              <a:buClrTx/>
              <a:buSzTx/>
              <a:buNone/>
            </a:pPr>
            <a:r>
              <a:rPr lang="zh-TW" altLang="en-US" sz="2400" kern="0" dirty="0" smtClean="0">
                <a:solidFill>
                  <a:prstClr val="black"/>
                </a:solidFill>
                <a:ea typeface="微軟正黑體" panose="020B0604030504040204" pitchFamily="34" charset="-120"/>
                <a:cs typeface="新細明體" panose="02020500000000000000" pitchFamily="18" charset="-120"/>
              </a:rPr>
              <a:t>  </a:t>
            </a:r>
            <a:endParaRPr lang="en-US" altLang="zh-TW" sz="2400" b="1" dirty="0">
              <a:solidFill>
                <a:prstClr val="black"/>
              </a:solidFill>
              <a:latin typeface="微軟正黑體" panose="020B0604030504040204" pitchFamily="34" charset="-120"/>
              <a:ea typeface="微軟正黑體" panose="020B0604030504040204" pitchFamily="34" charset="-120"/>
            </a:endParaRPr>
          </a:p>
        </p:txBody>
      </p:sp>
      <p:sp>
        <p:nvSpPr>
          <p:cNvPr id="6"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5490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圖說文字 10"/>
          <p:cNvSpPr/>
          <p:nvPr/>
        </p:nvSpPr>
        <p:spPr>
          <a:xfrm rot="156679">
            <a:off x="6055983" y="611533"/>
            <a:ext cx="2795398" cy="1592565"/>
          </a:xfrm>
          <a:prstGeom prst="wedgeRoundRectCallout">
            <a:avLst/>
          </a:prstGeom>
          <a:ln>
            <a:solidFill>
              <a:srgbClr val="FF0000"/>
            </a:solidFill>
          </a:ln>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a:solidFill>
                  <a:prstClr val="black"/>
                </a:solidFill>
              </a:rPr>
              <a:t>若無自</a:t>
            </a:r>
            <a:r>
              <a:rPr lang="zh-TW" altLang="en-US" dirty="0" smtClean="0">
                <a:solidFill>
                  <a:prstClr val="black"/>
                </a:solidFill>
              </a:rPr>
              <a:t>住</a:t>
            </a:r>
            <a:r>
              <a:rPr lang="en-US" altLang="zh-TW" dirty="0" smtClean="0">
                <a:solidFill>
                  <a:prstClr val="black"/>
                </a:solidFill>
              </a:rPr>
              <a:t>A</a:t>
            </a:r>
            <a:r>
              <a:rPr lang="zh-TW" altLang="en-US" dirty="0" smtClean="0">
                <a:solidFill>
                  <a:prstClr val="black"/>
                </a:solidFill>
              </a:rPr>
              <a:t>、</a:t>
            </a:r>
            <a:r>
              <a:rPr lang="en-US" altLang="zh-TW" dirty="0" smtClean="0">
                <a:solidFill>
                  <a:prstClr val="black"/>
                </a:solidFill>
              </a:rPr>
              <a:t>B</a:t>
            </a:r>
            <a:r>
              <a:rPr lang="zh-TW" altLang="en-US" dirty="0" smtClean="0">
                <a:solidFill>
                  <a:prstClr val="black"/>
                </a:solidFill>
              </a:rPr>
              <a:t>、</a:t>
            </a:r>
            <a:r>
              <a:rPr lang="en-US" altLang="zh-TW" dirty="0" smtClean="0">
                <a:solidFill>
                  <a:prstClr val="black"/>
                </a:solidFill>
              </a:rPr>
              <a:t>C</a:t>
            </a:r>
            <a:r>
              <a:rPr lang="zh-TW" altLang="en-US" dirty="0" smtClean="0">
                <a:solidFill>
                  <a:prstClr val="black"/>
                </a:solidFill>
              </a:rPr>
              <a:t>三屋，地價稅稅額</a:t>
            </a:r>
            <a:r>
              <a:rPr lang="en-US" altLang="zh-TW" dirty="0" smtClean="0">
                <a:solidFill>
                  <a:prstClr val="black"/>
                </a:solidFill>
              </a:rPr>
              <a:t>=</a:t>
            </a:r>
            <a:r>
              <a:rPr lang="en-US" altLang="zh-TW" b="1" dirty="0" smtClean="0">
                <a:solidFill>
                  <a:srgbClr val="FF0000"/>
                </a:solidFill>
                <a:latin typeface="微軟正黑體" panose="020B0604030504040204" pitchFamily="34" charset="-120"/>
                <a:ea typeface="微軟正黑體" panose="020B0604030504040204" pitchFamily="34" charset="-120"/>
                <a:cs typeface="Lucida Sans Unicode"/>
              </a:rPr>
              <a:t>25,745 </a:t>
            </a:r>
            <a:r>
              <a:rPr lang="en-US" altLang="zh-TW" b="1" dirty="0">
                <a:solidFill>
                  <a:srgbClr val="FF0000"/>
                </a:solidFill>
                <a:latin typeface="微軟正黑體" panose="020B0604030504040204" pitchFamily="34" charset="-120"/>
                <a:ea typeface="微軟正黑體" panose="020B0604030504040204" pitchFamily="34" charset="-120"/>
                <a:cs typeface="Lucida Sans Unicode"/>
              </a:rPr>
              <a:t>(</a:t>
            </a:r>
            <a:r>
              <a:rPr lang="zh-TW" altLang="en-US" b="1" dirty="0">
                <a:solidFill>
                  <a:srgbClr val="FF0000"/>
                </a:solidFill>
                <a:latin typeface="微軟正黑體" panose="020B0604030504040204" pitchFamily="34" charset="-120"/>
                <a:ea typeface="微軟正黑體" panose="020B0604030504040204" pitchFamily="34" charset="-120"/>
                <a:cs typeface="Lucida Sans Unicode"/>
              </a:rPr>
              <a:t>元</a:t>
            </a:r>
            <a:r>
              <a:rPr lang="en-US" altLang="zh-TW" b="1" dirty="0" smtClean="0">
                <a:solidFill>
                  <a:srgbClr val="FF0000"/>
                </a:solidFill>
                <a:latin typeface="微軟正黑體" panose="020B0604030504040204" pitchFamily="34" charset="-120"/>
                <a:ea typeface="微軟正黑體" panose="020B0604030504040204" pitchFamily="34" charset="-120"/>
                <a:cs typeface="Lucida Sans Unicode"/>
              </a:rPr>
              <a:t>)</a:t>
            </a:r>
          </a:p>
          <a:p>
            <a:pPr algn="ctr"/>
            <a:endParaRPr lang="en-US" altLang="zh-TW" b="1" dirty="0">
              <a:solidFill>
                <a:srgbClr val="FF0000"/>
              </a:solidFill>
              <a:latin typeface="微軟正黑體" panose="020B0604030504040204" pitchFamily="34" charset="-120"/>
              <a:ea typeface="微軟正黑體" panose="020B0604030504040204" pitchFamily="34" charset="-120"/>
              <a:cs typeface="Lucida Sans Unicode"/>
            </a:endParaRPr>
          </a:p>
          <a:p>
            <a:pPr algn="ctr"/>
            <a:r>
              <a:rPr lang="en-US" altLang="zh-TW" sz="1600" dirty="0" smtClean="0">
                <a:solidFill>
                  <a:prstClr val="black"/>
                </a:solidFill>
                <a:latin typeface="新細明體" panose="02020500000000000000" pitchFamily="18" charset="-120"/>
              </a:rPr>
              <a:t>2,501,000</a:t>
            </a:r>
            <a:r>
              <a:rPr lang="en-US" altLang="zh-TW" sz="1600" dirty="0" smtClean="0">
                <a:solidFill>
                  <a:prstClr val="black"/>
                </a:solidFill>
                <a:latin typeface="新細明體" panose="02020500000000000000" pitchFamily="18" charset="-120"/>
                <a:cs typeface="Arial Unicode MS"/>
              </a:rPr>
              <a:t>☓</a:t>
            </a:r>
            <a:r>
              <a:rPr lang="en-US" altLang="zh-TW" sz="1600" dirty="0" smtClean="0">
                <a:solidFill>
                  <a:prstClr val="black"/>
                </a:solidFill>
                <a:latin typeface="新細明體" panose="02020500000000000000" pitchFamily="18" charset="-120"/>
              </a:rPr>
              <a:t> 10</a:t>
            </a:r>
            <a:r>
              <a:rPr lang="en-US" altLang="zh-TW" sz="1600" dirty="0" smtClean="0">
                <a:solidFill>
                  <a:prstClr val="black"/>
                </a:solidFill>
                <a:latin typeface="新細明體" panose="02020500000000000000" pitchFamily="18" charset="-120"/>
                <a:cs typeface="Lucida Sans Unicode"/>
              </a:rPr>
              <a:t>‰=</a:t>
            </a:r>
            <a:r>
              <a:rPr lang="en-US" altLang="zh-TW" sz="1600" dirty="0" smtClean="0">
                <a:solidFill>
                  <a:srgbClr val="FF0000"/>
                </a:solidFill>
                <a:latin typeface="新細明體" panose="02020500000000000000" pitchFamily="18" charset="-120"/>
                <a:cs typeface="Lucida Sans Unicode"/>
              </a:rPr>
              <a:t>25,010(</a:t>
            </a:r>
            <a:r>
              <a:rPr lang="zh-TW" altLang="en-US" sz="1600" dirty="0" smtClean="0">
                <a:solidFill>
                  <a:srgbClr val="FF0000"/>
                </a:solidFill>
                <a:latin typeface="新細明體" panose="02020500000000000000" pitchFamily="18" charset="-120"/>
                <a:cs typeface="Lucida Sans Unicode"/>
              </a:rPr>
              <a:t>元</a:t>
            </a:r>
            <a:r>
              <a:rPr lang="en-US" altLang="zh-TW" sz="1600" dirty="0" smtClean="0">
                <a:solidFill>
                  <a:srgbClr val="FF0000"/>
                </a:solidFill>
                <a:latin typeface="新細明體" panose="02020500000000000000" pitchFamily="18" charset="-120"/>
                <a:cs typeface="Lucida Sans Unicode"/>
              </a:rPr>
              <a:t>)</a:t>
            </a:r>
          </a:p>
          <a:p>
            <a:pPr algn="ctr"/>
            <a:r>
              <a:rPr lang="en-US" altLang="zh-TW" sz="1600" dirty="0" smtClean="0">
                <a:solidFill>
                  <a:prstClr val="black"/>
                </a:solidFill>
                <a:latin typeface="新細明體" panose="02020500000000000000" pitchFamily="18" charset="-120"/>
                <a:cs typeface="Lucida Sans Unicode"/>
              </a:rPr>
              <a:t>49,000</a:t>
            </a:r>
            <a:r>
              <a:rPr lang="en-US" altLang="zh-TW" sz="1600" dirty="0">
                <a:solidFill>
                  <a:prstClr val="black"/>
                </a:solidFill>
                <a:latin typeface="新細明體" panose="02020500000000000000" pitchFamily="18" charset="-120"/>
                <a:cs typeface="Arial Unicode MS"/>
              </a:rPr>
              <a:t> </a:t>
            </a:r>
            <a:r>
              <a:rPr lang="en-US" altLang="zh-TW" sz="1600" dirty="0" smtClean="0">
                <a:solidFill>
                  <a:prstClr val="black"/>
                </a:solidFill>
                <a:latin typeface="新細明體" panose="02020500000000000000" pitchFamily="18" charset="-120"/>
                <a:cs typeface="Arial Unicode MS"/>
              </a:rPr>
              <a:t>☓</a:t>
            </a:r>
            <a:r>
              <a:rPr lang="en-US" altLang="zh-TW" sz="1600" dirty="0" smtClean="0">
                <a:solidFill>
                  <a:prstClr val="black"/>
                </a:solidFill>
                <a:latin typeface="新細明體" panose="02020500000000000000" pitchFamily="18" charset="-120"/>
              </a:rPr>
              <a:t>15</a:t>
            </a:r>
            <a:r>
              <a:rPr lang="en-US" altLang="zh-TW" sz="1600" dirty="0" smtClean="0">
                <a:solidFill>
                  <a:prstClr val="black"/>
                </a:solidFill>
                <a:latin typeface="新細明體" panose="02020500000000000000" pitchFamily="18" charset="-120"/>
                <a:cs typeface="Lucida Sans Unicode"/>
              </a:rPr>
              <a:t>‰=</a:t>
            </a:r>
            <a:r>
              <a:rPr lang="en-US" altLang="zh-TW" sz="1600" dirty="0" smtClean="0">
                <a:solidFill>
                  <a:srgbClr val="FF0000"/>
                </a:solidFill>
                <a:latin typeface="新細明體" panose="02020500000000000000" pitchFamily="18" charset="-120"/>
                <a:cs typeface="Lucida Sans Unicode"/>
              </a:rPr>
              <a:t>735</a:t>
            </a:r>
            <a:r>
              <a:rPr lang="en-US" altLang="zh-TW" sz="1600" dirty="0">
                <a:solidFill>
                  <a:srgbClr val="FF0000"/>
                </a:solidFill>
                <a:latin typeface="新細明體" panose="02020500000000000000" pitchFamily="18" charset="-120"/>
                <a:cs typeface="Lucida Sans Unicode"/>
              </a:rPr>
              <a:t> (</a:t>
            </a:r>
            <a:r>
              <a:rPr lang="zh-TW" altLang="en-US" sz="1600" dirty="0">
                <a:solidFill>
                  <a:srgbClr val="FF0000"/>
                </a:solidFill>
                <a:latin typeface="新細明體" panose="02020500000000000000" pitchFamily="18" charset="-120"/>
                <a:cs typeface="Lucida Sans Unicode"/>
              </a:rPr>
              <a:t>元</a:t>
            </a:r>
            <a:r>
              <a:rPr lang="en-US" altLang="zh-TW" sz="1600" dirty="0" smtClean="0">
                <a:solidFill>
                  <a:srgbClr val="FF0000"/>
                </a:solidFill>
                <a:latin typeface="新細明體" panose="02020500000000000000" pitchFamily="18" charset="-120"/>
                <a:cs typeface="Lucida Sans Unicode"/>
              </a:rPr>
              <a:t>)</a:t>
            </a:r>
          </a:p>
          <a:p>
            <a:pPr algn="ctr"/>
            <a:endParaRPr lang="zh-TW" altLang="en-US" b="1" dirty="0">
              <a:solidFill>
                <a:srgbClr val="FF0000"/>
              </a:solidFill>
              <a:latin typeface="微軟正黑體" panose="020B0604030504040204" pitchFamily="34" charset="-120"/>
              <a:ea typeface="微軟正黑體" panose="020B0604030504040204" pitchFamily="34" charset="-120"/>
              <a:cs typeface="Lucida Sans Unicode"/>
            </a:endParaRPr>
          </a:p>
        </p:txBody>
      </p:sp>
      <p:sp>
        <p:nvSpPr>
          <p:cNvPr id="3" name="內容版面配置區 2"/>
          <p:cNvSpPr>
            <a:spLocks noGrp="1"/>
          </p:cNvSpPr>
          <p:nvPr>
            <p:ph idx="1"/>
          </p:nvPr>
        </p:nvSpPr>
        <p:spPr>
          <a:xfrm>
            <a:off x="299289" y="116632"/>
            <a:ext cx="8229600" cy="720080"/>
          </a:xfrm>
        </p:spPr>
        <p:txBody>
          <a:bodyPr/>
          <a:lstStyle/>
          <a:p>
            <a:pPr marL="0" indent="0">
              <a:buNone/>
            </a:pPr>
            <a:r>
              <a:rPr lang="en-US" altLang="zh-TW"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七</a:t>
            </a:r>
            <a:r>
              <a:rPr lang="en-US" altLang="zh-TW"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地價稅自用住宅優惠稅率 </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案例</a:t>
            </a:r>
          </a:p>
          <a:p>
            <a:pPr marL="0" indent="0">
              <a:buNone/>
            </a:pPr>
            <a:endParaRPr lang="zh-TW" altLang="en-US" b="1" dirty="0">
              <a:latin typeface="微軟正黑體" panose="020B0604030504040204" pitchFamily="34" charset="-120"/>
              <a:ea typeface="微軟正黑體" panose="020B0604030504040204" pitchFamily="34" charset="-120"/>
            </a:endParaRPr>
          </a:p>
        </p:txBody>
      </p:sp>
      <p:sp>
        <p:nvSpPr>
          <p:cNvPr id="6"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defTabSz="449263" fontAlgn="base">
              <a:spcBef>
                <a:spcPct val="0"/>
              </a:spcBef>
              <a:spcAft>
                <a:spcPct val="0"/>
              </a:spcAft>
              <a:buClr>
                <a:srgbClr val="000000"/>
              </a:buClr>
              <a:buSzPct val="100000"/>
              <a:buFont typeface="Times New Roman" pitchFamily="18" charset="0"/>
              <a:buNone/>
              <a:defRPr/>
            </a:pPr>
            <a:r>
              <a:rPr lang="zh-TW" altLang="en-US" sz="1050" dirty="0" smtClean="0">
                <a:solidFill>
                  <a:prstClr val="white"/>
                </a:solidFill>
                <a:latin typeface="Arial" pitchFamily="34" charset="0"/>
                <a:cs typeface="Arial" pitchFamily="34" charset="0"/>
              </a:rPr>
              <a:t>                                 林秀銘                                                                                                                                                            </a:t>
            </a:r>
            <a:endParaRPr lang="zh-TW" altLang="en-US" sz="1050" dirty="0">
              <a:solidFill>
                <a:prstClr val="white"/>
              </a:solidFill>
              <a:latin typeface="Arial" pitchFamily="34" charset="0"/>
              <a:cs typeface="Arial" pitchFamily="34" charset="0"/>
            </a:endParaRPr>
          </a:p>
        </p:txBody>
      </p:sp>
      <p:sp>
        <p:nvSpPr>
          <p:cNvPr id="7" name="投影片編號版面配置區 5"/>
          <p:cNvSpPr txBox="1">
            <a:spLocks/>
          </p:cNvSpPr>
          <p:nvPr/>
        </p:nvSpPr>
        <p:spPr>
          <a:xfrm>
            <a:off x="7452320" y="6453336"/>
            <a:ext cx="480060" cy="237744"/>
          </a:xfrm>
          <a:prstGeom prst="rect">
            <a:avLst/>
          </a:prstGeom>
        </p:spPr>
        <p:txBody>
          <a:bodyPr/>
          <a:lstStyle/>
          <a:p>
            <a:pPr defTabSz="449263" fontAlgn="base">
              <a:spcBef>
                <a:spcPct val="0"/>
              </a:spcBef>
              <a:spcAft>
                <a:spcPct val="0"/>
              </a:spcAft>
              <a:buClr>
                <a:srgbClr val="000000"/>
              </a:buClr>
              <a:buSzPct val="100000"/>
              <a:buFont typeface="Times New Roman" pitchFamily="18" charset="0"/>
              <a:buNone/>
              <a:defRPr/>
            </a:pPr>
            <a:fld id="{CA8D9AD5-F248-4919-864A-CFD76CC027D6}" type="slidenum">
              <a:rPr lang="en-US" altLang="zh-TW" sz="1050" smtClean="0">
                <a:solidFill>
                  <a:prstClr val="white"/>
                </a:solidFill>
                <a:latin typeface="Arial" pitchFamily="34" charset="0"/>
                <a:cs typeface="Arial" pitchFamily="34" charset="0"/>
              </a:rPr>
              <a:pPr defTabSz="449263" fontAlgn="base">
                <a:spcBef>
                  <a:spcPct val="0"/>
                </a:spcBef>
                <a:spcAft>
                  <a:spcPct val="0"/>
                </a:spcAft>
                <a:buClr>
                  <a:srgbClr val="000000"/>
                </a:buClr>
                <a:buSzPct val="100000"/>
                <a:buFont typeface="Times New Roman" pitchFamily="18" charset="0"/>
                <a:buNone/>
                <a:defRPr/>
              </a:pPr>
              <a:t>11</a:t>
            </a:fld>
            <a:endParaRPr lang="zh-TW" altLang="en-US" sz="1050" dirty="0">
              <a:solidFill>
                <a:prstClr val="white"/>
              </a:solidFill>
              <a:latin typeface="Arial" pitchFamily="34" charset="0"/>
              <a:cs typeface="Arial" pitchFamily="34" charset="0"/>
            </a:endParaRPr>
          </a:p>
        </p:txBody>
      </p:sp>
      <p:sp>
        <p:nvSpPr>
          <p:cNvPr id="8" name="圓角矩形 7"/>
          <p:cNvSpPr/>
          <p:nvPr/>
        </p:nvSpPr>
        <p:spPr>
          <a:xfrm>
            <a:off x="251520" y="1881973"/>
            <a:ext cx="7560840" cy="44273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TW" altLang="en-US" sz="2000" dirty="0">
                <a:solidFill>
                  <a:prstClr val="black"/>
                </a:solidFill>
              </a:rPr>
              <a:t>以桃園市為例，</a:t>
            </a:r>
            <a:r>
              <a:rPr lang="en-US" altLang="zh-TW" sz="2000" dirty="0">
                <a:solidFill>
                  <a:prstClr val="black"/>
                </a:solidFill>
              </a:rPr>
              <a:t>102</a:t>
            </a:r>
            <a:r>
              <a:rPr lang="zh-TW" altLang="en-US" sz="2000" dirty="0">
                <a:solidFill>
                  <a:prstClr val="black"/>
                </a:solidFill>
              </a:rPr>
              <a:t>年度至</a:t>
            </a:r>
            <a:r>
              <a:rPr lang="en-US" altLang="zh-TW" sz="2000" dirty="0">
                <a:solidFill>
                  <a:prstClr val="black"/>
                </a:solidFill>
              </a:rPr>
              <a:t>104</a:t>
            </a:r>
            <a:r>
              <a:rPr lang="zh-TW" altLang="en-US" sz="2000" dirty="0">
                <a:solidFill>
                  <a:prstClr val="black"/>
                </a:solidFill>
              </a:rPr>
              <a:t>年度累進起點地價為</a:t>
            </a:r>
            <a:r>
              <a:rPr lang="en-US" altLang="zh-TW" sz="2000" dirty="0">
                <a:solidFill>
                  <a:prstClr val="black"/>
                </a:solidFill>
              </a:rPr>
              <a:t>2,501,000</a:t>
            </a:r>
            <a:r>
              <a:rPr lang="zh-TW" altLang="en-US" sz="2000" dirty="0">
                <a:solidFill>
                  <a:prstClr val="black"/>
                </a:solidFill>
              </a:rPr>
              <a:t>元</a:t>
            </a:r>
            <a:r>
              <a:rPr lang="zh-TW" altLang="en-US" sz="2000" dirty="0" smtClean="0">
                <a:solidFill>
                  <a:prstClr val="black"/>
                </a:solidFill>
              </a:rPr>
              <a:t>，范先生在桃園市共擁有</a:t>
            </a:r>
            <a:r>
              <a:rPr lang="en-US" altLang="zh-TW" sz="2000" dirty="0" smtClean="0">
                <a:solidFill>
                  <a:prstClr val="black"/>
                </a:solidFill>
              </a:rPr>
              <a:t>3</a:t>
            </a:r>
            <a:r>
              <a:rPr lang="zh-TW" altLang="en-US" sz="2000" dirty="0">
                <a:solidFill>
                  <a:prstClr val="black"/>
                </a:solidFill>
              </a:rPr>
              <a:t>筆</a:t>
            </a:r>
            <a:r>
              <a:rPr lang="zh-TW" altLang="en-US" sz="2000" dirty="0" smtClean="0">
                <a:solidFill>
                  <a:prstClr val="black"/>
                </a:solidFill>
              </a:rPr>
              <a:t>房地皆為都市土地，范</a:t>
            </a:r>
            <a:r>
              <a:rPr lang="zh-TW" altLang="en-US" sz="2000" dirty="0">
                <a:solidFill>
                  <a:prstClr val="black"/>
                </a:solidFill>
              </a:rPr>
              <a:t>先生</a:t>
            </a:r>
            <a:r>
              <a:rPr lang="zh-TW" altLang="en-US" sz="2000" dirty="0" smtClean="0">
                <a:solidFill>
                  <a:prstClr val="black"/>
                </a:solidFill>
              </a:rPr>
              <a:t>與范太太設立戶籍於</a:t>
            </a:r>
            <a:r>
              <a:rPr lang="en-US" altLang="zh-TW" sz="2000" dirty="0" smtClean="0">
                <a:solidFill>
                  <a:prstClr val="black"/>
                </a:solidFill>
              </a:rPr>
              <a:t>A</a:t>
            </a:r>
            <a:r>
              <a:rPr lang="zh-TW" altLang="en-US" sz="2000" dirty="0" smtClean="0">
                <a:solidFill>
                  <a:prstClr val="black"/>
                </a:solidFill>
              </a:rPr>
              <a:t>屋，</a:t>
            </a:r>
            <a:r>
              <a:rPr lang="en-US" altLang="zh-TW" sz="2000" dirty="0" smtClean="0">
                <a:solidFill>
                  <a:prstClr val="black"/>
                </a:solidFill>
              </a:rPr>
              <a:t>21</a:t>
            </a:r>
            <a:r>
              <a:rPr lang="zh-TW" altLang="en-US" sz="2000" dirty="0" smtClean="0">
                <a:solidFill>
                  <a:prstClr val="black"/>
                </a:solidFill>
              </a:rPr>
              <a:t>歲兒子設立戶籍於</a:t>
            </a:r>
            <a:r>
              <a:rPr lang="en-US" altLang="zh-TW" sz="2000" dirty="0" smtClean="0">
                <a:solidFill>
                  <a:prstClr val="black"/>
                </a:solidFill>
              </a:rPr>
              <a:t>B</a:t>
            </a:r>
            <a:r>
              <a:rPr lang="zh-TW" altLang="en-US" sz="2000" dirty="0" smtClean="0">
                <a:solidFill>
                  <a:prstClr val="black"/>
                </a:solidFill>
              </a:rPr>
              <a:t>屋，</a:t>
            </a:r>
            <a:r>
              <a:rPr lang="zh-TW" altLang="en-US" sz="2000" dirty="0">
                <a:solidFill>
                  <a:prstClr val="black"/>
                </a:solidFill>
              </a:rPr>
              <a:t>范媽媽</a:t>
            </a:r>
            <a:r>
              <a:rPr lang="zh-TW" altLang="en-US" sz="2000" dirty="0" smtClean="0">
                <a:solidFill>
                  <a:prstClr val="black"/>
                </a:solidFill>
              </a:rPr>
              <a:t>設立戶籍於</a:t>
            </a:r>
            <a:r>
              <a:rPr lang="en-US" altLang="zh-TW" sz="2000" dirty="0" smtClean="0">
                <a:solidFill>
                  <a:prstClr val="black"/>
                </a:solidFill>
              </a:rPr>
              <a:t>C</a:t>
            </a:r>
            <a:r>
              <a:rPr lang="zh-TW" altLang="en-US" sz="2000" dirty="0" smtClean="0">
                <a:solidFill>
                  <a:prstClr val="black"/>
                </a:solidFill>
              </a:rPr>
              <a:t>屋，其面積與申報地價及個別地價總額如下</a:t>
            </a:r>
            <a:r>
              <a:rPr lang="en-US" altLang="zh-TW" sz="2000" dirty="0" smtClean="0">
                <a:solidFill>
                  <a:prstClr val="black"/>
                </a:solidFill>
              </a:rPr>
              <a:t>:</a:t>
            </a:r>
            <a:endParaRPr lang="zh-TW" altLang="en-US" sz="2000" dirty="0">
              <a:solidFill>
                <a:prstClr val="black"/>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3029796189"/>
              </p:ext>
            </p:extLst>
          </p:nvPr>
        </p:nvGraphicFramePr>
        <p:xfrm>
          <a:off x="539552" y="3501008"/>
          <a:ext cx="5400600" cy="2519680"/>
        </p:xfrm>
        <a:graphic>
          <a:graphicData uri="http://schemas.openxmlformats.org/drawingml/2006/table">
            <a:tbl>
              <a:tblPr firstRow="1" bandRow="1">
                <a:tableStyleId>{21E4AEA4-8DFA-4A89-87EB-49C32662AFE0}</a:tableStyleId>
              </a:tblPr>
              <a:tblGrid>
                <a:gridCol w="1728192">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tblGrid>
              <a:tr h="370840">
                <a:tc>
                  <a:txBody>
                    <a:bodyPr/>
                    <a:lstStyle/>
                    <a:p>
                      <a:pPr algn="ctr"/>
                      <a:r>
                        <a:rPr lang="zh-TW" altLang="en-US" sz="2000" dirty="0" smtClean="0"/>
                        <a:t>地  號</a:t>
                      </a:r>
                      <a:endParaRPr lang="zh-TW" altLang="en-US" sz="2000" dirty="0"/>
                    </a:p>
                  </a:txBody>
                  <a:tcPr/>
                </a:tc>
                <a:tc>
                  <a:txBody>
                    <a:bodyPr/>
                    <a:lstStyle/>
                    <a:p>
                      <a:pPr algn="ctr"/>
                      <a:r>
                        <a:rPr lang="en-US" altLang="zh-TW" sz="2000" dirty="0" smtClean="0"/>
                        <a:t>A</a:t>
                      </a:r>
                      <a:endParaRPr lang="zh-TW" altLang="en-US" sz="2000" dirty="0"/>
                    </a:p>
                  </a:txBody>
                  <a:tcPr/>
                </a:tc>
                <a:tc>
                  <a:txBody>
                    <a:bodyPr/>
                    <a:lstStyle/>
                    <a:p>
                      <a:pPr algn="ctr"/>
                      <a:r>
                        <a:rPr lang="en-US" altLang="zh-TW" sz="2000" dirty="0" smtClean="0"/>
                        <a:t>B</a:t>
                      </a:r>
                      <a:endParaRPr lang="zh-TW" altLang="en-US" sz="2000" dirty="0"/>
                    </a:p>
                  </a:txBody>
                  <a:tcPr/>
                </a:tc>
                <a:tc>
                  <a:txBody>
                    <a:bodyPr/>
                    <a:lstStyle/>
                    <a:p>
                      <a:pPr algn="ctr"/>
                      <a:r>
                        <a:rPr lang="en-US" altLang="zh-TW" sz="2000" dirty="0" smtClean="0"/>
                        <a:t>C</a:t>
                      </a:r>
                      <a:endParaRPr lang="zh-TW" altLang="en-US" sz="2000" dirty="0"/>
                    </a:p>
                  </a:txBody>
                  <a:tcPr/>
                </a:tc>
                <a:extLst>
                  <a:ext uri="{0D108BD9-81ED-4DB2-BD59-A6C34878D82A}">
                    <a16:rowId xmlns:a16="http://schemas.microsoft.com/office/drawing/2014/main" xmlns="" val="10000"/>
                  </a:ext>
                </a:extLst>
              </a:tr>
              <a:tr h="370840">
                <a:tc>
                  <a:txBody>
                    <a:bodyPr/>
                    <a:lstStyle/>
                    <a:p>
                      <a:r>
                        <a:rPr lang="zh-TW" altLang="en-US" dirty="0" smtClean="0"/>
                        <a:t>面積</a:t>
                      </a:r>
                      <a:r>
                        <a:rPr lang="en-US" altLang="zh-TW" dirty="0" smtClean="0"/>
                        <a:t>(</a:t>
                      </a:r>
                      <a:r>
                        <a:rPr lang="en-US" altLang="zh-TW" sz="1800" kern="1200" dirty="0" smtClean="0">
                          <a:effectLst/>
                        </a:rPr>
                        <a:t>m</a:t>
                      </a:r>
                      <a:r>
                        <a:rPr lang="en-US" altLang="zh-TW" sz="1800" kern="1200" baseline="30000" dirty="0" smtClean="0">
                          <a:effectLst/>
                        </a:rPr>
                        <a:t>2)</a:t>
                      </a:r>
                      <a:endParaRPr lang="zh-TW" altLang="en-US" dirty="0"/>
                    </a:p>
                  </a:txBody>
                  <a:tcPr/>
                </a:tc>
                <a:tc>
                  <a:txBody>
                    <a:bodyPr/>
                    <a:lstStyle/>
                    <a:p>
                      <a:pPr marL="0" algn="ctr" defTabSz="914400" rtl="0" eaLnBrk="1" latinLnBrk="0" hangingPunct="1"/>
                      <a:r>
                        <a:rPr lang="en-US" altLang="zh-TW" sz="1800" b="1" kern="1200" dirty="0" smtClean="0">
                          <a:solidFill>
                            <a:srgbClr val="FF0000"/>
                          </a:solidFill>
                          <a:latin typeface="微軟正黑體" panose="020B0604030504040204" pitchFamily="34" charset="-120"/>
                          <a:ea typeface="微軟正黑體" panose="020B0604030504040204" pitchFamily="34" charset="-120"/>
                          <a:cs typeface="Lucida Sans Unicode"/>
                        </a:rPr>
                        <a:t>100</a:t>
                      </a:r>
                      <a:endParaRPr lang="zh-TW" altLang="en-US" sz="1800" b="1" kern="1200" dirty="0">
                        <a:solidFill>
                          <a:srgbClr val="FF0000"/>
                        </a:solidFill>
                        <a:latin typeface="微軟正黑體" panose="020B0604030504040204" pitchFamily="34" charset="-120"/>
                        <a:ea typeface="微軟正黑體" panose="020B0604030504040204" pitchFamily="34" charset="-120"/>
                        <a:cs typeface="Lucida Sans Unicode"/>
                      </a:endParaRPr>
                    </a:p>
                  </a:txBody>
                  <a:tcPr/>
                </a:tc>
                <a:tc>
                  <a:txBody>
                    <a:bodyPr/>
                    <a:lstStyle/>
                    <a:p>
                      <a:pPr marL="0" algn="ctr" defTabSz="914400" rtl="0" eaLnBrk="1" latinLnBrk="0" hangingPunct="1"/>
                      <a:r>
                        <a:rPr lang="en-US" altLang="zh-TW" sz="1800" b="1" kern="1200" dirty="0" smtClean="0">
                          <a:solidFill>
                            <a:srgbClr val="FF0000"/>
                          </a:solidFill>
                          <a:latin typeface="微軟正黑體" panose="020B0604030504040204" pitchFamily="34" charset="-120"/>
                          <a:ea typeface="微軟正黑體" panose="020B0604030504040204" pitchFamily="34" charset="-120"/>
                          <a:cs typeface="Lucida Sans Unicode"/>
                        </a:rPr>
                        <a:t>150</a:t>
                      </a:r>
                      <a:endParaRPr lang="zh-TW" altLang="en-US" sz="1800" b="1" kern="1200" dirty="0">
                        <a:solidFill>
                          <a:srgbClr val="FF0000"/>
                        </a:solidFill>
                        <a:latin typeface="微軟正黑體" panose="020B0604030504040204" pitchFamily="34" charset="-120"/>
                        <a:ea typeface="微軟正黑體" panose="020B0604030504040204" pitchFamily="34" charset="-120"/>
                        <a:cs typeface="Lucida Sans Unicode"/>
                      </a:endParaRPr>
                    </a:p>
                  </a:txBody>
                  <a:tcPr/>
                </a:tc>
                <a:tc>
                  <a:txBody>
                    <a:bodyPr/>
                    <a:lstStyle/>
                    <a:p>
                      <a:pPr marL="0" algn="ctr" defTabSz="914400" rtl="0" eaLnBrk="1" latinLnBrk="0" hangingPunct="1"/>
                      <a:r>
                        <a:rPr lang="en-US" altLang="zh-TW" sz="1800" b="1" kern="1200" dirty="0" smtClean="0">
                          <a:solidFill>
                            <a:srgbClr val="FF0000"/>
                          </a:solidFill>
                          <a:latin typeface="微軟正黑體" panose="020B0604030504040204" pitchFamily="34" charset="-120"/>
                          <a:ea typeface="微軟正黑體" panose="020B0604030504040204" pitchFamily="34" charset="-120"/>
                          <a:cs typeface="Lucida Sans Unicode"/>
                        </a:rPr>
                        <a:t>50</a:t>
                      </a:r>
                      <a:endParaRPr lang="zh-TW" altLang="en-US" sz="1800" b="1" kern="1200" dirty="0">
                        <a:solidFill>
                          <a:srgbClr val="FF0000"/>
                        </a:solidFill>
                        <a:latin typeface="微軟正黑體" panose="020B0604030504040204" pitchFamily="34" charset="-120"/>
                        <a:ea typeface="微軟正黑體" panose="020B0604030504040204" pitchFamily="34" charset="-120"/>
                        <a:cs typeface="Lucida Sans Unicode"/>
                      </a:endParaRPr>
                    </a:p>
                  </a:txBody>
                  <a:tcPr/>
                </a:tc>
                <a:extLst>
                  <a:ext uri="{0D108BD9-81ED-4DB2-BD59-A6C34878D82A}">
                    <a16:rowId xmlns:a16="http://schemas.microsoft.com/office/drawing/2014/main" xmlns="" val="10001"/>
                  </a:ext>
                </a:extLst>
              </a:tr>
              <a:tr h="370840">
                <a:tc>
                  <a:txBody>
                    <a:bodyPr/>
                    <a:lstStyle/>
                    <a:p>
                      <a:r>
                        <a:rPr lang="zh-TW" altLang="en-US" sz="1600" dirty="0" smtClean="0"/>
                        <a:t>申報地價</a:t>
                      </a:r>
                      <a:r>
                        <a:rPr lang="en-US" altLang="zh-TW" sz="1600" dirty="0" smtClean="0"/>
                        <a:t>(</a:t>
                      </a:r>
                      <a:r>
                        <a:rPr lang="zh-TW" altLang="en-US" sz="1600" kern="1200" dirty="0" smtClean="0">
                          <a:effectLst/>
                        </a:rPr>
                        <a:t>元</a:t>
                      </a:r>
                      <a:r>
                        <a:rPr lang="en-US" altLang="zh-TW" sz="1600" kern="1200" dirty="0" smtClean="0">
                          <a:effectLst/>
                        </a:rPr>
                        <a:t>/m</a:t>
                      </a:r>
                      <a:r>
                        <a:rPr lang="en-US" altLang="zh-TW" sz="1600" kern="1200" baseline="30000" dirty="0" smtClean="0">
                          <a:effectLst/>
                        </a:rPr>
                        <a:t>2)</a:t>
                      </a:r>
                      <a:endParaRPr lang="zh-TW" altLang="en-US" sz="1600" dirty="0"/>
                    </a:p>
                  </a:txBody>
                  <a:tcPr/>
                </a:tc>
                <a:tc>
                  <a:txBody>
                    <a:bodyPr/>
                    <a:lstStyle/>
                    <a:p>
                      <a:pPr algn="ctr"/>
                      <a:r>
                        <a:rPr lang="en-US" altLang="zh-TW" dirty="0" smtClean="0"/>
                        <a:t>8,000</a:t>
                      </a:r>
                      <a:endParaRPr lang="zh-TW" altLang="en-US" dirty="0"/>
                    </a:p>
                  </a:txBody>
                  <a:tcPr/>
                </a:tc>
                <a:tc>
                  <a:txBody>
                    <a:bodyPr/>
                    <a:lstStyle/>
                    <a:p>
                      <a:pPr algn="ctr"/>
                      <a:r>
                        <a:rPr lang="en-US" altLang="zh-TW" dirty="0" smtClean="0"/>
                        <a:t>5,000</a:t>
                      </a:r>
                      <a:endParaRPr lang="zh-TW" altLang="en-US" dirty="0"/>
                    </a:p>
                  </a:txBody>
                  <a:tcPr/>
                </a:tc>
                <a:tc>
                  <a:txBody>
                    <a:bodyPr/>
                    <a:lstStyle/>
                    <a:p>
                      <a:pPr algn="ctr"/>
                      <a:r>
                        <a:rPr lang="en-US" altLang="zh-TW" dirty="0" smtClean="0"/>
                        <a:t>20,000</a:t>
                      </a:r>
                      <a:endParaRPr lang="zh-TW" altLang="en-US" dirty="0"/>
                    </a:p>
                  </a:txBody>
                  <a:tcPr/>
                </a:tc>
                <a:extLst>
                  <a:ext uri="{0D108BD9-81ED-4DB2-BD59-A6C34878D82A}">
                    <a16:rowId xmlns:a16="http://schemas.microsoft.com/office/drawing/2014/main" xmlns="" val="10002"/>
                  </a:ext>
                </a:extLst>
              </a:tr>
              <a:tr h="370840">
                <a:tc>
                  <a:txBody>
                    <a:bodyPr/>
                    <a:lstStyle/>
                    <a:p>
                      <a:r>
                        <a:rPr lang="zh-TW" altLang="en-US" sz="1600" dirty="0" smtClean="0"/>
                        <a:t>個別地價總額</a:t>
                      </a:r>
                      <a:r>
                        <a:rPr lang="en-US" altLang="zh-TW" sz="1600" dirty="0" smtClean="0"/>
                        <a:t>(</a:t>
                      </a:r>
                      <a:r>
                        <a:rPr lang="zh-TW" altLang="en-US" sz="1600" dirty="0" smtClean="0"/>
                        <a:t>元</a:t>
                      </a:r>
                      <a:r>
                        <a:rPr lang="en-US" altLang="zh-TW" sz="1600" dirty="0" smtClean="0"/>
                        <a:t>)</a:t>
                      </a:r>
                      <a:endParaRPr lang="zh-TW" altLang="en-US" sz="1600" dirty="0"/>
                    </a:p>
                  </a:txBody>
                  <a:tcPr/>
                </a:tc>
                <a:tc>
                  <a:txBody>
                    <a:bodyPr/>
                    <a:lstStyle/>
                    <a:p>
                      <a:pPr algn="ctr"/>
                      <a:r>
                        <a:rPr lang="en-US" altLang="zh-TW" dirty="0" smtClean="0"/>
                        <a:t>800,000</a:t>
                      </a:r>
                      <a:endParaRPr lang="zh-TW" altLang="en-US" dirty="0"/>
                    </a:p>
                  </a:txBody>
                  <a:tcPr/>
                </a:tc>
                <a:tc>
                  <a:txBody>
                    <a:bodyPr/>
                    <a:lstStyle/>
                    <a:p>
                      <a:pPr algn="ctr"/>
                      <a:r>
                        <a:rPr lang="en-US" altLang="zh-TW" dirty="0" smtClean="0"/>
                        <a:t>750,000</a:t>
                      </a:r>
                      <a:endParaRPr lang="zh-TW" altLang="en-US" dirty="0"/>
                    </a:p>
                  </a:txBody>
                  <a:tcPr/>
                </a:tc>
                <a:tc>
                  <a:txBody>
                    <a:bodyPr/>
                    <a:lstStyle/>
                    <a:p>
                      <a:pPr algn="ctr"/>
                      <a:r>
                        <a:rPr lang="en-US" altLang="zh-TW" dirty="0" smtClean="0"/>
                        <a:t>1,000,000</a:t>
                      </a:r>
                      <a:endParaRPr lang="zh-TW" altLang="en-US" dirty="0"/>
                    </a:p>
                  </a:txBody>
                  <a:tcPr/>
                </a:tc>
                <a:extLst>
                  <a:ext uri="{0D108BD9-81ED-4DB2-BD59-A6C34878D82A}">
                    <a16:rowId xmlns:a16="http://schemas.microsoft.com/office/drawing/2014/main" xmlns="" val="10003"/>
                  </a:ext>
                </a:extLst>
              </a:tr>
              <a:tr h="370840">
                <a:tc>
                  <a:txBody>
                    <a:bodyPr/>
                    <a:lstStyle/>
                    <a:p>
                      <a:r>
                        <a:rPr lang="zh-TW" altLang="en-US" dirty="0" smtClean="0"/>
                        <a:t>合計</a:t>
                      </a:r>
                      <a:r>
                        <a:rPr lang="en-US" altLang="zh-TW" dirty="0" smtClean="0"/>
                        <a:t>(</a:t>
                      </a:r>
                      <a:r>
                        <a:rPr lang="zh-TW" altLang="en-US" dirty="0" smtClean="0"/>
                        <a:t>元</a:t>
                      </a:r>
                      <a:r>
                        <a:rPr lang="en-US" altLang="zh-TW" dirty="0" smtClean="0"/>
                        <a:t>)</a:t>
                      </a:r>
                      <a:endParaRPr lang="zh-TW" altLang="en-US" dirty="0"/>
                    </a:p>
                  </a:txBody>
                  <a:tcPr/>
                </a:tc>
                <a:tc gridSpan="3">
                  <a:txBody>
                    <a:bodyPr/>
                    <a:lstStyle/>
                    <a:p>
                      <a:pPr algn="ctr"/>
                      <a:r>
                        <a:rPr lang="en-US" altLang="zh-TW" dirty="0" smtClean="0"/>
                        <a:t>2,550,000</a:t>
                      </a:r>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10004"/>
                  </a:ext>
                </a:extLst>
              </a:tr>
              <a:tr h="370840">
                <a:tc>
                  <a:txBody>
                    <a:bodyPr/>
                    <a:lstStyle/>
                    <a:p>
                      <a:pPr algn="ctr"/>
                      <a:r>
                        <a:rPr lang="zh-TW" altLang="en-US" dirty="0" smtClean="0"/>
                        <a:t>設立戶籍</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范先生</a:t>
                      </a:r>
                      <a:r>
                        <a:rPr lang="en-US" altLang="zh-TW" dirty="0" smtClean="0"/>
                        <a:t>&amp;</a:t>
                      </a:r>
                      <a:endParaRPr lang="zh-TW" alt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范太太</a:t>
                      </a:r>
                      <a:endParaRPr lang="zh-TW" altLang="en-US" dirty="0"/>
                    </a:p>
                  </a:txBody>
                  <a:tcPr/>
                </a:tc>
                <a:tc>
                  <a:txBody>
                    <a:bodyPr/>
                    <a:lstStyle/>
                    <a:p>
                      <a:pPr algn="l"/>
                      <a:r>
                        <a:rPr lang="en-US" altLang="zh-TW" dirty="0" smtClean="0"/>
                        <a:t>21</a:t>
                      </a:r>
                      <a:r>
                        <a:rPr lang="zh-TW" altLang="en-US" dirty="0" smtClean="0"/>
                        <a:t>歲兒子</a:t>
                      </a:r>
                      <a:endParaRPr lang="en-US" altLang="zh-TW" dirty="0" smtClean="0"/>
                    </a:p>
                  </a:txBody>
                  <a:tcPr/>
                </a:tc>
                <a:tc>
                  <a:txBody>
                    <a:bodyPr/>
                    <a:lstStyle/>
                    <a:p>
                      <a:pPr algn="ctr"/>
                      <a:r>
                        <a:rPr lang="zh-TW" altLang="en-US" dirty="0" smtClean="0"/>
                        <a:t>范媽媽</a:t>
                      </a:r>
                      <a:endParaRPr lang="zh-TW" altLang="en-US" dirty="0"/>
                    </a:p>
                  </a:txBody>
                  <a:tcPr/>
                </a:tc>
                <a:extLst>
                  <a:ext uri="{0D108BD9-81ED-4DB2-BD59-A6C34878D82A}">
                    <a16:rowId xmlns:a16="http://schemas.microsoft.com/office/drawing/2014/main" xmlns="" val="10005"/>
                  </a:ext>
                </a:extLst>
              </a:tr>
            </a:tbl>
          </a:graphicData>
        </a:graphic>
      </p:graphicFrame>
      <p:sp>
        <p:nvSpPr>
          <p:cNvPr id="9" name="圓角矩形圖說文字 8"/>
          <p:cNvSpPr/>
          <p:nvPr/>
        </p:nvSpPr>
        <p:spPr>
          <a:xfrm>
            <a:off x="419760" y="736569"/>
            <a:ext cx="5113821" cy="1179911"/>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solidFill>
                  <a:prstClr val="black"/>
                </a:solidFill>
              </a:rPr>
              <a:t>范先生可用地價稅自用住宅優惠為</a:t>
            </a:r>
            <a:r>
              <a:rPr lang="en-US" altLang="zh-TW" dirty="0" smtClean="0">
                <a:solidFill>
                  <a:prstClr val="black"/>
                </a:solidFill>
              </a:rPr>
              <a:t>A</a:t>
            </a:r>
            <a:r>
              <a:rPr lang="zh-TW" altLang="en-US" dirty="0" smtClean="0">
                <a:solidFill>
                  <a:prstClr val="black"/>
                </a:solidFill>
              </a:rPr>
              <a:t>、</a:t>
            </a:r>
            <a:r>
              <a:rPr lang="en-US" altLang="zh-TW" dirty="0" smtClean="0">
                <a:solidFill>
                  <a:prstClr val="black"/>
                </a:solidFill>
              </a:rPr>
              <a:t>B</a:t>
            </a:r>
            <a:r>
              <a:rPr lang="zh-TW" altLang="en-US" dirty="0" smtClean="0">
                <a:solidFill>
                  <a:prstClr val="black"/>
                </a:solidFill>
              </a:rPr>
              <a:t>、</a:t>
            </a:r>
            <a:r>
              <a:rPr lang="en-US" altLang="zh-TW" dirty="0" smtClean="0">
                <a:solidFill>
                  <a:prstClr val="black"/>
                </a:solidFill>
              </a:rPr>
              <a:t>C</a:t>
            </a:r>
            <a:r>
              <a:rPr lang="zh-TW" altLang="en-US" dirty="0" smtClean="0">
                <a:solidFill>
                  <a:prstClr val="black"/>
                </a:solidFill>
              </a:rPr>
              <a:t>三屋，地價稅稅額</a:t>
            </a:r>
            <a:r>
              <a:rPr lang="en-US" altLang="zh-TW" dirty="0">
                <a:solidFill>
                  <a:prstClr val="black"/>
                </a:solidFill>
              </a:rPr>
              <a:t>=</a:t>
            </a:r>
            <a:endParaRPr lang="en-US" altLang="zh-TW" dirty="0" smtClean="0">
              <a:solidFill>
                <a:prstClr val="black"/>
              </a:solidFill>
            </a:endParaRPr>
          </a:p>
          <a:p>
            <a:pPr algn="ctr"/>
            <a:r>
              <a:rPr lang="en-US" altLang="zh-TW" dirty="0" smtClean="0">
                <a:solidFill>
                  <a:prstClr val="black"/>
                </a:solidFill>
              </a:rPr>
              <a:t>2,550,000</a:t>
            </a:r>
            <a:r>
              <a:rPr lang="en-US" altLang="zh-TW" dirty="0" smtClean="0">
                <a:solidFill>
                  <a:prstClr val="black"/>
                </a:solidFill>
                <a:latin typeface="Arial Unicode MS"/>
                <a:ea typeface="Arial Unicode MS"/>
                <a:cs typeface="Arial Unicode MS"/>
              </a:rPr>
              <a:t>☓</a:t>
            </a:r>
            <a:r>
              <a:rPr lang="en-US" altLang="zh-TW" dirty="0" smtClean="0">
                <a:solidFill>
                  <a:prstClr val="black"/>
                </a:solidFill>
                <a:latin typeface="微軟正黑體" panose="020B0604030504040204" pitchFamily="34" charset="-120"/>
                <a:ea typeface="微軟正黑體" panose="020B0604030504040204" pitchFamily="34" charset="-120"/>
              </a:rPr>
              <a:t> 2</a:t>
            </a:r>
            <a:r>
              <a:rPr lang="en-US" altLang="zh-TW" dirty="0" smtClean="0">
                <a:solidFill>
                  <a:prstClr val="black"/>
                </a:solidFill>
                <a:latin typeface="微軟正黑體" panose="020B0604030504040204" pitchFamily="34" charset="-120"/>
                <a:ea typeface="微軟正黑體" panose="020B0604030504040204" pitchFamily="34" charset="-120"/>
                <a:cs typeface="Lucida Sans Unicode"/>
              </a:rPr>
              <a:t>‰=</a:t>
            </a:r>
            <a:r>
              <a:rPr lang="en-US" altLang="zh-TW" b="1" dirty="0" smtClean="0">
                <a:solidFill>
                  <a:srgbClr val="FF0000"/>
                </a:solidFill>
                <a:latin typeface="微軟正黑體" panose="020B0604030504040204" pitchFamily="34" charset="-120"/>
                <a:ea typeface="微軟正黑體" panose="020B0604030504040204" pitchFamily="34" charset="-120"/>
                <a:cs typeface="Lucida Sans Unicode"/>
              </a:rPr>
              <a:t>5100(</a:t>
            </a:r>
            <a:r>
              <a:rPr lang="zh-TW" altLang="en-US" b="1" dirty="0" smtClean="0">
                <a:solidFill>
                  <a:srgbClr val="FF0000"/>
                </a:solidFill>
                <a:latin typeface="微軟正黑體" panose="020B0604030504040204" pitchFamily="34" charset="-120"/>
                <a:ea typeface="微軟正黑體" panose="020B0604030504040204" pitchFamily="34" charset="-120"/>
                <a:cs typeface="Lucida Sans Unicode"/>
              </a:rPr>
              <a:t>元</a:t>
            </a:r>
            <a:r>
              <a:rPr lang="en-US" altLang="zh-TW" b="1" dirty="0" smtClean="0">
                <a:solidFill>
                  <a:srgbClr val="FF0000"/>
                </a:solidFill>
                <a:latin typeface="微軟正黑體" panose="020B0604030504040204" pitchFamily="34" charset="-120"/>
                <a:ea typeface="微軟正黑體" panose="020B0604030504040204" pitchFamily="34" charset="-120"/>
                <a:cs typeface="Lucida Sans Unicode"/>
              </a:rPr>
              <a:t>)</a:t>
            </a:r>
            <a:endParaRPr lang="zh-TW" altLang="en-US" b="1" dirty="0">
              <a:solidFill>
                <a:srgbClr val="FF0000"/>
              </a:solidFill>
            </a:endParaRPr>
          </a:p>
        </p:txBody>
      </p:sp>
      <p:sp>
        <p:nvSpPr>
          <p:cNvPr id="12" name="爆炸 1 13"/>
          <p:cNvSpPr/>
          <p:nvPr/>
        </p:nvSpPr>
        <p:spPr>
          <a:xfrm rot="21300274">
            <a:off x="5956227" y="3913874"/>
            <a:ext cx="3259966" cy="2679838"/>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665 w 21465"/>
              <a:gd name="connsiteY0" fmla="*/ 5800 h 21600"/>
              <a:gd name="connsiteX1" fmla="*/ 14387 w 21465"/>
              <a:gd name="connsiteY1" fmla="*/ 0 h 21600"/>
              <a:gd name="connsiteX2" fmla="*/ 14020 w 21465"/>
              <a:gd name="connsiteY2" fmla="*/ 5325 h 21600"/>
              <a:gd name="connsiteX3" fmla="*/ 18245 w 21465"/>
              <a:gd name="connsiteY3" fmla="*/ 4457 h 21600"/>
              <a:gd name="connsiteX4" fmla="*/ 16567 w 21465"/>
              <a:gd name="connsiteY4" fmla="*/ 7315 h 21600"/>
              <a:gd name="connsiteX5" fmla="*/ 20962 w 21465"/>
              <a:gd name="connsiteY5" fmla="*/ 8137 h 21600"/>
              <a:gd name="connsiteX6" fmla="*/ 17472 w 21465"/>
              <a:gd name="connsiteY6" fmla="*/ 10475 h 21600"/>
              <a:gd name="connsiteX7" fmla="*/ 21465 w 21465"/>
              <a:gd name="connsiteY7" fmla="*/ 13290 h 21600"/>
              <a:gd name="connsiteX8" fmla="*/ 16702 w 21465"/>
              <a:gd name="connsiteY8" fmla="*/ 12942 h 21600"/>
              <a:gd name="connsiteX9" fmla="*/ 18010 w 21465"/>
              <a:gd name="connsiteY9" fmla="*/ 18095 h 21600"/>
              <a:gd name="connsiteX10" fmla="*/ 13885 w 21465"/>
              <a:gd name="connsiteY10" fmla="*/ 14457 h 21600"/>
              <a:gd name="connsiteX11" fmla="*/ 13112 w 21465"/>
              <a:gd name="connsiteY11" fmla="*/ 19737 h 21600"/>
              <a:gd name="connsiteX12" fmla="*/ 10397 w 21465"/>
              <a:gd name="connsiteY12" fmla="*/ 14935 h 21600"/>
              <a:gd name="connsiteX13" fmla="*/ 8350 w 21465"/>
              <a:gd name="connsiteY13" fmla="*/ 21600 h 21600"/>
              <a:gd name="connsiteX14" fmla="*/ 7580 w 21465"/>
              <a:gd name="connsiteY14" fmla="*/ 15627 h 21600"/>
              <a:gd name="connsiteX15" fmla="*/ 4627 w 21465"/>
              <a:gd name="connsiteY15" fmla="*/ 17617 h 21600"/>
              <a:gd name="connsiteX16" fmla="*/ 5532 w 21465"/>
              <a:gd name="connsiteY16" fmla="*/ 13937 h 21600"/>
              <a:gd name="connsiteX17" fmla="*/ 0 w 21465"/>
              <a:gd name="connsiteY17" fmla="*/ 14587 h 21600"/>
              <a:gd name="connsiteX18" fmla="*/ 3587 w 21465"/>
              <a:gd name="connsiteY18" fmla="*/ 11775 h 21600"/>
              <a:gd name="connsiteX19" fmla="*/ 1553 w 21465"/>
              <a:gd name="connsiteY19" fmla="*/ 9140 h 21600"/>
              <a:gd name="connsiteX20" fmla="*/ 4492 w 21465"/>
              <a:gd name="connsiteY20" fmla="*/ 7617 h 21600"/>
              <a:gd name="connsiteX21" fmla="*/ 235 w 21465"/>
              <a:gd name="connsiteY21" fmla="*/ 2295 h 21600"/>
              <a:gd name="connsiteX22" fmla="*/ 7177 w 21465"/>
              <a:gd name="connsiteY22" fmla="*/ 6320 h 21600"/>
              <a:gd name="connsiteX23" fmla="*/ 8217 w 21465"/>
              <a:gd name="connsiteY23" fmla="*/ 2295 h 21600"/>
              <a:gd name="connsiteX24" fmla="*/ 10665 w 21465"/>
              <a:gd name="connsiteY24" fmla="*/ 5800 h 21600"/>
              <a:gd name="connsiteX0" fmla="*/ 10665 w 21465"/>
              <a:gd name="connsiteY0" fmla="*/ 5800 h 21600"/>
              <a:gd name="connsiteX1" fmla="*/ 14387 w 21465"/>
              <a:gd name="connsiteY1" fmla="*/ 0 h 21600"/>
              <a:gd name="connsiteX2" fmla="*/ 14020 w 21465"/>
              <a:gd name="connsiteY2" fmla="*/ 5325 h 21600"/>
              <a:gd name="connsiteX3" fmla="*/ 18245 w 21465"/>
              <a:gd name="connsiteY3" fmla="*/ 4457 h 21600"/>
              <a:gd name="connsiteX4" fmla="*/ 16567 w 21465"/>
              <a:gd name="connsiteY4" fmla="*/ 7315 h 21600"/>
              <a:gd name="connsiteX5" fmla="*/ 20962 w 21465"/>
              <a:gd name="connsiteY5" fmla="*/ 8137 h 21600"/>
              <a:gd name="connsiteX6" fmla="*/ 17472 w 21465"/>
              <a:gd name="connsiteY6" fmla="*/ 10475 h 21600"/>
              <a:gd name="connsiteX7" fmla="*/ 21465 w 21465"/>
              <a:gd name="connsiteY7" fmla="*/ 13290 h 21600"/>
              <a:gd name="connsiteX8" fmla="*/ 16702 w 21465"/>
              <a:gd name="connsiteY8" fmla="*/ 12942 h 21600"/>
              <a:gd name="connsiteX9" fmla="*/ 18010 w 21465"/>
              <a:gd name="connsiteY9" fmla="*/ 18095 h 21600"/>
              <a:gd name="connsiteX10" fmla="*/ 13885 w 21465"/>
              <a:gd name="connsiteY10" fmla="*/ 14457 h 21600"/>
              <a:gd name="connsiteX11" fmla="*/ 13112 w 21465"/>
              <a:gd name="connsiteY11" fmla="*/ 19737 h 21600"/>
              <a:gd name="connsiteX12" fmla="*/ 10397 w 21465"/>
              <a:gd name="connsiteY12" fmla="*/ 14935 h 21600"/>
              <a:gd name="connsiteX13" fmla="*/ 8350 w 21465"/>
              <a:gd name="connsiteY13" fmla="*/ 21600 h 21600"/>
              <a:gd name="connsiteX14" fmla="*/ 7580 w 21465"/>
              <a:gd name="connsiteY14" fmla="*/ 15627 h 21600"/>
              <a:gd name="connsiteX15" fmla="*/ 4627 w 21465"/>
              <a:gd name="connsiteY15" fmla="*/ 17617 h 21600"/>
              <a:gd name="connsiteX16" fmla="*/ 5532 w 21465"/>
              <a:gd name="connsiteY16" fmla="*/ 13937 h 21600"/>
              <a:gd name="connsiteX17" fmla="*/ 0 w 21465"/>
              <a:gd name="connsiteY17" fmla="*/ 14587 h 21600"/>
              <a:gd name="connsiteX18" fmla="*/ 3587 w 21465"/>
              <a:gd name="connsiteY18" fmla="*/ 11775 h 21600"/>
              <a:gd name="connsiteX19" fmla="*/ 1553 w 21465"/>
              <a:gd name="connsiteY19" fmla="*/ 9140 h 21600"/>
              <a:gd name="connsiteX20" fmla="*/ 4492 w 21465"/>
              <a:gd name="connsiteY20" fmla="*/ 7617 h 21600"/>
              <a:gd name="connsiteX21" fmla="*/ 4071 w 21465"/>
              <a:gd name="connsiteY21" fmla="*/ 4750 h 21600"/>
              <a:gd name="connsiteX22" fmla="*/ 7177 w 21465"/>
              <a:gd name="connsiteY22" fmla="*/ 6320 h 21600"/>
              <a:gd name="connsiteX23" fmla="*/ 8217 w 21465"/>
              <a:gd name="connsiteY23" fmla="*/ 2295 h 21600"/>
              <a:gd name="connsiteX24" fmla="*/ 10665 w 21465"/>
              <a:gd name="connsiteY24" fmla="*/ 5800 h 21600"/>
              <a:gd name="connsiteX0" fmla="*/ 9112 w 19912"/>
              <a:gd name="connsiteY0" fmla="*/ 5800 h 21600"/>
              <a:gd name="connsiteX1" fmla="*/ 12834 w 19912"/>
              <a:gd name="connsiteY1" fmla="*/ 0 h 21600"/>
              <a:gd name="connsiteX2" fmla="*/ 12467 w 19912"/>
              <a:gd name="connsiteY2" fmla="*/ 5325 h 21600"/>
              <a:gd name="connsiteX3" fmla="*/ 16692 w 19912"/>
              <a:gd name="connsiteY3" fmla="*/ 4457 h 21600"/>
              <a:gd name="connsiteX4" fmla="*/ 15014 w 19912"/>
              <a:gd name="connsiteY4" fmla="*/ 7315 h 21600"/>
              <a:gd name="connsiteX5" fmla="*/ 19409 w 19912"/>
              <a:gd name="connsiteY5" fmla="*/ 8137 h 21600"/>
              <a:gd name="connsiteX6" fmla="*/ 15919 w 19912"/>
              <a:gd name="connsiteY6" fmla="*/ 10475 h 21600"/>
              <a:gd name="connsiteX7" fmla="*/ 19912 w 19912"/>
              <a:gd name="connsiteY7" fmla="*/ 13290 h 21600"/>
              <a:gd name="connsiteX8" fmla="*/ 15149 w 19912"/>
              <a:gd name="connsiteY8" fmla="*/ 12942 h 21600"/>
              <a:gd name="connsiteX9" fmla="*/ 16457 w 19912"/>
              <a:gd name="connsiteY9" fmla="*/ 18095 h 21600"/>
              <a:gd name="connsiteX10" fmla="*/ 12332 w 19912"/>
              <a:gd name="connsiteY10" fmla="*/ 14457 h 21600"/>
              <a:gd name="connsiteX11" fmla="*/ 11559 w 19912"/>
              <a:gd name="connsiteY11" fmla="*/ 19737 h 21600"/>
              <a:gd name="connsiteX12" fmla="*/ 8844 w 19912"/>
              <a:gd name="connsiteY12" fmla="*/ 14935 h 21600"/>
              <a:gd name="connsiteX13" fmla="*/ 6797 w 19912"/>
              <a:gd name="connsiteY13" fmla="*/ 21600 h 21600"/>
              <a:gd name="connsiteX14" fmla="*/ 6027 w 19912"/>
              <a:gd name="connsiteY14" fmla="*/ 15627 h 21600"/>
              <a:gd name="connsiteX15" fmla="*/ 3074 w 19912"/>
              <a:gd name="connsiteY15" fmla="*/ 17617 h 21600"/>
              <a:gd name="connsiteX16" fmla="*/ 3979 w 19912"/>
              <a:gd name="connsiteY16" fmla="*/ 13937 h 21600"/>
              <a:gd name="connsiteX17" fmla="*/ 1803 w 19912"/>
              <a:gd name="connsiteY17" fmla="*/ 14363 h 21600"/>
              <a:gd name="connsiteX18" fmla="*/ 2034 w 19912"/>
              <a:gd name="connsiteY18" fmla="*/ 11775 h 21600"/>
              <a:gd name="connsiteX19" fmla="*/ 0 w 19912"/>
              <a:gd name="connsiteY19" fmla="*/ 9140 h 21600"/>
              <a:gd name="connsiteX20" fmla="*/ 2939 w 19912"/>
              <a:gd name="connsiteY20" fmla="*/ 7617 h 21600"/>
              <a:gd name="connsiteX21" fmla="*/ 2518 w 19912"/>
              <a:gd name="connsiteY21" fmla="*/ 4750 h 21600"/>
              <a:gd name="connsiteX22" fmla="*/ 5624 w 19912"/>
              <a:gd name="connsiteY22" fmla="*/ 6320 h 21600"/>
              <a:gd name="connsiteX23" fmla="*/ 6664 w 19912"/>
              <a:gd name="connsiteY23" fmla="*/ 2295 h 21600"/>
              <a:gd name="connsiteX24" fmla="*/ 9112 w 19912"/>
              <a:gd name="connsiteY24" fmla="*/ 5800 h 21600"/>
              <a:gd name="connsiteX0" fmla="*/ 9112 w 19912"/>
              <a:gd name="connsiteY0" fmla="*/ 5800 h 21600"/>
              <a:gd name="connsiteX1" fmla="*/ 12834 w 19912"/>
              <a:gd name="connsiteY1" fmla="*/ 0 h 21600"/>
              <a:gd name="connsiteX2" fmla="*/ 12467 w 19912"/>
              <a:gd name="connsiteY2" fmla="*/ 5325 h 21600"/>
              <a:gd name="connsiteX3" fmla="*/ 16692 w 19912"/>
              <a:gd name="connsiteY3" fmla="*/ 4457 h 21600"/>
              <a:gd name="connsiteX4" fmla="*/ 15014 w 19912"/>
              <a:gd name="connsiteY4" fmla="*/ 7315 h 21600"/>
              <a:gd name="connsiteX5" fmla="*/ 19409 w 19912"/>
              <a:gd name="connsiteY5" fmla="*/ 8137 h 21600"/>
              <a:gd name="connsiteX6" fmla="*/ 15919 w 19912"/>
              <a:gd name="connsiteY6" fmla="*/ 10475 h 21600"/>
              <a:gd name="connsiteX7" fmla="*/ 19912 w 19912"/>
              <a:gd name="connsiteY7" fmla="*/ 13290 h 21600"/>
              <a:gd name="connsiteX8" fmla="*/ 15149 w 19912"/>
              <a:gd name="connsiteY8" fmla="*/ 12942 h 21600"/>
              <a:gd name="connsiteX9" fmla="*/ 16457 w 19912"/>
              <a:gd name="connsiteY9" fmla="*/ 18095 h 21600"/>
              <a:gd name="connsiteX10" fmla="*/ 12332 w 19912"/>
              <a:gd name="connsiteY10" fmla="*/ 14457 h 21600"/>
              <a:gd name="connsiteX11" fmla="*/ 11559 w 19912"/>
              <a:gd name="connsiteY11" fmla="*/ 19737 h 21600"/>
              <a:gd name="connsiteX12" fmla="*/ 8844 w 19912"/>
              <a:gd name="connsiteY12" fmla="*/ 14935 h 21600"/>
              <a:gd name="connsiteX13" fmla="*/ 6797 w 19912"/>
              <a:gd name="connsiteY13" fmla="*/ 21600 h 21600"/>
              <a:gd name="connsiteX14" fmla="*/ 6027 w 19912"/>
              <a:gd name="connsiteY14" fmla="*/ 15627 h 21600"/>
              <a:gd name="connsiteX15" fmla="*/ 4205 w 19912"/>
              <a:gd name="connsiteY15" fmla="*/ 17804 h 21600"/>
              <a:gd name="connsiteX16" fmla="*/ 3979 w 19912"/>
              <a:gd name="connsiteY16" fmla="*/ 13937 h 21600"/>
              <a:gd name="connsiteX17" fmla="*/ 1803 w 19912"/>
              <a:gd name="connsiteY17" fmla="*/ 14363 h 21600"/>
              <a:gd name="connsiteX18" fmla="*/ 2034 w 19912"/>
              <a:gd name="connsiteY18" fmla="*/ 11775 h 21600"/>
              <a:gd name="connsiteX19" fmla="*/ 0 w 19912"/>
              <a:gd name="connsiteY19" fmla="*/ 9140 h 21600"/>
              <a:gd name="connsiteX20" fmla="*/ 2939 w 19912"/>
              <a:gd name="connsiteY20" fmla="*/ 7617 h 21600"/>
              <a:gd name="connsiteX21" fmla="*/ 2518 w 19912"/>
              <a:gd name="connsiteY21" fmla="*/ 4750 h 21600"/>
              <a:gd name="connsiteX22" fmla="*/ 5624 w 19912"/>
              <a:gd name="connsiteY22" fmla="*/ 6320 h 21600"/>
              <a:gd name="connsiteX23" fmla="*/ 6664 w 19912"/>
              <a:gd name="connsiteY23" fmla="*/ 2295 h 21600"/>
              <a:gd name="connsiteX24" fmla="*/ 9112 w 19912"/>
              <a:gd name="connsiteY24" fmla="*/ 5800 h 21600"/>
              <a:gd name="connsiteX0" fmla="*/ 9175 w 19975"/>
              <a:gd name="connsiteY0" fmla="*/ 5800 h 21600"/>
              <a:gd name="connsiteX1" fmla="*/ 12897 w 19975"/>
              <a:gd name="connsiteY1" fmla="*/ 0 h 21600"/>
              <a:gd name="connsiteX2" fmla="*/ 12530 w 19975"/>
              <a:gd name="connsiteY2" fmla="*/ 5325 h 21600"/>
              <a:gd name="connsiteX3" fmla="*/ 16755 w 19975"/>
              <a:gd name="connsiteY3" fmla="*/ 4457 h 21600"/>
              <a:gd name="connsiteX4" fmla="*/ 15077 w 19975"/>
              <a:gd name="connsiteY4" fmla="*/ 7315 h 21600"/>
              <a:gd name="connsiteX5" fmla="*/ 19472 w 19975"/>
              <a:gd name="connsiteY5" fmla="*/ 8137 h 21600"/>
              <a:gd name="connsiteX6" fmla="*/ 15982 w 19975"/>
              <a:gd name="connsiteY6" fmla="*/ 10475 h 21600"/>
              <a:gd name="connsiteX7" fmla="*/ 19975 w 19975"/>
              <a:gd name="connsiteY7" fmla="*/ 13290 h 21600"/>
              <a:gd name="connsiteX8" fmla="*/ 15212 w 19975"/>
              <a:gd name="connsiteY8" fmla="*/ 12942 h 21600"/>
              <a:gd name="connsiteX9" fmla="*/ 16520 w 19975"/>
              <a:gd name="connsiteY9" fmla="*/ 18095 h 21600"/>
              <a:gd name="connsiteX10" fmla="*/ 12395 w 19975"/>
              <a:gd name="connsiteY10" fmla="*/ 14457 h 21600"/>
              <a:gd name="connsiteX11" fmla="*/ 11622 w 19975"/>
              <a:gd name="connsiteY11" fmla="*/ 19737 h 21600"/>
              <a:gd name="connsiteX12" fmla="*/ 8907 w 19975"/>
              <a:gd name="connsiteY12" fmla="*/ 14935 h 21600"/>
              <a:gd name="connsiteX13" fmla="*/ 6860 w 19975"/>
              <a:gd name="connsiteY13" fmla="*/ 21600 h 21600"/>
              <a:gd name="connsiteX14" fmla="*/ 6090 w 19975"/>
              <a:gd name="connsiteY14" fmla="*/ 15627 h 21600"/>
              <a:gd name="connsiteX15" fmla="*/ 4268 w 19975"/>
              <a:gd name="connsiteY15" fmla="*/ 17804 h 21600"/>
              <a:gd name="connsiteX16" fmla="*/ 4042 w 19975"/>
              <a:gd name="connsiteY16" fmla="*/ 13937 h 21600"/>
              <a:gd name="connsiteX17" fmla="*/ 0 w 19975"/>
              <a:gd name="connsiteY17" fmla="*/ 15390 h 21600"/>
              <a:gd name="connsiteX18" fmla="*/ 2097 w 19975"/>
              <a:gd name="connsiteY18" fmla="*/ 11775 h 21600"/>
              <a:gd name="connsiteX19" fmla="*/ 63 w 19975"/>
              <a:gd name="connsiteY19" fmla="*/ 9140 h 21600"/>
              <a:gd name="connsiteX20" fmla="*/ 3002 w 19975"/>
              <a:gd name="connsiteY20" fmla="*/ 7617 h 21600"/>
              <a:gd name="connsiteX21" fmla="*/ 2581 w 19975"/>
              <a:gd name="connsiteY21" fmla="*/ 4750 h 21600"/>
              <a:gd name="connsiteX22" fmla="*/ 5687 w 19975"/>
              <a:gd name="connsiteY22" fmla="*/ 6320 h 21600"/>
              <a:gd name="connsiteX23" fmla="*/ 6727 w 19975"/>
              <a:gd name="connsiteY23" fmla="*/ 2295 h 21600"/>
              <a:gd name="connsiteX24" fmla="*/ 9175 w 19975"/>
              <a:gd name="connsiteY24" fmla="*/ 5800 h 21600"/>
              <a:gd name="connsiteX0" fmla="*/ 9175 w 19975"/>
              <a:gd name="connsiteY0" fmla="*/ 5800 h 21600"/>
              <a:gd name="connsiteX1" fmla="*/ 12897 w 19975"/>
              <a:gd name="connsiteY1" fmla="*/ 0 h 21600"/>
              <a:gd name="connsiteX2" fmla="*/ 12530 w 19975"/>
              <a:gd name="connsiteY2" fmla="*/ 5325 h 21600"/>
              <a:gd name="connsiteX3" fmla="*/ 16755 w 19975"/>
              <a:gd name="connsiteY3" fmla="*/ 4457 h 21600"/>
              <a:gd name="connsiteX4" fmla="*/ 15077 w 19975"/>
              <a:gd name="connsiteY4" fmla="*/ 7315 h 21600"/>
              <a:gd name="connsiteX5" fmla="*/ 19472 w 19975"/>
              <a:gd name="connsiteY5" fmla="*/ 8137 h 21600"/>
              <a:gd name="connsiteX6" fmla="*/ 15982 w 19975"/>
              <a:gd name="connsiteY6" fmla="*/ 10475 h 21600"/>
              <a:gd name="connsiteX7" fmla="*/ 19975 w 19975"/>
              <a:gd name="connsiteY7" fmla="*/ 13290 h 21600"/>
              <a:gd name="connsiteX8" fmla="*/ 15212 w 19975"/>
              <a:gd name="connsiteY8" fmla="*/ 12942 h 21600"/>
              <a:gd name="connsiteX9" fmla="*/ 16520 w 19975"/>
              <a:gd name="connsiteY9" fmla="*/ 18095 h 21600"/>
              <a:gd name="connsiteX10" fmla="*/ 12395 w 19975"/>
              <a:gd name="connsiteY10" fmla="*/ 14457 h 21600"/>
              <a:gd name="connsiteX11" fmla="*/ 11622 w 19975"/>
              <a:gd name="connsiteY11" fmla="*/ 19737 h 21600"/>
              <a:gd name="connsiteX12" fmla="*/ 8907 w 19975"/>
              <a:gd name="connsiteY12" fmla="*/ 14935 h 21600"/>
              <a:gd name="connsiteX13" fmla="*/ 6860 w 19975"/>
              <a:gd name="connsiteY13" fmla="*/ 21600 h 21600"/>
              <a:gd name="connsiteX14" fmla="*/ 6090 w 19975"/>
              <a:gd name="connsiteY14" fmla="*/ 15627 h 21600"/>
              <a:gd name="connsiteX15" fmla="*/ 3869 w 19975"/>
              <a:gd name="connsiteY15" fmla="*/ 16501 h 21600"/>
              <a:gd name="connsiteX16" fmla="*/ 4042 w 19975"/>
              <a:gd name="connsiteY16" fmla="*/ 13937 h 21600"/>
              <a:gd name="connsiteX17" fmla="*/ 0 w 19975"/>
              <a:gd name="connsiteY17" fmla="*/ 15390 h 21600"/>
              <a:gd name="connsiteX18" fmla="*/ 2097 w 19975"/>
              <a:gd name="connsiteY18" fmla="*/ 11775 h 21600"/>
              <a:gd name="connsiteX19" fmla="*/ 63 w 19975"/>
              <a:gd name="connsiteY19" fmla="*/ 9140 h 21600"/>
              <a:gd name="connsiteX20" fmla="*/ 3002 w 19975"/>
              <a:gd name="connsiteY20" fmla="*/ 7617 h 21600"/>
              <a:gd name="connsiteX21" fmla="*/ 2581 w 19975"/>
              <a:gd name="connsiteY21" fmla="*/ 4750 h 21600"/>
              <a:gd name="connsiteX22" fmla="*/ 5687 w 19975"/>
              <a:gd name="connsiteY22" fmla="*/ 6320 h 21600"/>
              <a:gd name="connsiteX23" fmla="*/ 6727 w 19975"/>
              <a:gd name="connsiteY23" fmla="*/ 2295 h 21600"/>
              <a:gd name="connsiteX24" fmla="*/ 9175 w 19975"/>
              <a:gd name="connsiteY24" fmla="*/ 5800 h 21600"/>
              <a:gd name="connsiteX0" fmla="*/ 9286 w 20086"/>
              <a:gd name="connsiteY0" fmla="*/ 5800 h 21600"/>
              <a:gd name="connsiteX1" fmla="*/ 13008 w 20086"/>
              <a:gd name="connsiteY1" fmla="*/ 0 h 21600"/>
              <a:gd name="connsiteX2" fmla="*/ 12641 w 20086"/>
              <a:gd name="connsiteY2" fmla="*/ 5325 h 21600"/>
              <a:gd name="connsiteX3" fmla="*/ 16866 w 20086"/>
              <a:gd name="connsiteY3" fmla="*/ 4457 h 21600"/>
              <a:gd name="connsiteX4" fmla="*/ 15188 w 20086"/>
              <a:gd name="connsiteY4" fmla="*/ 7315 h 21600"/>
              <a:gd name="connsiteX5" fmla="*/ 19583 w 20086"/>
              <a:gd name="connsiteY5" fmla="*/ 8137 h 21600"/>
              <a:gd name="connsiteX6" fmla="*/ 16093 w 20086"/>
              <a:gd name="connsiteY6" fmla="*/ 10475 h 21600"/>
              <a:gd name="connsiteX7" fmla="*/ 20086 w 20086"/>
              <a:gd name="connsiteY7" fmla="*/ 13290 h 21600"/>
              <a:gd name="connsiteX8" fmla="*/ 15323 w 20086"/>
              <a:gd name="connsiteY8" fmla="*/ 12942 h 21600"/>
              <a:gd name="connsiteX9" fmla="*/ 16631 w 20086"/>
              <a:gd name="connsiteY9" fmla="*/ 18095 h 21600"/>
              <a:gd name="connsiteX10" fmla="*/ 12506 w 20086"/>
              <a:gd name="connsiteY10" fmla="*/ 14457 h 21600"/>
              <a:gd name="connsiteX11" fmla="*/ 11733 w 20086"/>
              <a:gd name="connsiteY11" fmla="*/ 19737 h 21600"/>
              <a:gd name="connsiteX12" fmla="*/ 9018 w 20086"/>
              <a:gd name="connsiteY12" fmla="*/ 14935 h 21600"/>
              <a:gd name="connsiteX13" fmla="*/ 6971 w 20086"/>
              <a:gd name="connsiteY13" fmla="*/ 21600 h 21600"/>
              <a:gd name="connsiteX14" fmla="*/ 6201 w 20086"/>
              <a:gd name="connsiteY14" fmla="*/ 15627 h 21600"/>
              <a:gd name="connsiteX15" fmla="*/ 3980 w 20086"/>
              <a:gd name="connsiteY15" fmla="*/ 16501 h 21600"/>
              <a:gd name="connsiteX16" fmla="*/ 4153 w 20086"/>
              <a:gd name="connsiteY16" fmla="*/ 13937 h 21600"/>
              <a:gd name="connsiteX17" fmla="*/ 111 w 20086"/>
              <a:gd name="connsiteY17" fmla="*/ 15390 h 21600"/>
              <a:gd name="connsiteX18" fmla="*/ 2208 w 20086"/>
              <a:gd name="connsiteY18" fmla="*/ 11775 h 21600"/>
              <a:gd name="connsiteX19" fmla="*/ 0 w 20086"/>
              <a:gd name="connsiteY19" fmla="*/ 10594 h 21600"/>
              <a:gd name="connsiteX20" fmla="*/ 3113 w 20086"/>
              <a:gd name="connsiteY20" fmla="*/ 7617 h 21600"/>
              <a:gd name="connsiteX21" fmla="*/ 2692 w 20086"/>
              <a:gd name="connsiteY21" fmla="*/ 4750 h 21600"/>
              <a:gd name="connsiteX22" fmla="*/ 5798 w 20086"/>
              <a:gd name="connsiteY22" fmla="*/ 6320 h 21600"/>
              <a:gd name="connsiteX23" fmla="*/ 6838 w 20086"/>
              <a:gd name="connsiteY23" fmla="*/ 2295 h 21600"/>
              <a:gd name="connsiteX24" fmla="*/ 9286 w 20086"/>
              <a:gd name="connsiteY24" fmla="*/ 5800 h 21600"/>
              <a:gd name="connsiteX0" fmla="*/ 9298 w 20098"/>
              <a:gd name="connsiteY0" fmla="*/ 5800 h 21600"/>
              <a:gd name="connsiteX1" fmla="*/ 13020 w 20098"/>
              <a:gd name="connsiteY1" fmla="*/ 0 h 21600"/>
              <a:gd name="connsiteX2" fmla="*/ 12653 w 20098"/>
              <a:gd name="connsiteY2" fmla="*/ 5325 h 21600"/>
              <a:gd name="connsiteX3" fmla="*/ 16878 w 20098"/>
              <a:gd name="connsiteY3" fmla="*/ 4457 h 21600"/>
              <a:gd name="connsiteX4" fmla="*/ 15200 w 20098"/>
              <a:gd name="connsiteY4" fmla="*/ 7315 h 21600"/>
              <a:gd name="connsiteX5" fmla="*/ 19595 w 20098"/>
              <a:gd name="connsiteY5" fmla="*/ 8137 h 21600"/>
              <a:gd name="connsiteX6" fmla="*/ 16105 w 20098"/>
              <a:gd name="connsiteY6" fmla="*/ 10475 h 21600"/>
              <a:gd name="connsiteX7" fmla="*/ 20098 w 20098"/>
              <a:gd name="connsiteY7" fmla="*/ 13290 h 21600"/>
              <a:gd name="connsiteX8" fmla="*/ 15335 w 20098"/>
              <a:gd name="connsiteY8" fmla="*/ 12942 h 21600"/>
              <a:gd name="connsiteX9" fmla="*/ 16643 w 20098"/>
              <a:gd name="connsiteY9" fmla="*/ 18095 h 21600"/>
              <a:gd name="connsiteX10" fmla="*/ 12518 w 20098"/>
              <a:gd name="connsiteY10" fmla="*/ 14457 h 21600"/>
              <a:gd name="connsiteX11" fmla="*/ 11745 w 20098"/>
              <a:gd name="connsiteY11" fmla="*/ 19737 h 21600"/>
              <a:gd name="connsiteX12" fmla="*/ 9030 w 20098"/>
              <a:gd name="connsiteY12" fmla="*/ 14935 h 21600"/>
              <a:gd name="connsiteX13" fmla="*/ 6983 w 20098"/>
              <a:gd name="connsiteY13" fmla="*/ 21600 h 21600"/>
              <a:gd name="connsiteX14" fmla="*/ 6213 w 20098"/>
              <a:gd name="connsiteY14" fmla="*/ 15627 h 21600"/>
              <a:gd name="connsiteX15" fmla="*/ 3992 w 20098"/>
              <a:gd name="connsiteY15" fmla="*/ 16501 h 21600"/>
              <a:gd name="connsiteX16" fmla="*/ 4165 w 20098"/>
              <a:gd name="connsiteY16" fmla="*/ 13937 h 21600"/>
              <a:gd name="connsiteX17" fmla="*/ 123 w 20098"/>
              <a:gd name="connsiteY17" fmla="*/ 15390 h 21600"/>
              <a:gd name="connsiteX18" fmla="*/ 2220 w 20098"/>
              <a:gd name="connsiteY18" fmla="*/ 11775 h 21600"/>
              <a:gd name="connsiteX19" fmla="*/ 0 w 20098"/>
              <a:gd name="connsiteY19" fmla="*/ 9028 h 21600"/>
              <a:gd name="connsiteX20" fmla="*/ 3125 w 20098"/>
              <a:gd name="connsiteY20" fmla="*/ 7617 h 21600"/>
              <a:gd name="connsiteX21" fmla="*/ 2704 w 20098"/>
              <a:gd name="connsiteY21" fmla="*/ 4750 h 21600"/>
              <a:gd name="connsiteX22" fmla="*/ 5810 w 20098"/>
              <a:gd name="connsiteY22" fmla="*/ 6320 h 21600"/>
              <a:gd name="connsiteX23" fmla="*/ 6850 w 20098"/>
              <a:gd name="connsiteY23" fmla="*/ 2295 h 21600"/>
              <a:gd name="connsiteX24" fmla="*/ 9298 w 20098"/>
              <a:gd name="connsiteY24" fmla="*/ 5800 h 21600"/>
              <a:gd name="connsiteX0" fmla="*/ 9298 w 20098"/>
              <a:gd name="connsiteY0" fmla="*/ 3898 h 19698"/>
              <a:gd name="connsiteX1" fmla="*/ 12326 w 20098"/>
              <a:gd name="connsiteY1" fmla="*/ 0 h 19698"/>
              <a:gd name="connsiteX2" fmla="*/ 12653 w 20098"/>
              <a:gd name="connsiteY2" fmla="*/ 3423 h 19698"/>
              <a:gd name="connsiteX3" fmla="*/ 16878 w 20098"/>
              <a:gd name="connsiteY3" fmla="*/ 2555 h 19698"/>
              <a:gd name="connsiteX4" fmla="*/ 15200 w 20098"/>
              <a:gd name="connsiteY4" fmla="*/ 5413 h 19698"/>
              <a:gd name="connsiteX5" fmla="*/ 19595 w 20098"/>
              <a:gd name="connsiteY5" fmla="*/ 6235 h 19698"/>
              <a:gd name="connsiteX6" fmla="*/ 16105 w 20098"/>
              <a:gd name="connsiteY6" fmla="*/ 8573 h 19698"/>
              <a:gd name="connsiteX7" fmla="*/ 20098 w 20098"/>
              <a:gd name="connsiteY7" fmla="*/ 11388 h 19698"/>
              <a:gd name="connsiteX8" fmla="*/ 15335 w 20098"/>
              <a:gd name="connsiteY8" fmla="*/ 11040 h 19698"/>
              <a:gd name="connsiteX9" fmla="*/ 16643 w 20098"/>
              <a:gd name="connsiteY9" fmla="*/ 16193 h 19698"/>
              <a:gd name="connsiteX10" fmla="*/ 12518 w 20098"/>
              <a:gd name="connsiteY10" fmla="*/ 12555 h 19698"/>
              <a:gd name="connsiteX11" fmla="*/ 11745 w 20098"/>
              <a:gd name="connsiteY11" fmla="*/ 17835 h 19698"/>
              <a:gd name="connsiteX12" fmla="*/ 9030 w 20098"/>
              <a:gd name="connsiteY12" fmla="*/ 13033 h 19698"/>
              <a:gd name="connsiteX13" fmla="*/ 6983 w 20098"/>
              <a:gd name="connsiteY13" fmla="*/ 19698 h 19698"/>
              <a:gd name="connsiteX14" fmla="*/ 6213 w 20098"/>
              <a:gd name="connsiteY14" fmla="*/ 13725 h 19698"/>
              <a:gd name="connsiteX15" fmla="*/ 3992 w 20098"/>
              <a:gd name="connsiteY15" fmla="*/ 14599 h 19698"/>
              <a:gd name="connsiteX16" fmla="*/ 4165 w 20098"/>
              <a:gd name="connsiteY16" fmla="*/ 12035 h 19698"/>
              <a:gd name="connsiteX17" fmla="*/ 123 w 20098"/>
              <a:gd name="connsiteY17" fmla="*/ 13488 h 19698"/>
              <a:gd name="connsiteX18" fmla="*/ 2220 w 20098"/>
              <a:gd name="connsiteY18" fmla="*/ 9873 h 19698"/>
              <a:gd name="connsiteX19" fmla="*/ 0 w 20098"/>
              <a:gd name="connsiteY19" fmla="*/ 7126 h 19698"/>
              <a:gd name="connsiteX20" fmla="*/ 3125 w 20098"/>
              <a:gd name="connsiteY20" fmla="*/ 5715 h 19698"/>
              <a:gd name="connsiteX21" fmla="*/ 2704 w 20098"/>
              <a:gd name="connsiteY21" fmla="*/ 2848 h 19698"/>
              <a:gd name="connsiteX22" fmla="*/ 5810 w 20098"/>
              <a:gd name="connsiteY22" fmla="*/ 4418 h 19698"/>
              <a:gd name="connsiteX23" fmla="*/ 6850 w 20098"/>
              <a:gd name="connsiteY23" fmla="*/ 393 h 19698"/>
              <a:gd name="connsiteX24" fmla="*/ 9298 w 20098"/>
              <a:gd name="connsiteY24" fmla="*/ 3898 h 19698"/>
              <a:gd name="connsiteX0" fmla="*/ 9298 w 20098"/>
              <a:gd name="connsiteY0" fmla="*/ 3898 h 18239"/>
              <a:gd name="connsiteX1" fmla="*/ 12326 w 20098"/>
              <a:gd name="connsiteY1" fmla="*/ 0 h 18239"/>
              <a:gd name="connsiteX2" fmla="*/ 12653 w 20098"/>
              <a:gd name="connsiteY2" fmla="*/ 3423 h 18239"/>
              <a:gd name="connsiteX3" fmla="*/ 16878 w 20098"/>
              <a:gd name="connsiteY3" fmla="*/ 2555 h 18239"/>
              <a:gd name="connsiteX4" fmla="*/ 15200 w 20098"/>
              <a:gd name="connsiteY4" fmla="*/ 5413 h 18239"/>
              <a:gd name="connsiteX5" fmla="*/ 19595 w 20098"/>
              <a:gd name="connsiteY5" fmla="*/ 6235 h 18239"/>
              <a:gd name="connsiteX6" fmla="*/ 16105 w 20098"/>
              <a:gd name="connsiteY6" fmla="*/ 8573 h 18239"/>
              <a:gd name="connsiteX7" fmla="*/ 20098 w 20098"/>
              <a:gd name="connsiteY7" fmla="*/ 11388 h 18239"/>
              <a:gd name="connsiteX8" fmla="*/ 15335 w 20098"/>
              <a:gd name="connsiteY8" fmla="*/ 11040 h 18239"/>
              <a:gd name="connsiteX9" fmla="*/ 16643 w 20098"/>
              <a:gd name="connsiteY9" fmla="*/ 16193 h 18239"/>
              <a:gd name="connsiteX10" fmla="*/ 12518 w 20098"/>
              <a:gd name="connsiteY10" fmla="*/ 12555 h 18239"/>
              <a:gd name="connsiteX11" fmla="*/ 11745 w 20098"/>
              <a:gd name="connsiteY11" fmla="*/ 17835 h 18239"/>
              <a:gd name="connsiteX12" fmla="*/ 9030 w 20098"/>
              <a:gd name="connsiteY12" fmla="*/ 13033 h 18239"/>
              <a:gd name="connsiteX13" fmla="*/ 7094 w 20098"/>
              <a:gd name="connsiteY13" fmla="*/ 18239 h 18239"/>
              <a:gd name="connsiteX14" fmla="*/ 6213 w 20098"/>
              <a:gd name="connsiteY14" fmla="*/ 13725 h 18239"/>
              <a:gd name="connsiteX15" fmla="*/ 3992 w 20098"/>
              <a:gd name="connsiteY15" fmla="*/ 14599 h 18239"/>
              <a:gd name="connsiteX16" fmla="*/ 4165 w 20098"/>
              <a:gd name="connsiteY16" fmla="*/ 12035 h 18239"/>
              <a:gd name="connsiteX17" fmla="*/ 123 w 20098"/>
              <a:gd name="connsiteY17" fmla="*/ 13488 h 18239"/>
              <a:gd name="connsiteX18" fmla="*/ 2220 w 20098"/>
              <a:gd name="connsiteY18" fmla="*/ 9873 h 18239"/>
              <a:gd name="connsiteX19" fmla="*/ 0 w 20098"/>
              <a:gd name="connsiteY19" fmla="*/ 7126 h 18239"/>
              <a:gd name="connsiteX20" fmla="*/ 3125 w 20098"/>
              <a:gd name="connsiteY20" fmla="*/ 5715 h 18239"/>
              <a:gd name="connsiteX21" fmla="*/ 2704 w 20098"/>
              <a:gd name="connsiteY21" fmla="*/ 2848 h 18239"/>
              <a:gd name="connsiteX22" fmla="*/ 5810 w 20098"/>
              <a:gd name="connsiteY22" fmla="*/ 4418 h 18239"/>
              <a:gd name="connsiteX23" fmla="*/ 6850 w 20098"/>
              <a:gd name="connsiteY23" fmla="*/ 393 h 18239"/>
              <a:gd name="connsiteX24" fmla="*/ 9298 w 20098"/>
              <a:gd name="connsiteY24" fmla="*/ 3898 h 18239"/>
              <a:gd name="connsiteX0" fmla="*/ 9298 w 19595"/>
              <a:gd name="connsiteY0" fmla="*/ 3898 h 18239"/>
              <a:gd name="connsiteX1" fmla="*/ 12326 w 19595"/>
              <a:gd name="connsiteY1" fmla="*/ 0 h 18239"/>
              <a:gd name="connsiteX2" fmla="*/ 12653 w 19595"/>
              <a:gd name="connsiteY2" fmla="*/ 3423 h 18239"/>
              <a:gd name="connsiteX3" fmla="*/ 16878 w 19595"/>
              <a:gd name="connsiteY3" fmla="*/ 2555 h 18239"/>
              <a:gd name="connsiteX4" fmla="*/ 15200 w 19595"/>
              <a:gd name="connsiteY4" fmla="*/ 5413 h 18239"/>
              <a:gd name="connsiteX5" fmla="*/ 19595 w 19595"/>
              <a:gd name="connsiteY5" fmla="*/ 6235 h 18239"/>
              <a:gd name="connsiteX6" fmla="*/ 16105 w 19595"/>
              <a:gd name="connsiteY6" fmla="*/ 8573 h 18239"/>
              <a:gd name="connsiteX7" fmla="*/ 18277 w 19595"/>
              <a:gd name="connsiteY7" fmla="*/ 11049 h 18239"/>
              <a:gd name="connsiteX8" fmla="*/ 15335 w 19595"/>
              <a:gd name="connsiteY8" fmla="*/ 11040 h 18239"/>
              <a:gd name="connsiteX9" fmla="*/ 16643 w 19595"/>
              <a:gd name="connsiteY9" fmla="*/ 16193 h 18239"/>
              <a:gd name="connsiteX10" fmla="*/ 12518 w 19595"/>
              <a:gd name="connsiteY10" fmla="*/ 12555 h 18239"/>
              <a:gd name="connsiteX11" fmla="*/ 11745 w 19595"/>
              <a:gd name="connsiteY11" fmla="*/ 17835 h 18239"/>
              <a:gd name="connsiteX12" fmla="*/ 9030 w 19595"/>
              <a:gd name="connsiteY12" fmla="*/ 13033 h 18239"/>
              <a:gd name="connsiteX13" fmla="*/ 7094 w 19595"/>
              <a:gd name="connsiteY13" fmla="*/ 18239 h 18239"/>
              <a:gd name="connsiteX14" fmla="*/ 6213 w 19595"/>
              <a:gd name="connsiteY14" fmla="*/ 13725 h 18239"/>
              <a:gd name="connsiteX15" fmla="*/ 3992 w 19595"/>
              <a:gd name="connsiteY15" fmla="*/ 14599 h 18239"/>
              <a:gd name="connsiteX16" fmla="*/ 4165 w 19595"/>
              <a:gd name="connsiteY16" fmla="*/ 12035 h 18239"/>
              <a:gd name="connsiteX17" fmla="*/ 123 w 19595"/>
              <a:gd name="connsiteY17" fmla="*/ 13488 h 18239"/>
              <a:gd name="connsiteX18" fmla="*/ 2220 w 19595"/>
              <a:gd name="connsiteY18" fmla="*/ 9873 h 18239"/>
              <a:gd name="connsiteX19" fmla="*/ 0 w 19595"/>
              <a:gd name="connsiteY19" fmla="*/ 7126 h 18239"/>
              <a:gd name="connsiteX20" fmla="*/ 3125 w 19595"/>
              <a:gd name="connsiteY20" fmla="*/ 5715 h 18239"/>
              <a:gd name="connsiteX21" fmla="*/ 2704 w 19595"/>
              <a:gd name="connsiteY21" fmla="*/ 2848 h 18239"/>
              <a:gd name="connsiteX22" fmla="*/ 5810 w 19595"/>
              <a:gd name="connsiteY22" fmla="*/ 4418 h 18239"/>
              <a:gd name="connsiteX23" fmla="*/ 6850 w 19595"/>
              <a:gd name="connsiteY23" fmla="*/ 393 h 18239"/>
              <a:gd name="connsiteX24" fmla="*/ 9298 w 1959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6878 w 18445"/>
              <a:gd name="connsiteY3" fmla="*/ 2555 h 18239"/>
              <a:gd name="connsiteX4" fmla="*/ 15200 w 18445"/>
              <a:gd name="connsiteY4" fmla="*/ 5413 h 18239"/>
              <a:gd name="connsiteX5" fmla="*/ 18445 w 18445"/>
              <a:gd name="connsiteY5" fmla="*/ 6633 h 18239"/>
              <a:gd name="connsiteX6" fmla="*/ 16105 w 18445"/>
              <a:gd name="connsiteY6" fmla="*/ 8573 h 18239"/>
              <a:gd name="connsiteX7" fmla="*/ 18277 w 18445"/>
              <a:gd name="connsiteY7" fmla="*/ 11049 h 18239"/>
              <a:gd name="connsiteX8" fmla="*/ 15335 w 18445"/>
              <a:gd name="connsiteY8" fmla="*/ 11040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3125 w 18445"/>
              <a:gd name="connsiteY20" fmla="*/ 571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5200 w 18445"/>
              <a:gd name="connsiteY4" fmla="*/ 5413 h 18239"/>
              <a:gd name="connsiteX5" fmla="*/ 18445 w 18445"/>
              <a:gd name="connsiteY5" fmla="*/ 6633 h 18239"/>
              <a:gd name="connsiteX6" fmla="*/ 16105 w 18445"/>
              <a:gd name="connsiteY6" fmla="*/ 8573 h 18239"/>
              <a:gd name="connsiteX7" fmla="*/ 18277 w 18445"/>
              <a:gd name="connsiteY7" fmla="*/ 11049 h 18239"/>
              <a:gd name="connsiteX8" fmla="*/ 15335 w 18445"/>
              <a:gd name="connsiteY8" fmla="*/ 11040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3125 w 18445"/>
              <a:gd name="connsiteY20" fmla="*/ 571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3722 w 18445"/>
              <a:gd name="connsiteY4" fmla="*/ 6177 h 18239"/>
              <a:gd name="connsiteX5" fmla="*/ 18445 w 18445"/>
              <a:gd name="connsiteY5" fmla="*/ 6633 h 18239"/>
              <a:gd name="connsiteX6" fmla="*/ 16105 w 18445"/>
              <a:gd name="connsiteY6" fmla="*/ 8573 h 18239"/>
              <a:gd name="connsiteX7" fmla="*/ 18277 w 18445"/>
              <a:gd name="connsiteY7" fmla="*/ 11049 h 18239"/>
              <a:gd name="connsiteX8" fmla="*/ 15335 w 18445"/>
              <a:gd name="connsiteY8" fmla="*/ 11040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3125 w 18445"/>
              <a:gd name="connsiteY20" fmla="*/ 571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3722 w 18445"/>
              <a:gd name="connsiteY4" fmla="*/ 6177 h 18239"/>
              <a:gd name="connsiteX5" fmla="*/ 18445 w 18445"/>
              <a:gd name="connsiteY5" fmla="*/ 6633 h 18239"/>
              <a:gd name="connsiteX6" fmla="*/ 14076 w 18445"/>
              <a:gd name="connsiteY6" fmla="*/ 8804 h 18239"/>
              <a:gd name="connsiteX7" fmla="*/ 18277 w 18445"/>
              <a:gd name="connsiteY7" fmla="*/ 11049 h 18239"/>
              <a:gd name="connsiteX8" fmla="*/ 15335 w 18445"/>
              <a:gd name="connsiteY8" fmla="*/ 11040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3125 w 18445"/>
              <a:gd name="connsiteY20" fmla="*/ 571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3722 w 18445"/>
              <a:gd name="connsiteY4" fmla="*/ 6177 h 18239"/>
              <a:gd name="connsiteX5" fmla="*/ 18445 w 18445"/>
              <a:gd name="connsiteY5" fmla="*/ 6633 h 18239"/>
              <a:gd name="connsiteX6" fmla="*/ 14076 w 18445"/>
              <a:gd name="connsiteY6" fmla="*/ 8804 h 18239"/>
              <a:gd name="connsiteX7" fmla="*/ 18277 w 18445"/>
              <a:gd name="connsiteY7" fmla="*/ 11049 h 18239"/>
              <a:gd name="connsiteX8" fmla="*/ 13823 w 18445"/>
              <a:gd name="connsiteY8" fmla="*/ 10921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3125 w 18445"/>
              <a:gd name="connsiteY20" fmla="*/ 571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3722 w 18445"/>
              <a:gd name="connsiteY4" fmla="*/ 6177 h 18239"/>
              <a:gd name="connsiteX5" fmla="*/ 18445 w 18445"/>
              <a:gd name="connsiteY5" fmla="*/ 6633 h 18239"/>
              <a:gd name="connsiteX6" fmla="*/ 14076 w 18445"/>
              <a:gd name="connsiteY6" fmla="*/ 8804 h 18239"/>
              <a:gd name="connsiteX7" fmla="*/ 18277 w 18445"/>
              <a:gd name="connsiteY7" fmla="*/ 11049 h 18239"/>
              <a:gd name="connsiteX8" fmla="*/ 13823 w 18445"/>
              <a:gd name="connsiteY8" fmla="*/ 10921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4542 w 18445"/>
              <a:gd name="connsiteY20" fmla="*/ 680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3722 w 18445"/>
              <a:gd name="connsiteY4" fmla="*/ 6177 h 18239"/>
              <a:gd name="connsiteX5" fmla="*/ 18445 w 18445"/>
              <a:gd name="connsiteY5" fmla="*/ 6633 h 18239"/>
              <a:gd name="connsiteX6" fmla="*/ 14076 w 18445"/>
              <a:gd name="connsiteY6" fmla="*/ 8804 h 18239"/>
              <a:gd name="connsiteX7" fmla="*/ 18277 w 18445"/>
              <a:gd name="connsiteY7" fmla="*/ 11049 h 18239"/>
              <a:gd name="connsiteX8" fmla="*/ 13823 w 18445"/>
              <a:gd name="connsiteY8" fmla="*/ 10921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3997 w 18445"/>
              <a:gd name="connsiteY18" fmla="*/ 9622 h 18239"/>
              <a:gd name="connsiteX19" fmla="*/ 0 w 18445"/>
              <a:gd name="connsiteY19" fmla="*/ 7126 h 18239"/>
              <a:gd name="connsiteX20" fmla="*/ 4542 w 18445"/>
              <a:gd name="connsiteY20" fmla="*/ 680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5" h="18239">
                <a:moveTo>
                  <a:pt x="9298" y="3898"/>
                </a:moveTo>
                <a:lnTo>
                  <a:pt x="12326" y="0"/>
                </a:lnTo>
                <a:cubicBezTo>
                  <a:pt x="12204" y="1775"/>
                  <a:pt x="12775" y="1648"/>
                  <a:pt x="12653" y="3423"/>
                </a:cubicBezTo>
                <a:lnTo>
                  <a:pt x="15781" y="3251"/>
                </a:lnTo>
                <a:lnTo>
                  <a:pt x="13722" y="6177"/>
                </a:lnTo>
                <a:lnTo>
                  <a:pt x="18445" y="6633"/>
                </a:lnTo>
                <a:lnTo>
                  <a:pt x="14076" y="8804"/>
                </a:lnTo>
                <a:lnTo>
                  <a:pt x="18277" y="11049"/>
                </a:lnTo>
                <a:lnTo>
                  <a:pt x="13823" y="10921"/>
                </a:lnTo>
                <a:lnTo>
                  <a:pt x="16643" y="16193"/>
                </a:lnTo>
                <a:lnTo>
                  <a:pt x="12518" y="12555"/>
                </a:lnTo>
                <a:lnTo>
                  <a:pt x="11745" y="17835"/>
                </a:lnTo>
                <a:lnTo>
                  <a:pt x="9030" y="13033"/>
                </a:lnTo>
                <a:lnTo>
                  <a:pt x="7094" y="18239"/>
                </a:lnTo>
                <a:cubicBezTo>
                  <a:pt x="6837" y="16248"/>
                  <a:pt x="6470" y="15716"/>
                  <a:pt x="6213" y="13725"/>
                </a:cubicBezTo>
                <a:lnTo>
                  <a:pt x="3992" y="14599"/>
                </a:lnTo>
                <a:cubicBezTo>
                  <a:pt x="3917" y="13310"/>
                  <a:pt x="4240" y="13324"/>
                  <a:pt x="4165" y="12035"/>
                </a:cubicBezTo>
                <a:lnTo>
                  <a:pt x="123" y="13488"/>
                </a:lnTo>
                <a:lnTo>
                  <a:pt x="3997" y="9622"/>
                </a:lnTo>
                <a:lnTo>
                  <a:pt x="0" y="7126"/>
                </a:lnTo>
                <a:lnTo>
                  <a:pt x="4542" y="6805"/>
                </a:lnTo>
                <a:cubicBezTo>
                  <a:pt x="4402" y="5849"/>
                  <a:pt x="2844" y="3804"/>
                  <a:pt x="2704" y="2848"/>
                </a:cubicBezTo>
                <a:lnTo>
                  <a:pt x="5810" y="4418"/>
                </a:lnTo>
                <a:lnTo>
                  <a:pt x="6850" y="393"/>
                </a:lnTo>
                <a:lnTo>
                  <a:pt x="9298" y="3898"/>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b="1" dirty="0">
                <a:ln w="11430">
                  <a:noFill/>
                </a:ln>
                <a:solidFill>
                  <a:srgbClr val="002060"/>
                </a:solidFill>
                <a:effectLst>
                  <a:outerShdw blurRad="50800" dist="39000" dir="5460000" algn="tl">
                    <a:srgbClr val="000000">
                      <a:alpha val="38000"/>
                    </a:srgbClr>
                  </a:outerShdw>
                </a:effectLst>
              </a:rPr>
              <a:t>兩者間相差</a:t>
            </a:r>
            <a:endParaRPr lang="en-US" altLang="zh-TW" sz="2000" b="1" dirty="0">
              <a:ln w="11430">
                <a:noFill/>
              </a:ln>
              <a:solidFill>
                <a:srgbClr val="002060"/>
              </a:solidFill>
              <a:effectLst>
                <a:outerShdw blurRad="50800" dist="39000" dir="5460000" algn="tl">
                  <a:srgbClr val="000000">
                    <a:alpha val="38000"/>
                  </a:srgbClr>
                </a:outerShdw>
              </a:effectLst>
            </a:endParaRPr>
          </a:p>
          <a:p>
            <a:pPr algn="ctr"/>
            <a:r>
              <a:rPr lang="en-US" altLang="zh-TW" sz="3600" b="1" dirty="0" smtClean="0">
                <a:ln w="11430">
                  <a:noFill/>
                </a:ln>
                <a:solidFill>
                  <a:srgbClr val="002060"/>
                </a:solidFill>
                <a:effectLst>
                  <a:outerShdw blurRad="50800" dist="39000" dir="5460000" algn="tl">
                    <a:srgbClr val="000000">
                      <a:alpha val="38000"/>
                    </a:srgbClr>
                  </a:outerShdw>
                </a:effectLst>
              </a:rPr>
              <a:t>20,645</a:t>
            </a:r>
            <a:r>
              <a:rPr lang="zh-TW" altLang="en-US" b="1" dirty="0" smtClean="0">
                <a:ln w="11430">
                  <a:noFill/>
                </a:ln>
                <a:solidFill>
                  <a:srgbClr val="002060"/>
                </a:solidFill>
                <a:effectLst>
                  <a:outerShdw blurRad="50800" dist="39000" dir="5460000" algn="tl">
                    <a:srgbClr val="000000">
                      <a:alpha val="38000"/>
                    </a:srgbClr>
                  </a:outerShdw>
                </a:effectLst>
              </a:rPr>
              <a:t>元</a:t>
            </a:r>
            <a:endParaRPr lang="zh-TW" altLang="en-US" b="1" dirty="0">
              <a:ln w="11430">
                <a:noFill/>
              </a:ln>
              <a:solidFill>
                <a:srgbClr val="002060"/>
              </a:solidFill>
              <a:effectLst>
                <a:outerShdw blurRad="50800" dist="39000" dir="5460000" algn="tl">
                  <a:srgbClr val="000000">
                    <a:alpha val="38000"/>
                  </a:srgbClr>
                </a:outerShdw>
              </a:effectLst>
            </a:endParaRPr>
          </a:p>
          <a:p>
            <a:pPr algn="ctr"/>
            <a:endParaRPr lang="zh-TW" altLang="en-US" dirty="0">
              <a:solidFill>
                <a:prstClr val="white"/>
              </a:solidFill>
            </a:endParaRPr>
          </a:p>
        </p:txBody>
      </p:sp>
    </p:spTree>
    <p:extLst>
      <p:ext uri="{BB962C8B-B14F-4D97-AF65-F5344CB8AC3E}">
        <p14:creationId xmlns:p14="http://schemas.microsoft.com/office/powerpoint/2010/main" val="4115549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p:cNvSpPr>
            <a:spLocks noGrp="1"/>
          </p:cNvSpPr>
          <p:nvPr>
            <p:ph type="title"/>
          </p:nvPr>
        </p:nvSpPr>
        <p:spPr/>
        <p:txBody>
          <a:bodyPr vert="horz" lIns="91440" tIns="45720" rIns="91440" bIns="45720" rtlCol="0" anchor="ctr">
            <a:normAutofit/>
          </a:bodyPr>
          <a:lstStyle/>
          <a:p>
            <a:r>
              <a:rPr lang="zh-TW" altLang="en-US" b="1" dirty="0">
                <a:latin typeface="微軟正黑體" panose="020B0604030504040204" pitchFamily="34" charset="-120"/>
                <a:ea typeface="微軟正黑體" panose="020B0604030504040204" pitchFamily="34" charset="-120"/>
              </a:rPr>
              <a:t>壹、持有稅</a:t>
            </a:r>
          </a:p>
        </p:txBody>
      </p:sp>
      <p:sp>
        <p:nvSpPr>
          <p:cNvPr id="3" name="內容版面配置區 2"/>
          <p:cNvSpPr>
            <a:spLocks noGrp="1"/>
          </p:cNvSpPr>
          <p:nvPr>
            <p:ph idx="1"/>
          </p:nvPr>
        </p:nvSpPr>
        <p:spPr>
          <a:xfrm>
            <a:off x="395536" y="1484784"/>
            <a:ext cx="8229600" cy="4669979"/>
          </a:xfrm>
        </p:spPr>
        <p:txBody>
          <a:bodyPr vert="horz" lIns="91440" tIns="45720" rIns="91440" bIns="45720" rtlCol="0">
            <a:normAutofit/>
          </a:bodyPr>
          <a:lstStyle/>
          <a:p>
            <a:pPr marL="0" indent="0">
              <a:buNone/>
            </a:pPr>
            <a:r>
              <a:rPr lang="zh-TW" altLang="en-US" sz="2800" b="1" dirty="0">
                <a:latin typeface="微軟正黑體" panose="020B0604030504040204" pitchFamily="34" charset="-120"/>
                <a:ea typeface="微軟正黑體" panose="020B0604030504040204" pitchFamily="34" charset="-120"/>
              </a:rPr>
              <a:t>◎</a:t>
            </a:r>
            <a:r>
              <a:rPr lang="zh-TW" altLang="zh-TW" sz="2800" b="1" dirty="0">
                <a:latin typeface="微軟正黑體" panose="020B0604030504040204" pitchFamily="34" charset="-120"/>
                <a:ea typeface="微軟正黑體" panose="020B0604030504040204" pitchFamily="34" charset="-120"/>
              </a:rPr>
              <a:t>事</a:t>
            </a:r>
            <a:r>
              <a:rPr lang="zh-TW" altLang="zh-TW" sz="2800" b="1" dirty="0" smtClean="0">
                <a:latin typeface="微軟正黑體" panose="020B0604030504040204" pitchFamily="34" charset="-120"/>
                <a:ea typeface="微軟正黑體" panose="020B0604030504040204" pitchFamily="34" charset="-120"/>
              </a:rPr>
              <a:t>業</a:t>
            </a:r>
            <a:r>
              <a:rPr lang="zh-TW" altLang="zh-TW" sz="2800" b="1" dirty="0">
                <a:latin typeface="微軟正黑體" panose="020B0604030504040204" pitchFamily="34" charset="-120"/>
                <a:ea typeface="微軟正黑體" panose="020B0604030504040204" pitchFamily="34" charset="-120"/>
              </a:rPr>
              <a:t>用地</a:t>
            </a:r>
            <a:r>
              <a:rPr lang="en-US" altLang="zh-TW" sz="2800" b="1" dirty="0">
                <a:latin typeface="微軟正黑體" panose="020B0604030504040204" pitchFamily="34" charset="-120"/>
                <a:ea typeface="微軟正黑體" panose="020B0604030504040204" pitchFamily="34" charset="-120"/>
              </a:rPr>
              <a:t> (</a:t>
            </a:r>
            <a:r>
              <a:rPr lang="zh-TW" altLang="zh-TW" sz="2800" b="1" dirty="0">
                <a:latin typeface="微軟正黑體" panose="020B0604030504040204" pitchFamily="34" charset="-120"/>
                <a:ea typeface="微軟正黑體" panose="020B0604030504040204" pitchFamily="34" charset="-120"/>
              </a:rPr>
              <a:t>工業</a:t>
            </a:r>
            <a:r>
              <a:rPr lang="zh-TW" altLang="zh-TW" sz="2800" b="1" dirty="0" smtClean="0">
                <a:latin typeface="微軟正黑體" panose="020B0604030504040204" pitchFamily="34" charset="-120"/>
                <a:ea typeface="微軟正黑體" panose="020B0604030504040204" pitchFamily="34" charset="-120"/>
              </a:rPr>
              <a:t>用地</a:t>
            </a:r>
            <a:r>
              <a:rPr lang="en-US" altLang="zh-TW" sz="2800" b="1" dirty="0" smtClean="0">
                <a:latin typeface="微軟正黑體" panose="020B0604030504040204" pitchFamily="34" charset="-120"/>
                <a:ea typeface="微軟正黑體" panose="020B0604030504040204" pitchFamily="34" charset="-120"/>
              </a:rPr>
              <a:t>)</a:t>
            </a:r>
            <a:endParaRPr lang="zh-TW" altLang="zh-TW" sz="2800" b="1" dirty="0">
              <a:latin typeface="微軟正黑體" panose="020B0604030504040204" pitchFamily="34" charset="-120"/>
              <a:ea typeface="微軟正黑體" panose="020B0604030504040204" pitchFamily="34" charset="-120"/>
            </a:endParaRPr>
          </a:p>
          <a:p>
            <a:pPr marL="0" indent="0">
              <a:buNone/>
            </a:pPr>
            <a:r>
              <a:rPr lang="zh-TW" altLang="en-US" sz="2600" b="1" dirty="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一</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地價稅</a:t>
            </a:r>
            <a:r>
              <a:rPr lang="zh-TW" altLang="zh-TW" sz="2800" b="1" dirty="0" smtClean="0">
                <a:latin typeface="微軟正黑體" panose="020B0604030504040204" pitchFamily="34" charset="-120"/>
                <a:ea typeface="微軟正黑體" panose="020B0604030504040204" pitchFamily="34" charset="-120"/>
              </a:rPr>
              <a:t>稅率</a:t>
            </a:r>
            <a:r>
              <a:rPr lang="zh-TW" altLang="en-US" sz="2800" b="1" dirty="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符合要件者，固定稅率 </a:t>
            </a:r>
            <a:r>
              <a:rPr lang="en-US" altLang="zh-TW" sz="2800" b="1" dirty="0" smtClean="0">
                <a:solidFill>
                  <a:srgbClr val="FF0000"/>
                </a:solidFill>
                <a:latin typeface="微軟正黑體" panose="020B0604030504040204" pitchFamily="34" charset="-120"/>
                <a:ea typeface="微軟正黑體" panose="020B0604030504040204" pitchFamily="34" charset="-120"/>
              </a:rPr>
              <a:t>10</a:t>
            </a:r>
            <a:r>
              <a:rPr lang="zh-TW" altLang="en-US" sz="2800" b="1" dirty="0" smtClean="0">
                <a:solidFill>
                  <a:srgbClr val="FF0000"/>
                </a:solidFill>
                <a:latin typeface="微軟正黑體" panose="020B0604030504040204" pitchFamily="34" charset="-120"/>
                <a:ea typeface="微軟正黑體" panose="020B0604030504040204" pitchFamily="34" charset="-120"/>
              </a:rPr>
              <a:t> </a:t>
            </a:r>
            <a:r>
              <a:rPr lang="en-US" altLang="zh-TW" sz="2800" b="1" dirty="0" smtClean="0">
                <a:solidFill>
                  <a:srgbClr val="FF0000"/>
                </a:solidFill>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 </a:t>
            </a:r>
          </a:p>
          <a:p>
            <a:pPr marL="0" indent="0">
              <a:buNone/>
            </a:pPr>
            <a:endParaRPr lang="en-US" altLang="zh-TW" sz="2800" b="1" dirty="0">
              <a:latin typeface="微軟正黑體" panose="020B0604030504040204" pitchFamily="34" charset="-120"/>
              <a:ea typeface="微軟正黑體" panose="020B0604030504040204" pitchFamily="34" charset="-120"/>
            </a:endParaRPr>
          </a:p>
          <a:p>
            <a:pPr marL="0" indent="0">
              <a:buNone/>
            </a:pPr>
            <a:endParaRPr lang="en-US" altLang="zh-TW" sz="2800" b="1" dirty="0" smtClean="0">
              <a:latin typeface="微軟正黑體" panose="020B0604030504040204" pitchFamily="34" charset="-120"/>
              <a:ea typeface="微軟正黑體" panose="020B0604030504040204" pitchFamily="34" charset="-120"/>
            </a:endParaRPr>
          </a:p>
          <a:p>
            <a:pPr marL="0" indent="0">
              <a:buNone/>
            </a:pPr>
            <a:endParaRPr lang="en-US" altLang="zh-TW" sz="2800" b="1" dirty="0" smtClean="0">
              <a:latin typeface="微軟正黑體" panose="020B0604030504040204" pitchFamily="34" charset="-120"/>
              <a:ea typeface="微軟正黑體" panose="020B0604030504040204" pitchFamily="34" charset="-120"/>
            </a:endParaRPr>
          </a:p>
          <a:p>
            <a:pPr marL="0" indent="0">
              <a:buNone/>
            </a:pPr>
            <a:endParaRPr lang="en-US" altLang="zh-TW" sz="2800" b="1" dirty="0">
              <a:latin typeface="微軟正黑體" panose="020B0604030504040204" pitchFamily="34" charset="-120"/>
              <a:ea typeface="微軟正黑體" panose="020B0604030504040204" pitchFamily="34" charset="-120"/>
            </a:endParaRPr>
          </a:p>
          <a:p>
            <a:pPr marL="0" indent="0">
              <a:buNone/>
            </a:pPr>
            <a:r>
              <a:rPr lang="zh-TW" altLang="en-US" sz="2800" b="1" dirty="0" smtClean="0">
                <a:latin typeface="微軟正黑體" panose="020B0604030504040204" pitchFamily="34" charset="-120"/>
                <a:ea typeface="微軟正黑體" panose="020B0604030504040204" pitchFamily="34" charset="-120"/>
              </a:rPr>
              <a:t>    </a:t>
            </a:r>
            <a:endParaRPr lang="zh-TW" altLang="zh-TW" sz="2800" b="1" dirty="0">
              <a:latin typeface="微軟正黑體" panose="020B0604030504040204" pitchFamily="34" charset="-120"/>
              <a:ea typeface="微軟正黑體" panose="020B0604030504040204" pitchFamily="34" charset="-120"/>
            </a:endParaRPr>
          </a:p>
        </p:txBody>
      </p:sp>
      <p:graphicFrame>
        <p:nvGraphicFramePr>
          <p:cNvPr id="14" name="表格 13"/>
          <p:cNvGraphicFramePr>
            <a:graphicFrameLocks noGrp="1"/>
          </p:cNvGraphicFramePr>
          <p:nvPr>
            <p:extLst>
              <p:ext uri="{D42A27DB-BD31-4B8C-83A1-F6EECF244321}">
                <p14:modId xmlns:p14="http://schemas.microsoft.com/office/powerpoint/2010/main" val="2270849270"/>
              </p:ext>
            </p:extLst>
          </p:nvPr>
        </p:nvGraphicFramePr>
        <p:xfrm>
          <a:off x="827584" y="2564904"/>
          <a:ext cx="4320480" cy="3558228"/>
        </p:xfrm>
        <a:graphic>
          <a:graphicData uri="http://schemas.openxmlformats.org/drawingml/2006/table">
            <a:tbl>
              <a:tblPr firstCol="1">
                <a:tableStyleId>{2A488322-F2BA-4B5B-9748-0D474271808F}</a:tableStyleId>
              </a:tblPr>
              <a:tblGrid>
                <a:gridCol w="1009458">
                  <a:extLst>
                    <a:ext uri="{9D8B030D-6E8A-4147-A177-3AD203B41FA5}">
                      <a16:colId xmlns:a16="http://schemas.microsoft.com/office/drawing/2014/main" xmlns="" val="20000"/>
                    </a:ext>
                  </a:extLst>
                </a:gridCol>
                <a:gridCol w="3311022">
                  <a:extLst>
                    <a:ext uri="{9D8B030D-6E8A-4147-A177-3AD203B41FA5}">
                      <a16:colId xmlns:a16="http://schemas.microsoft.com/office/drawing/2014/main" xmlns="" val="20001"/>
                    </a:ext>
                  </a:extLst>
                </a:gridCol>
              </a:tblGrid>
              <a:tr h="3558228">
                <a:tc>
                  <a:txBody>
                    <a:bodyPr/>
                    <a:lstStyle/>
                    <a:p>
                      <a:r>
                        <a:rPr lang="zh-TW" altLang="zh-TW" sz="2400" dirty="0" smtClean="0">
                          <a:latin typeface="微軟正黑體" panose="020B0604030504040204" pitchFamily="34" charset="-120"/>
                          <a:ea typeface="微軟正黑體" panose="020B0604030504040204" pitchFamily="34" charset="-120"/>
                        </a:rPr>
                        <a:t>工業用地</a:t>
                      </a:r>
                      <a:endParaRPr lang="zh-TW" altLang="en-US" sz="2400" dirty="0">
                        <a:latin typeface="微軟正黑體" panose="020B0604030504040204" pitchFamily="34" charset="-120"/>
                        <a:ea typeface="微軟正黑體" panose="020B0604030504040204" pitchFamily="34" charset="-120"/>
                      </a:endParaRPr>
                    </a:p>
                  </a:txBody>
                  <a:tcPr anchor="ctr">
                    <a:lnB w="19050" cap="flat" cmpd="sng" algn="ctr">
                      <a:solidFill>
                        <a:schemeClr val="accent6">
                          <a:lumMod val="50000"/>
                        </a:schemeClr>
                      </a:solidFill>
                      <a:prstDash val="solid"/>
                      <a:round/>
                      <a:headEnd type="none" w="med" len="med"/>
                      <a:tailEnd type="none" w="med" len="med"/>
                    </a:lnB>
                  </a:tcPr>
                </a:tc>
                <a:tc>
                  <a:txBody>
                    <a:bodyPr/>
                    <a:lstStyle/>
                    <a:p>
                      <a:r>
                        <a:rPr lang="zh-TW" altLang="zh-TW" sz="2400" dirty="0" smtClean="0">
                          <a:solidFill>
                            <a:srgbClr val="3513FF"/>
                          </a:solidFill>
                          <a:latin typeface="微軟正黑體" panose="020B0604030504040204" pitchFamily="34" charset="-120"/>
                          <a:ea typeface="微軟正黑體" panose="020B0604030504040204" pitchFamily="34" charset="-120"/>
                        </a:rPr>
                        <a:t>為依區域計畫法或都市計畫法劃定之工業區或依其他法律規定之工業用地</a:t>
                      </a:r>
                      <a:endParaRPr lang="en-US" altLang="zh-TW" sz="2400" dirty="0" smtClean="0">
                        <a:solidFill>
                          <a:srgbClr val="3513FF"/>
                        </a:solidFill>
                        <a:latin typeface="微軟正黑體" panose="020B0604030504040204" pitchFamily="34" charset="-120"/>
                        <a:ea typeface="微軟正黑體" panose="020B0604030504040204" pitchFamily="34" charset="-120"/>
                      </a:endParaRPr>
                    </a:p>
                    <a:p>
                      <a:endParaRPr lang="en-US" altLang="zh-TW" sz="2400" dirty="0" smtClean="0">
                        <a:solidFill>
                          <a:srgbClr val="3513FF"/>
                        </a:solidFill>
                        <a:latin typeface="微軟正黑體" panose="020B0604030504040204" pitchFamily="34" charset="-120"/>
                        <a:ea typeface="微軟正黑體" panose="020B0604030504040204" pitchFamily="34" charset="-120"/>
                      </a:endParaRPr>
                    </a:p>
                    <a:p>
                      <a:r>
                        <a:rPr lang="zh-TW" altLang="zh-TW" sz="2400" dirty="0" smtClean="0">
                          <a:solidFill>
                            <a:srgbClr val="3513FF"/>
                          </a:solidFill>
                          <a:latin typeface="微軟正黑體" panose="020B0604030504040204" pitchFamily="34" charset="-120"/>
                          <a:ea typeface="微軟正黑體" panose="020B0604030504040204" pitchFamily="34" charset="-120"/>
                        </a:rPr>
                        <a:t>及工業主管機關核准工業或工廠使用範圍內之土地</a:t>
                      </a:r>
                      <a:r>
                        <a:rPr lang="zh-TW" altLang="en-US" sz="2400" dirty="0" smtClean="0">
                          <a:solidFill>
                            <a:srgbClr val="3513FF"/>
                          </a:solidFill>
                          <a:latin typeface="微軟正黑體" panose="020B0604030504040204" pitchFamily="34" charset="-120"/>
                          <a:ea typeface="微軟正黑體" panose="020B0604030504040204" pitchFamily="34" charset="-120"/>
                        </a:rPr>
                        <a:t>。</a:t>
                      </a:r>
                      <a:endParaRPr lang="zh-TW" altLang="en-US" sz="2400" dirty="0">
                        <a:solidFill>
                          <a:srgbClr val="3513FF"/>
                        </a:solidFill>
                        <a:latin typeface="微軟正黑體" panose="020B0604030504040204" pitchFamily="34" charset="-120"/>
                        <a:ea typeface="微軟正黑體" panose="020B0604030504040204" pitchFamily="34" charset="-120"/>
                      </a:endParaRPr>
                    </a:p>
                  </a:txBody>
                  <a:tcPr>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1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6"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12</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2" name="圖片 1"/>
          <p:cNvPicPr>
            <a:picLocks noChangeAspect="1"/>
          </p:cNvPicPr>
          <p:nvPr/>
        </p:nvPicPr>
        <p:blipFill>
          <a:blip r:embed="rId2"/>
          <a:stretch>
            <a:fillRect/>
          </a:stretch>
        </p:blipFill>
        <p:spPr>
          <a:xfrm>
            <a:off x="6001816" y="2526853"/>
            <a:ext cx="2684984" cy="3422427"/>
          </a:xfrm>
          <a:prstGeom prst="rect">
            <a:avLst/>
          </a:prstGeom>
        </p:spPr>
      </p:pic>
    </p:spTree>
    <p:extLst>
      <p:ext uri="{BB962C8B-B14F-4D97-AF65-F5344CB8AC3E}">
        <p14:creationId xmlns:p14="http://schemas.microsoft.com/office/powerpoint/2010/main" val="583113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kern="0" dirty="0" smtClean="0">
                <a:solidFill>
                  <a:srgbClr val="FF0000"/>
                </a:solidFill>
                <a:ea typeface="微軟正黑體" panose="020B0604030504040204" pitchFamily="34" charset="-120"/>
                <a:cs typeface="新細明體" panose="02020500000000000000" pitchFamily="18" charset="-120"/>
              </a:rPr>
              <a:t>(</a:t>
            </a:r>
            <a:r>
              <a:rPr lang="zh-TW" altLang="en-US" b="1" kern="0" dirty="0" smtClean="0">
                <a:solidFill>
                  <a:srgbClr val="FF0000"/>
                </a:solidFill>
                <a:ea typeface="微軟正黑體" panose="020B0604030504040204" pitchFamily="34" charset="-120"/>
                <a:cs typeface="新細明體" panose="02020500000000000000" pitchFamily="18" charset="-120"/>
              </a:rPr>
              <a:t>二</a:t>
            </a:r>
            <a:r>
              <a:rPr lang="en-US" altLang="zh-TW" b="1" kern="0" dirty="0" smtClean="0">
                <a:solidFill>
                  <a:srgbClr val="FF0000"/>
                </a:solidFill>
                <a:ea typeface="微軟正黑體" panose="020B0604030504040204" pitchFamily="34" charset="-120"/>
                <a:cs typeface="新細明體" panose="02020500000000000000" pitchFamily="18" charset="-120"/>
              </a:rPr>
              <a:t>)</a:t>
            </a:r>
            <a:r>
              <a:rPr lang="zh-TW" altLang="zh-TW" b="1" kern="0" dirty="0" smtClean="0">
                <a:solidFill>
                  <a:srgbClr val="FF0000"/>
                </a:solidFill>
                <a:ea typeface="微軟正黑體" panose="020B0604030504040204" pitchFamily="34" charset="-120"/>
                <a:cs typeface="新細明體" panose="02020500000000000000" pitchFamily="18" charset="-120"/>
              </a:rPr>
              <a:t>工業用地</a:t>
            </a:r>
            <a:r>
              <a:rPr lang="zh-TW" altLang="en-US" b="1" kern="0" dirty="0" smtClean="0">
                <a:solidFill>
                  <a:srgbClr val="FF0000"/>
                </a:solidFill>
                <a:ea typeface="微軟正黑體" panose="020B0604030504040204" pitchFamily="34" charset="-120"/>
                <a:cs typeface="新細明體" panose="02020500000000000000" pitchFamily="18" charset="-120"/>
              </a:rPr>
              <a:t>優惠地價稅之申請</a:t>
            </a:r>
            <a:endParaRPr lang="zh-TW" altLang="en-US" b="1" dirty="0">
              <a:solidFill>
                <a:srgbClr val="FF0000"/>
              </a:solidFill>
            </a:endParaRPr>
          </a:p>
        </p:txBody>
      </p:sp>
      <p:sp>
        <p:nvSpPr>
          <p:cNvPr id="3" name="內容版面配置區 2"/>
          <p:cNvSpPr>
            <a:spLocks noGrp="1"/>
          </p:cNvSpPr>
          <p:nvPr>
            <p:ph idx="1"/>
          </p:nvPr>
        </p:nvSpPr>
        <p:spPr/>
        <p:txBody>
          <a:bodyPr>
            <a:normAutofit fontScale="77500" lnSpcReduction="20000"/>
          </a:bodyPr>
          <a:lstStyle/>
          <a:p>
            <a:r>
              <a:rPr lang="zh-TW" altLang="en-US" kern="0" dirty="0" smtClean="0">
                <a:solidFill>
                  <a:srgbClr val="333333"/>
                </a:solidFill>
                <a:ea typeface="微軟正黑體" panose="020B0604030504040204" pitchFamily="34" charset="-120"/>
                <a:cs typeface="新細明體" panose="02020500000000000000" pitchFamily="18" charset="-120"/>
              </a:rPr>
              <a:t>◎</a:t>
            </a:r>
            <a:r>
              <a:rPr lang="zh-TW" altLang="zh-TW" kern="0" dirty="0" smtClean="0">
                <a:solidFill>
                  <a:srgbClr val="333333"/>
                </a:solidFill>
                <a:ea typeface="微軟正黑體" panose="020B0604030504040204" pitchFamily="34" charset="-120"/>
                <a:cs typeface="新細明體" panose="02020500000000000000" pitchFamily="18" charset="-120"/>
              </a:rPr>
              <a:t>特別</a:t>
            </a:r>
            <a:r>
              <a:rPr lang="zh-TW" altLang="zh-TW" kern="0" dirty="0">
                <a:solidFill>
                  <a:srgbClr val="333333"/>
                </a:solidFill>
                <a:ea typeface="微軟正黑體" panose="020B0604030504040204" pitchFamily="34" charset="-120"/>
                <a:cs typeface="新細明體" panose="02020500000000000000" pitchFamily="18" charset="-120"/>
              </a:rPr>
              <a:t>稅率的適用</a:t>
            </a:r>
            <a:r>
              <a:rPr lang="en-US" altLang="zh-TW" kern="0" dirty="0">
                <a:solidFill>
                  <a:srgbClr val="333333"/>
                </a:solidFill>
                <a:ea typeface="微軟正黑體" panose="020B0604030504040204" pitchFamily="34" charset="-120"/>
                <a:cs typeface="新細明體" panose="02020500000000000000" pitchFamily="18" charset="-120"/>
              </a:rPr>
              <a:t/>
            </a:r>
            <a:br>
              <a:rPr lang="en-US" altLang="zh-TW" kern="0" dirty="0">
                <a:solidFill>
                  <a:srgbClr val="333333"/>
                </a:solidFill>
                <a:ea typeface="微軟正黑體" panose="020B0604030504040204" pitchFamily="34" charset="-120"/>
                <a:cs typeface="新細明體" panose="02020500000000000000" pitchFamily="18" charset="-120"/>
              </a:rPr>
            </a:br>
            <a:r>
              <a:rPr lang="zh-TW" altLang="zh-TW" kern="0" dirty="0" smtClean="0">
                <a:solidFill>
                  <a:srgbClr val="333333"/>
                </a:solidFill>
                <a:ea typeface="微軟正黑體" panose="020B0604030504040204" pitchFamily="34" charset="-120"/>
                <a:cs typeface="新細明體" panose="02020500000000000000" pitchFamily="18" charset="-120"/>
              </a:rPr>
              <a:t>土地所有權</a:t>
            </a:r>
            <a:r>
              <a:rPr lang="zh-TW" altLang="zh-TW" kern="0" dirty="0">
                <a:solidFill>
                  <a:srgbClr val="333333"/>
                </a:solidFill>
                <a:ea typeface="微軟正黑體" panose="020B0604030504040204" pitchFamily="34" charset="-120"/>
                <a:cs typeface="新細明體" panose="02020500000000000000" pitchFamily="18" charset="-120"/>
              </a:rPr>
              <a:t>人應於每年</a:t>
            </a:r>
            <a:r>
              <a:rPr lang="en-US" altLang="zh-TW" kern="0" dirty="0">
                <a:solidFill>
                  <a:srgbClr val="333333"/>
                </a:solidFill>
                <a:ea typeface="微軟正黑體" panose="020B0604030504040204" pitchFamily="34" charset="-120"/>
                <a:cs typeface="新細明體" panose="02020500000000000000" pitchFamily="18" charset="-120"/>
              </a:rPr>
              <a:t>(</a:t>
            </a:r>
            <a:r>
              <a:rPr lang="zh-TW" altLang="zh-TW" kern="0" dirty="0">
                <a:solidFill>
                  <a:srgbClr val="333333"/>
                </a:solidFill>
                <a:ea typeface="微軟正黑體" panose="020B0604030504040204" pitchFamily="34" charset="-120"/>
                <a:cs typeface="新細明體" panose="02020500000000000000" pitchFamily="18" charset="-120"/>
              </a:rPr>
              <a:t>期</a:t>
            </a:r>
            <a:r>
              <a:rPr lang="en-US" altLang="zh-TW" kern="0" dirty="0">
                <a:solidFill>
                  <a:srgbClr val="333333"/>
                </a:solidFill>
                <a:ea typeface="微軟正黑體" panose="020B0604030504040204" pitchFamily="34" charset="-120"/>
                <a:cs typeface="新細明體" panose="02020500000000000000" pitchFamily="18" charset="-120"/>
              </a:rPr>
              <a:t>)</a:t>
            </a:r>
            <a:r>
              <a:rPr lang="zh-TW" altLang="zh-TW" kern="0" dirty="0">
                <a:solidFill>
                  <a:srgbClr val="333333"/>
                </a:solidFill>
                <a:ea typeface="微軟正黑體" panose="020B0604030504040204" pitchFamily="34" charset="-120"/>
                <a:cs typeface="新細明體" panose="02020500000000000000" pitchFamily="18" charset="-120"/>
              </a:rPr>
              <a:t>地價稅開徵</a:t>
            </a:r>
            <a:r>
              <a:rPr lang="en-US" altLang="zh-TW" kern="0" dirty="0">
                <a:solidFill>
                  <a:srgbClr val="333333"/>
                </a:solidFill>
                <a:ea typeface="微軟正黑體" panose="020B0604030504040204" pitchFamily="34" charset="-120"/>
                <a:cs typeface="新細明體" panose="02020500000000000000" pitchFamily="18" charset="-120"/>
              </a:rPr>
              <a:t>40</a:t>
            </a:r>
            <a:r>
              <a:rPr lang="zh-TW" altLang="zh-TW" kern="0" dirty="0" smtClean="0">
                <a:solidFill>
                  <a:srgbClr val="333333"/>
                </a:solidFill>
                <a:ea typeface="微軟正黑體" panose="020B0604030504040204" pitchFamily="34" charset="-120"/>
                <a:cs typeface="新細明體" panose="02020500000000000000" pitchFamily="18" charset="-120"/>
              </a:rPr>
              <a:t>日</a:t>
            </a:r>
            <a:r>
              <a:rPr lang="en-US" altLang="zh-TW" kern="0" dirty="0" smtClean="0">
                <a:solidFill>
                  <a:srgbClr val="333333"/>
                </a:solidFill>
                <a:ea typeface="微軟正黑體" panose="020B0604030504040204" pitchFamily="34" charset="-120"/>
                <a:cs typeface="新細明體" panose="02020500000000000000" pitchFamily="18" charset="-120"/>
              </a:rPr>
              <a:t>(9/22)</a:t>
            </a:r>
            <a:r>
              <a:rPr lang="zh-TW" altLang="zh-TW" kern="0" dirty="0" smtClean="0">
                <a:solidFill>
                  <a:srgbClr val="333333"/>
                </a:solidFill>
                <a:ea typeface="微軟正黑體" panose="020B0604030504040204" pitchFamily="34" charset="-120"/>
                <a:cs typeface="新細明體" panose="02020500000000000000" pitchFamily="18" charset="-120"/>
              </a:rPr>
              <a:t>前</a:t>
            </a:r>
            <a:r>
              <a:rPr lang="zh-TW" altLang="zh-TW" kern="0" dirty="0">
                <a:solidFill>
                  <a:srgbClr val="333333"/>
                </a:solidFill>
                <a:ea typeface="微軟正黑體" panose="020B0604030504040204" pitchFamily="34" charset="-120"/>
                <a:cs typeface="新細明體" panose="02020500000000000000" pitchFamily="18" charset="-120"/>
              </a:rPr>
              <a:t>提出申請，逾期申請者，自申請之次年</a:t>
            </a:r>
            <a:r>
              <a:rPr lang="en-US" altLang="zh-TW" kern="0" dirty="0">
                <a:solidFill>
                  <a:srgbClr val="333333"/>
                </a:solidFill>
                <a:ea typeface="微軟正黑體" panose="020B0604030504040204" pitchFamily="34" charset="-120"/>
                <a:cs typeface="新細明體" panose="02020500000000000000" pitchFamily="18" charset="-120"/>
              </a:rPr>
              <a:t>(</a:t>
            </a:r>
            <a:r>
              <a:rPr lang="zh-TW" altLang="zh-TW" kern="0" dirty="0">
                <a:solidFill>
                  <a:srgbClr val="333333"/>
                </a:solidFill>
                <a:ea typeface="微軟正黑體" panose="020B0604030504040204" pitchFamily="34" charset="-120"/>
                <a:cs typeface="新細明體" panose="02020500000000000000" pitchFamily="18" charset="-120"/>
              </a:rPr>
              <a:t>期</a:t>
            </a:r>
            <a:r>
              <a:rPr lang="en-US" altLang="zh-TW" kern="0" dirty="0">
                <a:solidFill>
                  <a:srgbClr val="333333"/>
                </a:solidFill>
                <a:ea typeface="微軟正黑體" panose="020B0604030504040204" pitchFamily="34" charset="-120"/>
                <a:cs typeface="新細明體" panose="02020500000000000000" pitchFamily="18" charset="-120"/>
              </a:rPr>
              <a:t>)</a:t>
            </a:r>
            <a:r>
              <a:rPr lang="zh-TW" altLang="zh-TW" kern="0" dirty="0">
                <a:solidFill>
                  <a:srgbClr val="333333"/>
                </a:solidFill>
                <a:ea typeface="微軟正黑體" panose="020B0604030504040204" pitchFamily="34" charset="-120"/>
                <a:cs typeface="新細明體" panose="02020500000000000000" pitchFamily="18" charset="-120"/>
              </a:rPr>
              <a:t>開始</a:t>
            </a:r>
            <a:r>
              <a:rPr lang="zh-TW" altLang="zh-TW" kern="0" dirty="0" smtClean="0">
                <a:solidFill>
                  <a:srgbClr val="333333"/>
                </a:solidFill>
                <a:ea typeface="微軟正黑體" panose="020B0604030504040204" pitchFamily="34" charset="-120"/>
                <a:cs typeface="新細明體" panose="02020500000000000000" pitchFamily="18" charset="-120"/>
              </a:rPr>
              <a:t>適用</a:t>
            </a:r>
            <a:endParaRPr lang="en-US" altLang="zh-TW" kern="0" dirty="0" smtClean="0">
              <a:solidFill>
                <a:srgbClr val="333333"/>
              </a:solidFill>
              <a:ea typeface="微軟正黑體" panose="020B0604030504040204" pitchFamily="34" charset="-120"/>
              <a:cs typeface="新細明體" panose="02020500000000000000" pitchFamily="18" charset="-120"/>
            </a:endParaRPr>
          </a:p>
          <a:p>
            <a:r>
              <a:rPr lang="zh-TW" altLang="en-US" kern="0" dirty="0" smtClean="0">
                <a:solidFill>
                  <a:srgbClr val="333333"/>
                </a:solidFill>
                <a:ea typeface="微軟正黑體" panose="020B0604030504040204" pitchFamily="34" charset="-120"/>
                <a:cs typeface="新細明體" panose="02020500000000000000" pitchFamily="18" charset="-120"/>
              </a:rPr>
              <a:t>◎</a:t>
            </a:r>
            <a:r>
              <a:rPr lang="zh-TW" altLang="zh-TW" kern="0" dirty="0" smtClean="0">
                <a:solidFill>
                  <a:srgbClr val="333333"/>
                </a:solidFill>
                <a:ea typeface="微軟正黑體" panose="020B0604030504040204" pitchFamily="34" charset="-120"/>
                <a:cs typeface="新細明體" panose="02020500000000000000" pitchFamily="18" charset="-120"/>
              </a:rPr>
              <a:t>填</a:t>
            </a:r>
            <a:r>
              <a:rPr lang="zh-TW" altLang="zh-TW" kern="0" dirty="0">
                <a:solidFill>
                  <a:srgbClr val="333333"/>
                </a:solidFill>
                <a:ea typeface="微軟正黑體" panose="020B0604030504040204" pitchFamily="34" charset="-120"/>
                <a:cs typeface="新細明體" panose="02020500000000000000" pitchFamily="18" charset="-120"/>
              </a:rPr>
              <a:t>具</a:t>
            </a:r>
            <a:r>
              <a:rPr lang="zh-TW" altLang="zh-TW" kern="0" dirty="0">
                <a:solidFill>
                  <a:srgbClr val="FF0000"/>
                </a:solidFill>
                <a:ea typeface="微軟正黑體" panose="020B0604030504040204" pitchFamily="34" charset="-120"/>
                <a:cs typeface="新細明體" panose="02020500000000000000" pitchFamily="18" charset="-120"/>
              </a:rPr>
              <a:t>申請書</a:t>
            </a:r>
            <a:r>
              <a:rPr lang="en-US" altLang="zh-TW" kern="0" dirty="0">
                <a:solidFill>
                  <a:srgbClr val="333333"/>
                </a:solidFill>
                <a:ea typeface="微軟正黑體" panose="020B0604030504040204" pitchFamily="34" charset="-120"/>
                <a:cs typeface="新細明體" panose="02020500000000000000" pitchFamily="18" charset="-120"/>
              </a:rPr>
              <a:t/>
            </a:r>
            <a:br>
              <a:rPr lang="en-US" altLang="zh-TW" kern="0" dirty="0">
                <a:solidFill>
                  <a:srgbClr val="333333"/>
                </a:solidFill>
                <a:ea typeface="微軟正黑體" panose="020B0604030504040204" pitchFamily="34" charset="-120"/>
                <a:cs typeface="新細明體" panose="02020500000000000000" pitchFamily="18" charset="-120"/>
              </a:rPr>
            </a:br>
            <a:r>
              <a:rPr lang="en-US" altLang="zh-TW" kern="0" dirty="0" smtClean="0">
                <a:solidFill>
                  <a:srgbClr val="333333"/>
                </a:solidFill>
                <a:ea typeface="微軟正黑體" panose="020B0604030504040204" pitchFamily="34" charset="-120"/>
                <a:cs typeface="新細明體" panose="02020500000000000000" pitchFamily="18" charset="-120"/>
              </a:rPr>
              <a:t>1.</a:t>
            </a:r>
            <a:r>
              <a:rPr lang="zh-TW" altLang="zh-TW" kern="0" dirty="0">
                <a:solidFill>
                  <a:srgbClr val="333333"/>
                </a:solidFill>
                <a:ea typeface="微軟正黑體" panose="020B0604030504040204" pitchFamily="34" charset="-120"/>
                <a:cs typeface="新細明體" panose="02020500000000000000" pitchFamily="18" charset="-120"/>
              </a:rPr>
              <a:t>建廠期間：</a:t>
            </a:r>
            <a:r>
              <a:rPr lang="en-US" altLang="zh-TW" kern="0" dirty="0">
                <a:solidFill>
                  <a:srgbClr val="333333"/>
                </a:solidFill>
                <a:ea typeface="微軟正黑體" panose="020B0604030504040204" pitchFamily="34" charset="-120"/>
                <a:cs typeface="新細明體" panose="02020500000000000000" pitchFamily="18" charset="-120"/>
              </a:rPr>
              <a:t/>
            </a:r>
            <a:br>
              <a:rPr lang="en-US" altLang="zh-TW" kern="0" dirty="0">
                <a:solidFill>
                  <a:srgbClr val="333333"/>
                </a:solidFill>
                <a:ea typeface="微軟正黑體" panose="020B0604030504040204" pitchFamily="34" charset="-120"/>
                <a:cs typeface="新細明體" panose="02020500000000000000" pitchFamily="18" charset="-120"/>
              </a:rPr>
            </a:br>
            <a:r>
              <a:rPr lang="en-US" altLang="zh-TW" kern="0" dirty="0">
                <a:solidFill>
                  <a:srgbClr val="333333"/>
                </a:solidFill>
                <a:ea typeface="微軟正黑體" panose="020B0604030504040204" pitchFamily="34" charset="-120"/>
                <a:cs typeface="新細明體" panose="02020500000000000000" pitchFamily="18" charset="-120"/>
              </a:rPr>
              <a:t>(1)</a:t>
            </a:r>
            <a:r>
              <a:rPr lang="zh-TW" altLang="zh-TW" kern="0" dirty="0">
                <a:solidFill>
                  <a:srgbClr val="FF0000"/>
                </a:solidFill>
                <a:ea typeface="微軟正黑體" panose="020B0604030504040204" pitchFamily="34" charset="-120"/>
                <a:cs typeface="新細明體" panose="02020500000000000000" pitchFamily="18" charset="-120"/>
              </a:rPr>
              <a:t>建造執照</a:t>
            </a:r>
            <a:r>
              <a:rPr lang="zh-TW" altLang="zh-TW" kern="0" dirty="0">
                <a:solidFill>
                  <a:srgbClr val="333333"/>
                </a:solidFill>
                <a:ea typeface="微軟正黑體" panose="020B0604030504040204" pitchFamily="34" charset="-120"/>
                <a:cs typeface="新細明體" panose="02020500000000000000" pitchFamily="18" charset="-120"/>
              </a:rPr>
              <a:t>（建物用途載明與物品製造、加工有關之用途）、</a:t>
            </a:r>
            <a:r>
              <a:rPr lang="zh-TW" altLang="zh-TW" kern="0" dirty="0">
                <a:solidFill>
                  <a:srgbClr val="FF0000"/>
                </a:solidFill>
                <a:ea typeface="微軟正黑體" panose="020B0604030504040204" pitchFamily="34" charset="-120"/>
                <a:cs typeface="新細明體" panose="02020500000000000000" pitchFamily="18" charset="-120"/>
              </a:rPr>
              <a:t>興辦工業人證明文件及其他相關文件</a:t>
            </a:r>
            <a:r>
              <a:rPr lang="en-US" altLang="zh-TW" kern="0" dirty="0">
                <a:solidFill>
                  <a:srgbClr val="333333"/>
                </a:solidFill>
                <a:ea typeface="微軟正黑體" panose="020B0604030504040204" pitchFamily="34" charset="-120"/>
                <a:cs typeface="新細明體" panose="02020500000000000000" pitchFamily="18" charset="-120"/>
              </a:rPr>
              <a:t/>
            </a:r>
            <a:br>
              <a:rPr lang="en-US" altLang="zh-TW" kern="0" dirty="0">
                <a:solidFill>
                  <a:srgbClr val="333333"/>
                </a:solidFill>
                <a:ea typeface="微軟正黑體" panose="020B0604030504040204" pitchFamily="34" charset="-120"/>
                <a:cs typeface="新細明體" panose="02020500000000000000" pitchFamily="18" charset="-120"/>
              </a:rPr>
            </a:br>
            <a:r>
              <a:rPr lang="en-US" altLang="zh-TW" kern="0" dirty="0">
                <a:solidFill>
                  <a:srgbClr val="333333"/>
                </a:solidFill>
                <a:ea typeface="微軟正黑體" panose="020B0604030504040204" pitchFamily="34" charset="-120"/>
                <a:cs typeface="新細明體" panose="02020500000000000000" pitchFamily="18" charset="-120"/>
              </a:rPr>
              <a:t>(2)</a:t>
            </a:r>
            <a:r>
              <a:rPr lang="zh-TW" altLang="zh-TW" kern="0" dirty="0">
                <a:solidFill>
                  <a:srgbClr val="333333"/>
                </a:solidFill>
                <a:ea typeface="微軟正黑體" panose="020B0604030504040204" pitchFamily="34" charset="-120"/>
                <a:cs typeface="新細明體" panose="02020500000000000000" pitchFamily="18" charset="-120"/>
              </a:rPr>
              <a:t>建廠前依法需先取得工廠設立許可者，應加附</a:t>
            </a:r>
            <a:r>
              <a:rPr lang="zh-TW" altLang="zh-TW" kern="0" dirty="0">
                <a:solidFill>
                  <a:srgbClr val="FF0000"/>
                </a:solidFill>
                <a:ea typeface="微軟正黑體" panose="020B0604030504040204" pitchFamily="34" charset="-120"/>
                <a:cs typeface="新細明體" panose="02020500000000000000" pitchFamily="18" charset="-120"/>
              </a:rPr>
              <a:t>工廠設立許可文件</a:t>
            </a:r>
            <a:r>
              <a:rPr lang="en-US" altLang="zh-TW" kern="0" dirty="0">
                <a:solidFill>
                  <a:srgbClr val="333333"/>
                </a:solidFill>
                <a:ea typeface="微軟正黑體" panose="020B0604030504040204" pitchFamily="34" charset="-120"/>
                <a:cs typeface="新細明體" panose="02020500000000000000" pitchFamily="18" charset="-120"/>
              </a:rPr>
              <a:t/>
            </a:r>
            <a:br>
              <a:rPr lang="en-US" altLang="zh-TW" kern="0" dirty="0">
                <a:solidFill>
                  <a:srgbClr val="333333"/>
                </a:solidFill>
                <a:ea typeface="微軟正黑體" panose="020B0604030504040204" pitchFamily="34" charset="-120"/>
                <a:cs typeface="新細明體" panose="02020500000000000000" pitchFamily="18" charset="-120"/>
              </a:rPr>
            </a:br>
            <a:r>
              <a:rPr lang="en-US" altLang="zh-TW" kern="0" dirty="0" smtClean="0">
                <a:solidFill>
                  <a:srgbClr val="333333"/>
                </a:solidFill>
                <a:ea typeface="微軟正黑體" panose="020B0604030504040204" pitchFamily="34" charset="-120"/>
                <a:cs typeface="新細明體" panose="02020500000000000000" pitchFamily="18" charset="-120"/>
              </a:rPr>
              <a:t>2.</a:t>
            </a:r>
            <a:r>
              <a:rPr lang="zh-TW" altLang="zh-TW" kern="0" dirty="0">
                <a:solidFill>
                  <a:srgbClr val="333333"/>
                </a:solidFill>
                <a:ea typeface="微軟正黑體" panose="020B0604030504040204" pitchFamily="34" charset="-120"/>
                <a:cs typeface="新細明體" panose="02020500000000000000" pitchFamily="18" charset="-120"/>
              </a:rPr>
              <a:t>建廠完成後：</a:t>
            </a:r>
            <a:r>
              <a:rPr lang="en-US" altLang="zh-TW" kern="0" dirty="0">
                <a:solidFill>
                  <a:srgbClr val="333333"/>
                </a:solidFill>
                <a:ea typeface="微軟正黑體" panose="020B0604030504040204" pitchFamily="34" charset="-120"/>
                <a:cs typeface="新細明體" panose="02020500000000000000" pitchFamily="18" charset="-120"/>
              </a:rPr>
              <a:t/>
            </a:r>
            <a:br>
              <a:rPr lang="en-US" altLang="zh-TW" kern="0" dirty="0">
                <a:solidFill>
                  <a:srgbClr val="333333"/>
                </a:solidFill>
                <a:ea typeface="微軟正黑體" panose="020B0604030504040204" pitchFamily="34" charset="-120"/>
                <a:cs typeface="新細明體" panose="02020500000000000000" pitchFamily="18" charset="-120"/>
              </a:rPr>
            </a:br>
            <a:r>
              <a:rPr lang="en-US" altLang="zh-TW" kern="0" dirty="0">
                <a:solidFill>
                  <a:srgbClr val="333333"/>
                </a:solidFill>
                <a:ea typeface="微軟正黑體" panose="020B0604030504040204" pitchFamily="34" charset="-120"/>
                <a:cs typeface="新細明體" panose="02020500000000000000" pitchFamily="18" charset="-120"/>
              </a:rPr>
              <a:t>(1)</a:t>
            </a:r>
            <a:r>
              <a:rPr lang="zh-TW" altLang="zh-TW" kern="0" dirty="0">
                <a:solidFill>
                  <a:srgbClr val="333333"/>
                </a:solidFill>
                <a:ea typeface="微軟正黑體" panose="020B0604030504040204" pitchFamily="34" charset="-120"/>
                <a:cs typeface="新細明體" panose="02020500000000000000" pitchFamily="18" charset="-120"/>
              </a:rPr>
              <a:t>已達申辦工廠登記標準者，檢附</a:t>
            </a:r>
            <a:r>
              <a:rPr lang="zh-TW" altLang="zh-TW" kern="0" dirty="0">
                <a:solidFill>
                  <a:srgbClr val="FF0000"/>
                </a:solidFill>
                <a:ea typeface="微軟正黑體" panose="020B0604030504040204" pitchFamily="34" charset="-120"/>
                <a:cs typeface="新細明體" panose="02020500000000000000" pitchFamily="18" charset="-120"/>
              </a:rPr>
              <a:t>工廠登記核准函及工廠登記證明文件</a:t>
            </a:r>
            <a:r>
              <a:rPr lang="en-US" altLang="zh-TW" kern="0" dirty="0">
                <a:solidFill>
                  <a:srgbClr val="FF0000"/>
                </a:solidFill>
                <a:ea typeface="微軟正黑體" panose="020B0604030504040204" pitchFamily="34" charset="-120"/>
                <a:cs typeface="新細明體" panose="02020500000000000000" pitchFamily="18" charset="-120"/>
              </a:rPr>
              <a:t> </a:t>
            </a:r>
            <a:br>
              <a:rPr lang="en-US" altLang="zh-TW" kern="0" dirty="0">
                <a:solidFill>
                  <a:srgbClr val="FF0000"/>
                </a:solidFill>
                <a:ea typeface="微軟正黑體" panose="020B0604030504040204" pitchFamily="34" charset="-120"/>
                <a:cs typeface="新細明體" panose="02020500000000000000" pitchFamily="18" charset="-120"/>
              </a:rPr>
            </a:br>
            <a:r>
              <a:rPr lang="en-US" altLang="zh-TW" kern="0" dirty="0">
                <a:solidFill>
                  <a:srgbClr val="333333"/>
                </a:solidFill>
                <a:ea typeface="微軟正黑體" panose="020B0604030504040204" pitchFamily="34" charset="-120"/>
                <a:cs typeface="新細明體" panose="02020500000000000000" pitchFamily="18" charset="-120"/>
              </a:rPr>
              <a:t>(2)</a:t>
            </a:r>
            <a:r>
              <a:rPr lang="zh-TW" altLang="zh-TW" kern="0" dirty="0">
                <a:solidFill>
                  <a:srgbClr val="333333"/>
                </a:solidFill>
                <a:ea typeface="微軟正黑體" panose="020B0604030504040204" pitchFamily="34" charset="-120"/>
                <a:cs typeface="新細明體" panose="02020500000000000000" pitchFamily="18" charset="-120"/>
              </a:rPr>
              <a:t>未達申辦工廠登記標準者，檢附</a:t>
            </a:r>
            <a:r>
              <a:rPr lang="zh-TW" altLang="zh-TW" kern="0" dirty="0">
                <a:solidFill>
                  <a:srgbClr val="FF0000"/>
                </a:solidFill>
                <a:ea typeface="微軟正黑體" panose="020B0604030504040204" pitchFamily="34" charset="-120"/>
                <a:cs typeface="新細明體" panose="02020500000000000000" pitchFamily="18" charset="-120"/>
              </a:rPr>
              <a:t>使用執照</a:t>
            </a:r>
            <a:r>
              <a:rPr lang="zh-TW" altLang="zh-TW" kern="0" dirty="0">
                <a:solidFill>
                  <a:srgbClr val="333333"/>
                </a:solidFill>
                <a:ea typeface="微軟正黑體" panose="020B0604030504040204" pitchFamily="34" charset="-120"/>
                <a:cs typeface="新細明體" panose="02020500000000000000" pitchFamily="18" charset="-120"/>
              </a:rPr>
              <a:t>或其他建築改良物證明文件（建物用途記載與物品製造、加工有關）</a:t>
            </a:r>
            <a:endParaRPr lang="zh-TW" altLang="en-US" dirty="0"/>
          </a:p>
        </p:txBody>
      </p:sp>
      <p:sp>
        <p:nvSpPr>
          <p:cNvPr id="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71301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zh-TW" altLang="en-US" b="1" dirty="0">
                <a:latin typeface="微軟正黑體" panose="020B0604030504040204" pitchFamily="34" charset="-120"/>
                <a:ea typeface="微軟正黑體" panose="020B0604030504040204" pitchFamily="34" charset="-120"/>
              </a:rPr>
              <a:t>壹、持有稅</a:t>
            </a:r>
          </a:p>
        </p:txBody>
      </p:sp>
      <p:sp>
        <p:nvSpPr>
          <p:cNvPr id="3" name="內容版面配置區 2"/>
          <p:cNvSpPr>
            <a:spLocks noGrp="1"/>
          </p:cNvSpPr>
          <p:nvPr>
            <p:ph idx="1"/>
          </p:nvPr>
        </p:nvSpPr>
        <p:spPr>
          <a:xfrm>
            <a:off x="611560" y="1196752"/>
            <a:ext cx="8229600" cy="4968552"/>
          </a:xfrm>
        </p:spPr>
        <p:txBody>
          <a:bodyPr vert="horz" lIns="91440" tIns="45720" rIns="91440" bIns="45720" rtlCol="0">
            <a:normAutofit fontScale="25000" lnSpcReduction="20000"/>
          </a:bodyPr>
          <a:lstStyle/>
          <a:p>
            <a:pPr marL="0" indent="0">
              <a:lnSpc>
                <a:spcPct val="110000"/>
              </a:lnSpc>
              <a:buNone/>
            </a:pPr>
            <a:r>
              <a:rPr lang="zh-TW" altLang="en-US" sz="11200" b="1" dirty="0">
                <a:solidFill>
                  <a:srgbClr val="0070C0"/>
                </a:solidFill>
                <a:latin typeface="微軟正黑體" panose="020B0604030504040204" pitchFamily="34" charset="-120"/>
                <a:ea typeface="微軟正黑體" panose="020B0604030504040204" pitchFamily="34" charset="-120"/>
              </a:rPr>
              <a:t>二、</a:t>
            </a:r>
            <a:r>
              <a:rPr lang="zh-TW" altLang="en-US" sz="11200" b="1" dirty="0" smtClean="0">
                <a:solidFill>
                  <a:srgbClr val="0070C0"/>
                </a:solidFill>
                <a:latin typeface="微軟正黑體" panose="020B0604030504040204" pitchFamily="34" charset="-120"/>
                <a:ea typeface="微軟正黑體" panose="020B0604030504040204" pitchFamily="34" charset="-120"/>
              </a:rPr>
              <a:t>房屋稅</a:t>
            </a:r>
            <a:endParaRPr lang="en-US" altLang="zh-TW" sz="11200" b="1" dirty="0">
              <a:solidFill>
                <a:srgbClr val="0070C0"/>
              </a:solidFill>
              <a:latin typeface="微軟正黑體" panose="020B0604030504040204" pitchFamily="34" charset="-120"/>
              <a:ea typeface="微軟正黑體" panose="020B0604030504040204" pitchFamily="34" charset="-120"/>
            </a:endParaRPr>
          </a:p>
          <a:p>
            <a:pPr marL="0" indent="0">
              <a:lnSpc>
                <a:spcPct val="110000"/>
              </a:lnSpc>
              <a:buNone/>
            </a:pPr>
            <a:r>
              <a:rPr lang="en-US" altLang="zh-TW" sz="9600" b="1" dirty="0">
                <a:solidFill>
                  <a:srgbClr val="0070C0"/>
                </a:solidFill>
                <a:latin typeface="微軟正黑體" panose="020B0604030504040204" pitchFamily="34" charset="-120"/>
                <a:ea typeface="微軟正黑體" panose="020B0604030504040204" pitchFamily="34" charset="-120"/>
              </a:rPr>
              <a:t>(</a:t>
            </a:r>
            <a:r>
              <a:rPr lang="zh-TW" altLang="en-US" sz="9600" b="1" dirty="0">
                <a:solidFill>
                  <a:srgbClr val="0070C0"/>
                </a:solidFill>
                <a:latin typeface="微軟正黑體" panose="020B0604030504040204" pitchFamily="34" charset="-120"/>
                <a:ea typeface="微軟正黑體" panose="020B0604030504040204" pitchFamily="34" charset="-120"/>
              </a:rPr>
              <a:t>一</a:t>
            </a:r>
            <a:r>
              <a:rPr lang="en-US" altLang="zh-TW" sz="9600" b="1" dirty="0" smtClean="0">
                <a:solidFill>
                  <a:srgbClr val="0070C0"/>
                </a:solidFill>
                <a:latin typeface="微軟正黑體" panose="020B0604030504040204" pitchFamily="34" charset="-120"/>
                <a:ea typeface="微軟正黑體" panose="020B0604030504040204" pitchFamily="34" charset="-120"/>
              </a:rPr>
              <a:t>)</a:t>
            </a:r>
            <a:r>
              <a:rPr lang="zh-TW" altLang="en-US" sz="9600" b="1" dirty="0">
                <a:solidFill>
                  <a:srgbClr val="0070C0"/>
                </a:solidFill>
                <a:latin typeface="微軟正黑體" panose="020B0604030504040204" pitchFamily="34" charset="-120"/>
                <a:ea typeface="微軟正黑體" panose="020B0604030504040204" pitchFamily="34" charset="-120"/>
              </a:rPr>
              <a:t>稅基</a:t>
            </a:r>
            <a:r>
              <a:rPr lang="zh-TW" altLang="en-US" sz="9600" b="1" dirty="0" smtClean="0">
                <a:solidFill>
                  <a:srgbClr val="0070C0"/>
                </a:solidFill>
                <a:latin typeface="微軟正黑體" panose="020B0604030504040204" pitchFamily="34" charset="-120"/>
                <a:ea typeface="微軟正黑體" panose="020B0604030504040204" pitchFamily="34" charset="-120"/>
              </a:rPr>
              <a:t>：</a:t>
            </a:r>
            <a:r>
              <a:rPr lang="en-US" altLang="zh-TW" sz="9600" b="1" dirty="0" smtClean="0">
                <a:solidFill>
                  <a:srgbClr val="0070C0"/>
                </a:solidFill>
                <a:latin typeface="微軟正黑體" panose="020B0604030504040204" pitchFamily="34" charset="-120"/>
                <a:ea typeface="微軟正黑體" panose="020B0604030504040204" pitchFamily="34" charset="-120"/>
              </a:rPr>
              <a:t>【</a:t>
            </a:r>
            <a:r>
              <a:rPr lang="zh-TW" altLang="en-US" sz="9600" b="1" dirty="0" smtClean="0">
                <a:solidFill>
                  <a:srgbClr val="0070C0"/>
                </a:solidFill>
                <a:latin typeface="微軟正黑體" panose="020B0604030504040204" pitchFamily="34" charset="-120"/>
                <a:ea typeface="微軟正黑體" panose="020B0604030504040204" pitchFamily="34" charset="-120"/>
              </a:rPr>
              <a:t>房屋</a:t>
            </a:r>
            <a:r>
              <a:rPr lang="zh-TW" altLang="en-US" sz="9600" b="1" dirty="0">
                <a:solidFill>
                  <a:srgbClr val="0070C0"/>
                </a:solidFill>
                <a:latin typeface="微軟正黑體" panose="020B0604030504040204" pitchFamily="34" charset="-120"/>
                <a:ea typeface="微軟正黑體" panose="020B0604030504040204" pitchFamily="34" charset="-120"/>
              </a:rPr>
              <a:t>現</a:t>
            </a:r>
            <a:r>
              <a:rPr lang="zh-TW" altLang="en-US" sz="9600" b="1" dirty="0" smtClean="0">
                <a:solidFill>
                  <a:srgbClr val="0070C0"/>
                </a:solidFill>
                <a:latin typeface="微軟正黑體" panose="020B0604030504040204" pitchFamily="34" charset="-120"/>
                <a:ea typeface="微軟正黑體" panose="020B0604030504040204" pitchFamily="34" charset="-120"/>
              </a:rPr>
              <a:t>值</a:t>
            </a:r>
            <a:r>
              <a:rPr lang="en-US" altLang="zh-TW" sz="9600" b="1" dirty="0" smtClean="0">
                <a:solidFill>
                  <a:srgbClr val="0070C0"/>
                </a:solidFill>
                <a:latin typeface="微軟正黑體" panose="020B0604030504040204" pitchFamily="34" charset="-120"/>
                <a:ea typeface="微軟正黑體" panose="020B0604030504040204" pitchFamily="34" charset="-120"/>
              </a:rPr>
              <a:t>】</a:t>
            </a:r>
          </a:p>
          <a:p>
            <a:pPr marL="0" indent="0">
              <a:lnSpc>
                <a:spcPct val="110000"/>
              </a:lnSpc>
              <a:buNone/>
            </a:pPr>
            <a:r>
              <a:rPr lang="zh-TW" altLang="en-US" sz="7200" b="1" dirty="0" smtClean="0">
                <a:solidFill>
                  <a:srgbClr val="FF0000"/>
                </a:solidFill>
                <a:latin typeface="微軟正黑體" panose="020B0604030504040204" pitchFamily="34" charset="-120"/>
                <a:ea typeface="微軟正黑體" panose="020B0604030504040204" pitchFamily="34" charset="-120"/>
              </a:rPr>
              <a:t>房屋</a:t>
            </a:r>
            <a:r>
              <a:rPr lang="zh-TW" altLang="en-US" sz="7200" b="1" dirty="0">
                <a:solidFill>
                  <a:srgbClr val="FF0000"/>
                </a:solidFill>
                <a:latin typeface="微軟正黑體" panose="020B0604030504040204" pitchFamily="34" charset="-120"/>
                <a:ea typeface="微軟正黑體" panose="020B0604030504040204" pitchFamily="34" charset="-120"/>
              </a:rPr>
              <a:t>現值</a:t>
            </a:r>
            <a:r>
              <a:rPr lang="en-US" altLang="zh-TW" sz="7200" b="1" dirty="0" smtClean="0">
                <a:solidFill>
                  <a:srgbClr val="FF0000"/>
                </a:solidFill>
                <a:latin typeface="微軟正黑體" panose="020B0604030504040204" pitchFamily="34" charset="-120"/>
                <a:ea typeface="微軟正黑體" panose="020B0604030504040204" pitchFamily="34" charset="-120"/>
              </a:rPr>
              <a:t>=【</a:t>
            </a:r>
            <a:r>
              <a:rPr lang="zh-TW" altLang="en-US" sz="7200" b="1" dirty="0">
                <a:solidFill>
                  <a:srgbClr val="FF0000"/>
                </a:solidFill>
                <a:latin typeface="微軟正黑體" panose="020B0604030504040204" pitchFamily="34" charset="-120"/>
                <a:ea typeface="微軟正黑體" panose="020B0604030504040204" pitchFamily="34" charset="-120"/>
              </a:rPr>
              <a:t>核定單價</a:t>
            </a:r>
            <a:r>
              <a:rPr lang="en-US" altLang="zh-TW" sz="7200" b="1" dirty="0">
                <a:solidFill>
                  <a:srgbClr val="FF0000"/>
                </a:solidFill>
                <a:latin typeface="微軟正黑體" panose="020B0604030504040204" pitchFamily="34" charset="-120"/>
                <a:ea typeface="微軟正黑體" panose="020B0604030504040204" pitchFamily="34" charset="-120"/>
              </a:rPr>
              <a:t>×</a:t>
            </a:r>
            <a:r>
              <a:rPr lang="zh-TW" altLang="en-US" sz="7200" b="1" dirty="0">
                <a:solidFill>
                  <a:srgbClr val="FF0000"/>
                </a:solidFill>
                <a:latin typeface="微軟正黑體" panose="020B0604030504040204" pitchFamily="34" charset="-120"/>
                <a:ea typeface="微軟正黑體" panose="020B0604030504040204" pitchFamily="34" charset="-120"/>
              </a:rPr>
              <a:t>（</a:t>
            </a:r>
            <a:r>
              <a:rPr lang="en-US" altLang="zh-TW" sz="7200" b="1" dirty="0">
                <a:solidFill>
                  <a:srgbClr val="FF0000"/>
                </a:solidFill>
                <a:latin typeface="微軟正黑體" panose="020B0604030504040204" pitchFamily="34" charset="-120"/>
                <a:ea typeface="微軟正黑體" panose="020B0604030504040204" pitchFamily="34" charset="-120"/>
              </a:rPr>
              <a:t>1</a:t>
            </a:r>
            <a:r>
              <a:rPr lang="zh-TW" altLang="en-US" sz="7200" b="1" dirty="0">
                <a:solidFill>
                  <a:srgbClr val="FF0000"/>
                </a:solidFill>
                <a:latin typeface="微軟正黑體" panose="020B0604030504040204" pitchFamily="34" charset="-120"/>
                <a:ea typeface="微軟正黑體" panose="020B0604030504040204" pitchFamily="34" charset="-120"/>
              </a:rPr>
              <a:t>－折舊率</a:t>
            </a:r>
            <a:r>
              <a:rPr lang="en-US" altLang="zh-TW" sz="7200" b="1" dirty="0">
                <a:solidFill>
                  <a:srgbClr val="FF0000"/>
                </a:solidFill>
                <a:latin typeface="微軟正黑體" panose="020B0604030504040204" pitchFamily="34" charset="-120"/>
                <a:ea typeface="微軟正黑體" panose="020B0604030504040204" pitchFamily="34" charset="-120"/>
              </a:rPr>
              <a:t>%×</a:t>
            </a:r>
            <a:r>
              <a:rPr lang="zh-TW" altLang="en-US" sz="7200" b="1" dirty="0">
                <a:solidFill>
                  <a:srgbClr val="FF0000"/>
                </a:solidFill>
                <a:latin typeface="微軟正黑體" panose="020B0604030504040204" pitchFamily="34" charset="-120"/>
                <a:ea typeface="微軟正黑體" panose="020B0604030504040204" pitchFamily="34" charset="-120"/>
              </a:rPr>
              <a:t>經歷年數）</a:t>
            </a:r>
            <a:r>
              <a:rPr lang="en-US" altLang="zh-TW" sz="7200" b="1" dirty="0">
                <a:solidFill>
                  <a:srgbClr val="FF0000"/>
                </a:solidFill>
                <a:latin typeface="微軟正黑體" panose="020B0604030504040204" pitchFamily="34" charset="-120"/>
                <a:ea typeface="微軟正黑體" panose="020B0604030504040204" pitchFamily="34" charset="-120"/>
              </a:rPr>
              <a:t>×</a:t>
            </a:r>
            <a:r>
              <a:rPr lang="zh-TW" altLang="en-US" sz="7200" b="1" dirty="0">
                <a:solidFill>
                  <a:srgbClr val="FF0000"/>
                </a:solidFill>
                <a:latin typeface="微軟正黑體" panose="020B0604030504040204" pitchFamily="34" charset="-120"/>
                <a:ea typeface="微軟正黑體" panose="020B0604030504040204" pitchFamily="34" charset="-120"/>
              </a:rPr>
              <a:t>面積</a:t>
            </a:r>
            <a:r>
              <a:rPr lang="en-US" altLang="zh-TW" sz="7200" b="1" dirty="0" smtClean="0">
                <a:solidFill>
                  <a:srgbClr val="FF0000"/>
                </a:solidFill>
                <a:latin typeface="微軟正黑體" panose="020B0604030504040204" pitchFamily="34" charset="-120"/>
                <a:ea typeface="微軟正黑體" panose="020B0604030504040204" pitchFamily="34" charset="-120"/>
              </a:rPr>
              <a:t>×</a:t>
            </a:r>
            <a:r>
              <a:rPr lang="zh-TW" altLang="en-US" sz="7200" b="1" dirty="0" smtClean="0">
                <a:solidFill>
                  <a:srgbClr val="FF0000"/>
                </a:solidFill>
                <a:latin typeface="微軟正黑體" panose="020B0604030504040204" pitchFamily="34" charset="-120"/>
                <a:ea typeface="微軟正黑體" panose="020B0604030504040204" pitchFamily="34" charset="-120"/>
              </a:rPr>
              <a:t>街路等級調整</a:t>
            </a:r>
            <a:r>
              <a:rPr lang="zh-TW" altLang="en-US" sz="7200" b="1" dirty="0">
                <a:solidFill>
                  <a:srgbClr val="FF0000"/>
                </a:solidFill>
                <a:latin typeface="微軟正黑體" panose="020B0604030504040204" pitchFamily="34" charset="-120"/>
                <a:ea typeface="微軟正黑體" panose="020B0604030504040204" pitchFamily="34" charset="-120"/>
              </a:rPr>
              <a:t>率</a:t>
            </a:r>
            <a:r>
              <a:rPr lang="en-US" altLang="zh-TW" sz="7200" b="1" dirty="0">
                <a:solidFill>
                  <a:srgbClr val="FF0000"/>
                </a:solidFill>
                <a:latin typeface="微軟正黑體" panose="020B0604030504040204" pitchFamily="34" charset="-120"/>
                <a:ea typeface="微軟正黑體" panose="020B0604030504040204" pitchFamily="34" charset="-120"/>
              </a:rPr>
              <a:t>】</a:t>
            </a:r>
          </a:p>
          <a:p>
            <a:pPr marL="0" indent="0">
              <a:lnSpc>
                <a:spcPct val="110000"/>
              </a:lnSpc>
              <a:spcAft>
                <a:spcPts val="0"/>
              </a:spcAft>
              <a:buNone/>
            </a:pPr>
            <a:r>
              <a:rPr lang="en-US" altLang="zh-TW" sz="9600" b="1" dirty="0" smtClean="0">
                <a:solidFill>
                  <a:srgbClr val="0070C0"/>
                </a:solidFill>
                <a:latin typeface="微軟正黑體" panose="020B0604030504040204" pitchFamily="34" charset="-120"/>
                <a:ea typeface="微軟正黑體" panose="020B0604030504040204" pitchFamily="34" charset="-120"/>
              </a:rPr>
              <a:t>(</a:t>
            </a:r>
            <a:r>
              <a:rPr lang="zh-TW" altLang="en-US" sz="9600" b="1" dirty="0" smtClean="0">
                <a:solidFill>
                  <a:srgbClr val="0070C0"/>
                </a:solidFill>
                <a:latin typeface="微軟正黑體" panose="020B0604030504040204" pitchFamily="34" charset="-120"/>
                <a:ea typeface="微軟正黑體" panose="020B0604030504040204" pitchFamily="34" charset="-120"/>
              </a:rPr>
              <a:t>二</a:t>
            </a:r>
            <a:r>
              <a:rPr lang="en-US" altLang="zh-TW" sz="9600" b="1" dirty="0" smtClean="0">
                <a:solidFill>
                  <a:srgbClr val="0070C0"/>
                </a:solidFill>
                <a:latin typeface="微軟正黑體" panose="020B0604030504040204" pitchFamily="34" charset="-120"/>
                <a:ea typeface="微軟正黑體" panose="020B0604030504040204" pitchFamily="34" charset="-120"/>
              </a:rPr>
              <a:t>)</a:t>
            </a:r>
            <a:r>
              <a:rPr lang="zh-TW" altLang="en-US" sz="9600" b="1" dirty="0" smtClean="0">
                <a:solidFill>
                  <a:srgbClr val="0070C0"/>
                </a:solidFill>
                <a:latin typeface="微軟正黑體" panose="020B0604030504040204" pitchFamily="34" charset="-120"/>
                <a:ea typeface="微軟正黑體" panose="020B0604030504040204" pitchFamily="34" charset="-120"/>
              </a:rPr>
              <a:t>稅率</a:t>
            </a:r>
            <a:r>
              <a:rPr lang="zh-TW" altLang="en-US" sz="7400" b="1" dirty="0" smtClean="0">
                <a:solidFill>
                  <a:srgbClr val="0070C0"/>
                </a:solidFill>
                <a:latin typeface="微軟正黑體" panose="020B0604030504040204" pitchFamily="34" charset="-120"/>
                <a:ea typeface="微軟正黑體" panose="020B0604030504040204" pitchFamily="34" charset="-120"/>
              </a:rPr>
              <a:t>：</a:t>
            </a:r>
            <a:endParaRPr lang="en-US" altLang="zh-TW" sz="7400" b="1" dirty="0" smtClean="0">
              <a:solidFill>
                <a:srgbClr val="0070C0"/>
              </a:solidFill>
              <a:latin typeface="微軟正黑體" panose="020B0604030504040204" pitchFamily="34" charset="-120"/>
              <a:ea typeface="微軟正黑體" panose="020B0604030504040204" pitchFamily="34" charset="-120"/>
            </a:endParaRPr>
          </a:p>
          <a:p>
            <a:pPr marL="0" lvl="0" indent="0">
              <a:lnSpc>
                <a:spcPct val="110000"/>
              </a:lnSpc>
              <a:buNone/>
            </a:pPr>
            <a:r>
              <a:rPr lang="zh-TW" altLang="en-US" sz="7200" b="1" dirty="0">
                <a:solidFill>
                  <a:srgbClr val="0070C0"/>
                </a:solidFill>
                <a:latin typeface="微軟正黑體" panose="020B0604030504040204" pitchFamily="34" charset="-120"/>
                <a:ea typeface="微軟正黑體" panose="020B0604030504040204" pitchFamily="34" charset="-120"/>
              </a:rPr>
              <a:t>房</a:t>
            </a:r>
            <a:r>
              <a:rPr lang="zh-TW" altLang="zh-TW" sz="7200" b="1" dirty="0">
                <a:solidFill>
                  <a:srgbClr val="0070C0"/>
                </a:solidFill>
                <a:latin typeface="微軟正黑體" panose="020B0604030504040204" pitchFamily="34" charset="-120"/>
                <a:ea typeface="微軟正黑體" panose="020B0604030504040204" pitchFamily="34" charset="-120"/>
              </a:rPr>
              <a:t>屋稅</a:t>
            </a:r>
            <a:r>
              <a:rPr lang="zh-TW" altLang="zh-TW" sz="7200" b="1" dirty="0" smtClean="0">
                <a:solidFill>
                  <a:srgbClr val="0070C0"/>
                </a:solidFill>
                <a:latin typeface="微軟正黑體" panose="020B0604030504040204" pitchFamily="34" charset="-120"/>
                <a:ea typeface="微軟正黑體" panose="020B0604030504040204" pitchFamily="34" charset="-120"/>
              </a:rPr>
              <a:t>依</a:t>
            </a:r>
            <a:r>
              <a:rPr lang="zh-TW" altLang="zh-TW" sz="7200" kern="0" dirty="0" smtClean="0">
                <a:solidFill>
                  <a:srgbClr val="FF0000"/>
                </a:solidFill>
                <a:ea typeface="微軟正黑體" panose="020B0604030504040204" pitchFamily="34" charset="-120"/>
                <a:cs typeface="新細明體" panose="02020500000000000000" pitchFamily="18" charset="-120"/>
              </a:rPr>
              <a:t>房屋</a:t>
            </a:r>
            <a:r>
              <a:rPr lang="zh-TW" altLang="zh-TW" sz="7200" kern="0" dirty="0">
                <a:solidFill>
                  <a:srgbClr val="FF0000"/>
                </a:solidFill>
                <a:ea typeface="微軟正黑體" panose="020B0604030504040204" pitchFamily="34" charset="-120"/>
                <a:cs typeface="新細明體" panose="02020500000000000000" pitchFamily="18" charset="-120"/>
              </a:rPr>
              <a:t>現值</a:t>
            </a:r>
            <a:r>
              <a:rPr lang="zh-TW" altLang="zh-TW" sz="7200" b="1" dirty="0" smtClean="0">
                <a:solidFill>
                  <a:srgbClr val="0070C0"/>
                </a:solidFill>
                <a:latin typeface="微軟正黑體" panose="020B0604030504040204" pitchFamily="34" charset="-120"/>
                <a:ea typeface="微軟正黑體" panose="020B0604030504040204" pitchFamily="34" charset="-120"/>
              </a:rPr>
              <a:t>，按下列稅率課徵之：</a:t>
            </a:r>
            <a:endParaRPr lang="en-US" altLang="zh-TW" sz="7200" b="1" dirty="0" smtClean="0">
              <a:solidFill>
                <a:srgbClr val="0070C0"/>
              </a:solidFill>
              <a:latin typeface="微軟正黑體" panose="020B0604030504040204" pitchFamily="34" charset="-120"/>
              <a:ea typeface="微軟正黑體" panose="020B0604030504040204" pitchFamily="34" charset="-120"/>
            </a:endParaRPr>
          </a:p>
          <a:p>
            <a:pPr marL="0" indent="0">
              <a:lnSpc>
                <a:spcPct val="110000"/>
              </a:lnSpc>
              <a:buNone/>
            </a:pPr>
            <a:r>
              <a:rPr lang="en-US" altLang="zh-TW" sz="7200" kern="0" dirty="0" smtClean="0">
                <a:solidFill>
                  <a:srgbClr val="FF0000"/>
                </a:solidFill>
                <a:ea typeface="微軟正黑體" panose="020B0604030504040204" pitchFamily="34" charset="-120"/>
                <a:cs typeface="新細明體" panose="02020500000000000000" pitchFamily="18" charset="-120"/>
              </a:rPr>
              <a:t>1.</a:t>
            </a:r>
            <a:r>
              <a:rPr lang="zh-TW" altLang="zh-TW" sz="7200" kern="0" dirty="0" smtClean="0">
                <a:solidFill>
                  <a:srgbClr val="FF0000"/>
                </a:solidFill>
                <a:ea typeface="微軟正黑體" panose="020B0604030504040204" pitchFamily="34" charset="-120"/>
                <a:cs typeface="新細明體" panose="02020500000000000000" pitchFamily="18" charset="-120"/>
              </a:rPr>
              <a:t>住家</a:t>
            </a:r>
            <a:r>
              <a:rPr lang="zh-TW" altLang="zh-TW" sz="7200" kern="0" dirty="0">
                <a:solidFill>
                  <a:srgbClr val="FF0000"/>
                </a:solidFill>
                <a:ea typeface="微軟正黑體" panose="020B0604030504040204" pitchFamily="34" charset="-120"/>
                <a:cs typeface="新細明體" panose="02020500000000000000" pitchFamily="18" charset="-120"/>
              </a:rPr>
              <a:t>用房屋：</a:t>
            </a:r>
          </a:p>
          <a:p>
            <a:pPr marL="0" indent="0">
              <a:lnSpc>
                <a:spcPct val="110000"/>
              </a:lnSpc>
              <a:buNone/>
            </a:pPr>
            <a:r>
              <a:rPr lang="zh-TW" altLang="zh-TW" sz="7200" b="1" dirty="0">
                <a:solidFill>
                  <a:srgbClr val="0070C0"/>
                </a:solidFill>
                <a:latin typeface="微軟正黑體" panose="020B0604030504040204" pitchFamily="34" charset="-120"/>
                <a:ea typeface="微軟正黑體" panose="020B0604030504040204" pitchFamily="34" charset="-120"/>
              </a:rPr>
              <a:t>供自住或公益出租人出租使用者，為其房屋現值</a:t>
            </a:r>
            <a:r>
              <a:rPr lang="en-US" altLang="zh-TW" sz="7200" b="1" dirty="0">
                <a:solidFill>
                  <a:srgbClr val="0070C0"/>
                </a:solidFill>
                <a:latin typeface="微軟正黑體" panose="020B0604030504040204" pitchFamily="34" charset="-120"/>
                <a:ea typeface="微軟正黑體" panose="020B0604030504040204" pitchFamily="34" charset="-120"/>
              </a:rPr>
              <a:t>1.2%</a:t>
            </a:r>
            <a:r>
              <a:rPr lang="zh-TW" altLang="zh-TW" sz="7200" b="1" dirty="0">
                <a:solidFill>
                  <a:srgbClr val="0070C0"/>
                </a:solidFill>
                <a:latin typeface="微軟正黑體" panose="020B0604030504040204" pitchFamily="34" charset="-120"/>
                <a:ea typeface="微軟正黑體" panose="020B0604030504040204" pitchFamily="34" charset="-120"/>
              </a:rPr>
              <a:t>；其他供住家用者，最低不得少於其房屋現值</a:t>
            </a:r>
            <a:r>
              <a:rPr lang="en-US" altLang="zh-TW" sz="7200" b="1" dirty="0">
                <a:solidFill>
                  <a:srgbClr val="0070C0"/>
                </a:solidFill>
                <a:latin typeface="微軟正黑體" panose="020B0604030504040204" pitchFamily="34" charset="-120"/>
                <a:ea typeface="微軟正黑體" panose="020B0604030504040204" pitchFamily="34" charset="-120"/>
              </a:rPr>
              <a:t>1.5%</a:t>
            </a:r>
            <a:r>
              <a:rPr lang="zh-TW" altLang="zh-TW" sz="7200" b="1" dirty="0">
                <a:solidFill>
                  <a:srgbClr val="0070C0"/>
                </a:solidFill>
                <a:latin typeface="微軟正黑體" panose="020B0604030504040204" pitchFamily="34" charset="-120"/>
                <a:ea typeface="微軟正黑體" panose="020B0604030504040204" pitchFamily="34" charset="-120"/>
              </a:rPr>
              <a:t>，最高不得超過</a:t>
            </a:r>
            <a:r>
              <a:rPr lang="en-US" altLang="zh-TW" sz="7200" b="1" dirty="0">
                <a:solidFill>
                  <a:srgbClr val="0070C0"/>
                </a:solidFill>
                <a:latin typeface="微軟正黑體" panose="020B0604030504040204" pitchFamily="34" charset="-120"/>
                <a:ea typeface="微軟正黑體" panose="020B0604030504040204" pitchFamily="34" charset="-120"/>
              </a:rPr>
              <a:t>3.6%</a:t>
            </a:r>
            <a:r>
              <a:rPr lang="zh-TW" altLang="zh-TW" sz="7200" b="1" dirty="0">
                <a:solidFill>
                  <a:srgbClr val="0070C0"/>
                </a:solidFill>
                <a:latin typeface="微軟正黑體" panose="020B0604030504040204" pitchFamily="34" charset="-120"/>
                <a:ea typeface="微軟正黑體" panose="020B0604030504040204" pitchFamily="34" charset="-120"/>
              </a:rPr>
              <a:t>。各地方政府得視所有權人持有房屋戶數訂定差別稅率。</a:t>
            </a:r>
            <a:endParaRPr lang="en-US" altLang="zh-TW" sz="7200" b="1" dirty="0">
              <a:solidFill>
                <a:srgbClr val="0070C0"/>
              </a:solidFill>
              <a:latin typeface="微軟正黑體" panose="020B0604030504040204" pitchFamily="34" charset="-120"/>
              <a:ea typeface="微軟正黑體" panose="020B0604030504040204" pitchFamily="34" charset="-120"/>
            </a:endParaRPr>
          </a:p>
          <a:p>
            <a:pPr marL="0" indent="0">
              <a:lnSpc>
                <a:spcPct val="110000"/>
              </a:lnSpc>
              <a:buNone/>
            </a:pPr>
            <a:r>
              <a:rPr lang="en-US" altLang="zh-TW" sz="7200" kern="0" dirty="0" smtClean="0">
                <a:solidFill>
                  <a:srgbClr val="FF0000"/>
                </a:solidFill>
                <a:ea typeface="微軟正黑體" panose="020B0604030504040204" pitchFamily="34" charset="-120"/>
                <a:cs typeface="新細明體" panose="02020500000000000000" pitchFamily="18" charset="-120"/>
              </a:rPr>
              <a:t>2.</a:t>
            </a:r>
            <a:r>
              <a:rPr lang="zh-TW" altLang="zh-TW" sz="7200" kern="0" dirty="0" smtClean="0">
                <a:solidFill>
                  <a:srgbClr val="FF0000"/>
                </a:solidFill>
                <a:ea typeface="微軟正黑體" panose="020B0604030504040204" pitchFamily="34" charset="-120"/>
                <a:cs typeface="新細明體" panose="02020500000000000000" pitchFamily="18" charset="-120"/>
              </a:rPr>
              <a:t>非</a:t>
            </a:r>
            <a:r>
              <a:rPr lang="zh-TW" altLang="zh-TW" sz="7200" kern="0" dirty="0">
                <a:solidFill>
                  <a:srgbClr val="FF0000"/>
                </a:solidFill>
                <a:ea typeface="微軟正黑體" panose="020B0604030504040204" pitchFamily="34" charset="-120"/>
                <a:cs typeface="新細明體" panose="02020500000000000000" pitchFamily="18" charset="-120"/>
              </a:rPr>
              <a:t>住家用房屋：</a:t>
            </a:r>
          </a:p>
          <a:p>
            <a:pPr marL="0" indent="0">
              <a:lnSpc>
                <a:spcPct val="110000"/>
              </a:lnSpc>
              <a:buNone/>
            </a:pPr>
            <a:r>
              <a:rPr lang="zh-TW" altLang="zh-TW" sz="7200" b="1" dirty="0">
                <a:solidFill>
                  <a:srgbClr val="0070C0"/>
                </a:solidFill>
                <a:latin typeface="微軟正黑體" panose="020B0604030504040204" pitchFamily="34" charset="-120"/>
                <a:ea typeface="微軟正黑體" panose="020B0604030504040204" pitchFamily="34" charset="-120"/>
              </a:rPr>
              <a:t>供營業、私人醫院、診所或自由職業事務所使用者，最低不得少於其房屋現值</a:t>
            </a:r>
            <a:r>
              <a:rPr lang="en-US" altLang="zh-TW" sz="7200" b="1" dirty="0">
                <a:solidFill>
                  <a:srgbClr val="0070C0"/>
                </a:solidFill>
                <a:latin typeface="微軟正黑體" panose="020B0604030504040204" pitchFamily="34" charset="-120"/>
                <a:ea typeface="微軟正黑體" panose="020B0604030504040204" pitchFamily="34" charset="-120"/>
              </a:rPr>
              <a:t>3%</a:t>
            </a:r>
            <a:r>
              <a:rPr lang="zh-TW" altLang="zh-TW" sz="7200" b="1" dirty="0">
                <a:solidFill>
                  <a:srgbClr val="0070C0"/>
                </a:solidFill>
                <a:latin typeface="微軟正黑體" panose="020B0604030504040204" pitchFamily="34" charset="-120"/>
                <a:ea typeface="微軟正黑體" panose="020B0604030504040204" pitchFamily="34" charset="-120"/>
              </a:rPr>
              <a:t>，最高不得超過</a:t>
            </a:r>
            <a:r>
              <a:rPr lang="en-US" altLang="zh-TW" sz="7200" b="1" dirty="0">
                <a:solidFill>
                  <a:srgbClr val="0070C0"/>
                </a:solidFill>
                <a:latin typeface="微軟正黑體" panose="020B0604030504040204" pitchFamily="34" charset="-120"/>
                <a:ea typeface="微軟正黑體" panose="020B0604030504040204" pitchFamily="34" charset="-120"/>
              </a:rPr>
              <a:t>5%</a:t>
            </a:r>
            <a:r>
              <a:rPr lang="zh-TW" altLang="zh-TW" sz="7200" b="1" dirty="0">
                <a:solidFill>
                  <a:srgbClr val="0070C0"/>
                </a:solidFill>
                <a:latin typeface="微軟正黑體" panose="020B0604030504040204" pitchFamily="34" charset="-120"/>
                <a:ea typeface="微軟正黑體" panose="020B0604030504040204" pitchFamily="34" charset="-120"/>
              </a:rPr>
              <a:t>；供人民團體等非營業使用者，最低不得少於其房屋現值</a:t>
            </a:r>
            <a:r>
              <a:rPr lang="en-US" altLang="zh-TW" sz="7200" b="1" dirty="0">
                <a:solidFill>
                  <a:srgbClr val="0070C0"/>
                </a:solidFill>
                <a:latin typeface="微軟正黑體" panose="020B0604030504040204" pitchFamily="34" charset="-120"/>
                <a:ea typeface="微軟正黑體" panose="020B0604030504040204" pitchFamily="34" charset="-120"/>
              </a:rPr>
              <a:t>1.5%</a:t>
            </a:r>
            <a:r>
              <a:rPr lang="zh-TW" altLang="zh-TW" sz="7200" b="1" dirty="0">
                <a:solidFill>
                  <a:srgbClr val="0070C0"/>
                </a:solidFill>
                <a:latin typeface="微軟正黑體" panose="020B0604030504040204" pitchFamily="34" charset="-120"/>
                <a:ea typeface="微軟正黑體" panose="020B0604030504040204" pitchFamily="34" charset="-120"/>
              </a:rPr>
              <a:t>，最高不得超過</a:t>
            </a:r>
            <a:r>
              <a:rPr lang="en-US" altLang="zh-TW" sz="7200" b="1" dirty="0">
                <a:solidFill>
                  <a:srgbClr val="0070C0"/>
                </a:solidFill>
                <a:latin typeface="微軟正黑體" panose="020B0604030504040204" pitchFamily="34" charset="-120"/>
                <a:ea typeface="微軟正黑體" panose="020B0604030504040204" pitchFamily="34" charset="-120"/>
              </a:rPr>
              <a:t>2.5%</a:t>
            </a:r>
            <a:r>
              <a:rPr lang="zh-TW" altLang="zh-TW" sz="7200" b="1" dirty="0">
                <a:solidFill>
                  <a:srgbClr val="0070C0"/>
                </a:solidFill>
                <a:latin typeface="微軟正黑體" panose="020B0604030504040204" pitchFamily="34" charset="-120"/>
                <a:ea typeface="微軟正黑體" panose="020B0604030504040204" pitchFamily="34" charset="-120"/>
              </a:rPr>
              <a:t>。</a:t>
            </a:r>
            <a:endParaRPr lang="en-US" altLang="zh-TW" sz="7200" b="1" dirty="0">
              <a:solidFill>
                <a:srgbClr val="0070C0"/>
              </a:solidFill>
              <a:latin typeface="微軟正黑體" panose="020B0604030504040204" pitchFamily="34" charset="-120"/>
              <a:ea typeface="微軟正黑體" panose="020B0604030504040204" pitchFamily="34" charset="-120"/>
            </a:endParaRPr>
          </a:p>
          <a:p>
            <a:pPr marL="0" indent="0">
              <a:lnSpc>
                <a:spcPct val="110000"/>
              </a:lnSpc>
              <a:buNone/>
            </a:pPr>
            <a:r>
              <a:rPr lang="en-US" altLang="zh-TW" sz="7200" kern="0" dirty="0" smtClean="0">
                <a:solidFill>
                  <a:srgbClr val="FF0000"/>
                </a:solidFill>
                <a:ea typeface="微軟正黑體" panose="020B0604030504040204" pitchFamily="34" charset="-120"/>
                <a:cs typeface="新細明體" panose="02020500000000000000" pitchFamily="18" charset="-120"/>
              </a:rPr>
              <a:t>3.</a:t>
            </a:r>
            <a:r>
              <a:rPr lang="zh-TW" altLang="zh-TW" sz="7200" kern="0" dirty="0" smtClean="0">
                <a:solidFill>
                  <a:srgbClr val="FF0000"/>
                </a:solidFill>
                <a:ea typeface="微軟正黑體" panose="020B0604030504040204" pitchFamily="34" charset="-120"/>
                <a:cs typeface="新細明體" panose="02020500000000000000" pitchFamily="18" charset="-120"/>
              </a:rPr>
              <a:t>房屋</a:t>
            </a:r>
            <a:r>
              <a:rPr lang="zh-TW" altLang="zh-TW" sz="7200" kern="0" dirty="0">
                <a:solidFill>
                  <a:srgbClr val="FF0000"/>
                </a:solidFill>
                <a:ea typeface="微軟正黑體" panose="020B0604030504040204" pitchFamily="34" charset="-120"/>
                <a:cs typeface="新細明體" panose="02020500000000000000" pitchFamily="18" charset="-120"/>
              </a:rPr>
              <a:t>同時作住家及非住家用者：</a:t>
            </a:r>
          </a:p>
          <a:p>
            <a:pPr marL="0" indent="0">
              <a:lnSpc>
                <a:spcPct val="110000"/>
              </a:lnSpc>
              <a:buNone/>
            </a:pPr>
            <a:r>
              <a:rPr lang="zh-TW" altLang="zh-TW" sz="7200" b="1" dirty="0">
                <a:solidFill>
                  <a:srgbClr val="0070C0"/>
                </a:solidFill>
                <a:latin typeface="微軟正黑體" panose="020B0604030504040204" pitchFamily="34" charset="-120"/>
                <a:ea typeface="微軟正黑體" panose="020B0604030504040204" pitchFamily="34" charset="-120"/>
              </a:rPr>
              <a:t>應以實際使用面積，分別按住家用或非住家用稅率，課徵房屋稅。但非住家用者，課稅面積最低不得少於全部面積</a:t>
            </a:r>
            <a:r>
              <a:rPr lang="en-US" altLang="zh-TW" sz="7200" b="1" dirty="0">
                <a:solidFill>
                  <a:srgbClr val="0070C0"/>
                </a:solidFill>
                <a:latin typeface="微軟正黑體" panose="020B0604030504040204" pitchFamily="34" charset="-120"/>
                <a:ea typeface="微軟正黑體" panose="020B0604030504040204" pitchFamily="34" charset="-120"/>
              </a:rPr>
              <a:t>1/6</a:t>
            </a: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zh-TW" altLang="zh-TW" sz="2600" b="1" dirty="0">
              <a:latin typeface="微軟正黑體" panose="020B0604030504040204" pitchFamily="34" charset="-120"/>
              <a:ea typeface="微軟正黑體" panose="020B0604030504040204" pitchFamily="34" charset="-120"/>
            </a:endParaRPr>
          </a:p>
          <a:p>
            <a:pPr marL="0" indent="0">
              <a:buNone/>
            </a:pPr>
            <a:endParaRPr lang="en-US" altLang="zh-TW" sz="2600" b="1" dirty="0">
              <a:latin typeface="微軟正黑體" panose="020B0604030504040204" pitchFamily="34" charset="-120"/>
              <a:ea typeface="微軟正黑體" panose="020B0604030504040204" pitchFamily="34" charset="-120"/>
            </a:endParaRPr>
          </a:p>
          <a:p>
            <a:pPr marL="0" indent="0">
              <a:buNone/>
            </a:pPr>
            <a:endParaRPr lang="zh-TW" altLang="en-US" sz="2600" dirty="0">
              <a:latin typeface="微軟正黑體" panose="020B0604030504040204" pitchFamily="34" charset="-120"/>
              <a:ea typeface="微軟正黑體" panose="020B0604030504040204" pitchFamily="34" charset="-120"/>
            </a:endParaRPr>
          </a:p>
        </p:txBody>
      </p:sp>
      <p:sp>
        <p:nvSpPr>
          <p:cNvPr id="10"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1"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14</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11786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zh-TW" altLang="en-US" b="1" dirty="0">
                <a:latin typeface="微軟正黑體" panose="020B0604030504040204" pitchFamily="34" charset="-120"/>
                <a:ea typeface="微軟正黑體" panose="020B0604030504040204" pitchFamily="34" charset="-120"/>
              </a:rPr>
              <a:t>壹、持有稅</a:t>
            </a:r>
          </a:p>
        </p:txBody>
      </p:sp>
      <p:sp>
        <p:nvSpPr>
          <p:cNvPr id="3" name="內容版面配置區 2"/>
          <p:cNvSpPr>
            <a:spLocks noGrp="1"/>
          </p:cNvSpPr>
          <p:nvPr>
            <p:ph idx="1"/>
          </p:nvPr>
        </p:nvSpPr>
        <p:spPr>
          <a:xfrm>
            <a:off x="611560" y="1196752"/>
            <a:ext cx="8229600" cy="4713387"/>
          </a:xfrm>
        </p:spPr>
        <p:txBody>
          <a:bodyPr vert="horz" lIns="91440" tIns="45720" rIns="91440" bIns="45720" rtlCol="0">
            <a:normAutofit/>
          </a:bodyPr>
          <a:lstStyle/>
          <a:p>
            <a:pPr marL="0" indent="0">
              <a:buNone/>
            </a:pPr>
            <a:r>
              <a:rPr lang="en-US" altLang="zh-TW" b="1" dirty="0" smtClean="0">
                <a:solidFill>
                  <a:srgbClr val="0070C0"/>
                </a:solidFill>
                <a:latin typeface="微軟正黑體" panose="020B0604030504040204" pitchFamily="34" charset="-120"/>
                <a:ea typeface="微軟正黑體" panose="020B0604030504040204" pitchFamily="34" charset="-120"/>
              </a:rPr>
              <a:t>(</a:t>
            </a:r>
            <a:r>
              <a:rPr lang="zh-TW" altLang="en-US" b="1" dirty="0" smtClean="0">
                <a:solidFill>
                  <a:srgbClr val="0070C0"/>
                </a:solidFill>
                <a:latin typeface="微軟正黑體" panose="020B0604030504040204" pitchFamily="34" charset="-120"/>
                <a:ea typeface="微軟正黑體" panose="020B0604030504040204" pitchFamily="34" charset="-120"/>
              </a:rPr>
              <a:t>三</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smtClean="0">
                <a:solidFill>
                  <a:srgbClr val="0070C0"/>
                </a:solidFill>
                <a:latin typeface="微軟正黑體" panose="020B0604030504040204" pitchFamily="34" charset="-120"/>
                <a:ea typeface="微軟正黑體" panose="020B0604030504040204" pitchFamily="34" charset="-120"/>
              </a:rPr>
              <a:t>房屋稅之節稅</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  </a:t>
            </a:r>
            <a:r>
              <a:rPr lang="en-US" altLang="zh-TW" sz="2600" b="1" dirty="0" smtClean="0">
                <a:latin typeface="微軟正黑體" panose="020B0604030504040204" pitchFamily="34" charset="-120"/>
                <a:ea typeface="微軟正黑體" panose="020B0604030504040204" pitchFamily="34" charset="-120"/>
              </a:rPr>
              <a:t>1.</a:t>
            </a:r>
            <a:r>
              <a:rPr lang="zh-TW" altLang="en-US" sz="2600" b="1" dirty="0" smtClean="0">
                <a:latin typeface="微軟正黑體" panose="020B0604030504040204" pitchFamily="34" charset="-120"/>
                <a:ea typeface="微軟正黑體" panose="020B0604030504040204" pitchFamily="34" charset="-120"/>
              </a:rPr>
              <a:t>住家用房屋屬於</a:t>
            </a:r>
            <a:r>
              <a:rPr lang="en-US" altLang="zh-TW" sz="2600" b="1" dirty="0" smtClean="0">
                <a:latin typeface="微軟正黑體" panose="020B0604030504040204" pitchFamily="34" charset="-120"/>
                <a:ea typeface="微軟正黑體" panose="020B0604030504040204" pitchFamily="34" charset="-120"/>
              </a:rPr>
              <a:t>(</a:t>
            </a:r>
            <a:r>
              <a:rPr lang="zh-TW" altLang="en-US" sz="2600" b="1" dirty="0" smtClean="0">
                <a:latin typeface="微軟正黑體" panose="020B0604030504040204" pitchFamily="34" charset="-120"/>
                <a:ea typeface="微軟正黑體" panose="020B0604030504040204" pitchFamily="34" charset="-120"/>
              </a:rPr>
              <a:t>自住使用</a:t>
            </a:r>
            <a:r>
              <a:rPr lang="en-US" altLang="zh-TW" sz="2600" b="1" dirty="0" smtClean="0">
                <a:latin typeface="微軟正黑體" panose="020B0604030504040204" pitchFamily="34" charset="-120"/>
                <a:ea typeface="微軟正黑體" panose="020B0604030504040204" pitchFamily="34" charset="-120"/>
              </a:rPr>
              <a:t>)</a:t>
            </a:r>
            <a:endParaRPr lang="en-US" altLang="zh-TW" sz="2600" b="1" dirty="0">
              <a:latin typeface="微軟正黑體" panose="020B0604030504040204" pitchFamily="34" charset="-120"/>
              <a:ea typeface="微軟正黑體" panose="020B0604030504040204" pitchFamily="34" charset="-120"/>
            </a:endParaRPr>
          </a:p>
          <a:p>
            <a:pPr marL="0" indent="0">
              <a:buNone/>
            </a:pPr>
            <a:r>
              <a:rPr lang="zh-TW" altLang="en-US" sz="2600" dirty="0">
                <a:latin typeface="微軟正黑體" panose="020B0604030504040204" pitchFamily="34" charset="-120"/>
                <a:ea typeface="微軟正黑體" panose="020B0604030504040204" pitchFamily="34" charset="-120"/>
              </a:rPr>
              <a:t>     </a:t>
            </a:r>
            <a:r>
              <a:rPr lang="zh-TW" altLang="en-US" sz="2600" dirty="0" smtClean="0">
                <a:latin typeface="微軟正黑體" panose="020B0604030504040204" pitchFamily="34" charset="-120"/>
                <a:ea typeface="微軟正黑體" panose="020B0604030504040204" pitchFamily="34" charset="-120"/>
              </a:rPr>
              <a:t> 個人</a:t>
            </a:r>
            <a:r>
              <a:rPr lang="zh-TW" altLang="en-US" sz="2600" dirty="0">
                <a:latin typeface="微軟正黑體" panose="020B0604030504040204" pitchFamily="34" charset="-120"/>
                <a:ea typeface="微軟正黑體" panose="020B0604030504040204" pitchFamily="34" charset="-120"/>
              </a:rPr>
              <a:t>所有之住家用房屋符合規定，屬供自住使用。</a:t>
            </a:r>
            <a:endParaRPr lang="en-US" altLang="zh-TW" sz="2600" dirty="0">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  </a:t>
            </a:r>
            <a:r>
              <a:rPr lang="en-US" altLang="zh-TW" sz="2600" b="1" dirty="0" smtClean="0">
                <a:latin typeface="微軟正黑體" panose="020B0604030504040204" pitchFamily="34" charset="-120"/>
                <a:ea typeface="微軟正黑體" panose="020B0604030504040204" pitchFamily="34" charset="-120"/>
              </a:rPr>
              <a:t>2.</a:t>
            </a:r>
            <a:r>
              <a:rPr lang="zh-TW" altLang="en-US" sz="2600" b="1" dirty="0" smtClean="0">
                <a:latin typeface="微軟正黑體" panose="020B0604030504040204" pitchFamily="34" charset="-120"/>
                <a:ea typeface="微軟正黑體" panose="020B0604030504040204" pitchFamily="34" charset="-120"/>
              </a:rPr>
              <a:t>稅基及稅率</a:t>
            </a:r>
            <a:r>
              <a:rPr lang="en-US" altLang="zh-TW" sz="2600" b="1" dirty="0" smtClean="0">
                <a:latin typeface="微軟正黑體" panose="020B0604030504040204" pitchFamily="34" charset="-120"/>
                <a:ea typeface="微軟正黑體" panose="020B0604030504040204" pitchFamily="34" charset="-120"/>
              </a:rPr>
              <a:t>:</a:t>
            </a:r>
            <a:r>
              <a:rPr lang="zh-TW" altLang="en-US" sz="2600" b="1" dirty="0" smtClean="0">
                <a:latin typeface="微軟正黑體" panose="020B0604030504040204" pitchFamily="34" charset="-120"/>
                <a:ea typeface="微軟正黑體" panose="020B0604030504040204" pitchFamily="34" charset="-120"/>
              </a:rPr>
              <a:t>稅基為</a:t>
            </a:r>
            <a:r>
              <a:rPr lang="zh-TW" altLang="en-US" sz="2600" b="1" dirty="0" smtClean="0">
                <a:solidFill>
                  <a:srgbClr val="0070C0"/>
                </a:solidFill>
                <a:latin typeface="微軟正黑體" panose="020B0604030504040204" pitchFamily="34" charset="-120"/>
                <a:ea typeface="微軟正黑體" panose="020B0604030504040204" pitchFamily="34" charset="-120"/>
              </a:rPr>
              <a:t>房屋現值</a:t>
            </a:r>
            <a:endParaRPr lang="en-US" altLang="zh-TW" sz="2600" b="1" dirty="0" smtClean="0">
              <a:solidFill>
                <a:srgbClr val="0070C0"/>
              </a:solidFill>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      </a:t>
            </a:r>
            <a:r>
              <a:rPr lang="zh-TW" altLang="zh-TW" sz="2600" dirty="0" smtClean="0">
                <a:latin typeface="微軟正黑體" panose="020B0604030504040204" pitchFamily="34" charset="-120"/>
                <a:ea typeface="微軟正黑體" panose="020B0604030504040204" pitchFamily="34" charset="-120"/>
              </a:rPr>
              <a:t>自住</a:t>
            </a:r>
            <a:r>
              <a:rPr lang="zh-TW" altLang="en-US" sz="2600" dirty="0" smtClean="0">
                <a:latin typeface="微軟正黑體" panose="020B0604030504040204" pitchFamily="34" charset="-120"/>
                <a:ea typeface="微軟正黑體" panose="020B0604030504040204" pitchFamily="34" charset="-120"/>
              </a:rPr>
              <a:t>稅率</a:t>
            </a:r>
            <a:r>
              <a:rPr lang="en-US" altLang="zh-TW" sz="2600" dirty="0" smtClean="0">
                <a:latin typeface="微軟正黑體" panose="020B0604030504040204" pitchFamily="34" charset="-120"/>
                <a:ea typeface="微軟正黑體" panose="020B0604030504040204" pitchFamily="34" charset="-120"/>
              </a:rPr>
              <a:t>:</a:t>
            </a:r>
            <a:r>
              <a:rPr lang="en-US" altLang="zh-TW" sz="2600" b="1" dirty="0">
                <a:solidFill>
                  <a:srgbClr val="FF0000"/>
                </a:solidFill>
                <a:latin typeface="微軟正黑體" panose="020B0604030504040204" pitchFamily="34" charset="-120"/>
                <a:ea typeface="微軟正黑體" panose="020B0604030504040204" pitchFamily="34" charset="-120"/>
              </a:rPr>
              <a:t>1.2%</a:t>
            </a:r>
            <a:r>
              <a:rPr lang="zh-TW" altLang="en-US" sz="2600" dirty="0">
                <a:latin typeface="微軟正黑體" panose="020B0604030504040204" pitchFamily="34" charset="-120"/>
                <a:ea typeface="微軟正黑體" panose="020B0604030504040204" pitchFamily="34" charset="-120"/>
              </a:rPr>
              <a:t>；</a:t>
            </a:r>
            <a:r>
              <a:rPr lang="zh-TW" altLang="zh-TW" sz="2600" dirty="0">
                <a:latin typeface="微軟正黑體" panose="020B0604030504040204" pitchFamily="34" charset="-120"/>
                <a:ea typeface="微軟正黑體" panose="020B0604030504040204" pitchFamily="34" charset="-120"/>
              </a:rPr>
              <a:t>住家用其他</a:t>
            </a:r>
            <a:r>
              <a:rPr lang="en-US" altLang="zh-TW" sz="2600" dirty="0">
                <a:latin typeface="微軟正黑體" panose="020B0604030504040204" pitchFamily="34" charset="-120"/>
                <a:ea typeface="微軟正黑體" panose="020B0604030504040204" pitchFamily="34" charset="-120"/>
              </a:rPr>
              <a:t>:</a:t>
            </a:r>
            <a:r>
              <a:rPr lang="en-US" altLang="zh-TW" sz="2600" b="1" dirty="0">
                <a:solidFill>
                  <a:srgbClr val="FF0000"/>
                </a:solidFill>
                <a:latin typeface="微軟正黑體" panose="020B0604030504040204" pitchFamily="34" charset="-120"/>
                <a:ea typeface="微軟正黑體" panose="020B0604030504040204" pitchFamily="34" charset="-120"/>
              </a:rPr>
              <a:t>1.5%~3.6</a:t>
            </a:r>
            <a:r>
              <a:rPr lang="en-US" altLang="zh-TW" sz="2000" b="1" dirty="0" smtClean="0">
                <a:solidFill>
                  <a:srgbClr val="FF0000"/>
                </a:solidFill>
                <a:latin typeface="微軟正黑體" panose="020B0604030504040204" pitchFamily="34" charset="-120"/>
                <a:ea typeface="微軟正黑體" panose="020B0604030504040204" pitchFamily="34" charset="-120"/>
              </a:rPr>
              <a:t>%(</a:t>
            </a:r>
            <a:r>
              <a:rPr lang="zh-TW" altLang="en-US" sz="2000" b="1" dirty="0" smtClean="0">
                <a:solidFill>
                  <a:srgbClr val="FF0000"/>
                </a:solidFill>
                <a:latin typeface="微軟正黑體" panose="020B0604030504040204" pitchFamily="34" charset="-120"/>
                <a:ea typeface="微軟正黑體" panose="020B0604030504040204" pitchFamily="34" charset="-120"/>
              </a:rPr>
              <a:t>囤房稅</a:t>
            </a:r>
            <a:r>
              <a:rPr lang="en-US" altLang="zh-TW" sz="2000" b="1" dirty="0" smtClean="0">
                <a:solidFill>
                  <a:srgbClr val="FF0000"/>
                </a:solidFill>
                <a:latin typeface="微軟正黑體" panose="020B0604030504040204" pitchFamily="34" charset="-120"/>
                <a:ea typeface="微軟正黑體" panose="020B0604030504040204" pitchFamily="34" charset="-120"/>
              </a:rPr>
              <a:t>)</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zh-TW"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zh-TW" altLang="en-US" sz="2600" dirty="0">
              <a:latin typeface="微軟正黑體" panose="020B0604030504040204" pitchFamily="34" charset="-120"/>
              <a:ea typeface="微軟正黑體" panose="020B0604030504040204" pitchFamily="34" charset="-120"/>
            </a:endParaRPr>
          </a:p>
        </p:txBody>
      </p:sp>
      <p:sp>
        <p:nvSpPr>
          <p:cNvPr id="6" name="矩形 5"/>
          <p:cNvSpPr/>
          <p:nvPr/>
        </p:nvSpPr>
        <p:spPr>
          <a:xfrm>
            <a:off x="5674027" y="4278998"/>
            <a:ext cx="1440160" cy="489451"/>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solidFill>
                <a:srgbClr val="FF0000"/>
              </a:solidFill>
            </a:endParaRPr>
          </a:p>
        </p:txBody>
      </p:sp>
      <p:sp>
        <p:nvSpPr>
          <p:cNvPr id="7" name="文字方塊 6"/>
          <p:cNvSpPr txBox="1"/>
          <p:nvPr/>
        </p:nvSpPr>
        <p:spPr>
          <a:xfrm>
            <a:off x="8134365" y="3884492"/>
            <a:ext cx="492443" cy="2376264"/>
          </a:xfrm>
          <a:prstGeom prst="rect">
            <a:avLst/>
          </a:prstGeom>
          <a:solidFill>
            <a:srgbClr val="0070C0"/>
          </a:solidFill>
          <a:ln>
            <a:noFill/>
          </a:ln>
        </p:spPr>
        <p:txBody>
          <a:bodyPr vert="eaVert" wrap="square" rtlCol="0">
            <a:spAutoFit/>
          </a:bodyPr>
          <a:lstStyle/>
          <a:p>
            <a:r>
              <a:rPr lang="zh-TW" altLang="en-US" sz="2000" b="1" dirty="0" smtClean="0">
                <a:solidFill>
                  <a:srgbClr val="FFFF00"/>
                </a:solidFill>
              </a:rPr>
              <a:t>台</a:t>
            </a:r>
            <a:r>
              <a:rPr lang="zh-TW" altLang="en-US" sz="2000" b="1" dirty="0">
                <a:solidFill>
                  <a:srgbClr val="FFFF00"/>
                </a:solidFill>
              </a:rPr>
              <a:t>北</a:t>
            </a:r>
            <a:r>
              <a:rPr lang="zh-TW" altLang="en-US" sz="2000" b="1" dirty="0" smtClean="0">
                <a:solidFill>
                  <a:srgbClr val="FFFF00"/>
                </a:solidFill>
              </a:rPr>
              <a:t>市房屋稅徵收率</a:t>
            </a:r>
            <a:endParaRPr lang="zh-TW" altLang="en-US" sz="2000" b="1" dirty="0">
              <a:solidFill>
                <a:srgbClr val="FFFF00"/>
              </a:solidFill>
            </a:endParaRPr>
          </a:p>
        </p:txBody>
      </p:sp>
      <p:sp>
        <p:nvSpPr>
          <p:cNvPr id="8" name="向左箭號 7"/>
          <p:cNvSpPr/>
          <p:nvPr/>
        </p:nvSpPr>
        <p:spPr>
          <a:xfrm>
            <a:off x="7671191" y="4768449"/>
            <a:ext cx="250666" cy="477537"/>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0"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1"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15</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2" name="矩形 11"/>
          <p:cNvSpPr/>
          <p:nvPr/>
        </p:nvSpPr>
        <p:spPr>
          <a:xfrm>
            <a:off x="5674027" y="5072624"/>
            <a:ext cx="1440160" cy="87665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pic>
        <p:nvPicPr>
          <p:cNvPr id="9" name="圖片 8"/>
          <p:cNvPicPr>
            <a:picLocks noChangeAspect="1"/>
          </p:cNvPicPr>
          <p:nvPr/>
        </p:nvPicPr>
        <p:blipFill>
          <a:blip r:embed="rId2"/>
          <a:stretch>
            <a:fillRect/>
          </a:stretch>
        </p:blipFill>
        <p:spPr>
          <a:xfrm>
            <a:off x="861953" y="3663025"/>
            <a:ext cx="6477000" cy="2688383"/>
          </a:xfrm>
          <a:prstGeom prst="rect">
            <a:avLst/>
          </a:prstGeom>
        </p:spPr>
      </p:pic>
    </p:spTree>
    <p:extLst>
      <p:ext uri="{BB962C8B-B14F-4D97-AF65-F5344CB8AC3E}">
        <p14:creationId xmlns:p14="http://schemas.microsoft.com/office/powerpoint/2010/main" val="4128744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62881"/>
            <a:ext cx="8229600" cy="5099322"/>
          </a:xfrm>
        </p:spPr>
        <p:txBody>
          <a:bodyPr vert="horz" lIns="91440" tIns="45720" rIns="91440" bIns="45720" rtlCol="0">
            <a:normAutofit/>
          </a:bodyPr>
          <a:lstStyle/>
          <a:p>
            <a:pPr marL="0" indent="0">
              <a:buNone/>
            </a:pPr>
            <a:r>
              <a:rPr lang="en-US" altLang="zh-TW" sz="2600" b="1" dirty="0" smtClean="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四</a:t>
            </a:r>
            <a:r>
              <a:rPr lang="en-US" altLang="zh-TW" sz="2600" b="1" dirty="0" smtClean="0">
                <a:latin typeface="微軟正黑體" panose="020B0604030504040204" pitchFamily="34" charset="-120"/>
                <a:ea typeface="微軟正黑體" panose="020B0604030504040204" pitchFamily="34" charset="-120"/>
              </a:rPr>
              <a:t>)</a:t>
            </a:r>
            <a:r>
              <a:rPr lang="zh-TW" altLang="en-US" sz="2600" b="1" dirty="0" smtClean="0">
                <a:latin typeface="微軟正黑體" panose="020B0604030504040204" pitchFamily="34" charset="-120"/>
                <a:ea typeface="微軟正黑體" panose="020B0604030504040204" pitchFamily="34" charset="-120"/>
              </a:rPr>
              <a:t>住家</a:t>
            </a:r>
            <a:r>
              <a:rPr lang="zh-TW" altLang="en-US" sz="2600" b="1" dirty="0">
                <a:latin typeface="微軟正黑體" panose="020B0604030504040204" pitchFamily="34" charset="-120"/>
                <a:ea typeface="微軟正黑體" panose="020B0604030504040204" pitchFamily="34" charset="-120"/>
              </a:rPr>
              <a:t>用房屋供自住及公益</a:t>
            </a:r>
            <a:r>
              <a:rPr lang="zh-TW" altLang="en-US" sz="2600" b="1" dirty="0" smtClean="0">
                <a:latin typeface="微軟正黑體" panose="020B0604030504040204" pitchFamily="34" charset="-120"/>
                <a:ea typeface="微軟正黑體" panose="020B0604030504040204" pitchFamily="34" charset="-120"/>
              </a:rPr>
              <a:t>出租使用之</a:t>
            </a:r>
            <a:r>
              <a:rPr lang="zh-TW" altLang="en-US" sz="2600" b="1" dirty="0" smtClean="0">
                <a:solidFill>
                  <a:srgbClr val="FF0000"/>
                </a:solidFill>
                <a:latin typeface="微軟正黑體" panose="020B0604030504040204" pitchFamily="34" charset="-120"/>
                <a:ea typeface="微軟正黑體" panose="020B0604030504040204" pitchFamily="34" charset="-120"/>
              </a:rPr>
              <a:t>認定</a:t>
            </a:r>
            <a:r>
              <a:rPr lang="zh-TW" altLang="en-US" sz="2600" b="1" dirty="0">
                <a:solidFill>
                  <a:srgbClr val="FF0000"/>
                </a:solidFill>
                <a:latin typeface="微軟正黑體" panose="020B0604030504040204" pitchFamily="34" charset="-120"/>
                <a:ea typeface="微軟正黑體" panose="020B0604030504040204" pitchFamily="34" charset="-120"/>
              </a:rPr>
              <a:t>標準</a:t>
            </a:r>
            <a:r>
              <a:rPr lang="en-US" altLang="zh-TW" sz="2600" b="1" dirty="0" smtClean="0">
                <a:latin typeface="微軟正黑體" panose="020B0604030504040204" pitchFamily="34" charset="-120"/>
                <a:ea typeface="微軟正黑體" panose="020B0604030504040204" pitchFamily="34" charset="-120"/>
              </a:rPr>
              <a:t>)</a:t>
            </a:r>
          </a:p>
          <a:p>
            <a:pPr marL="0" lvl="0" indent="0">
              <a:spcBef>
                <a:spcPts val="0"/>
              </a:spcBef>
              <a:buNone/>
              <a:defRPr/>
            </a:pPr>
            <a:r>
              <a:rPr lang="en-US" altLang="zh-TW" sz="2400" b="1" dirty="0" smtClean="0">
                <a:solidFill>
                  <a:srgbClr val="FF0000"/>
                </a:solidFill>
                <a:latin typeface="微軟正黑體" panose="020B0604030504040204" pitchFamily="34" charset="-120"/>
                <a:ea typeface="微軟正黑體" panose="020B0604030504040204" pitchFamily="34" charset="-120"/>
              </a:rPr>
              <a:t>1.</a:t>
            </a:r>
            <a:r>
              <a:rPr lang="zh-TW" altLang="en-US" sz="2400" b="1" dirty="0">
                <a:solidFill>
                  <a:srgbClr val="FF0000"/>
                </a:solidFill>
              </a:rPr>
              <a:t>自住</a:t>
            </a:r>
            <a:r>
              <a:rPr lang="zh-TW" altLang="en-US" sz="2400" b="1" dirty="0" smtClean="0">
                <a:solidFill>
                  <a:srgbClr val="FF0000"/>
                </a:solidFill>
              </a:rPr>
              <a:t>使用：</a:t>
            </a:r>
            <a:endParaRPr lang="zh-TW" altLang="en-US" sz="2400" b="1" dirty="0">
              <a:solidFill>
                <a:srgbClr val="FF0000"/>
              </a:solidFill>
            </a:endParaRPr>
          </a:p>
          <a:p>
            <a:pPr marL="0" indent="0">
              <a:buNone/>
            </a:pPr>
            <a:endParaRPr lang="en-US" altLang="zh-TW" sz="2600" b="1"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spcBef>
                <a:spcPts val="0"/>
              </a:spcBef>
              <a:buNone/>
              <a:defRPr/>
            </a:pPr>
            <a:r>
              <a:rPr lang="zh-TW" altLang="en-US" sz="2400" b="1" dirty="0">
                <a:solidFill>
                  <a:srgbClr val="FF0000"/>
                </a:solidFill>
                <a:latin typeface="微軟正黑體" panose="020B0604030504040204" pitchFamily="34" charset="-120"/>
                <a:ea typeface="微軟正黑體" panose="020B0604030504040204" pitchFamily="34" charset="-120"/>
              </a:rPr>
              <a:t> </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0" indent="0">
              <a:spcBef>
                <a:spcPts val="0"/>
              </a:spcBef>
              <a:buNone/>
              <a:defRPr/>
            </a:pPr>
            <a:r>
              <a:rPr lang="en-US" altLang="zh-TW" sz="2400" b="1" dirty="0" smtClean="0">
                <a:solidFill>
                  <a:srgbClr val="FF0000"/>
                </a:solidFill>
                <a:latin typeface="微軟正黑體" panose="020B0604030504040204" pitchFamily="34" charset="-120"/>
                <a:ea typeface="微軟正黑體" panose="020B0604030504040204" pitchFamily="34" charset="-120"/>
              </a:rPr>
              <a:t>2</a:t>
            </a:r>
            <a:r>
              <a:rPr lang="en-US" altLang="zh-TW" sz="2400" b="1" dirty="0">
                <a:solidFill>
                  <a:srgbClr val="FF0000"/>
                </a:solidFill>
                <a:latin typeface="微軟正黑體" panose="020B0604030504040204" pitchFamily="34" charset="-120"/>
                <a:ea typeface="微軟正黑體" panose="020B0604030504040204" pitchFamily="34" charset="-120"/>
              </a:rPr>
              <a:t>. </a:t>
            </a:r>
            <a:r>
              <a:rPr lang="zh-TW" altLang="en-US" sz="2400" b="1" dirty="0">
                <a:solidFill>
                  <a:srgbClr val="FF0000"/>
                </a:solidFill>
                <a:latin typeface="微軟正黑體" panose="020B0604030504040204" pitchFamily="34" charset="-120"/>
                <a:ea typeface="微軟正黑體" panose="020B0604030504040204" pitchFamily="34" charset="-120"/>
              </a:rPr>
              <a:t>公益出租人出租使用：</a:t>
            </a:r>
          </a:p>
          <a:p>
            <a:pPr marL="0" indent="0">
              <a:buNone/>
            </a:pPr>
            <a:endParaRPr lang="zh-TW" altLang="en-US"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zh-TW" altLang="en-US" sz="2600" dirty="0">
              <a:latin typeface="微軟正黑體" panose="020B0604030504040204" pitchFamily="34" charset="-120"/>
              <a:ea typeface="微軟正黑體" panose="020B0604030504040204" pitchFamily="34" charset="-120"/>
            </a:endParaRPr>
          </a:p>
        </p:txBody>
      </p:sp>
      <p:sp>
        <p:nvSpPr>
          <p:cNvPr id="4" name="標題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a:spcBef>
                <a:spcPct val="0"/>
              </a:spcBef>
              <a:buNone/>
              <a:defRPr sz="4400" b="1">
                <a:latin typeface="+mj-lt"/>
                <a:ea typeface="+mj-ea"/>
                <a:cs typeface="+mj-cs"/>
              </a:defRPr>
            </a:lvl1pPr>
          </a:lstStyle>
          <a:p>
            <a:r>
              <a:rPr lang="zh-TW" altLang="en-US" dirty="0">
                <a:latin typeface="微軟正黑體" panose="020B0604030504040204" pitchFamily="34" charset="-120"/>
                <a:ea typeface="微軟正黑體" panose="020B0604030504040204" pitchFamily="34" charset="-120"/>
              </a:rPr>
              <a:t>壹、持有稅</a:t>
            </a:r>
          </a:p>
        </p:txBody>
      </p:sp>
      <p:graphicFrame>
        <p:nvGraphicFramePr>
          <p:cNvPr id="6" name="表格 5"/>
          <p:cNvGraphicFramePr>
            <a:graphicFrameLocks noGrp="1"/>
          </p:cNvGraphicFramePr>
          <p:nvPr>
            <p:extLst>
              <p:ext uri="{D42A27DB-BD31-4B8C-83A1-F6EECF244321}">
                <p14:modId xmlns:p14="http://schemas.microsoft.com/office/powerpoint/2010/main" val="2596489452"/>
              </p:ext>
            </p:extLst>
          </p:nvPr>
        </p:nvGraphicFramePr>
        <p:xfrm>
          <a:off x="475421" y="2348880"/>
          <a:ext cx="8211379" cy="1944216"/>
        </p:xfrm>
        <a:graphic>
          <a:graphicData uri="http://schemas.openxmlformats.org/drawingml/2006/table">
            <a:tbl>
              <a:tblPr firstRow="1" bandRow="1">
                <a:tableStyleId>{93296810-A885-4BE3-A3E7-6D5BEEA58F35}</a:tableStyleId>
              </a:tblPr>
              <a:tblGrid>
                <a:gridCol w="476733">
                  <a:extLst>
                    <a:ext uri="{9D8B030D-6E8A-4147-A177-3AD203B41FA5}">
                      <a16:colId xmlns:a16="http://schemas.microsoft.com/office/drawing/2014/main" xmlns="" val="20000"/>
                    </a:ext>
                  </a:extLst>
                </a:gridCol>
                <a:gridCol w="2143246">
                  <a:extLst>
                    <a:ext uri="{9D8B030D-6E8A-4147-A177-3AD203B41FA5}">
                      <a16:colId xmlns:a16="http://schemas.microsoft.com/office/drawing/2014/main" xmlns="" val="20001"/>
                    </a:ext>
                  </a:extLst>
                </a:gridCol>
                <a:gridCol w="5591400">
                  <a:extLst>
                    <a:ext uri="{9D8B030D-6E8A-4147-A177-3AD203B41FA5}">
                      <a16:colId xmlns:a16="http://schemas.microsoft.com/office/drawing/2014/main" xmlns="" val="20002"/>
                    </a:ext>
                  </a:extLst>
                </a:gridCol>
              </a:tblGrid>
              <a:tr h="48605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rPr>
                        <a:t>個人所有之住家用房屋符合下列情形者，屬供自住使用</a:t>
                      </a:r>
                      <a:endParaRPr lang="zh-TW" altLang="en-US" sz="2400" dirty="0" smtClean="0">
                        <a:solidFill>
                          <a:schemeClr val="tx1"/>
                        </a:solidFill>
                      </a:endParaRPr>
                    </a:p>
                  </a:txBody>
                  <a:tcPr/>
                </a:tc>
                <a:tc hMerge="1">
                  <a:txBody>
                    <a:bodyPr/>
                    <a:lstStyle/>
                    <a:p>
                      <a:endParaRPr lang="zh-TW" altLang="en-US"/>
                    </a:p>
                  </a:txBody>
                  <a:tcPr/>
                </a:tc>
                <a:tc hMerge="1">
                  <a:txBody>
                    <a:bodyPr/>
                    <a:lstStyle/>
                    <a:p>
                      <a:endParaRPr lang="zh-TW" altLang="en-US" dirty="0"/>
                    </a:p>
                  </a:txBody>
                  <a:tcPr/>
                </a:tc>
                <a:extLst>
                  <a:ext uri="{0D108BD9-81ED-4DB2-BD59-A6C34878D82A}">
                    <a16:rowId xmlns:a16="http://schemas.microsoft.com/office/drawing/2014/main" xmlns="" val="10000"/>
                  </a:ext>
                </a:extLst>
              </a:tr>
              <a:tr h="486054">
                <a:tc>
                  <a:txBody>
                    <a:bodyPr/>
                    <a:lstStyle/>
                    <a:p>
                      <a:r>
                        <a:rPr lang="en-US" altLang="zh-TW" sz="2400" dirty="0" smtClean="0">
                          <a:solidFill>
                            <a:srgbClr val="002060"/>
                          </a:solidFill>
                          <a:latin typeface="微軟正黑體" panose="020B0604030504040204" pitchFamily="34" charset="-120"/>
                          <a:ea typeface="微軟正黑體" panose="020B0604030504040204" pitchFamily="34" charset="-120"/>
                        </a:rPr>
                        <a:t>(1)</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lnR w="190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FF0000"/>
                          </a:solidFill>
                          <a:latin typeface="微軟正黑體" panose="020B0604030504040204" pitchFamily="34" charset="-120"/>
                          <a:ea typeface="微軟正黑體" panose="020B0604030504040204" pitchFamily="34" charset="-120"/>
                        </a:rPr>
                        <a:t>無出租</a:t>
                      </a:r>
                    </a:p>
                  </a:txBody>
                  <a:tcPr>
                    <a:lnL w="19050" cap="flat" cmpd="sng" algn="ctr">
                      <a:solidFill>
                        <a:schemeClr val="bg1"/>
                      </a:solidFill>
                      <a:prstDash val="solid"/>
                      <a:round/>
                      <a:headEnd type="none" w="med" len="med"/>
                      <a:tailEnd type="none" w="med" len="med"/>
                    </a:lnL>
                  </a:tcPr>
                </a:tc>
                <a:tc>
                  <a:txBody>
                    <a:bodyPr/>
                    <a:lstStyle/>
                    <a:p>
                      <a:r>
                        <a:rPr lang="zh-TW" altLang="en-US" sz="2000" dirty="0" smtClean="0">
                          <a:solidFill>
                            <a:srgbClr val="3513FF"/>
                          </a:solidFill>
                          <a:latin typeface="微軟正黑體" panose="020B0604030504040204" pitchFamily="34" charset="-120"/>
                          <a:ea typeface="微軟正黑體" panose="020B0604030504040204" pitchFamily="34" charset="-120"/>
                        </a:rPr>
                        <a:t>房屋無出租使用</a:t>
                      </a:r>
                      <a:endParaRPr lang="zh-TW" altLang="en-US" sz="2000" dirty="0">
                        <a:solidFill>
                          <a:srgbClr val="3513FF"/>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1"/>
                  </a:ext>
                </a:extLst>
              </a:tr>
              <a:tr h="486054">
                <a:tc>
                  <a:txBody>
                    <a:bodyPr/>
                    <a:lstStyle/>
                    <a:p>
                      <a:r>
                        <a:rPr lang="en-US" altLang="zh-TW" sz="2400" dirty="0" smtClean="0">
                          <a:solidFill>
                            <a:srgbClr val="002060"/>
                          </a:solidFill>
                          <a:latin typeface="微軟正黑體" panose="020B0604030504040204" pitchFamily="34" charset="-120"/>
                          <a:ea typeface="微軟正黑體" panose="020B0604030504040204" pitchFamily="34" charset="-120"/>
                        </a:rPr>
                        <a:t>(2)</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lnR w="190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FF0000"/>
                          </a:solidFill>
                          <a:latin typeface="微軟正黑體" panose="020B0604030504040204" pitchFamily="34" charset="-120"/>
                          <a:ea typeface="微軟正黑體" panose="020B0604030504040204" pitchFamily="34" charset="-120"/>
                        </a:rPr>
                        <a:t>所配直實際居住</a:t>
                      </a:r>
                      <a:endParaRPr lang="zh-TW" altLang="en-US" sz="2000" dirty="0">
                        <a:solidFill>
                          <a:srgbClr val="FF0000"/>
                        </a:solidFill>
                        <a:latin typeface="微軟正黑體" panose="020B0604030504040204" pitchFamily="34" charset="-120"/>
                        <a:ea typeface="微軟正黑體" panose="020B0604030504040204" pitchFamily="34" charset="-120"/>
                      </a:endParaRPr>
                    </a:p>
                  </a:txBody>
                  <a:tcPr>
                    <a:lnL w="19050" cap="flat" cmpd="sng" algn="ctr">
                      <a:solidFill>
                        <a:schemeClr val="bg1"/>
                      </a:solidFill>
                      <a:prstDash val="solid"/>
                      <a:round/>
                      <a:headEnd type="none" w="med" len="med"/>
                      <a:tailEnd type="none" w="med" len="med"/>
                    </a:lnL>
                  </a:tcPr>
                </a:tc>
                <a:tc>
                  <a:txBody>
                    <a:bodyPr/>
                    <a:lstStyle/>
                    <a:p>
                      <a:r>
                        <a:rPr lang="zh-TW" altLang="en-US" sz="2000" dirty="0" smtClean="0">
                          <a:solidFill>
                            <a:srgbClr val="3513FF"/>
                          </a:solidFill>
                          <a:latin typeface="微軟正黑體" panose="020B0604030504040204" pitchFamily="34" charset="-120"/>
                          <a:ea typeface="微軟正黑體" panose="020B0604030504040204" pitchFamily="34" charset="-120"/>
                        </a:rPr>
                        <a:t>供本人、配偶或直系親屬實際居住使用</a:t>
                      </a:r>
                      <a:endParaRPr lang="zh-TW" altLang="en-US" sz="2000" dirty="0">
                        <a:solidFill>
                          <a:srgbClr val="3513FF"/>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2"/>
                  </a:ext>
                </a:extLst>
              </a:tr>
              <a:tr h="486054">
                <a:tc>
                  <a:txBody>
                    <a:bodyPr/>
                    <a:lstStyle/>
                    <a:p>
                      <a:r>
                        <a:rPr lang="en-US" altLang="zh-TW" sz="2400" dirty="0" smtClean="0">
                          <a:solidFill>
                            <a:srgbClr val="002060"/>
                          </a:solidFill>
                          <a:latin typeface="微軟正黑體" panose="020B0604030504040204" pitchFamily="34" charset="-120"/>
                          <a:ea typeface="微軟正黑體" panose="020B0604030504040204" pitchFamily="34" charset="-120"/>
                        </a:rPr>
                        <a:t>(3)</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lnR w="190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FF0000"/>
                          </a:solidFill>
                          <a:latin typeface="微軟正黑體" panose="020B0604030504040204" pitchFamily="34" charset="-120"/>
                          <a:ea typeface="微軟正黑體" panose="020B0604030504040204" pitchFamily="34" charset="-120"/>
                        </a:rPr>
                        <a:t>所配未全國</a:t>
                      </a:r>
                      <a:r>
                        <a:rPr lang="en-US" altLang="zh-TW" sz="2000" dirty="0" smtClean="0">
                          <a:solidFill>
                            <a:srgbClr val="FF0000"/>
                          </a:solidFill>
                          <a:latin typeface="微軟正黑體" panose="020B0604030504040204" pitchFamily="34" charset="-120"/>
                          <a:ea typeface="微軟正黑體" panose="020B0604030504040204" pitchFamily="34" charset="-120"/>
                        </a:rPr>
                        <a:t>3</a:t>
                      </a:r>
                      <a:r>
                        <a:rPr lang="zh-TW" altLang="en-US" sz="2000" dirty="0" smtClean="0">
                          <a:solidFill>
                            <a:srgbClr val="FF0000"/>
                          </a:solidFill>
                          <a:latin typeface="微軟正黑體" panose="020B0604030504040204" pitchFamily="34" charset="-120"/>
                          <a:ea typeface="微軟正黑體" panose="020B0604030504040204" pitchFamily="34" charset="-120"/>
                        </a:rPr>
                        <a:t>戶</a:t>
                      </a:r>
                      <a:endParaRPr lang="zh-TW" altLang="en-US" sz="2000" dirty="0">
                        <a:solidFill>
                          <a:srgbClr val="FF0000"/>
                        </a:solidFill>
                        <a:latin typeface="微軟正黑體" panose="020B0604030504040204" pitchFamily="34" charset="-120"/>
                        <a:ea typeface="微軟正黑體" panose="020B0604030504040204" pitchFamily="34" charset="-120"/>
                      </a:endParaRPr>
                    </a:p>
                  </a:txBody>
                  <a:tcPr>
                    <a:lnL w="19050" cap="flat" cmpd="sng" algn="ctr">
                      <a:solidFill>
                        <a:schemeClr val="bg1"/>
                      </a:solidFill>
                      <a:prstDash val="solid"/>
                      <a:round/>
                      <a:headEnd type="none" w="med" len="med"/>
                      <a:tailEnd type="none" w="med" len="med"/>
                    </a:lnL>
                  </a:tcPr>
                </a:tc>
                <a:tc>
                  <a:txBody>
                    <a:bodyPr/>
                    <a:lstStyle/>
                    <a:p>
                      <a:r>
                        <a:rPr lang="zh-TW" altLang="en-US" sz="2000" dirty="0" smtClean="0">
                          <a:solidFill>
                            <a:srgbClr val="3513FF"/>
                          </a:solidFill>
                          <a:latin typeface="微軟正黑體" panose="020B0604030504040204" pitchFamily="34" charset="-120"/>
                          <a:ea typeface="微軟正黑體" panose="020B0604030504040204" pitchFamily="34" charset="-120"/>
                        </a:rPr>
                        <a:t>本人、配偶及未成年子女全國合計三戶以內</a:t>
                      </a:r>
                      <a:endParaRPr lang="zh-TW" altLang="en-US" sz="2000" dirty="0">
                        <a:solidFill>
                          <a:srgbClr val="3513FF"/>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3"/>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465404962"/>
              </p:ext>
            </p:extLst>
          </p:nvPr>
        </p:nvGraphicFramePr>
        <p:xfrm>
          <a:off x="429886" y="4898856"/>
          <a:ext cx="8256914" cy="1554480"/>
        </p:xfrm>
        <a:graphic>
          <a:graphicData uri="http://schemas.openxmlformats.org/drawingml/2006/table">
            <a:tbl>
              <a:tblPr firstRow="1" bandRow="1">
                <a:tableStyleId>{5C22544A-7EE6-4342-B048-85BDC9FD1C3A}</a:tableStyleId>
              </a:tblPr>
              <a:tblGrid>
                <a:gridCol w="8256914">
                  <a:extLst>
                    <a:ext uri="{9D8B030D-6E8A-4147-A177-3AD203B41FA5}">
                      <a16:colId xmlns:a16="http://schemas.microsoft.com/office/drawing/2014/main" xmlns="" val="20000"/>
                    </a:ext>
                  </a:extLst>
                </a:gridCol>
              </a:tblGrid>
              <a:tr h="436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rPr>
                        <a:t>房屋屬公益出租人出租使用</a:t>
                      </a:r>
                      <a:endParaRPr lang="en-US" altLang="zh-TW" sz="2400" b="1" dirty="0" smtClean="0">
                        <a:solidFill>
                          <a:schemeClr val="tx1"/>
                        </a:solidFill>
                      </a:endParaRPr>
                    </a:p>
                  </a:txBody>
                  <a:tcPr/>
                </a:tc>
                <a:extLst>
                  <a:ext uri="{0D108BD9-81ED-4DB2-BD59-A6C34878D82A}">
                    <a16:rowId xmlns:a16="http://schemas.microsoft.com/office/drawing/2014/main" xmlns="" val="10000"/>
                  </a:ext>
                </a:extLst>
              </a:tr>
              <a:tr h="3778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002060"/>
                          </a:solidFill>
                          <a:latin typeface="微軟正黑體" panose="020B0604030504040204" pitchFamily="34" charset="-120"/>
                          <a:ea typeface="微軟正黑體" panose="020B0604030504040204" pitchFamily="34" charset="-120"/>
                        </a:rPr>
                        <a:t>指持有直轄市、縣（市）主管機關核發公益出租人核定函之公益出租人</a:t>
                      </a:r>
                      <a:endParaRPr lang="zh-TW" altLang="en-US" sz="2000" dirty="0">
                        <a:solidFill>
                          <a:srgbClr val="00206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1"/>
                  </a:ext>
                </a:extLst>
              </a:tr>
              <a:tr h="668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002060"/>
                          </a:solidFill>
                          <a:latin typeface="微軟正黑體" panose="020B0604030504040204" pitchFamily="34" charset="-120"/>
                          <a:ea typeface="微軟正黑體" panose="020B0604030504040204" pitchFamily="34" charset="-120"/>
                        </a:rPr>
                        <a:t>將房屋出租予領有政府最近年度核發之租金補貼核定函或資格證明之中低所得家庭供住家使用者</a:t>
                      </a:r>
                      <a:endParaRPr lang="zh-TW" altLang="en-US" sz="2000" dirty="0">
                        <a:solidFill>
                          <a:srgbClr val="00206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2"/>
                  </a:ext>
                </a:extLst>
              </a:tr>
            </a:tbl>
          </a:graphicData>
        </a:graphic>
      </p:graphicFrame>
      <p:sp>
        <p:nvSpPr>
          <p:cNvPr id="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9"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16</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4080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71400"/>
            <a:ext cx="8820472" cy="1143000"/>
          </a:xfrm>
        </p:spPr>
        <p:txBody>
          <a:bodyPr>
            <a:noAutofit/>
          </a:bodyPr>
          <a:lstStyle/>
          <a:p>
            <a:pPr marL="0" indent="0"/>
            <a:r>
              <a:rPr lang="en-US" altLang="zh-TW" sz="30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五</a:t>
            </a:r>
            <a:r>
              <a:rPr lang="en-US" altLang="zh-TW" sz="30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自用住宅地價稅與自住房屋房屋稅 </a:t>
            </a:r>
            <a:r>
              <a:rPr lang="zh-TW" altLang="en-US" sz="3000" b="1" dirty="0">
                <a:solidFill>
                  <a:srgbClr val="FF0000"/>
                </a:solidFill>
                <a:latin typeface="微軟正黑體" panose="020B0604030504040204" pitchFamily="34" charset="-120"/>
                <a:ea typeface="微軟正黑體" panose="020B0604030504040204" pitchFamily="34" charset="-120"/>
              </a:rPr>
              <a:t>優惠比較表</a:t>
            </a:r>
            <a:endParaRPr lang="en-US" altLang="zh-TW" sz="3000" b="1" dirty="0">
              <a:latin typeface="微軟正黑體" panose="020B0604030504040204" pitchFamily="34" charset="-120"/>
              <a:ea typeface="微軟正黑體" panose="020B0604030504040204" pitchFamily="34"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96654889"/>
              </p:ext>
            </p:extLst>
          </p:nvPr>
        </p:nvGraphicFramePr>
        <p:xfrm>
          <a:off x="215516" y="636064"/>
          <a:ext cx="8712968" cy="5840296"/>
        </p:xfrm>
        <a:graphic>
          <a:graphicData uri="http://schemas.openxmlformats.org/drawingml/2006/table">
            <a:tbl>
              <a:tblPr firstRow="1" bandRow="1">
                <a:tableStyleId>{7DF18680-E054-41AD-8BC1-D1AEF772440D}</a:tableStyleId>
              </a:tblPr>
              <a:tblGrid>
                <a:gridCol w="620851">
                  <a:extLst>
                    <a:ext uri="{9D8B030D-6E8A-4147-A177-3AD203B41FA5}">
                      <a16:colId xmlns:a16="http://schemas.microsoft.com/office/drawing/2014/main" xmlns="" val="20000"/>
                    </a:ext>
                  </a:extLst>
                </a:gridCol>
                <a:gridCol w="1611397">
                  <a:extLst>
                    <a:ext uri="{9D8B030D-6E8A-4147-A177-3AD203B41FA5}">
                      <a16:colId xmlns:a16="http://schemas.microsoft.com/office/drawing/2014/main" xmlns="" val="20001"/>
                    </a:ext>
                  </a:extLst>
                </a:gridCol>
                <a:gridCol w="2962848">
                  <a:extLst>
                    <a:ext uri="{9D8B030D-6E8A-4147-A177-3AD203B41FA5}">
                      <a16:colId xmlns:a16="http://schemas.microsoft.com/office/drawing/2014/main" xmlns="" val="20002"/>
                    </a:ext>
                  </a:extLst>
                </a:gridCol>
                <a:gridCol w="3517872">
                  <a:extLst>
                    <a:ext uri="{9D8B030D-6E8A-4147-A177-3AD203B41FA5}">
                      <a16:colId xmlns:a16="http://schemas.microsoft.com/office/drawing/2014/main" xmlns="" val="20003"/>
                    </a:ext>
                  </a:extLst>
                </a:gridCol>
              </a:tblGrid>
              <a:tr h="333354">
                <a:tc rowSpan="2" gridSpan="2">
                  <a:txBody>
                    <a:bodyPr/>
                    <a:lstStyle/>
                    <a:p>
                      <a:pPr algn="ctr"/>
                      <a:r>
                        <a:rPr lang="zh-TW" altLang="en-US" sz="2000" b="1" dirty="0" smtClean="0"/>
                        <a:t>項目</a:t>
                      </a:r>
                      <a:endParaRPr lang="zh-TW" altLang="en-US" sz="2000" b="1" dirty="0"/>
                    </a:p>
                  </a:txBody>
                  <a:tcPr anchor="ctr">
                    <a:lnR w="12700" cap="flat" cmpd="sng" algn="ctr">
                      <a:solidFill>
                        <a:schemeClr val="bg1"/>
                      </a:solidFill>
                      <a:prstDash val="solid"/>
                      <a:round/>
                      <a:headEnd type="none" w="med" len="med"/>
                      <a:tailEnd type="none" w="med" len="med"/>
                    </a:lnR>
                    <a:solidFill>
                      <a:srgbClr val="33CCCC"/>
                    </a:solidFill>
                  </a:tcPr>
                </a:tc>
                <a:tc rowSpan="2" hMerge="1">
                  <a:txBody>
                    <a:bodyPr/>
                    <a:lstStyle/>
                    <a:p>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t>自用住宅</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33CCCC"/>
                    </a:solidFill>
                  </a:tcPr>
                </a:tc>
                <a:tc>
                  <a:txBody>
                    <a:bodyPr/>
                    <a:lstStyle/>
                    <a:p>
                      <a:pPr algn="ctr"/>
                      <a:r>
                        <a:rPr lang="zh-TW" altLang="en-US" sz="2000" b="1" dirty="0" smtClean="0"/>
                        <a:t>自住房屋</a:t>
                      </a:r>
                      <a:endParaRPr lang="zh-TW" altLang="en-US" sz="2000" b="1" dirty="0"/>
                    </a:p>
                  </a:txBody>
                  <a:tcPr anchor="ctr">
                    <a:lnB w="12700" cap="flat" cmpd="sng" algn="ctr">
                      <a:solidFill>
                        <a:schemeClr val="bg1"/>
                      </a:solidFill>
                      <a:prstDash val="solid"/>
                      <a:round/>
                      <a:headEnd type="none" w="med" len="med"/>
                      <a:tailEnd type="none" w="med" len="med"/>
                    </a:lnB>
                    <a:solidFill>
                      <a:srgbClr val="33CCCC"/>
                    </a:solidFill>
                  </a:tcPr>
                </a:tc>
                <a:extLst>
                  <a:ext uri="{0D108BD9-81ED-4DB2-BD59-A6C34878D82A}">
                    <a16:rowId xmlns:a16="http://schemas.microsoft.com/office/drawing/2014/main" xmlns="" val="10000"/>
                  </a:ext>
                </a:extLst>
              </a:tr>
              <a:tr h="393274">
                <a:tc gridSpan="2" vMerge="1">
                  <a:txBody>
                    <a:bodyPr/>
                    <a:lstStyle/>
                    <a:p>
                      <a:endParaRPr lang="zh-TW" altLang="en-US" dirty="0"/>
                    </a:p>
                  </a:txBody>
                  <a:tcPr/>
                </a:tc>
                <a:tc hMerge="1" vMerge="1">
                  <a:txBody>
                    <a:bodyPr/>
                    <a:lstStyle/>
                    <a:p>
                      <a:endParaRPr lang="zh-TW" altLang="en-US" dirty="0"/>
                    </a:p>
                  </a:txBody>
                  <a:tcPr/>
                </a:tc>
                <a:tc>
                  <a:txBody>
                    <a:bodyPr/>
                    <a:lstStyle/>
                    <a:p>
                      <a:pPr algn="ctr"/>
                      <a:r>
                        <a:rPr lang="zh-TW" altLang="en-US" sz="2000" b="1" dirty="0" smtClean="0"/>
                        <a:t>土地</a:t>
                      </a:r>
                      <a:endParaRPr lang="zh-TW" altLang="en-US" sz="2000" b="1"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3CCCC"/>
                    </a:solidFill>
                  </a:tcPr>
                </a:tc>
                <a:tc>
                  <a:txBody>
                    <a:bodyPr/>
                    <a:lstStyle/>
                    <a:p>
                      <a:pPr algn="ctr"/>
                      <a:r>
                        <a:rPr lang="zh-TW" altLang="en-US" sz="2000" b="1" dirty="0" smtClean="0"/>
                        <a:t>房屋</a:t>
                      </a:r>
                      <a:endParaRPr lang="zh-TW" altLang="en-US" sz="2000" b="1"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3CCCC"/>
                    </a:solidFill>
                  </a:tcPr>
                </a:tc>
                <a:extLst>
                  <a:ext uri="{0D108BD9-81ED-4DB2-BD59-A6C34878D82A}">
                    <a16:rowId xmlns:a16="http://schemas.microsoft.com/office/drawing/2014/main" xmlns="" val="10001"/>
                  </a:ext>
                </a:extLst>
              </a:tr>
              <a:tr h="393274">
                <a:tc gridSpan="2">
                  <a:txBody>
                    <a:bodyPr/>
                    <a:lstStyle/>
                    <a:p>
                      <a:pPr algn="ctr"/>
                      <a:r>
                        <a:rPr lang="zh-TW" altLang="en-US" b="1" dirty="0" smtClean="0"/>
                        <a:t>稅目</a:t>
                      </a:r>
                      <a:endParaRPr lang="zh-TW" altLang="en-US" b="1" dirty="0"/>
                    </a:p>
                  </a:txBody>
                  <a:tcPr/>
                </a:tc>
                <a:tc hMerge="1">
                  <a:txBody>
                    <a:bodyPr/>
                    <a:lstStyle/>
                    <a:p>
                      <a:endParaRPr lang="zh-TW" altLang="en-US"/>
                    </a:p>
                  </a:txBody>
                  <a:tcPr/>
                </a:tc>
                <a:tc>
                  <a:txBody>
                    <a:bodyPr/>
                    <a:lstStyle/>
                    <a:p>
                      <a:pPr algn="ctr"/>
                      <a:r>
                        <a:rPr lang="zh-TW" altLang="en-US" sz="1800" b="1" dirty="0" smtClean="0"/>
                        <a:t>地價稅</a:t>
                      </a:r>
                      <a:endParaRPr lang="zh-TW" altLang="en-US" sz="1800" b="1" dirty="0"/>
                    </a:p>
                  </a:txBody>
                  <a:tcPr anchor="ctr">
                    <a:lnT w="38100" cap="flat" cmpd="sng" algn="ctr">
                      <a:solidFill>
                        <a:schemeClr val="bg1"/>
                      </a:solidFill>
                      <a:prstDash val="solid"/>
                      <a:round/>
                      <a:headEnd type="none" w="med" len="med"/>
                      <a:tailEnd type="none" w="med" len="med"/>
                    </a:lnT>
                  </a:tcPr>
                </a:tc>
                <a:tc>
                  <a:txBody>
                    <a:bodyPr/>
                    <a:lstStyle/>
                    <a:p>
                      <a:pPr algn="ctr"/>
                      <a:r>
                        <a:rPr lang="zh-TW" altLang="en-US" sz="1800" b="1" dirty="0" smtClean="0"/>
                        <a:t>房屋稅</a:t>
                      </a:r>
                      <a:endParaRPr lang="zh-TW" altLang="en-US" sz="1800" b="1" dirty="0"/>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2"/>
                  </a:ext>
                </a:extLst>
              </a:tr>
              <a:tr h="393274">
                <a:tc gridSpan="2">
                  <a:txBody>
                    <a:bodyPr/>
                    <a:lstStyle/>
                    <a:p>
                      <a:pPr algn="ctr"/>
                      <a:r>
                        <a:rPr lang="zh-TW" altLang="en-US" b="1" dirty="0" smtClean="0"/>
                        <a:t>稅率</a:t>
                      </a:r>
                      <a:endParaRPr lang="zh-TW" altLang="en-US" b="1" dirty="0"/>
                    </a:p>
                  </a:txBody>
                  <a:tcPr/>
                </a:tc>
                <a:tc hMerge="1">
                  <a:txBody>
                    <a:bodyPr/>
                    <a:lstStyle/>
                    <a:p>
                      <a:endParaRPr lang="zh-TW" altLang="en-US"/>
                    </a:p>
                  </a:txBody>
                  <a:tcPr/>
                </a:tc>
                <a:tc>
                  <a:txBody>
                    <a:bodyPr/>
                    <a:lstStyle/>
                    <a:p>
                      <a:pPr algn="ctr"/>
                      <a:r>
                        <a:rPr lang="en-US" altLang="zh-TW" sz="1800" b="1" dirty="0" smtClean="0">
                          <a:solidFill>
                            <a:srgbClr val="FF0000"/>
                          </a:solidFill>
                          <a:latin typeface="微軟正黑體" panose="020B0604030504040204" pitchFamily="34" charset="-120"/>
                          <a:ea typeface="微軟正黑體" panose="020B0604030504040204" pitchFamily="34" charset="-120"/>
                        </a:rPr>
                        <a:t>2</a:t>
                      </a:r>
                      <a:r>
                        <a:rPr lang="zh-TW" altLang="en-US" sz="1800" b="1" dirty="0" smtClean="0">
                          <a:solidFill>
                            <a:srgbClr val="FF0000"/>
                          </a:solidFill>
                          <a:latin typeface="微軟正黑體" panose="020B0604030504040204" pitchFamily="34" charset="-120"/>
                          <a:ea typeface="微軟正黑體" panose="020B0604030504040204" pitchFamily="34" charset="-120"/>
                        </a:rPr>
                        <a:t> </a:t>
                      </a:r>
                      <a:r>
                        <a:rPr lang="en-US" altLang="zh-TW" sz="1800" b="1" dirty="0" smtClean="0">
                          <a:solidFill>
                            <a:srgbClr val="FF0000"/>
                          </a:solidFill>
                          <a:latin typeface="微軟正黑體" panose="020B0604030504040204" pitchFamily="34" charset="-120"/>
                          <a:ea typeface="微軟正黑體" panose="020B0604030504040204" pitchFamily="34" charset="-120"/>
                          <a:cs typeface="Lucida Sans Unicode"/>
                        </a:rPr>
                        <a:t>‰</a:t>
                      </a:r>
                      <a:endParaRPr lang="zh-TW" altLang="en-US" sz="1800" dirty="0"/>
                    </a:p>
                  </a:txBody>
                  <a:tcPr anchor="ctr"/>
                </a:tc>
                <a:tc>
                  <a:txBody>
                    <a:bodyPr/>
                    <a:lstStyle/>
                    <a:p>
                      <a:pPr algn="ctr"/>
                      <a:r>
                        <a:rPr lang="en-US" altLang="zh-TW" sz="1800" b="1" dirty="0" smtClean="0">
                          <a:solidFill>
                            <a:srgbClr val="FF0000"/>
                          </a:solidFill>
                          <a:latin typeface="微軟正黑體" panose="020B0604030504040204" pitchFamily="34" charset="-120"/>
                          <a:ea typeface="微軟正黑體" panose="020B0604030504040204" pitchFamily="34" charset="-120"/>
                        </a:rPr>
                        <a:t>1.2%</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0003"/>
                  </a:ext>
                </a:extLst>
              </a:tr>
              <a:tr h="549507">
                <a:tc rowSpan="6">
                  <a:txBody>
                    <a:bodyPr/>
                    <a:lstStyle/>
                    <a:p>
                      <a:pPr algn="ctr"/>
                      <a:r>
                        <a:rPr lang="zh-TW" altLang="en-US" b="1" dirty="0" smtClean="0"/>
                        <a:t>要</a:t>
                      </a:r>
                      <a:endParaRPr lang="en-US" altLang="zh-TW" b="1" dirty="0" smtClean="0"/>
                    </a:p>
                    <a:p>
                      <a:pPr algn="ctr"/>
                      <a:endParaRPr lang="en-US" altLang="zh-TW" b="1" dirty="0" smtClean="0"/>
                    </a:p>
                    <a:p>
                      <a:pPr algn="ctr"/>
                      <a:endParaRPr lang="en-US" altLang="zh-TW" b="1" dirty="0" smtClean="0"/>
                    </a:p>
                    <a:p>
                      <a:pPr algn="ctr"/>
                      <a:r>
                        <a:rPr lang="zh-TW" altLang="en-US" b="1" dirty="0" smtClean="0"/>
                        <a:t>件</a:t>
                      </a:r>
                      <a:endParaRPr lang="zh-TW" altLang="en-US" b="1" dirty="0"/>
                    </a:p>
                  </a:txBody>
                  <a:tcPr anchor="ctr"/>
                </a:tc>
                <a:tc>
                  <a:txBody>
                    <a:bodyPr/>
                    <a:lstStyle/>
                    <a:p>
                      <a:r>
                        <a:rPr lang="zh-TW" altLang="en-US" b="1" dirty="0" smtClean="0"/>
                        <a:t>設籍</a:t>
                      </a:r>
                      <a:endParaRPr lang="zh-TW" altLang="en-US" b="1" dirty="0"/>
                    </a:p>
                  </a:txBody>
                  <a:tcPr anchor="ctr"/>
                </a:tc>
                <a:tc>
                  <a:txBody>
                    <a:bodyPr/>
                    <a:lstStyle/>
                    <a:p>
                      <a:r>
                        <a:rPr lang="zh-TW" altLang="en-US" sz="1600" dirty="0" smtClean="0"/>
                        <a:t>所有權人</a:t>
                      </a:r>
                      <a:r>
                        <a:rPr lang="zh-TW" altLang="en-US" sz="1600" dirty="0" smtClean="0">
                          <a:solidFill>
                            <a:srgbClr val="FF0000"/>
                          </a:solidFill>
                        </a:rPr>
                        <a:t>本人</a:t>
                      </a:r>
                      <a:r>
                        <a:rPr lang="zh-TW" altLang="en-US" sz="1600" dirty="0" smtClean="0"/>
                        <a:t>或其</a:t>
                      </a:r>
                      <a:r>
                        <a:rPr lang="zh-TW" altLang="en-US" sz="1600" dirty="0" smtClean="0">
                          <a:solidFill>
                            <a:srgbClr val="FF0000"/>
                          </a:solidFill>
                        </a:rPr>
                        <a:t>配偶</a:t>
                      </a:r>
                      <a:r>
                        <a:rPr lang="zh-TW" altLang="en-US" sz="1600" dirty="0" smtClean="0"/>
                        <a:t>、</a:t>
                      </a:r>
                      <a:r>
                        <a:rPr lang="zh-TW" altLang="en-US" sz="1600" dirty="0" smtClean="0">
                          <a:solidFill>
                            <a:srgbClr val="FF0000"/>
                          </a:solidFill>
                        </a:rPr>
                        <a:t>直系親屬</a:t>
                      </a:r>
                      <a:r>
                        <a:rPr lang="zh-TW" altLang="en-US" sz="1600" dirty="0" smtClean="0"/>
                        <a:t>在該地辦妥戶籍登記</a:t>
                      </a:r>
                      <a:endParaRPr lang="zh-TW" altLang="en-US" sz="1600" dirty="0"/>
                    </a:p>
                  </a:txBody>
                  <a:tcPr anchor="ctr"/>
                </a:tc>
                <a:tc>
                  <a:txBody>
                    <a:bodyPr/>
                    <a:lstStyle/>
                    <a:p>
                      <a:r>
                        <a:rPr lang="zh-TW" altLang="en-US" sz="1600" dirty="0" smtClean="0"/>
                        <a:t>無規定</a:t>
                      </a:r>
                      <a:endParaRPr lang="zh-TW" altLang="en-US" sz="1600" dirty="0"/>
                    </a:p>
                  </a:txBody>
                  <a:tcPr anchor="ctr"/>
                </a:tc>
                <a:extLst>
                  <a:ext uri="{0D108BD9-81ED-4DB2-BD59-A6C34878D82A}">
                    <a16:rowId xmlns:a16="http://schemas.microsoft.com/office/drawing/2014/main" xmlns="" val="10004"/>
                  </a:ext>
                </a:extLst>
              </a:tr>
              <a:tr h="549507">
                <a:tc vMerge="1">
                  <a:txBody>
                    <a:bodyPr/>
                    <a:lstStyle/>
                    <a:p>
                      <a:endParaRPr lang="zh-TW" altLang="en-US" dirty="0"/>
                    </a:p>
                  </a:txBody>
                  <a:tcPr/>
                </a:tc>
                <a:tc>
                  <a:txBody>
                    <a:bodyPr/>
                    <a:lstStyle/>
                    <a:p>
                      <a:r>
                        <a:rPr lang="zh-TW" altLang="en-US" b="1" dirty="0" smtClean="0"/>
                        <a:t>實際居住</a:t>
                      </a:r>
                      <a:endParaRPr lang="zh-TW" altLang="en-US" b="1" dirty="0"/>
                    </a:p>
                  </a:txBody>
                  <a:tcPr anchor="ctr"/>
                </a:tc>
                <a:tc>
                  <a:txBody>
                    <a:bodyPr/>
                    <a:lstStyle/>
                    <a:p>
                      <a:r>
                        <a:rPr lang="zh-TW" altLang="en-US" sz="1600" dirty="0" smtClean="0"/>
                        <a:t>無規定</a:t>
                      </a:r>
                      <a:endParaRPr lang="zh-TW" altLang="en-US" sz="1600" dirty="0"/>
                    </a:p>
                  </a:txBody>
                  <a:tcPr anchor="ctr"/>
                </a:tc>
                <a:tc>
                  <a:txBody>
                    <a:bodyPr/>
                    <a:lstStyle/>
                    <a:p>
                      <a:r>
                        <a:rPr lang="zh-TW" altLang="en-US" sz="1600" dirty="0" smtClean="0"/>
                        <a:t>所有權人</a:t>
                      </a:r>
                      <a:r>
                        <a:rPr lang="zh-TW" altLang="en-US" sz="1600" dirty="0" smtClean="0">
                          <a:solidFill>
                            <a:srgbClr val="FF0000"/>
                          </a:solidFill>
                        </a:rPr>
                        <a:t>本人</a:t>
                      </a:r>
                      <a:r>
                        <a:rPr lang="zh-TW" altLang="en-US" sz="1600" dirty="0" smtClean="0"/>
                        <a:t>或其</a:t>
                      </a:r>
                      <a:r>
                        <a:rPr lang="zh-TW" altLang="en-US" sz="1600" dirty="0" smtClean="0">
                          <a:solidFill>
                            <a:srgbClr val="FF0000"/>
                          </a:solidFill>
                        </a:rPr>
                        <a:t>配偶</a:t>
                      </a:r>
                      <a:r>
                        <a:rPr lang="zh-TW" altLang="en-US" sz="1600" dirty="0" smtClean="0"/>
                        <a:t>、</a:t>
                      </a:r>
                      <a:r>
                        <a:rPr lang="zh-TW" altLang="en-US" sz="1600" dirty="0" smtClean="0">
                          <a:solidFill>
                            <a:srgbClr val="FF0000"/>
                          </a:solidFill>
                        </a:rPr>
                        <a:t>直系親屬</a:t>
                      </a:r>
                      <a:r>
                        <a:rPr lang="zh-TW" altLang="en-US" sz="1600" dirty="0" smtClean="0"/>
                        <a:t>實際居住使用</a:t>
                      </a:r>
                      <a:endParaRPr lang="zh-TW" altLang="en-US" sz="1600" dirty="0"/>
                    </a:p>
                  </a:txBody>
                  <a:tcPr anchor="ctr"/>
                </a:tc>
                <a:extLst>
                  <a:ext uri="{0D108BD9-81ED-4DB2-BD59-A6C34878D82A}">
                    <a16:rowId xmlns:a16="http://schemas.microsoft.com/office/drawing/2014/main" xmlns="" val="10005"/>
                  </a:ext>
                </a:extLst>
              </a:tr>
              <a:tr h="549507">
                <a:tc vMerge="1">
                  <a:txBody>
                    <a:bodyPr/>
                    <a:lstStyle/>
                    <a:p>
                      <a:endParaRPr lang="zh-TW" altLang="en-US" dirty="0"/>
                    </a:p>
                  </a:txBody>
                  <a:tcPr/>
                </a:tc>
                <a:tc>
                  <a:txBody>
                    <a:bodyPr/>
                    <a:lstStyle/>
                    <a:p>
                      <a:r>
                        <a:rPr lang="zh-TW" altLang="en-US" b="1" dirty="0" smtClean="0"/>
                        <a:t>戶數</a:t>
                      </a:r>
                      <a:endParaRPr lang="zh-TW" altLang="en-US" b="1" dirty="0"/>
                    </a:p>
                  </a:txBody>
                  <a:tcPr anchor="ctr"/>
                </a:tc>
                <a:tc>
                  <a:txBody>
                    <a:bodyPr/>
                    <a:lstStyle/>
                    <a:p>
                      <a:r>
                        <a:rPr lang="zh-TW" altLang="en-US" sz="1600" dirty="0" smtClean="0"/>
                        <a:t>本人</a:t>
                      </a:r>
                      <a:r>
                        <a:rPr lang="en-US" altLang="zh-TW" sz="1600" dirty="0" smtClean="0"/>
                        <a:t>+</a:t>
                      </a:r>
                      <a:r>
                        <a:rPr lang="zh-TW" altLang="en-US" sz="1600" dirty="0" smtClean="0"/>
                        <a:t>配偶</a:t>
                      </a:r>
                      <a:r>
                        <a:rPr lang="en-US" altLang="zh-TW" sz="1600" dirty="0" smtClean="0"/>
                        <a:t>+</a:t>
                      </a:r>
                      <a:r>
                        <a:rPr lang="zh-TW" altLang="en-US" sz="1600" dirty="0" smtClean="0"/>
                        <a:t>未成年子女</a:t>
                      </a:r>
                      <a:r>
                        <a:rPr lang="zh-TW" altLang="en-US" sz="1600" dirty="0" smtClean="0">
                          <a:solidFill>
                            <a:srgbClr val="FF0000"/>
                          </a:solidFill>
                        </a:rPr>
                        <a:t>合計以</a:t>
                      </a:r>
                      <a:r>
                        <a:rPr lang="en-US" altLang="zh-TW" sz="1600" dirty="0" smtClean="0">
                          <a:solidFill>
                            <a:srgbClr val="FF0000"/>
                          </a:solidFill>
                        </a:rPr>
                        <a:t>1</a:t>
                      </a:r>
                      <a:r>
                        <a:rPr lang="zh-TW" altLang="en-US" sz="1600" dirty="0" smtClean="0">
                          <a:solidFill>
                            <a:srgbClr val="FF0000"/>
                          </a:solidFill>
                        </a:rPr>
                        <a:t>處</a:t>
                      </a:r>
                      <a:endParaRPr lang="zh-TW" altLang="en-US" sz="1600" dirty="0">
                        <a:solidFill>
                          <a:srgbClr val="FF0000"/>
                        </a:solidFill>
                      </a:endParaRPr>
                    </a:p>
                  </a:txBody>
                  <a:tcPr anchor="ctr"/>
                </a:tc>
                <a:tc>
                  <a:txBody>
                    <a:bodyPr/>
                    <a:lstStyle/>
                    <a:p>
                      <a:r>
                        <a:rPr lang="zh-TW" altLang="en-US" sz="1600" dirty="0" smtClean="0"/>
                        <a:t>本人</a:t>
                      </a:r>
                      <a:r>
                        <a:rPr lang="en-US" altLang="zh-TW" sz="1600" dirty="0" smtClean="0"/>
                        <a:t>+</a:t>
                      </a:r>
                      <a:r>
                        <a:rPr lang="zh-TW" altLang="en-US" sz="1600" dirty="0" smtClean="0"/>
                        <a:t>配偶</a:t>
                      </a:r>
                      <a:r>
                        <a:rPr lang="en-US" altLang="zh-TW" sz="1600" dirty="0" smtClean="0"/>
                        <a:t>+</a:t>
                      </a:r>
                      <a:r>
                        <a:rPr lang="zh-TW" altLang="en-US" sz="1600" dirty="0" smtClean="0"/>
                        <a:t>未成年子女</a:t>
                      </a:r>
                      <a:r>
                        <a:rPr lang="zh-TW" altLang="en-US" sz="1600" dirty="0" smtClean="0">
                          <a:solidFill>
                            <a:srgbClr val="FF0000"/>
                          </a:solidFill>
                        </a:rPr>
                        <a:t>全國合計不超過</a:t>
                      </a:r>
                      <a:r>
                        <a:rPr lang="en-US" altLang="zh-TW" sz="1600" dirty="0" smtClean="0">
                          <a:solidFill>
                            <a:srgbClr val="FF0000"/>
                          </a:solidFill>
                        </a:rPr>
                        <a:t>3</a:t>
                      </a:r>
                      <a:r>
                        <a:rPr lang="zh-TW" altLang="en-US" sz="1600" dirty="0" smtClean="0">
                          <a:solidFill>
                            <a:srgbClr val="FF0000"/>
                          </a:solidFill>
                        </a:rPr>
                        <a:t>戶</a:t>
                      </a:r>
                      <a:endParaRPr lang="zh-TW" altLang="en-US" sz="1600" dirty="0">
                        <a:solidFill>
                          <a:srgbClr val="FF0000"/>
                        </a:solidFill>
                      </a:endParaRPr>
                    </a:p>
                  </a:txBody>
                  <a:tcPr anchor="ctr"/>
                </a:tc>
                <a:extLst>
                  <a:ext uri="{0D108BD9-81ED-4DB2-BD59-A6C34878D82A}">
                    <a16:rowId xmlns:a16="http://schemas.microsoft.com/office/drawing/2014/main" xmlns="" val="10006"/>
                  </a:ext>
                </a:extLst>
              </a:tr>
              <a:tr h="549507">
                <a:tc vMerge="1">
                  <a:txBody>
                    <a:bodyPr/>
                    <a:lstStyle/>
                    <a:p>
                      <a:endParaRPr lang="zh-TW" altLang="en-US" dirty="0"/>
                    </a:p>
                  </a:txBody>
                  <a:tcPr/>
                </a:tc>
                <a:tc>
                  <a:txBody>
                    <a:bodyPr/>
                    <a:lstStyle/>
                    <a:p>
                      <a:r>
                        <a:rPr lang="zh-TW" altLang="en-US" b="1" dirty="0" smtClean="0"/>
                        <a:t>面積</a:t>
                      </a:r>
                      <a:r>
                        <a:rPr lang="en-US" altLang="zh-TW" b="1" dirty="0" smtClean="0"/>
                        <a:t>(m</a:t>
                      </a:r>
                      <a:r>
                        <a:rPr lang="en-US" altLang="zh-TW" b="1" baseline="30000" dirty="0" smtClean="0"/>
                        <a:t>2</a:t>
                      </a:r>
                      <a:r>
                        <a:rPr lang="en-US" altLang="zh-TW" b="1" dirty="0" smtClean="0"/>
                        <a:t>)</a:t>
                      </a:r>
                      <a:endParaRPr lang="zh-TW" alt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t>都市土地 </a:t>
                      </a:r>
                      <a:r>
                        <a:rPr lang="en-US" altLang="zh-TW" sz="1600" dirty="0" smtClean="0"/>
                        <a:t>300</a:t>
                      </a:r>
                      <a:r>
                        <a:rPr lang="zh-TW" altLang="en-US" sz="1600" dirty="0" smtClean="0"/>
                        <a:t> </a:t>
                      </a:r>
                      <a:r>
                        <a:rPr lang="en-US" altLang="zh-TW" sz="1600" dirty="0" smtClean="0"/>
                        <a:t>m</a:t>
                      </a:r>
                      <a:r>
                        <a:rPr lang="en-US" altLang="zh-TW" sz="1600" baseline="30000" dirty="0" smtClean="0"/>
                        <a:t>2</a:t>
                      </a:r>
                      <a:r>
                        <a:rPr lang="zh-TW" altLang="en-US" sz="1600" dirty="0" smtClean="0"/>
                        <a:t>；</a:t>
                      </a:r>
                      <a:endParaRPr lang="en-US" altLang="zh-TW"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t>非都市土地 </a:t>
                      </a:r>
                      <a:r>
                        <a:rPr lang="en-US" altLang="zh-TW" sz="1600" dirty="0" smtClean="0"/>
                        <a:t>700</a:t>
                      </a:r>
                      <a:r>
                        <a:rPr lang="zh-TW" altLang="en-US" sz="1600" dirty="0" smtClean="0"/>
                        <a:t> </a:t>
                      </a:r>
                      <a:r>
                        <a:rPr lang="en-US" altLang="zh-TW" sz="1600" dirty="0" smtClean="0"/>
                        <a:t>m</a:t>
                      </a:r>
                      <a:r>
                        <a:rPr lang="en-US" altLang="zh-TW" sz="1600" baseline="30000" dirty="0" smtClean="0"/>
                        <a:t>2</a:t>
                      </a:r>
                      <a:endParaRPr lang="en-US" altLang="zh-TW" sz="1600" dirty="0" smtClean="0"/>
                    </a:p>
                  </a:txBody>
                  <a:tcPr anchor="ctr"/>
                </a:tc>
                <a:tc>
                  <a:txBody>
                    <a:bodyPr/>
                    <a:lstStyle/>
                    <a:p>
                      <a:r>
                        <a:rPr lang="zh-TW" altLang="en-US" sz="1600" dirty="0" smtClean="0"/>
                        <a:t>無規定</a:t>
                      </a:r>
                      <a:endParaRPr lang="zh-TW" altLang="en-US" sz="1600" dirty="0"/>
                    </a:p>
                  </a:txBody>
                  <a:tcPr anchor="ctr"/>
                </a:tc>
                <a:extLst>
                  <a:ext uri="{0D108BD9-81ED-4DB2-BD59-A6C34878D82A}">
                    <a16:rowId xmlns:a16="http://schemas.microsoft.com/office/drawing/2014/main" xmlns="" val="10007"/>
                  </a:ext>
                </a:extLst>
              </a:tr>
              <a:tr h="393274">
                <a:tc vMerge="1">
                  <a:txBody>
                    <a:bodyPr/>
                    <a:lstStyle/>
                    <a:p>
                      <a:endParaRPr lang="zh-TW" altLang="en-US" dirty="0"/>
                    </a:p>
                  </a:txBody>
                  <a:tcPr/>
                </a:tc>
                <a:tc>
                  <a:txBody>
                    <a:bodyPr/>
                    <a:lstStyle/>
                    <a:p>
                      <a:r>
                        <a:rPr lang="zh-TW" altLang="en-US" b="1" dirty="0" smtClean="0"/>
                        <a:t>出租營業使用</a:t>
                      </a:r>
                      <a:endParaRPr lang="zh-TW" altLang="en-US" b="1" dirty="0"/>
                    </a:p>
                  </a:txBody>
                  <a:tcPr anchor="ctr"/>
                </a:tc>
                <a:tc>
                  <a:txBody>
                    <a:bodyPr/>
                    <a:lstStyle/>
                    <a:p>
                      <a:r>
                        <a:rPr lang="zh-TW" altLang="en-US" sz="1600" dirty="0" smtClean="0"/>
                        <a:t>不可</a:t>
                      </a:r>
                      <a:endParaRPr lang="zh-TW" altLang="en-US" sz="1600" dirty="0"/>
                    </a:p>
                  </a:txBody>
                  <a:tcPr anchor="ctr"/>
                </a:tc>
                <a:tc>
                  <a:txBody>
                    <a:bodyPr/>
                    <a:lstStyle/>
                    <a:p>
                      <a:r>
                        <a:rPr lang="zh-TW" altLang="en-US" sz="1600" dirty="0" smtClean="0"/>
                        <a:t>不可</a:t>
                      </a:r>
                      <a:endParaRPr lang="zh-TW" altLang="en-US" sz="1600" dirty="0"/>
                    </a:p>
                  </a:txBody>
                  <a:tcPr anchor="ctr"/>
                </a:tc>
                <a:extLst>
                  <a:ext uri="{0D108BD9-81ED-4DB2-BD59-A6C34878D82A}">
                    <a16:rowId xmlns:a16="http://schemas.microsoft.com/office/drawing/2014/main" xmlns="" val="10008"/>
                  </a:ext>
                </a:extLst>
              </a:tr>
              <a:tr h="549507">
                <a:tc vMerge="1">
                  <a:txBody>
                    <a:bodyPr/>
                    <a:lstStyle/>
                    <a:p>
                      <a:endParaRPr lang="zh-TW" altLang="en-US" dirty="0"/>
                    </a:p>
                  </a:txBody>
                  <a:tcPr/>
                </a:tc>
                <a:tc>
                  <a:txBody>
                    <a:bodyPr/>
                    <a:lstStyle/>
                    <a:p>
                      <a:r>
                        <a:rPr lang="zh-TW" altLang="en-US" b="1" dirty="0" smtClean="0"/>
                        <a:t>其他</a:t>
                      </a:r>
                      <a:endParaRPr lang="zh-TW" altLang="en-US" b="1" dirty="0"/>
                    </a:p>
                  </a:txBody>
                  <a:tcPr anchor="ctr"/>
                </a:tc>
                <a:tc>
                  <a:txBody>
                    <a:bodyPr/>
                    <a:lstStyle/>
                    <a:p>
                      <a:r>
                        <a:rPr lang="zh-TW" altLang="en-US" sz="1600" dirty="0" smtClean="0"/>
                        <a:t>地上房屋為</a:t>
                      </a:r>
                      <a:r>
                        <a:rPr lang="zh-TW" altLang="en-US" sz="1600" dirty="0" smtClean="0">
                          <a:solidFill>
                            <a:srgbClr val="FF0000"/>
                          </a:solidFill>
                        </a:rPr>
                        <a:t>本人</a:t>
                      </a:r>
                      <a:r>
                        <a:rPr lang="zh-TW" altLang="en-US" sz="1600" dirty="0" smtClean="0"/>
                        <a:t>或其</a:t>
                      </a:r>
                      <a:r>
                        <a:rPr lang="zh-TW" altLang="en-US" sz="1600" dirty="0" smtClean="0">
                          <a:solidFill>
                            <a:srgbClr val="FF0000"/>
                          </a:solidFill>
                        </a:rPr>
                        <a:t>配偶</a:t>
                      </a:r>
                      <a:r>
                        <a:rPr lang="zh-TW" altLang="en-US" sz="1600" dirty="0" smtClean="0"/>
                        <a:t>或</a:t>
                      </a:r>
                      <a:r>
                        <a:rPr lang="zh-TW" altLang="en-US" sz="1600" dirty="0" smtClean="0">
                          <a:solidFill>
                            <a:srgbClr val="FF0000"/>
                          </a:solidFill>
                        </a:rPr>
                        <a:t>直系親屬</a:t>
                      </a:r>
                      <a:r>
                        <a:rPr lang="zh-TW" altLang="en-US" sz="1600" dirty="0" smtClean="0"/>
                        <a:t>所有</a:t>
                      </a:r>
                      <a:endParaRPr lang="zh-TW" altLang="en-US" sz="1600" dirty="0"/>
                    </a:p>
                  </a:txBody>
                  <a:tcPr anchor="ctr"/>
                </a:tc>
                <a:tc>
                  <a:txBody>
                    <a:bodyPr/>
                    <a:lstStyle/>
                    <a:p>
                      <a:r>
                        <a:rPr lang="zh-TW" altLang="en-US" sz="1600" dirty="0" smtClean="0"/>
                        <a:t>無規定</a:t>
                      </a:r>
                      <a:endParaRPr lang="zh-TW" altLang="en-US" sz="1600" dirty="0"/>
                    </a:p>
                  </a:txBody>
                  <a:tcPr anchor="ctr"/>
                </a:tc>
                <a:extLst>
                  <a:ext uri="{0D108BD9-81ED-4DB2-BD59-A6C34878D82A}">
                    <a16:rowId xmlns:a16="http://schemas.microsoft.com/office/drawing/2014/main" xmlns="" val="10009"/>
                  </a:ext>
                </a:extLst>
              </a:tr>
              <a:tr h="549507">
                <a:tc rowSpan="2" gridSpan="2">
                  <a:txBody>
                    <a:bodyPr/>
                    <a:lstStyle/>
                    <a:p>
                      <a:pPr algn="ctr"/>
                      <a:r>
                        <a:rPr lang="zh-TW" altLang="en-US" b="1" dirty="0" smtClean="0"/>
                        <a:t>申請日期</a:t>
                      </a:r>
                      <a:endParaRPr lang="zh-TW" altLang="en-US" b="1" dirty="0"/>
                    </a:p>
                  </a:txBody>
                  <a:tcPr anchor="ctr"/>
                </a:tc>
                <a:tc rowSpan="2" hMerge="1">
                  <a:txBody>
                    <a:bodyPr/>
                    <a:lstStyle/>
                    <a:p>
                      <a:endParaRPr lang="zh-TW" altLang="en-US" dirty="0"/>
                    </a:p>
                  </a:txBody>
                  <a:tcPr/>
                </a:tc>
                <a:tc>
                  <a:txBody>
                    <a:bodyPr/>
                    <a:lstStyle/>
                    <a:p>
                      <a:r>
                        <a:rPr lang="zh-TW" altLang="en-US" sz="1600" b="1" dirty="0" smtClean="0"/>
                        <a:t>當年度適用</a:t>
                      </a:r>
                      <a:r>
                        <a:rPr lang="en-US" altLang="zh-TW" sz="1600" b="1" dirty="0" smtClean="0"/>
                        <a:t>:</a:t>
                      </a:r>
                      <a:r>
                        <a:rPr lang="en-US" altLang="zh-TW" sz="1600" b="0" dirty="0" smtClean="0">
                          <a:solidFill>
                            <a:srgbClr val="FF0000"/>
                          </a:solidFill>
                        </a:rPr>
                        <a:t>9</a:t>
                      </a:r>
                      <a:r>
                        <a:rPr lang="zh-TW" altLang="en-US" sz="1600" b="0" dirty="0" smtClean="0">
                          <a:solidFill>
                            <a:srgbClr val="FF0000"/>
                          </a:solidFill>
                        </a:rPr>
                        <a:t>月</a:t>
                      </a:r>
                      <a:r>
                        <a:rPr lang="en-US" altLang="zh-TW" sz="1600" b="0" dirty="0" smtClean="0">
                          <a:solidFill>
                            <a:srgbClr val="FF0000"/>
                          </a:solidFill>
                        </a:rPr>
                        <a:t>22</a:t>
                      </a:r>
                      <a:r>
                        <a:rPr lang="zh-TW" altLang="en-US" sz="1600" b="0" dirty="0" smtClean="0">
                          <a:solidFill>
                            <a:srgbClr val="FF0000"/>
                          </a:solidFill>
                        </a:rPr>
                        <a:t>日以前申請</a:t>
                      </a:r>
                      <a:r>
                        <a:rPr lang="en-US" altLang="zh-TW" sz="1600" b="0" dirty="0" smtClean="0"/>
                        <a:t>(</a:t>
                      </a:r>
                      <a:r>
                        <a:rPr lang="zh-TW" altLang="en-US" sz="1600" b="0" dirty="0" smtClean="0"/>
                        <a:t>每年</a:t>
                      </a:r>
                      <a:r>
                        <a:rPr lang="en-US" altLang="zh-TW" sz="1600" b="0" dirty="0" smtClean="0"/>
                        <a:t>11</a:t>
                      </a:r>
                      <a:r>
                        <a:rPr lang="zh-TW" altLang="en-US" sz="1600" b="0" dirty="0" smtClean="0"/>
                        <a:t>月</a:t>
                      </a:r>
                      <a:r>
                        <a:rPr lang="en-US" altLang="zh-TW" sz="1600" b="0" dirty="0" smtClean="0"/>
                        <a:t>1</a:t>
                      </a:r>
                      <a:r>
                        <a:rPr lang="zh-TW" altLang="en-US" sz="1600" b="0" dirty="0" smtClean="0"/>
                        <a:t>日開徵前</a:t>
                      </a:r>
                      <a:r>
                        <a:rPr lang="en-US" altLang="zh-TW" sz="1600" b="0" dirty="0" smtClean="0"/>
                        <a:t>40</a:t>
                      </a:r>
                      <a:r>
                        <a:rPr lang="zh-TW" altLang="en-US" sz="1600" b="0" dirty="0" smtClean="0"/>
                        <a:t>天前</a:t>
                      </a:r>
                      <a:r>
                        <a:rPr lang="en-US" altLang="zh-TW" sz="1600" b="0" dirty="0" smtClean="0"/>
                        <a:t>)</a:t>
                      </a:r>
                      <a:endParaRPr lang="zh-TW" altLang="en-US" sz="1600" b="0" dirty="0"/>
                    </a:p>
                  </a:txBody>
                  <a:tcPr anchor="ctr"/>
                </a:tc>
                <a:tc>
                  <a:txBody>
                    <a:bodyPr/>
                    <a:lstStyle/>
                    <a:p>
                      <a:r>
                        <a:rPr lang="zh-TW" altLang="en-US" sz="1600" b="1" dirty="0" smtClean="0"/>
                        <a:t>當月適用</a:t>
                      </a:r>
                      <a:r>
                        <a:rPr lang="en-US" altLang="zh-TW" sz="1600" b="1" dirty="0" smtClean="0"/>
                        <a:t>:</a:t>
                      </a:r>
                      <a:r>
                        <a:rPr lang="zh-TW" altLang="en-US" sz="1600" b="0" dirty="0" smtClean="0">
                          <a:solidFill>
                            <a:srgbClr val="FF0000"/>
                          </a:solidFill>
                        </a:rPr>
                        <a:t>當月</a:t>
                      </a:r>
                      <a:r>
                        <a:rPr lang="en-US" altLang="zh-TW" sz="1600" b="0" dirty="0" smtClean="0">
                          <a:solidFill>
                            <a:srgbClr val="FF0000"/>
                          </a:solidFill>
                        </a:rPr>
                        <a:t>15</a:t>
                      </a:r>
                      <a:r>
                        <a:rPr lang="zh-TW" altLang="en-US" sz="1600" b="0" dirty="0" smtClean="0">
                          <a:solidFill>
                            <a:srgbClr val="FF0000"/>
                          </a:solidFill>
                        </a:rPr>
                        <a:t>日以前申請</a:t>
                      </a:r>
                      <a:endParaRPr lang="zh-TW" altLang="en-US" sz="1600" b="0" dirty="0">
                        <a:solidFill>
                          <a:srgbClr val="FF0000"/>
                        </a:solidFill>
                      </a:endParaRPr>
                    </a:p>
                  </a:txBody>
                  <a:tcPr anchor="ctr"/>
                </a:tc>
                <a:extLst>
                  <a:ext uri="{0D108BD9-81ED-4DB2-BD59-A6C34878D82A}">
                    <a16:rowId xmlns:a16="http://schemas.microsoft.com/office/drawing/2014/main" xmlns="" val="10010"/>
                  </a:ext>
                </a:extLst>
              </a:tr>
              <a:tr h="393274">
                <a:tc gridSpan="2" vMerge="1">
                  <a:txBody>
                    <a:bodyPr/>
                    <a:lstStyle/>
                    <a:p>
                      <a:endParaRPr lang="zh-TW" altLang="en-US" dirty="0"/>
                    </a:p>
                  </a:txBody>
                  <a:tcPr/>
                </a:tc>
                <a:tc hMerge="1" vMerge="1">
                  <a:txBody>
                    <a:bodyPr/>
                    <a:lstStyle/>
                    <a:p>
                      <a:endParaRPr lang="zh-TW" altLang="en-US" dirty="0"/>
                    </a:p>
                  </a:txBody>
                  <a:tcPr/>
                </a:tc>
                <a:tc>
                  <a:txBody>
                    <a:bodyPr/>
                    <a:lstStyle/>
                    <a:p>
                      <a:r>
                        <a:rPr lang="zh-TW" altLang="en-US" sz="1600" b="1" dirty="0" smtClean="0"/>
                        <a:t>次年度適用</a:t>
                      </a:r>
                      <a:r>
                        <a:rPr lang="en-US" altLang="zh-TW" sz="1600" b="1" dirty="0" smtClean="0"/>
                        <a:t>:</a:t>
                      </a:r>
                      <a:r>
                        <a:rPr lang="en-US" altLang="zh-TW" sz="1600" b="0" dirty="0" smtClean="0"/>
                        <a:t>9</a:t>
                      </a:r>
                      <a:r>
                        <a:rPr lang="zh-TW" altLang="en-US" sz="1600" b="0" dirty="0" smtClean="0"/>
                        <a:t>月</a:t>
                      </a:r>
                      <a:r>
                        <a:rPr lang="en-US" altLang="zh-TW" sz="1600" b="0" dirty="0" smtClean="0"/>
                        <a:t>22</a:t>
                      </a:r>
                      <a:r>
                        <a:rPr lang="zh-TW" altLang="en-US" sz="1600" b="0" dirty="0" smtClean="0"/>
                        <a:t>日以後申請</a:t>
                      </a:r>
                      <a:endParaRPr lang="zh-TW" altLang="en-US" sz="1600" b="0" dirty="0"/>
                    </a:p>
                  </a:txBody>
                  <a:tcPr anchor="ctr"/>
                </a:tc>
                <a:tc>
                  <a:txBody>
                    <a:bodyPr/>
                    <a:lstStyle/>
                    <a:p>
                      <a:r>
                        <a:rPr lang="zh-TW" altLang="en-US" sz="1600" b="1" dirty="0" smtClean="0"/>
                        <a:t>次月適用</a:t>
                      </a:r>
                      <a:r>
                        <a:rPr lang="en-US" altLang="zh-TW" sz="1600" b="1" dirty="0" smtClean="0"/>
                        <a:t>:</a:t>
                      </a:r>
                      <a:r>
                        <a:rPr lang="zh-TW" altLang="en-US" sz="1600" b="0" dirty="0" smtClean="0"/>
                        <a:t>當月</a:t>
                      </a:r>
                      <a:r>
                        <a:rPr lang="en-US" altLang="zh-TW" sz="1600" b="0" dirty="0" smtClean="0"/>
                        <a:t>16</a:t>
                      </a:r>
                      <a:r>
                        <a:rPr lang="zh-TW" altLang="en-US" sz="1600" b="0" dirty="0" smtClean="0"/>
                        <a:t>日以後申請</a:t>
                      </a:r>
                      <a:endParaRPr lang="zh-TW" altLang="en-US" sz="1600" b="0" dirty="0"/>
                    </a:p>
                  </a:txBody>
                  <a:tcPr anchor="ctr"/>
                </a:tc>
                <a:extLst>
                  <a:ext uri="{0D108BD9-81ED-4DB2-BD59-A6C34878D82A}">
                    <a16:rowId xmlns:a16="http://schemas.microsoft.com/office/drawing/2014/main" xmlns="" val="10011"/>
                  </a:ext>
                </a:extLst>
              </a:tr>
            </a:tbl>
          </a:graphicData>
        </a:graphic>
      </p:graphicFrame>
      <p:sp>
        <p:nvSpPr>
          <p:cNvPr id="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5"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17</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24230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6228184" cy="1143000"/>
          </a:xfrm>
        </p:spPr>
        <p:txBody>
          <a:bodyPr>
            <a:normAutofit/>
          </a:bodyPr>
          <a:lstStyle/>
          <a:p>
            <a:r>
              <a:rPr lang="en-US" altLang="zh-TW" sz="4000" b="1" kern="0" dirty="0" smtClean="0">
                <a:ea typeface="微軟正黑體" panose="020B0604030504040204" pitchFamily="34" charset="-120"/>
                <a:cs typeface="新細明體" panose="02020500000000000000" pitchFamily="18" charset="-120"/>
              </a:rPr>
              <a:t>(</a:t>
            </a:r>
            <a:r>
              <a:rPr lang="zh-TW" altLang="en-US" sz="4000" b="1" kern="0" dirty="0">
                <a:ea typeface="微軟正黑體" panose="020B0604030504040204" pitchFamily="34" charset="-120"/>
                <a:cs typeface="新細明體" panose="02020500000000000000" pitchFamily="18" charset="-120"/>
              </a:rPr>
              <a:t>六</a:t>
            </a:r>
            <a:r>
              <a:rPr lang="en-US" altLang="zh-TW" sz="4000" b="1" kern="0" dirty="0" smtClean="0">
                <a:ea typeface="微軟正黑體" panose="020B0604030504040204" pitchFamily="34" charset="-120"/>
                <a:cs typeface="新細明體" panose="02020500000000000000" pitchFamily="18" charset="-120"/>
              </a:rPr>
              <a:t>)</a:t>
            </a:r>
            <a:r>
              <a:rPr lang="zh-TW" altLang="en-US" sz="4000" b="1" kern="0" dirty="0" smtClean="0">
                <a:ea typeface="微軟正黑體" panose="020B0604030504040204" pitchFamily="34" charset="-120"/>
                <a:cs typeface="新細明體" panose="02020500000000000000" pitchFamily="18" charset="-120"/>
              </a:rPr>
              <a:t>房屋稅之減半徵收</a:t>
            </a:r>
            <a:endParaRPr lang="zh-TW" altLang="en-US" sz="4000" dirty="0"/>
          </a:p>
        </p:txBody>
      </p:sp>
      <p:sp>
        <p:nvSpPr>
          <p:cNvPr id="3" name="內容版面配置區 2"/>
          <p:cNvSpPr>
            <a:spLocks noGrp="1"/>
          </p:cNvSpPr>
          <p:nvPr>
            <p:ph idx="1"/>
          </p:nvPr>
        </p:nvSpPr>
        <p:spPr>
          <a:xfrm>
            <a:off x="683568" y="1600200"/>
            <a:ext cx="8003232" cy="4525963"/>
          </a:xfrm>
        </p:spPr>
        <p:txBody>
          <a:bodyPr>
            <a:normAutofit fontScale="85000" lnSpcReduction="10000"/>
          </a:bodyPr>
          <a:lstStyle/>
          <a:p>
            <a:pPr marL="0" indent="0">
              <a:spcAft>
                <a:spcPts val="0"/>
              </a:spcAft>
              <a:buNone/>
            </a:pPr>
            <a:r>
              <a:rPr lang="en-US" altLang="zh-TW" sz="3500" b="1" dirty="0" smtClean="0">
                <a:solidFill>
                  <a:srgbClr val="0070C0"/>
                </a:solidFill>
                <a:latin typeface="微軟正黑體" panose="020B0604030504040204" pitchFamily="34" charset="-120"/>
                <a:ea typeface="微軟正黑體" panose="020B0604030504040204" pitchFamily="34" charset="-120"/>
              </a:rPr>
              <a:t>1.</a:t>
            </a:r>
            <a:r>
              <a:rPr lang="zh-TW" altLang="zh-TW" sz="3500" b="1" dirty="0" smtClean="0">
                <a:solidFill>
                  <a:srgbClr val="0070C0"/>
                </a:solidFill>
                <a:latin typeface="微軟正黑體" panose="020B0604030504040204" pitchFamily="34" charset="-120"/>
                <a:ea typeface="微軟正黑體" panose="020B0604030504040204" pitchFamily="34" charset="-120"/>
              </a:rPr>
              <a:t>政府</a:t>
            </a:r>
            <a:r>
              <a:rPr lang="zh-TW" altLang="zh-TW" sz="3500" b="1" dirty="0">
                <a:solidFill>
                  <a:srgbClr val="0070C0"/>
                </a:solidFill>
                <a:latin typeface="微軟正黑體" panose="020B0604030504040204" pitchFamily="34" charset="-120"/>
                <a:ea typeface="微軟正黑體" panose="020B0604030504040204" pitchFamily="34" charset="-120"/>
              </a:rPr>
              <a:t>平價配售之平民住宅。</a:t>
            </a:r>
          </a:p>
          <a:p>
            <a:pPr marL="0" indent="0">
              <a:spcAft>
                <a:spcPts val="0"/>
              </a:spcAft>
              <a:buNone/>
            </a:pPr>
            <a:r>
              <a:rPr lang="en-US" altLang="zh-TW" sz="3500" b="1" dirty="0" smtClean="0">
                <a:solidFill>
                  <a:srgbClr val="0070C0"/>
                </a:solidFill>
                <a:latin typeface="微軟正黑體" panose="020B0604030504040204" pitchFamily="34" charset="-120"/>
                <a:ea typeface="微軟正黑體" panose="020B0604030504040204" pitchFamily="34" charset="-120"/>
              </a:rPr>
              <a:t>2.</a:t>
            </a:r>
            <a:r>
              <a:rPr lang="zh-TW" altLang="zh-TW" sz="3500" b="1" dirty="0" smtClean="0">
                <a:solidFill>
                  <a:srgbClr val="0070C0"/>
                </a:solidFill>
                <a:latin typeface="微軟正黑體" panose="020B0604030504040204" pitchFamily="34" charset="-120"/>
                <a:ea typeface="微軟正黑體" panose="020B0604030504040204" pitchFamily="34" charset="-120"/>
              </a:rPr>
              <a:t>合法</a:t>
            </a:r>
            <a:r>
              <a:rPr lang="zh-TW" altLang="zh-TW" sz="3500" b="1" dirty="0">
                <a:solidFill>
                  <a:srgbClr val="0070C0"/>
                </a:solidFill>
                <a:latin typeface="微軟正黑體" panose="020B0604030504040204" pitchFamily="34" charset="-120"/>
                <a:ea typeface="微軟正黑體" panose="020B0604030504040204" pitchFamily="34" charset="-120"/>
              </a:rPr>
              <a:t>登記之工廠供直接生產使用之自有房屋。</a:t>
            </a:r>
          </a:p>
          <a:p>
            <a:pPr marL="0" indent="0">
              <a:spcAft>
                <a:spcPts val="0"/>
              </a:spcAft>
              <a:buNone/>
            </a:pPr>
            <a:r>
              <a:rPr lang="en-US" altLang="zh-TW" sz="3500" b="1" dirty="0" smtClean="0">
                <a:solidFill>
                  <a:srgbClr val="0070C0"/>
                </a:solidFill>
                <a:latin typeface="微軟正黑體" panose="020B0604030504040204" pitchFamily="34" charset="-120"/>
                <a:ea typeface="微軟正黑體" panose="020B0604030504040204" pitchFamily="34" charset="-120"/>
              </a:rPr>
              <a:t>3.</a:t>
            </a:r>
            <a:r>
              <a:rPr lang="zh-TW" altLang="zh-TW" sz="3500" b="1" dirty="0" smtClean="0">
                <a:solidFill>
                  <a:srgbClr val="0070C0"/>
                </a:solidFill>
                <a:latin typeface="微軟正黑體" panose="020B0604030504040204" pitchFamily="34" charset="-120"/>
                <a:ea typeface="微軟正黑體" panose="020B0604030504040204" pitchFamily="34" charset="-120"/>
              </a:rPr>
              <a:t>農會</a:t>
            </a:r>
            <a:r>
              <a:rPr lang="zh-TW" altLang="zh-TW" sz="3500" b="1" dirty="0">
                <a:solidFill>
                  <a:srgbClr val="0070C0"/>
                </a:solidFill>
                <a:latin typeface="微軟正黑體" panose="020B0604030504040204" pitchFamily="34" charset="-120"/>
                <a:ea typeface="微軟正黑體" panose="020B0604030504040204" pitchFamily="34" charset="-120"/>
              </a:rPr>
              <a:t>所有之自用倉庫及檢驗場，經主管機關證明者。</a:t>
            </a:r>
          </a:p>
          <a:p>
            <a:pPr marL="0" indent="0">
              <a:spcAft>
                <a:spcPts val="0"/>
              </a:spcAft>
              <a:buNone/>
            </a:pPr>
            <a:r>
              <a:rPr lang="en-US" altLang="zh-TW" sz="3500" b="1" dirty="0" smtClean="0">
                <a:solidFill>
                  <a:srgbClr val="0070C0"/>
                </a:solidFill>
                <a:latin typeface="微軟正黑體" panose="020B0604030504040204" pitchFamily="34" charset="-120"/>
                <a:ea typeface="微軟正黑體" panose="020B0604030504040204" pitchFamily="34" charset="-120"/>
              </a:rPr>
              <a:t>4.</a:t>
            </a:r>
            <a:r>
              <a:rPr lang="zh-TW" altLang="zh-TW" sz="3500" b="1" dirty="0" smtClean="0">
                <a:solidFill>
                  <a:srgbClr val="0070C0"/>
                </a:solidFill>
                <a:latin typeface="微軟正黑體" panose="020B0604030504040204" pitchFamily="34" charset="-120"/>
                <a:ea typeface="微軟正黑體" panose="020B0604030504040204" pitchFamily="34" charset="-120"/>
              </a:rPr>
              <a:t>受</a:t>
            </a:r>
            <a:r>
              <a:rPr lang="zh-TW" altLang="zh-TW" sz="3500" b="1" dirty="0">
                <a:solidFill>
                  <a:srgbClr val="0070C0"/>
                </a:solidFill>
                <a:latin typeface="微軟正黑體" panose="020B0604030504040204" pitchFamily="34" charset="-120"/>
                <a:ea typeface="微軟正黑體" panose="020B0604030504040204" pitchFamily="34" charset="-120"/>
              </a:rPr>
              <a:t>重大災害，毀損面積占整棟面積三成以上不及五成之房屋</a:t>
            </a:r>
            <a:r>
              <a:rPr lang="zh-TW" altLang="zh-TW" sz="3500" b="1" dirty="0" smtClean="0">
                <a:solidFill>
                  <a:srgbClr val="0070C0"/>
                </a:solidFill>
                <a:latin typeface="微軟正黑體" panose="020B0604030504040204" pitchFamily="34" charset="-120"/>
                <a:ea typeface="微軟正黑體" panose="020B0604030504040204" pitchFamily="34" charset="-120"/>
              </a:rPr>
              <a:t>。</a:t>
            </a:r>
            <a:endParaRPr lang="en-US" altLang="zh-TW" sz="3500" b="1" dirty="0" smtClean="0">
              <a:solidFill>
                <a:srgbClr val="0070C0"/>
              </a:solidFill>
              <a:latin typeface="微軟正黑體" panose="020B0604030504040204" pitchFamily="34" charset="-120"/>
              <a:ea typeface="微軟正黑體" panose="020B0604030504040204" pitchFamily="34" charset="-120"/>
            </a:endParaRPr>
          </a:p>
          <a:p>
            <a:pPr marL="0" indent="0">
              <a:spcAft>
                <a:spcPts val="0"/>
              </a:spcAft>
              <a:buNone/>
            </a:pPr>
            <a:r>
              <a:rPr lang="zh-TW" altLang="en-US" sz="4700" b="1" kern="0" dirty="0" smtClean="0">
                <a:latin typeface="+mj-lt"/>
                <a:ea typeface="微軟正黑體" panose="020B0604030504040204" pitchFamily="34" charset="-120"/>
                <a:cs typeface="新細明體" panose="02020500000000000000" pitchFamily="18" charset="-120"/>
              </a:rPr>
              <a:t> </a:t>
            </a:r>
            <a:r>
              <a:rPr lang="en-US" altLang="zh-TW" sz="4700" b="1" kern="0" dirty="0" smtClean="0">
                <a:latin typeface="+mj-lt"/>
                <a:ea typeface="微軟正黑體" panose="020B0604030504040204" pitchFamily="34" charset="-120"/>
                <a:cs typeface="新細明體" panose="02020500000000000000" pitchFamily="18" charset="-120"/>
              </a:rPr>
              <a:t>(</a:t>
            </a:r>
            <a:r>
              <a:rPr lang="zh-TW" altLang="en-US" sz="4700" b="1" kern="0" dirty="0">
                <a:latin typeface="+mj-lt"/>
                <a:ea typeface="微軟正黑體" panose="020B0604030504040204" pitchFamily="34" charset="-120"/>
                <a:cs typeface="新細明體" panose="02020500000000000000" pitchFamily="18" charset="-120"/>
              </a:rPr>
              <a:t>七</a:t>
            </a:r>
            <a:r>
              <a:rPr lang="en-US" altLang="zh-TW" sz="4700" b="1" kern="0" dirty="0" smtClean="0">
                <a:latin typeface="+mj-lt"/>
                <a:ea typeface="微軟正黑體" panose="020B0604030504040204" pitchFamily="34" charset="-120"/>
                <a:cs typeface="新細明體" panose="02020500000000000000" pitchFamily="18" charset="-120"/>
              </a:rPr>
              <a:t>)</a:t>
            </a:r>
            <a:r>
              <a:rPr lang="zh-TW" altLang="en-US" sz="4700" b="1" kern="0" dirty="0">
                <a:latin typeface="+mj-lt"/>
                <a:ea typeface="微軟正黑體" panose="020B0604030504040204" pitchFamily="34" charset="-120"/>
                <a:cs typeface="新細明體" panose="02020500000000000000" pitchFamily="18" charset="-120"/>
              </a:rPr>
              <a:t>停止課稅：</a:t>
            </a:r>
            <a:endParaRPr lang="en-US" altLang="zh-TW" sz="4700" b="1" kern="0" dirty="0">
              <a:latin typeface="+mj-lt"/>
              <a:ea typeface="微軟正黑體" panose="020B0604030504040204" pitchFamily="34" charset="-120"/>
              <a:cs typeface="新細明體" panose="02020500000000000000" pitchFamily="18" charset="-120"/>
            </a:endParaRPr>
          </a:p>
          <a:p>
            <a:pPr marL="0" indent="0">
              <a:buNone/>
            </a:pPr>
            <a:r>
              <a:rPr lang="zh-TW" altLang="zh-TW" sz="3300" b="1" dirty="0">
                <a:solidFill>
                  <a:srgbClr val="0070C0"/>
                </a:solidFill>
                <a:latin typeface="微軟正黑體" panose="020B0604030504040204" pitchFamily="34" charset="-120"/>
                <a:ea typeface="微軟正黑體" panose="020B0604030504040204" pitchFamily="34" charset="-120"/>
              </a:rPr>
              <a:t>受災、毀損、不堪使用之房屋可申請停徵，在未重建完成其內，停止課稅。</a:t>
            </a:r>
          </a:p>
          <a:p>
            <a:pPr marL="0" indent="0">
              <a:spcAft>
                <a:spcPts val="0"/>
              </a:spcAft>
              <a:buNone/>
            </a:pPr>
            <a:endParaRPr lang="zh-TW" altLang="zh-TW" sz="3600" b="1" dirty="0">
              <a:solidFill>
                <a:schemeClr val="accent1"/>
              </a:solidFill>
              <a:latin typeface="微軟正黑體" panose="020B0604030504040204" pitchFamily="34" charset="-120"/>
              <a:ea typeface="微軟正黑體" panose="020B0604030504040204" pitchFamily="34" charset="-120"/>
            </a:endParaRPr>
          </a:p>
        </p:txBody>
      </p:sp>
      <p:sp>
        <p:nvSpPr>
          <p:cNvPr id="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026" name="Picture 2" descr="http://www.chaccountingtax.com/uploads/5/7/1/3/57133647/4392796.png?2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14979"/>
            <a:ext cx="2458616" cy="1968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50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New Folder (3)\1005042605_38026000-D-641-203.pdf.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0"/>
            <a:ext cx="5600417" cy="6656488"/>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2195735" y="692696"/>
            <a:ext cx="554995" cy="4248472"/>
          </a:xfrm>
          <a:prstGeom prst="rect">
            <a:avLst/>
          </a:prstGeom>
        </p:spPr>
        <p:txBody>
          <a:bodyPr vert="horz" lIns="91440" tIns="45720" rIns="91440" bIns="45720" rtlCol="0">
            <a:normAutofit/>
          </a:bodyPr>
          <a:lstStyle>
            <a:lvl1pPr indent="0">
              <a:spcBef>
                <a:spcPct val="20000"/>
              </a:spcBef>
              <a:buFont typeface="Arial" panose="020B0604020202020204" pitchFamily="34" charset="0"/>
              <a:buNone/>
              <a:defRPr sz="2600">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TW" altLang="en-US" dirty="0"/>
              <a:t>房屋稅自用擇定</a:t>
            </a:r>
          </a:p>
        </p:txBody>
      </p:sp>
      <p:sp>
        <p:nvSpPr>
          <p:cNvPr id="8" name="矩形 7"/>
          <p:cNvSpPr/>
          <p:nvPr/>
        </p:nvSpPr>
        <p:spPr>
          <a:xfrm>
            <a:off x="2908393" y="548680"/>
            <a:ext cx="584775" cy="3678844"/>
          </a:xfrm>
          <a:prstGeom prst="rect">
            <a:avLst/>
          </a:prstGeom>
        </p:spPr>
        <p:txBody>
          <a:bodyPr vert="horz" lIns="91440" tIns="45720" rIns="91440" bIns="45720" rtlCol="0">
            <a:normAutofit/>
          </a:bodyPr>
          <a:lstStyle/>
          <a:p>
            <a:pPr>
              <a:spcBef>
                <a:spcPct val="20000"/>
              </a:spcBef>
              <a:buFont typeface="Arial" panose="020B0604020202020204" pitchFamily="34" charset="0"/>
              <a:buNone/>
            </a:pPr>
            <a:r>
              <a:rPr lang="zh-TW" altLang="en-US" sz="2600" dirty="0">
                <a:latin typeface="微軟正黑體" panose="020B0604030504040204" pitchFamily="34" charset="-120"/>
                <a:ea typeface="微軟正黑體" panose="020B0604030504040204" pitchFamily="34" charset="-120"/>
              </a:rPr>
              <a:t>使用情形變更申請書</a:t>
            </a:r>
          </a:p>
        </p:txBody>
      </p:sp>
      <p:sp>
        <p:nvSpPr>
          <p:cNvPr id="10"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2"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19</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2" name="圖片 1"/>
          <p:cNvPicPr>
            <a:picLocks noChangeAspect="1"/>
          </p:cNvPicPr>
          <p:nvPr/>
        </p:nvPicPr>
        <p:blipFill>
          <a:blip r:embed="rId3"/>
          <a:stretch>
            <a:fillRect/>
          </a:stretch>
        </p:blipFill>
        <p:spPr>
          <a:xfrm>
            <a:off x="-3067" y="3696159"/>
            <a:ext cx="2753798" cy="2490018"/>
          </a:xfrm>
          <a:prstGeom prst="rect">
            <a:avLst/>
          </a:prstGeom>
        </p:spPr>
      </p:pic>
    </p:spTree>
    <p:extLst>
      <p:ext uri="{BB962C8B-B14F-4D97-AF65-F5344CB8AC3E}">
        <p14:creationId xmlns:p14="http://schemas.microsoft.com/office/powerpoint/2010/main" val="3741688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107504" y="116632"/>
            <a:ext cx="8856984" cy="6741368"/>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74" name="文字方塊 1"/>
          <p:cNvSpPr txBox="1">
            <a:spLocks noChangeArrowheads="1"/>
          </p:cNvSpPr>
          <p:nvPr/>
        </p:nvSpPr>
        <p:spPr bwMode="auto">
          <a:xfrm>
            <a:off x="1979712" y="404664"/>
            <a:ext cx="6192688" cy="707886"/>
          </a:xfrm>
          <a:prstGeom prst="rect">
            <a:avLst/>
          </a:prstGeom>
          <a:noFill/>
          <a:ln w="38100">
            <a:solidFill>
              <a:srgbClr val="00B0F0"/>
            </a:solidFill>
            <a:prstDash val="sysDash"/>
            <a:miter lim="800000"/>
            <a:headEnd/>
            <a:tailEnd/>
          </a:ln>
        </p:spPr>
        <p:txBody>
          <a:bodyPr wrap="square">
            <a:spAutoFit/>
          </a:bodyPr>
          <a:lstStyle/>
          <a:p>
            <a:pPr algn="ctr"/>
            <a:r>
              <a:rPr lang="zh-TW" altLang="en-US" sz="4000" b="1" dirty="0" smtClean="0">
                <a:solidFill>
                  <a:srgbClr val="0070C0"/>
                </a:solidFill>
                <a:latin typeface="Adobe 繁黑體 Std B"/>
                <a:ea typeface="Adobe 繁黑體 Std B"/>
                <a:cs typeface="Adobe 繁黑體 Std B"/>
              </a:rPr>
              <a:t>講</a:t>
            </a:r>
            <a:r>
              <a:rPr lang="zh-TW" altLang="zh-TW" sz="4000" b="1" dirty="0" smtClean="0">
                <a:solidFill>
                  <a:srgbClr val="0070C0"/>
                </a:solidFill>
                <a:latin typeface="Adobe 繁黑體 Std B"/>
                <a:ea typeface="Adobe 繁黑體 Std B"/>
                <a:cs typeface="Adobe 繁黑體 Std B"/>
              </a:rPr>
              <a:t>師</a:t>
            </a:r>
            <a:r>
              <a:rPr lang="zh-TW" altLang="en-US" sz="4000" b="1" dirty="0" smtClean="0">
                <a:solidFill>
                  <a:srgbClr val="0070C0"/>
                </a:solidFill>
                <a:latin typeface="Adobe 繁黑體 Std B"/>
                <a:ea typeface="Adobe 繁黑體 Std B"/>
                <a:cs typeface="Adobe 繁黑體 Std B"/>
              </a:rPr>
              <a:t>  </a:t>
            </a:r>
            <a:r>
              <a:rPr lang="zh-TW" altLang="en-US" sz="4000" b="1" dirty="0">
                <a:solidFill>
                  <a:srgbClr val="0070C0"/>
                </a:solidFill>
                <a:latin typeface="Adobe 繁黑體 Std B"/>
                <a:ea typeface="Adobe 繁黑體 Std B"/>
                <a:cs typeface="Adobe 繁黑體 Std B"/>
              </a:rPr>
              <a:t>：</a:t>
            </a:r>
            <a:r>
              <a:rPr lang="zh-TW" altLang="en-US" sz="4000" b="1" dirty="0" smtClean="0">
                <a:solidFill>
                  <a:srgbClr val="0070C0"/>
                </a:solidFill>
                <a:latin typeface="Adobe 繁黑體 Std B"/>
                <a:ea typeface="Adobe 繁黑體 Std B"/>
                <a:cs typeface="Adobe 繁黑體 Std B"/>
              </a:rPr>
              <a:t> 林秀銘 老師 簡歷  </a:t>
            </a:r>
            <a:endParaRPr lang="zh-TW" altLang="en-US" sz="4000" b="1" dirty="0">
              <a:solidFill>
                <a:srgbClr val="0070C0"/>
              </a:solidFill>
              <a:latin typeface="Adobe 繁黑體 Std B"/>
              <a:ea typeface="Adobe 繁黑體 Std B"/>
              <a:cs typeface="Adobe 繁黑體 Std B"/>
            </a:endParaRPr>
          </a:p>
        </p:txBody>
      </p:sp>
      <p:sp>
        <p:nvSpPr>
          <p:cNvPr id="7" name="矩形 6"/>
          <p:cNvSpPr/>
          <p:nvPr/>
        </p:nvSpPr>
        <p:spPr>
          <a:xfrm>
            <a:off x="3599384" y="1484784"/>
            <a:ext cx="5544616" cy="5539978"/>
          </a:xfrm>
          <a:prstGeom prst="rect">
            <a:avLst/>
          </a:prstGeom>
        </p:spPr>
        <p:txBody>
          <a:bodyPr wrap="square">
            <a:spAutoFit/>
          </a:bodyPr>
          <a:lstStyle/>
          <a:p>
            <a:pPr fontAlgn="auto">
              <a:lnSpc>
                <a:spcPct val="150000"/>
              </a:lnSpc>
              <a:spcBef>
                <a:spcPts val="0"/>
              </a:spcBef>
              <a:spcAft>
                <a:spcPts val="0"/>
              </a:spcAft>
              <a:buFont typeface="Wingdings" pitchFamily="2" charset="2"/>
              <a:buChar char="l"/>
              <a:defRPr/>
            </a:pPr>
            <a:r>
              <a:rPr lang="zh-TW" altLang="en-US" sz="2400" b="1" dirty="0" smtClean="0">
                <a:solidFill>
                  <a:schemeClr val="tx2"/>
                </a:solidFill>
                <a:latin typeface="+mn-lt"/>
                <a:ea typeface="Adobe 繁黑體 Std B"/>
                <a:cs typeface="Arial" charset="0"/>
              </a:rPr>
              <a:t>管理學  碩士、大學講師</a:t>
            </a:r>
            <a:endParaRPr lang="en-US" altLang="zh-TW" sz="2400" b="1" dirty="0">
              <a:solidFill>
                <a:schemeClr val="tx2"/>
              </a:solidFill>
              <a:latin typeface="+mn-lt"/>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400" b="1" dirty="0">
                <a:solidFill>
                  <a:srgbClr val="00B050"/>
                </a:solidFill>
                <a:latin typeface="+mn-lt"/>
                <a:ea typeface="Adobe 繁黑體 Std B"/>
                <a:cs typeface="Arial" charset="0"/>
              </a:rPr>
              <a:t>地政</a:t>
            </a:r>
            <a:r>
              <a:rPr lang="zh-TW" altLang="en-US" sz="2400" b="1" dirty="0" smtClean="0">
                <a:solidFill>
                  <a:srgbClr val="00B050"/>
                </a:solidFill>
                <a:latin typeface="+mn-lt"/>
                <a:ea typeface="Adobe 繁黑體 Std B"/>
                <a:cs typeface="Arial" charset="0"/>
              </a:rPr>
              <a:t>士 國家</a:t>
            </a:r>
            <a:r>
              <a:rPr lang="zh-TW" altLang="en-US" sz="2400" b="1" dirty="0">
                <a:solidFill>
                  <a:srgbClr val="00B050"/>
                </a:solidFill>
                <a:latin typeface="+mn-lt"/>
                <a:ea typeface="Adobe 繁黑體 Std B"/>
                <a:cs typeface="Arial" charset="0"/>
              </a:rPr>
              <a:t>考試 </a:t>
            </a:r>
            <a:r>
              <a:rPr lang="zh-TW" altLang="en-US" sz="2400" b="1" dirty="0" smtClean="0">
                <a:solidFill>
                  <a:srgbClr val="00B050"/>
                </a:solidFill>
                <a:latin typeface="+mn-lt"/>
                <a:ea typeface="Adobe 繁黑體 Std B"/>
                <a:cs typeface="Arial" charset="0"/>
              </a:rPr>
              <a:t>及格</a:t>
            </a:r>
            <a:endParaRPr lang="en-US" altLang="zh-TW" sz="2400" b="1" dirty="0">
              <a:solidFill>
                <a:srgbClr val="00B050"/>
              </a:solidFill>
              <a:latin typeface="+mn-lt"/>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400" b="1" dirty="0">
                <a:solidFill>
                  <a:schemeClr val="tx2"/>
                </a:solidFill>
                <a:latin typeface="+mn-lt"/>
                <a:ea typeface="Adobe 繁黑體 Std B"/>
                <a:cs typeface="Arial" charset="0"/>
              </a:rPr>
              <a:t>不動產經紀人國家考試 </a:t>
            </a:r>
            <a:r>
              <a:rPr lang="zh-TW" altLang="en-US" sz="2400" b="1" dirty="0" smtClean="0">
                <a:solidFill>
                  <a:schemeClr val="tx2"/>
                </a:solidFill>
                <a:latin typeface="+mn-lt"/>
                <a:ea typeface="Adobe 繁黑體 Std B"/>
                <a:cs typeface="Arial" charset="0"/>
              </a:rPr>
              <a:t>及格</a:t>
            </a:r>
            <a:endParaRPr lang="en-US" altLang="zh-TW" sz="2400" b="1" dirty="0">
              <a:solidFill>
                <a:schemeClr val="tx2"/>
              </a:solidFill>
              <a:latin typeface="+mn-lt"/>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400" b="1" dirty="0">
                <a:solidFill>
                  <a:srgbClr val="00B050"/>
                </a:solidFill>
                <a:latin typeface="+mn-lt"/>
                <a:ea typeface="Adobe 繁黑體 Std B"/>
                <a:cs typeface="Arial" charset="0"/>
              </a:rPr>
              <a:t>榮獲中華民國金仲</a:t>
            </a:r>
            <a:r>
              <a:rPr lang="zh-TW" altLang="en-US" sz="2400" b="1" dirty="0" smtClean="0">
                <a:solidFill>
                  <a:srgbClr val="00B050"/>
                </a:solidFill>
                <a:latin typeface="+mn-lt"/>
                <a:ea typeface="Adobe 繁黑體 Std B"/>
                <a:cs typeface="Arial" charset="0"/>
              </a:rPr>
              <a:t>獎 經紀人楷模 </a:t>
            </a:r>
            <a:r>
              <a:rPr lang="zh-TW" altLang="en-US" sz="2400" b="1" dirty="0">
                <a:solidFill>
                  <a:srgbClr val="00B050"/>
                </a:solidFill>
                <a:latin typeface="+mn-lt"/>
                <a:ea typeface="Adobe 繁黑體 Std B"/>
                <a:cs typeface="Arial" charset="0"/>
              </a:rPr>
              <a:t>表揚</a:t>
            </a:r>
            <a:endParaRPr lang="en-US" altLang="zh-TW" sz="2400" b="1" dirty="0">
              <a:solidFill>
                <a:srgbClr val="00B050"/>
              </a:solidFill>
              <a:latin typeface="+mn-lt"/>
              <a:ea typeface="Adobe 繁黑體 Std B"/>
              <a:cs typeface="Arial" charset="0"/>
            </a:endParaRPr>
          </a:p>
          <a:p>
            <a:pPr lvl="0">
              <a:lnSpc>
                <a:spcPct val="150000"/>
              </a:lnSpc>
              <a:buFont typeface="Wingdings" pitchFamily="2" charset="2"/>
              <a:buChar char="l"/>
              <a:defRPr/>
            </a:pPr>
            <a:r>
              <a:rPr lang="zh-TW" altLang="en-US" sz="2200" b="1" dirty="0" smtClean="0">
                <a:solidFill>
                  <a:schemeClr val="tx2"/>
                </a:solidFill>
                <a:ea typeface="Adobe 繁黑體 Std B"/>
                <a:cs typeface="Arial" charset="0"/>
              </a:rPr>
              <a:t>金典地政士事務所</a:t>
            </a:r>
            <a:r>
              <a:rPr lang="en-US" altLang="zh-TW" sz="2200" b="1" dirty="0" smtClean="0">
                <a:solidFill>
                  <a:schemeClr val="tx2"/>
                </a:solidFill>
                <a:ea typeface="Adobe 繁黑體 Std B"/>
                <a:cs typeface="Arial" charset="0"/>
              </a:rPr>
              <a:t>(</a:t>
            </a:r>
            <a:r>
              <a:rPr lang="zh-TW" altLang="en-US" sz="2200" b="1" dirty="0" smtClean="0">
                <a:solidFill>
                  <a:schemeClr val="tx2"/>
                </a:solidFill>
                <a:ea typeface="Adobe 繁黑體 Std B"/>
                <a:cs typeface="Arial" charset="0"/>
              </a:rPr>
              <a:t>新竹 竹北</a:t>
            </a:r>
            <a:r>
              <a:rPr lang="en-US" altLang="zh-TW" sz="2200" b="1" dirty="0" smtClean="0">
                <a:solidFill>
                  <a:schemeClr val="tx2"/>
                </a:solidFill>
                <a:ea typeface="Adobe 繁黑體 Std B"/>
                <a:cs typeface="Arial" charset="0"/>
              </a:rPr>
              <a:t>)</a:t>
            </a:r>
            <a:r>
              <a:rPr lang="zh-TW" altLang="en-US" sz="2200" b="1" dirty="0" smtClean="0">
                <a:solidFill>
                  <a:schemeClr val="tx2"/>
                </a:solidFill>
                <a:ea typeface="Adobe 繁黑體 Std B"/>
                <a:cs typeface="Arial" charset="0"/>
              </a:rPr>
              <a:t>  </a:t>
            </a:r>
            <a:r>
              <a:rPr lang="zh-TW" altLang="en-US" sz="2200" b="1" dirty="0" smtClean="0">
                <a:solidFill>
                  <a:srgbClr val="1F497D"/>
                </a:solidFill>
                <a:ea typeface="Adobe 繁黑體 Std B"/>
                <a:cs typeface="Arial" charset="0"/>
              </a:rPr>
              <a:t>負責人</a:t>
            </a:r>
            <a:endParaRPr lang="en-US" altLang="zh-TW" sz="2200" b="1" dirty="0">
              <a:solidFill>
                <a:srgbClr val="1F497D"/>
              </a:solidFill>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200" b="1" dirty="0" smtClean="0">
                <a:solidFill>
                  <a:schemeClr val="tx2"/>
                </a:solidFill>
                <a:ea typeface="Adobe 繁黑體 Std B"/>
                <a:cs typeface="Arial" charset="0"/>
              </a:rPr>
              <a:t>太平洋房屋 桃園太子店  負責人</a:t>
            </a:r>
            <a:endParaRPr lang="en-US" altLang="zh-TW" sz="2200" b="1" dirty="0">
              <a:solidFill>
                <a:schemeClr val="tx2"/>
              </a:solidFill>
              <a:ea typeface="Adobe 繁黑體 Std B"/>
              <a:cs typeface="Arial" charset="0"/>
            </a:endParaRPr>
          </a:p>
          <a:p>
            <a:pPr fontAlgn="auto">
              <a:lnSpc>
                <a:spcPct val="150000"/>
              </a:lnSpc>
              <a:spcBef>
                <a:spcPts val="0"/>
              </a:spcBef>
              <a:spcAft>
                <a:spcPts val="0"/>
              </a:spcAft>
              <a:buFont typeface="Wingdings" pitchFamily="2" charset="2"/>
              <a:buChar char="l"/>
              <a:defRPr/>
            </a:pPr>
            <a:r>
              <a:rPr lang="zh-TW" altLang="en-US" sz="2400" b="1" dirty="0">
                <a:solidFill>
                  <a:srgbClr val="00B050"/>
                </a:solidFill>
                <a:latin typeface="+mn-lt"/>
                <a:ea typeface="Adobe 繁黑體 Std B"/>
                <a:cs typeface="Arial" charset="0"/>
              </a:rPr>
              <a:t>內政部核可不動產訓練機構 </a:t>
            </a:r>
            <a:r>
              <a:rPr lang="zh-TW" altLang="en-US" sz="2400" b="1" dirty="0" smtClean="0">
                <a:solidFill>
                  <a:srgbClr val="00B050"/>
                </a:solidFill>
                <a:latin typeface="+mn-lt"/>
                <a:ea typeface="Adobe 繁黑體 Std B"/>
                <a:cs typeface="Arial" charset="0"/>
              </a:rPr>
              <a:t>講師</a:t>
            </a:r>
            <a:endParaRPr lang="en-US" altLang="zh-TW" sz="2400" b="1" dirty="0" smtClean="0">
              <a:solidFill>
                <a:srgbClr val="00B050"/>
              </a:solidFill>
              <a:latin typeface="+mn-lt"/>
              <a:ea typeface="Adobe 繁黑體 Std B"/>
              <a:cs typeface="Arial" charset="0"/>
            </a:endParaRPr>
          </a:p>
          <a:p>
            <a:pPr lvl="0" indent="-342900">
              <a:lnSpc>
                <a:spcPct val="150000"/>
              </a:lnSpc>
              <a:buFont typeface="Wingdings" pitchFamily="2" charset="2"/>
              <a:buChar char="l"/>
              <a:defRPr/>
            </a:pPr>
            <a:r>
              <a:rPr lang="zh-TW" altLang="en-US" sz="2000" b="1" dirty="0" smtClean="0">
                <a:solidFill>
                  <a:schemeClr val="tx2"/>
                </a:solidFill>
                <a:ea typeface="Adobe 繁黑體 Std B"/>
                <a:cs typeface="Arial" charset="0"/>
              </a:rPr>
              <a:t>三民及考銓補習班</a:t>
            </a:r>
            <a:r>
              <a:rPr lang="en-US" altLang="zh-TW" sz="2000" b="1" dirty="0" smtClean="0">
                <a:solidFill>
                  <a:schemeClr val="tx2"/>
                </a:solidFill>
                <a:ea typeface="Adobe 繁黑體 Std B"/>
                <a:cs typeface="Arial" charset="0"/>
              </a:rPr>
              <a:t>-【</a:t>
            </a:r>
            <a:r>
              <a:rPr lang="zh-TW" altLang="en-US" sz="2000" b="1" dirty="0" smtClean="0">
                <a:solidFill>
                  <a:schemeClr val="tx2"/>
                </a:solidFill>
                <a:ea typeface="Adobe 繁黑體 Std B"/>
                <a:cs typeface="Arial" charset="0"/>
              </a:rPr>
              <a:t>地政士</a:t>
            </a:r>
            <a:r>
              <a:rPr lang="en-US" altLang="zh-TW" sz="2000" b="1" dirty="0" smtClean="0">
                <a:solidFill>
                  <a:schemeClr val="tx2"/>
                </a:solidFill>
                <a:ea typeface="Adobe 繁黑體 Std B"/>
                <a:cs typeface="Arial" charset="0"/>
              </a:rPr>
              <a:t>】</a:t>
            </a:r>
            <a:r>
              <a:rPr lang="zh-TW" altLang="en-US" sz="2000" b="1" dirty="0" smtClean="0">
                <a:solidFill>
                  <a:schemeClr val="tx2"/>
                </a:solidFill>
                <a:ea typeface="Adobe 繁黑體 Std B"/>
                <a:cs typeface="Arial" charset="0"/>
              </a:rPr>
              <a:t>、</a:t>
            </a:r>
            <a:r>
              <a:rPr lang="en-US" altLang="zh-TW" sz="2000" b="1" dirty="0" smtClean="0">
                <a:solidFill>
                  <a:schemeClr val="tx2"/>
                </a:solidFill>
                <a:ea typeface="Adobe 繁黑體 Std B"/>
                <a:cs typeface="Arial" charset="0"/>
              </a:rPr>
              <a:t>【</a:t>
            </a:r>
            <a:r>
              <a:rPr lang="zh-TW" altLang="en-US" sz="2000" b="1" dirty="0" smtClean="0">
                <a:solidFill>
                  <a:schemeClr val="tx2"/>
                </a:solidFill>
                <a:ea typeface="Adobe 繁黑體 Std B"/>
                <a:cs typeface="Arial" charset="0"/>
              </a:rPr>
              <a:t>不動產經紀人</a:t>
            </a:r>
            <a:r>
              <a:rPr lang="en-US" altLang="zh-TW" sz="2000" b="1" dirty="0" smtClean="0">
                <a:solidFill>
                  <a:schemeClr val="tx2"/>
                </a:solidFill>
                <a:ea typeface="Adobe 繁黑體 Std B"/>
                <a:cs typeface="Arial" charset="0"/>
              </a:rPr>
              <a:t>】</a:t>
            </a:r>
            <a:r>
              <a:rPr lang="zh-TW" altLang="en-US" sz="2000" b="1" dirty="0" smtClean="0">
                <a:solidFill>
                  <a:schemeClr val="tx2"/>
                </a:solidFill>
                <a:ea typeface="Adobe 繁黑體 Std B"/>
                <a:cs typeface="Arial" charset="0"/>
              </a:rPr>
              <a:t>考</a:t>
            </a:r>
            <a:r>
              <a:rPr lang="zh-TW" altLang="en-US" sz="2000" b="1" dirty="0">
                <a:solidFill>
                  <a:schemeClr val="tx2"/>
                </a:solidFill>
                <a:ea typeface="Adobe 繁黑體 Std B"/>
                <a:cs typeface="Arial" charset="0"/>
              </a:rPr>
              <a:t>照輔導名師      </a:t>
            </a:r>
            <a:endParaRPr lang="en-US" altLang="zh-TW" sz="2000" b="1" dirty="0">
              <a:solidFill>
                <a:schemeClr val="tx2"/>
              </a:solidFill>
              <a:ea typeface="Adobe 繁黑體 Std B"/>
              <a:cs typeface="Arial" charset="0"/>
            </a:endParaRPr>
          </a:p>
          <a:p>
            <a:pPr fontAlgn="auto">
              <a:lnSpc>
                <a:spcPct val="150000"/>
              </a:lnSpc>
              <a:spcBef>
                <a:spcPts val="0"/>
              </a:spcBef>
              <a:spcAft>
                <a:spcPts val="0"/>
              </a:spcAft>
              <a:defRPr/>
            </a:pPr>
            <a:r>
              <a:rPr lang="zh-TW" altLang="en-US" sz="2400" b="1" dirty="0" smtClean="0">
                <a:solidFill>
                  <a:schemeClr val="tx2"/>
                </a:solidFill>
                <a:latin typeface="+mn-lt"/>
                <a:ea typeface="Adobe 繁黑體 Std B"/>
                <a:cs typeface="Arial" charset="0"/>
              </a:rPr>
              <a:t>    </a:t>
            </a:r>
            <a:endParaRPr lang="zh-TW" altLang="en-US" sz="2400" b="1" dirty="0">
              <a:solidFill>
                <a:schemeClr val="accent2"/>
              </a:solidFill>
              <a:latin typeface="+mn-lt"/>
              <a:ea typeface="Adobe 繁黑體 Std B"/>
              <a:cs typeface="Arial" charset="0"/>
            </a:endParaRPr>
          </a:p>
        </p:txBody>
      </p:sp>
      <p:pic>
        <p:nvPicPr>
          <p:cNvPr id="3078" name="圖片 8"/>
          <p:cNvPicPr>
            <a:picLocks noChangeAspect="1"/>
          </p:cNvPicPr>
          <p:nvPr/>
        </p:nvPicPr>
        <p:blipFill>
          <a:blip r:embed="rId3" cstate="print"/>
          <a:srcRect/>
          <a:stretch>
            <a:fillRect/>
          </a:stretch>
        </p:blipFill>
        <p:spPr bwMode="auto">
          <a:xfrm>
            <a:off x="107504" y="1340768"/>
            <a:ext cx="3347864" cy="5112420"/>
          </a:xfrm>
          <a:prstGeom prst="rect">
            <a:avLst/>
          </a:prstGeom>
          <a:ln>
            <a:noFill/>
          </a:ln>
          <a:effectLst>
            <a:softEdge rad="112500"/>
          </a:effectLst>
        </p:spPr>
      </p:pic>
      <p:sp>
        <p:nvSpPr>
          <p:cNvPr id="8" name="頁尾版面配置區 6"/>
          <p:cNvSpPr txBox="1">
            <a:spLocks/>
          </p:cNvSpPr>
          <p:nvPr/>
        </p:nvSpPr>
        <p:spPr>
          <a:xfrm>
            <a:off x="0" y="6461119"/>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9"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accent2">
                    <a:lumMod val="60000"/>
                    <a:lumOff val="40000"/>
                  </a:schemeClr>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a:t>
            </a:fld>
            <a:endParaRPr kumimoji="0" lang="zh-TW" altLang="en-US" sz="1050" b="0" i="0" u="none" strike="noStrike" kern="1200" cap="none" spc="0" normalizeH="0" baseline="0" noProof="0" dirty="0">
              <a:ln>
                <a:noFill/>
              </a:ln>
              <a:solidFill>
                <a:schemeClr val="accent2">
                  <a:lumMod val="60000"/>
                  <a:lumOff val="40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89471643"/>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91357" y="1064188"/>
            <a:ext cx="8136904" cy="55194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TW" altLang="en-US" sz="2000" dirty="0">
              <a:solidFill>
                <a:schemeClr val="tx1"/>
              </a:solidFill>
            </a:endParaRPr>
          </a:p>
        </p:txBody>
      </p:sp>
      <p:sp>
        <p:nvSpPr>
          <p:cNvPr id="3" name="內容版面配置區 2"/>
          <p:cNvSpPr>
            <a:spLocks noGrp="1"/>
          </p:cNvSpPr>
          <p:nvPr>
            <p:ph idx="1"/>
          </p:nvPr>
        </p:nvSpPr>
        <p:spPr>
          <a:xfrm>
            <a:off x="395536" y="188640"/>
            <a:ext cx="8229600" cy="676672"/>
          </a:xfrm>
        </p:spPr>
        <p:txBody>
          <a:bodyPr vert="horz" lIns="91440" tIns="45720" rIns="91440" bIns="45720" rtlCol="0">
            <a:normAutofit/>
          </a:bodyPr>
          <a:lstStyle/>
          <a:p>
            <a:pPr marL="0" indent="0">
              <a:buNone/>
            </a:pPr>
            <a:r>
              <a:rPr lang="en-US" altLang="zh-TW"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七</a:t>
            </a:r>
            <a:r>
              <a:rPr lang="en-US" altLang="zh-TW"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房屋稅</a:t>
            </a:r>
            <a:r>
              <a:rPr lang="zh-TW" altLang="en-US" b="1" dirty="0" smtClean="0">
                <a:latin typeface="微軟正黑體" panose="020B0604030504040204" pitchFamily="34" charset="-120"/>
                <a:ea typeface="微軟正黑體" panose="020B0604030504040204" pitchFamily="34" charset="-120"/>
              </a:rPr>
              <a:t>自住房屋之稅率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案例</a:t>
            </a:r>
          </a:p>
        </p:txBody>
      </p:sp>
      <p:sp>
        <p:nvSpPr>
          <p:cNvPr id="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5"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20</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751669813"/>
              </p:ext>
            </p:extLst>
          </p:nvPr>
        </p:nvGraphicFramePr>
        <p:xfrm>
          <a:off x="461028" y="3543615"/>
          <a:ext cx="7573869" cy="2703658"/>
        </p:xfrm>
        <a:graphic>
          <a:graphicData uri="http://schemas.openxmlformats.org/drawingml/2006/table">
            <a:tbl>
              <a:tblPr>
                <a:tableStyleId>{35758FB7-9AC5-4552-8A53-C91805E547FA}</a:tableStyleId>
              </a:tblPr>
              <a:tblGrid>
                <a:gridCol w="615267">
                  <a:extLst>
                    <a:ext uri="{9D8B030D-6E8A-4147-A177-3AD203B41FA5}">
                      <a16:colId xmlns:a16="http://schemas.microsoft.com/office/drawing/2014/main" xmlns="" val="20000"/>
                    </a:ext>
                  </a:extLst>
                </a:gridCol>
                <a:gridCol w="1267109">
                  <a:extLst>
                    <a:ext uri="{9D8B030D-6E8A-4147-A177-3AD203B41FA5}">
                      <a16:colId xmlns:a16="http://schemas.microsoft.com/office/drawing/2014/main" xmlns="" val="20001"/>
                    </a:ext>
                  </a:extLst>
                </a:gridCol>
                <a:gridCol w="701691">
                  <a:extLst>
                    <a:ext uri="{9D8B030D-6E8A-4147-A177-3AD203B41FA5}">
                      <a16:colId xmlns:a16="http://schemas.microsoft.com/office/drawing/2014/main" xmlns="" val="20002"/>
                    </a:ext>
                  </a:extLst>
                </a:gridCol>
                <a:gridCol w="2865773">
                  <a:extLst>
                    <a:ext uri="{9D8B030D-6E8A-4147-A177-3AD203B41FA5}">
                      <a16:colId xmlns:a16="http://schemas.microsoft.com/office/drawing/2014/main" xmlns="" val="20003"/>
                    </a:ext>
                  </a:extLst>
                </a:gridCol>
                <a:gridCol w="755878">
                  <a:extLst>
                    <a:ext uri="{9D8B030D-6E8A-4147-A177-3AD203B41FA5}">
                      <a16:colId xmlns:a16="http://schemas.microsoft.com/office/drawing/2014/main" xmlns="" val="20004"/>
                    </a:ext>
                  </a:extLst>
                </a:gridCol>
                <a:gridCol w="1368151">
                  <a:extLst>
                    <a:ext uri="{9D8B030D-6E8A-4147-A177-3AD203B41FA5}">
                      <a16:colId xmlns:a16="http://schemas.microsoft.com/office/drawing/2014/main" xmlns="" val="20005"/>
                    </a:ext>
                  </a:extLst>
                </a:gridCol>
              </a:tblGrid>
              <a:tr h="675987">
                <a:tc>
                  <a:txBody>
                    <a:bodyPr/>
                    <a:lstStyle/>
                    <a:p>
                      <a:r>
                        <a:rPr lang="zh-TW" altLang="en-US" sz="1400" b="1" dirty="0">
                          <a:effectLst/>
                        </a:rPr>
                        <a:t>房屋</a:t>
                      </a:r>
                    </a:p>
                  </a:txBody>
                  <a:tcPr anchor="ctr"/>
                </a:tc>
                <a:tc>
                  <a:txBody>
                    <a:bodyPr/>
                    <a:lstStyle/>
                    <a:p>
                      <a:r>
                        <a:rPr lang="zh-TW" altLang="en-US" sz="1400" b="1" dirty="0">
                          <a:effectLst/>
                        </a:rPr>
                        <a:t>住家用應稅總現值</a:t>
                      </a:r>
                      <a:r>
                        <a:rPr lang="en-US" altLang="zh-TW" sz="1400" b="1" dirty="0">
                          <a:effectLst/>
                        </a:rPr>
                        <a:t>(</a:t>
                      </a:r>
                      <a:r>
                        <a:rPr lang="zh-TW" altLang="en-US" sz="1400" b="1" dirty="0">
                          <a:effectLst/>
                        </a:rPr>
                        <a:t>元</a:t>
                      </a:r>
                      <a:r>
                        <a:rPr lang="en-US" altLang="zh-TW" sz="1400" b="1" dirty="0">
                          <a:effectLst/>
                        </a:rPr>
                        <a:t>)</a:t>
                      </a:r>
                    </a:p>
                  </a:txBody>
                  <a:tcPr anchor="ctr"/>
                </a:tc>
                <a:tc>
                  <a:txBody>
                    <a:bodyPr/>
                    <a:lstStyle/>
                    <a:p>
                      <a:pPr algn="ctr"/>
                      <a:r>
                        <a:rPr lang="zh-TW" altLang="en-US" sz="1400" b="1" dirty="0">
                          <a:effectLst/>
                        </a:rPr>
                        <a:t>持分</a:t>
                      </a:r>
                    </a:p>
                  </a:txBody>
                  <a:tcPr anchor="ctr"/>
                </a:tc>
                <a:tc>
                  <a:txBody>
                    <a:bodyPr/>
                    <a:lstStyle/>
                    <a:p>
                      <a:pPr algn="ctr"/>
                      <a:r>
                        <a:rPr lang="zh-TW" altLang="en-US" sz="1400" b="1" dirty="0" smtClean="0">
                          <a:effectLst/>
                        </a:rPr>
                        <a:t>應</a:t>
                      </a:r>
                      <a:r>
                        <a:rPr lang="zh-TW" altLang="en-US" sz="1400" b="1" dirty="0">
                          <a:effectLst/>
                        </a:rPr>
                        <a:t>稅</a:t>
                      </a:r>
                      <a:r>
                        <a:rPr lang="zh-TW" altLang="en-US" sz="1400" b="1" u="sng" dirty="0">
                          <a:effectLst/>
                        </a:rPr>
                        <a:t>總現值</a:t>
                      </a:r>
                      <a:r>
                        <a:rPr lang="en-US" altLang="zh-TW" sz="1400" b="1" u="sng" dirty="0">
                          <a:effectLst/>
                        </a:rPr>
                        <a:t>(</a:t>
                      </a:r>
                      <a:r>
                        <a:rPr lang="zh-TW" altLang="en-US" sz="1400" b="1" u="sng" dirty="0">
                          <a:effectLst/>
                        </a:rPr>
                        <a:t>元</a:t>
                      </a:r>
                      <a:r>
                        <a:rPr lang="en-US" altLang="zh-TW" sz="1400" b="1" u="sng" dirty="0">
                          <a:effectLst/>
                        </a:rPr>
                        <a:t>)</a:t>
                      </a:r>
                    </a:p>
                  </a:txBody>
                  <a:tcPr anchor="ctr"/>
                </a:tc>
                <a:tc>
                  <a:txBody>
                    <a:bodyPr/>
                    <a:lstStyle/>
                    <a:p>
                      <a:r>
                        <a:rPr lang="zh-TW" altLang="en-US" sz="1400" b="1" dirty="0" smtClean="0">
                          <a:effectLst/>
                        </a:rPr>
                        <a:t>總現值排名</a:t>
                      </a:r>
                      <a:endParaRPr lang="zh-TW" altLang="en-US" sz="1400" b="1" dirty="0">
                        <a:effectLst/>
                      </a:endParaRPr>
                    </a:p>
                  </a:txBody>
                  <a:tcPr anchor="ctr">
                    <a:lnR w="1905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dirty="0" smtClean="0">
                          <a:effectLst/>
                        </a:rPr>
                        <a:t>勾選自住房屋</a:t>
                      </a:r>
                    </a:p>
                  </a:txBody>
                  <a:tcPr anchor="ctr">
                    <a:lnL w="19050" cap="flat" cmpd="sng" algn="ctr">
                      <a:solidFill>
                        <a:schemeClr val="accent5">
                          <a:lumMod val="60000"/>
                          <a:lumOff val="40000"/>
                        </a:schemeClr>
                      </a:solidFill>
                      <a:prstDash val="solid"/>
                      <a:round/>
                      <a:headEnd type="none" w="med" len="med"/>
                      <a:tailEnd type="none" w="med" len="med"/>
                    </a:lnL>
                  </a:tcPr>
                </a:tc>
                <a:extLst>
                  <a:ext uri="{0D108BD9-81ED-4DB2-BD59-A6C34878D82A}">
                    <a16:rowId xmlns:a16="http://schemas.microsoft.com/office/drawing/2014/main" xmlns="" val="10000"/>
                  </a:ext>
                </a:extLst>
              </a:tr>
              <a:tr h="473191">
                <a:tc>
                  <a:txBody>
                    <a:bodyPr/>
                    <a:lstStyle/>
                    <a:p>
                      <a:pPr algn="ctr"/>
                      <a:r>
                        <a:rPr lang="en-US" sz="1800" dirty="0">
                          <a:effectLst/>
                        </a:rPr>
                        <a:t>A</a:t>
                      </a:r>
                    </a:p>
                  </a:txBody>
                  <a:tcPr anchor="ctr"/>
                </a:tc>
                <a:tc>
                  <a:txBody>
                    <a:bodyPr/>
                    <a:lstStyle/>
                    <a:p>
                      <a:pPr algn="r"/>
                      <a:r>
                        <a:rPr lang="en-US" altLang="zh-TW" sz="1800" dirty="0">
                          <a:effectLst/>
                        </a:rPr>
                        <a:t>300,000</a:t>
                      </a:r>
                    </a:p>
                  </a:txBody>
                  <a:tcPr anchor="ctr"/>
                </a:tc>
                <a:tc>
                  <a:txBody>
                    <a:bodyPr/>
                    <a:lstStyle/>
                    <a:p>
                      <a:pPr algn="ctr"/>
                      <a:r>
                        <a:rPr lang="en-US" altLang="zh-TW" sz="1800" dirty="0">
                          <a:effectLst/>
                        </a:rPr>
                        <a:t>1/1</a:t>
                      </a:r>
                    </a:p>
                  </a:txBody>
                  <a:tcPr anchor="ctr"/>
                </a:tc>
                <a:tc>
                  <a:txBody>
                    <a:bodyPr/>
                    <a:lstStyle/>
                    <a:p>
                      <a:pPr algn="r"/>
                      <a:r>
                        <a:rPr lang="en-US" altLang="zh-TW" sz="1800" kern="1200" dirty="0">
                          <a:solidFill>
                            <a:schemeClr val="dk1"/>
                          </a:solidFill>
                          <a:effectLst/>
                          <a:latin typeface="+mn-lt"/>
                          <a:ea typeface="+mn-ea"/>
                          <a:cs typeface="+mn-cs"/>
                        </a:rPr>
                        <a:t>300,000×1/1=</a:t>
                      </a:r>
                      <a:r>
                        <a:rPr lang="en-US" altLang="zh-TW" sz="1800" b="1" kern="1200" dirty="0">
                          <a:solidFill>
                            <a:schemeClr val="dk1"/>
                          </a:solidFill>
                          <a:effectLst/>
                          <a:latin typeface="+mn-lt"/>
                          <a:ea typeface="+mn-ea"/>
                          <a:cs typeface="+mn-cs"/>
                        </a:rPr>
                        <a:t>300,000</a:t>
                      </a:r>
                    </a:p>
                  </a:txBody>
                  <a:tcPr anchor="ctr"/>
                </a:tc>
                <a:tc>
                  <a:txBody>
                    <a:bodyPr/>
                    <a:lstStyle/>
                    <a:p>
                      <a:pPr algn="r"/>
                      <a:r>
                        <a:rPr lang="en-US" altLang="zh-TW" sz="2800" dirty="0" smtClean="0">
                          <a:solidFill>
                            <a:srgbClr val="FF0000"/>
                          </a:solidFill>
                        </a:rPr>
                        <a:t>2</a:t>
                      </a:r>
                      <a:endParaRPr lang="zh-TW" altLang="en-US" sz="2800" dirty="0">
                        <a:solidFill>
                          <a:srgbClr val="FF0000"/>
                        </a:solidFill>
                      </a:endParaRPr>
                    </a:p>
                  </a:txBody>
                  <a:tcPr anchor="ctr">
                    <a:lnR w="19050" cap="flat" cmpd="sng" algn="ctr">
                      <a:solidFill>
                        <a:schemeClr val="accent5">
                          <a:lumMod val="60000"/>
                          <a:lumOff val="40000"/>
                        </a:schemeClr>
                      </a:solidFill>
                      <a:prstDash val="solid"/>
                      <a:round/>
                      <a:headEnd type="none" w="med" len="med"/>
                      <a:tailEnd type="none" w="med" len="med"/>
                    </a:lnR>
                  </a:tcPr>
                </a:tc>
                <a:tc>
                  <a:txBody>
                    <a:bodyPr/>
                    <a:lstStyle/>
                    <a:p>
                      <a:pPr algn="ctr"/>
                      <a:r>
                        <a:rPr lang="en-US" sz="2000" dirty="0">
                          <a:solidFill>
                            <a:srgbClr val="FF0000"/>
                          </a:solidFill>
                          <a:effectLst/>
                        </a:rPr>
                        <a:t>V</a:t>
                      </a:r>
                    </a:p>
                  </a:txBody>
                  <a:tcPr anchor="ctr">
                    <a:lnL w="19050" cap="flat" cmpd="sng" algn="ctr">
                      <a:solidFill>
                        <a:schemeClr val="accent5">
                          <a:lumMod val="60000"/>
                          <a:lumOff val="40000"/>
                        </a:schemeClr>
                      </a:solidFill>
                      <a:prstDash val="solid"/>
                      <a:round/>
                      <a:headEnd type="none" w="med" len="med"/>
                      <a:tailEnd type="none" w="med" len="med"/>
                    </a:lnL>
                  </a:tcPr>
                </a:tc>
                <a:extLst>
                  <a:ext uri="{0D108BD9-81ED-4DB2-BD59-A6C34878D82A}">
                    <a16:rowId xmlns:a16="http://schemas.microsoft.com/office/drawing/2014/main" xmlns="" val="10001"/>
                  </a:ext>
                </a:extLst>
              </a:tr>
              <a:tr h="473191">
                <a:tc>
                  <a:txBody>
                    <a:bodyPr/>
                    <a:lstStyle/>
                    <a:p>
                      <a:pPr algn="ctr"/>
                      <a:r>
                        <a:rPr lang="en-US" sz="1800" dirty="0">
                          <a:effectLst/>
                        </a:rPr>
                        <a:t>B</a:t>
                      </a:r>
                    </a:p>
                  </a:txBody>
                  <a:tcPr anchor="ctr"/>
                </a:tc>
                <a:tc>
                  <a:txBody>
                    <a:bodyPr/>
                    <a:lstStyle/>
                    <a:p>
                      <a:pPr algn="r"/>
                      <a:r>
                        <a:rPr lang="en-US" altLang="zh-TW" sz="1800" dirty="0">
                          <a:effectLst/>
                        </a:rPr>
                        <a:t>200,000</a:t>
                      </a:r>
                    </a:p>
                  </a:txBody>
                  <a:tcPr anchor="ctr"/>
                </a:tc>
                <a:tc>
                  <a:txBody>
                    <a:bodyPr/>
                    <a:lstStyle/>
                    <a:p>
                      <a:pPr algn="ctr"/>
                      <a:r>
                        <a:rPr lang="en-US" altLang="zh-TW" sz="1800" dirty="0">
                          <a:effectLst/>
                        </a:rPr>
                        <a:t>1/1</a:t>
                      </a:r>
                    </a:p>
                  </a:txBody>
                  <a:tcPr anchor="ctr"/>
                </a:tc>
                <a:tc>
                  <a:txBody>
                    <a:bodyPr/>
                    <a:lstStyle/>
                    <a:p>
                      <a:pPr algn="r"/>
                      <a:r>
                        <a:rPr lang="en-US" altLang="zh-TW" sz="1800" b="0" dirty="0">
                          <a:effectLst/>
                        </a:rPr>
                        <a:t>200,000×1/1=</a:t>
                      </a:r>
                      <a:r>
                        <a:rPr lang="en-US" altLang="zh-TW" sz="1800" b="1" dirty="0">
                          <a:effectLst/>
                        </a:rPr>
                        <a:t>200,000</a:t>
                      </a:r>
                    </a:p>
                  </a:txBody>
                  <a:tcPr anchor="ctr"/>
                </a:tc>
                <a:tc>
                  <a:txBody>
                    <a:bodyPr/>
                    <a:lstStyle/>
                    <a:p>
                      <a:pPr algn="r"/>
                      <a:r>
                        <a:rPr lang="en-US" altLang="zh-TW" sz="2800" dirty="0" smtClean="0">
                          <a:solidFill>
                            <a:srgbClr val="FF0000"/>
                          </a:solidFill>
                        </a:rPr>
                        <a:t>3</a:t>
                      </a:r>
                      <a:endParaRPr lang="zh-TW" altLang="en-US" sz="2800" dirty="0">
                        <a:solidFill>
                          <a:srgbClr val="FF0000"/>
                        </a:solidFill>
                      </a:endParaRPr>
                    </a:p>
                  </a:txBody>
                  <a:tcPr anchor="ctr">
                    <a:lnR w="19050" cap="flat" cmpd="sng" algn="ctr">
                      <a:solidFill>
                        <a:schemeClr val="accent5">
                          <a:lumMod val="60000"/>
                          <a:lumOff val="40000"/>
                        </a:schemeClr>
                      </a:solidFill>
                      <a:prstDash val="solid"/>
                      <a:round/>
                      <a:headEnd type="none" w="med" len="med"/>
                      <a:tailEnd type="none" w="med" len="med"/>
                    </a:lnR>
                  </a:tcPr>
                </a:tc>
                <a:tc>
                  <a:txBody>
                    <a:bodyPr/>
                    <a:lstStyle/>
                    <a:p>
                      <a:pPr algn="ctr"/>
                      <a:r>
                        <a:rPr lang="en-US" sz="2000" dirty="0">
                          <a:solidFill>
                            <a:srgbClr val="FF0000"/>
                          </a:solidFill>
                          <a:effectLst/>
                        </a:rPr>
                        <a:t>V</a:t>
                      </a:r>
                    </a:p>
                  </a:txBody>
                  <a:tcPr anchor="ctr">
                    <a:lnL w="19050" cap="flat" cmpd="sng" algn="ctr">
                      <a:solidFill>
                        <a:schemeClr val="accent5">
                          <a:lumMod val="60000"/>
                          <a:lumOff val="40000"/>
                        </a:schemeClr>
                      </a:solidFill>
                      <a:prstDash val="solid"/>
                      <a:round/>
                      <a:headEnd type="none" w="med" len="med"/>
                      <a:tailEnd type="none" w="med" len="med"/>
                    </a:lnL>
                  </a:tcPr>
                </a:tc>
                <a:extLst>
                  <a:ext uri="{0D108BD9-81ED-4DB2-BD59-A6C34878D82A}">
                    <a16:rowId xmlns:a16="http://schemas.microsoft.com/office/drawing/2014/main" xmlns="" val="10002"/>
                  </a:ext>
                </a:extLst>
              </a:tr>
              <a:tr h="473191">
                <a:tc>
                  <a:txBody>
                    <a:bodyPr/>
                    <a:lstStyle/>
                    <a:p>
                      <a:pPr algn="ctr"/>
                      <a:r>
                        <a:rPr lang="en-US" sz="1800" dirty="0">
                          <a:effectLst/>
                        </a:rPr>
                        <a:t>C</a:t>
                      </a:r>
                    </a:p>
                  </a:txBody>
                  <a:tcPr anchor="ctr"/>
                </a:tc>
                <a:tc>
                  <a:txBody>
                    <a:bodyPr/>
                    <a:lstStyle/>
                    <a:p>
                      <a:pPr algn="r"/>
                      <a:r>
                        <a:rPr lang="en-US" altLang="zh-TW" sz="1800" dirty="0">
                          <a:effectLst/>
                        </a:rPr>
                        <a:t>500,000</a:t>
                      </a:r>
                    </a:p>
                  </a:txBody>
                  <a:tcPr anchor="ctr"/>
                </a:tc>
                <a:tc>
                  <a:txBody>
                    <a:bodyPr/>
                    <a:lstStyle/>
                    <a:p>
                      <a:pPr algn="ctr"/>
                      <a:r>
                        <a:rPr lang="en-US" altLang="zh-TW" sz="1800" dirty="0">
                          <a:effectLst/>
                        </a:rPr>
                        <a:t>1/4</a:t>
                      </a:r>
                    </a:p>
                  </a:txBody>
                  <a:tcPr anchor="ctr"/>
                </a:tc>
                <a:tc>
                  <a:txBody>
                    <a:bodyPr/>
                    <a:lstStyle/>
                    <a:p>
                      <a:pPr algn="r"/>
                      <a:r>
                        <a:rPr lang="en-US" altLang="zh-TW" sz="1800" dirty="0">
                          <a:effectLst/>
                        </a:rPr>
                        <a:t>500,000×1/4=</a:t>
                      </a:r>
                      <a:r>
                        <a:rPr lang="en-US" altLang="zh-TW" sz="1800" b="1" dirty="0">
                          <a:effectLst/>
                        </a:rPr>
                        <a:t>125,000</a:t>
                      </a:r>
                    </a:p>
                  </a:txBody>
                  <a:tcPr anchor="ctr"/>
                </a:tc>
                <a:tc>
                  <a:txBody>
                    <a:bodyPr/>
                    <a:lstStyle/>
                    <a:p>
                      <a:pPr algn="r"/>
                      <a:r>
                        <a:rPr lang="en-US" altLang="zh-TW" sz="2400" dirty="0" smtClean="0"/>
                        <a:t>4</a:t>
                      </a:r>
                      <a:endParaRPr lang="zh-TW" altLang="en-US" sz="2400" dirty="0"/>
                    </a:p>
                  </a:txBody>
                  <a:tcPr anchor="ctr">
                    <a:lnR w="19050" cap="flat" cmpd="sng" algn="ctr">
                      <a:solidFill>
                        <a:schemeClr val="accent5">
                          <a:lumMod val="60000"/>
                          <a:lumOff val="40000"/>
                        </a:schemeClr>
                      </a:solidFill>
                      <a:prstDash val="solid"/>
                      <a:round/>
                      <a:headEnd type="none" w="med" len="med"/>
                      <a:tailEnd type="none" w="med" len="med"/>
                    </a:lnR>
                  </a:tcPr>
                </a:tc>
                <a:tc>
                  <a:txBody>
                    <a:bodyPr/>
                    <a:lstStyle/>
                    <a:p>
                      <a:pPr algn="ctr"/>
                      <a:endParaRPr lang="zh-TW" altLang="en-US" sz="1400" dirty="0">
                        <a:effectLst/>
                      </a:endParaRPr>
                    </a:p>
                  </a:txBody>
                  <a:tcPr anchor="ctr">
                    <a:lnL w="19050" cap="flat" cmpd="sng" algn="ctr">
                      <a:solidFill>
                        <a:schemeClr val="accent5">
                          <a:lumMod val="60000"/>
                          <a:lumOff val="40000"/>
                        </a:schemeClr>
                      </a:solidFill>
                      <a:prstDash val="solid"/>
                      <a:round/>
                      <a:headEnd type="none" w="med" len="med"/>
                      <a:tailEnd type="none" w="med" len="med"/>
                    </a:lnL>
                  </a:tcPr>
                </a:tc>
                <a:extLst>
                  <a:ext uri="{0D108BD9-81ED-4DB2-BD59-A6C34878D82A}">
                    <a16:rowId xmlns:a16="http://schemas.microsoft.com/office/drawing/2014/main" xmlns="" val="10003"/>
                  </a:ext>
                </a:extLst>
              </a:tr>
              <a:tr h="473191">
                <a:tc>
                  <a:txBody>
                    <a:bodyPr/>
                    <a:lstStyle/>
                    <a:p>
                      <a:pPr algn="ctr"/>
                      <a:r>
                        <a:rPr lang="en-US" sz="1800" dirty="0">
                          <a:effectLst/>
                        </a:rPr>
                        <a:t>D</a:t>
                      </a:r>
                    </a:p>
                  </a:txBody>
                  <a:tcPr anchor="ctr"/>
                </a:tc>
                <a:tc>
                  <a:txBody>
                    <a:bodyPr/>
                    <a:lstStyle/>
                    <a:p>
                      <a:pPr algn="r"/>
                      <a:r>
                        <a:rPr lang="en-US" altLang="zh-TW" sz="1800" dirty="0">
                          <a:effectLst/>
                        </a:rPr>
                        <a:t>1,000,000</a:t>
                      </a:r>
                    </a:p>
                  </a:txBody>
                  <a:tcPr anchor="ctr"/>
                </a:tc>
                <a:tc>
                  <a:txBody>
                    <a:bodyPr/>
                    <a:lstStyle/>
                    <a:p>
                      <a:pPr algn="ctr"/>
                      <a:r>
                        <a:rPr lang="en-US" altLang="zh-TW" sz="1800" dirty="0">
                          <a:effectLst/>
                        </a:rPr>
                        <a:t>1/2</a:t>
                      </a:r>
                    </a:p>
                  </a:txBody>
                  <a:tcPr anchor="ctr"/>
                </a:tc>
                <a:tc>
                  <a:txBody>
                    <a:bodyPr/>
                    <a:lstStyle/>
                    <a:p>
                      <a:pPr algn="r"/>
                      <a:r>
                        <a:rPr lang="en-US" altLang="zh-TW" sz="1800" dirty="0">
                          <a:effectLst/>
                        </a:rPr>
                        <a:t>1,000,000×1/2=</a:t>
                      </a:r>
                      <a:r>
                        <a:rPr lang="en-US" altLang="zh-TW" sz="1800" b="1" dirty="0">
                          <a:effectLst/>
                        </a:rPr>
                        <a:t>500,000</a:t>
                      </a:r>
                    </a:p>
                  </a:txBody>
                  <a:tcPr anchor="ctr"/>
                </a:tc>
                <a:tc>
                  <a:txBody>
                    <a:bodyPr/>
                    <a:lstStyle/>
                    <a:p>
                      <a:pPr algn="r"/>
                      <a:r>
                        <a:rPr lang="en-US" altLang="zh-TW" sz="2800" dirty="0" smtClean="0">
                          <a:solidFill>
                            <a:srgbClr val="FF0000"/>
                          </a:solidFill>
                        </a:rPr>
                        <a:t>1</a:t>
                      </a:r>
                      <a:endParaRPr lang="zh-TW" altLang="en-US" sz="2800" dirty="0">
                        <a:solidFill>
                          <a:srgbClr val="FF0000"/>
                        </a:solidFill>
                      </a:endParaRPr>
                    </a:p>
                  </a:txBody>
                  <a:tcPr anchor="ctr">
                    <a:lnR w="19050" cap="flat" cmpd="sng" algn="ctr">
                      <a:solidFill>
                        <a:schemeClr val="accent5">
                          <a:lumMod val="60000"/>
                          <a:lumOff val="40000"/>
                        </a:schemeClr>
                      </a:solidFill>
                      <a:prstDash val="solid"/>
                      <a:round/>
                      <a:headEnd type="none" w="med" len="med"/>
                      <a:tailEnd type="none" w="med" len="med"/>
                    </a:lnR>
                  </a:tcPr>
                </a:tc>
                <a:tc>
                  <a:txBody>
                    <a:bodyPr/>
                    <a:lstStyle/>
                    <a:p>
                      <a:pPr algn="ctr"/>
                      <a:r>
                        <a:rPr lang="en-US" sz="2000" kern="1200" dirty="0">
                          <a:solidFill>
                            <a:srgbClr val="FF0000"/>
                          </a:solidFill>
                          <a:effectLst/>
                          <a:latin typeface="+mn-lt"/>
                          <a:ea typeface="+mn-ea"/>
                          <a:cs typeface="+mn-cs"/>
                        </a:rPr>
                        <a:t>V</a:t>
                      </a:r>
                    </a:p>
                  </a:txBody>
                  <a:tcPr anchor="ctr">
                    <a:lnL w="19050" cap="flat" cmpd="sng" algn="ctr">
                      <a:solidFill>
                        <a:schemeClr val="accent5">
                          <a:lumMod val="60000"/>
                          <a:lumOff val="40000"/>
                        </a:schemeClr>
                      </a:solidFill>
                      <a:prstDash val="solid"/>
                      <a:round/>
                      <a:headEnd type="none" w="med" len="med"/>
                      <a:tailEnd type="none" w="med" len="med"/>
                    </a:lnL>
                  </a:tcPr>
                </a:tc>
                <a:extLst>
                  <a:ext uri="{0D108BD9-81ED-4DB2-BD59-A6C34878D82A}">
                    <a16:rowId xmlns:a16="http://schemas.microsoft.com/office/drawing/2014/main" xmlns="" val="10004"/>
                  </a:ext>
                </a:extLst>
              </a:tr>
            </a:tbl>
          </a:graphicData>
        </a:graphic>
      </p:graphicFrame>
      <p:sp>
        <p:nvSpPr>
          <p:cNvPr id="10" name="矩形 9"/>
          <p:cNvSpPr/>
          <p:nvPr/>
        </p:nvSpPr>
        <p:spPr>
          <a:xfrm>
            <a:off x="199368" y="1196752"/>
            <a:ext cx="7920881" cy="2092881"/>
          </a:xfrm>
          <a:prstGeom prst="rect">
            <a:avLst/>
          </a:prstGeom>
        </p:spPr>
        <p:txBody>
          <a:bodyPr wrap="square">
            <a:spAutoFit/>
          </a:bodyPr>
          <a:lstStyle/>
          <a:p>
            <a:pPr lvl="0" fontAlgn="base">
              <a:spcBef>
                <a:spcPct val="0"/>
              </a:spcBef>
              <a:spcAft>
                <a:spcPct val="0"/>
              </a:spcAft>
            </a:pPr>
            <a:r>
              <a:rPr kumimoji="1" lang="zh-TW" altLang="en-US" sz="2600" dirty="0" smtClean="0">
                <a:solidFill>
                  <a:srgbClr val="FF0000"/>
                </a:solidFill>
                <a:latin typeface="微軟正黑體" panose="020B0604030504040204" pitchFamily="34" charset="-120"/>
                <a:ea typeface="微軟正黑體" panose="020B0604030504040204" pitchFamily="34" charset="-120"/>
                <a:cs typeface="新細明體" pitchFamily="18" charset="-120"/>
              </a:rPr>
              <a:t>       </a:t>
            </a:r>
            <a:r>
              <a:rPr kumimoji="1" lang="zh-TW" altLang="en-US" sz="2600" b="1" dirty="0" smtClean="0">
                <a:solidFill>
                  <a:srgbClr val="FF0000"/>
                </a:solidFill>
                <a:latin typeface="微軟正黑體" panose="020B0604030504040204" pitchFamily="34" charset="-120"/>
                <a:ea typeface="微軟正黑體" panose="020B0604030504040204" pitchFamily="34" charset="-120"/>
                <a:cs typeface="新細明體" pitchFamily="18" charset="-120"/>
              </a:rPr>
              <a:t>范先生</a:t>
            </a:r>
            <a:r>
              <a:rPr kumimoji="1" lang="zh-TW" altLang="zh-TW" sz="2600" b="1" dirty="0" smtClean="0">
                <a:solidFill>
                  <a:srgbClr val="FF0000"/>
                </a:solidFill>
                <a:latin typeface="微軟正黑體" panose="020B0604030504040204" pitchFamily="34" charset="-120"/>
                <a:ea typeface="微軟正黑體" panose="020B0604030504040204" pitchFamily="34" charset="-120"/>
                <a:cs typeface="新細明體" pitchFamily="18" charset="-120"/>
              </a:rPr>
              <a:t>持有</a:t>
            </a:r>
            <a:r>
              <a:rPr kumimoji="1" lang="zh-TW" altLang="zh-TW" sz="2600" b="1" dirty="0">
                <a:solidFill>
                  <a:srgbClr val="FF0000"/>
                </a:solidFill>
                <a:latin typeface="微軟正黑體" panose="020B0604030504040204" pitchFamily="34" charset="-120"/>
                <a:ea typeface="微軟正黑體" panose="020B0604030504040204" pitchFamily="34" charset="-120"/>
                <a:cs typeface="新細明體" pitchFamily="18" charset="-120"/>
              </a:rPr>
              <a:t>4戶以上</a:t>
            </a:r>
            <a:r>
              <a:rPr kumimoji="1" lang="zh-TW" altLang="zh-TW" sz="2600" b="1" dirty="0" smtClean="0">
                <a:solidFill>
                  <a:srgbClr val="FF0000"/>
                </a:solidFill>
                <a:latin typeface="微軟正黑體" panose="020B0604030504040204" pitchFamily="34" charset="-120"/>
                <a:ea typeface="微軟正黑體" panose="020B0604030504040204" pitchFamily="34" charset="-120"/>
                <a:cs typeface="新細明體" pitchFamily="18" charset="-120"/>
              </a:rPr>
              <a:t>房屋</a:t>
            </a:r>
            <a:r>
              <a:rPr kumimoji="1" lang="zh-TW" altLang="en-US" sz="2600" b="1" dirty="0" smtClean="0">
                <a:solidFill>
                  <a:srgbClr val="FF0000"/>
                </a:solidFill>
                <a:latin typeface="微軟正黑體" panose="020B0604030504040204" pitchFamily="34" charset="-120"/>
                <a:ea typeface="微軟正黑體" panose="020B0604030504040204" pitchFamily="34" charset="-120"/>
                <a:cs typeface="新細明體" pitchFamily="18" charset="-120"/>
              </a:rPr>
              <a:t>，</a:t>
            </a:r>
            <a:r>
              <a:rPr kumimoji="1" lang="zh-TW" altLang="zh-TW" sz="2600" b="1" dirty="0" smtClean="0">
                <a:solidFill>
                  <a:srgbClr val="FF0000"/>
                </a:solidFill>
                <a:latin typeface="微軟正黑體" panose="020B0604030504040204" pitchFamily="34" charset="-120"/>
                <a:ea typeface="微軟正黑體" panose="020B0604030504040204" pitchFamily="34" charset="-120"/>
                <a:cs typeface="新細明體" pitchFamily="18" charset="-120"/>
              </a:rPr>
              <a:t>且</a:t>
            </a:r>
            <a:r>
              <a:rPr kumimoji="1" lang="zh-TW" altLang="zh-TW" sz="2600" b="1" dirty="0">
                <a:solidFill>
                  <a:srgbClr val="FF0000"/>
                </a:solidFill>
                <a:latin typeface="微軟正黑體" panose="020B0604030504040204" pitchFamily="34" charset="-120"/>
                <a:ea typeface="微軟正黑體" panose="020B0604030504040204" pitchFamily="34" charset="-120"/>
                <a:cs typeface="新細明體" pitchFamily="18" charset="-120"/>
              </a:rPr>
              <a:t>皆符合自住使用</a:t>
            </a:r>
            <a:r>
              <a:rPr kumimoji="1" lang="zh-TW" altLang="zh-TW" sz="2600" b="1" dirty="0" smtClean="0">
                <a:solidFill>
                  <a:srgbClr val="FF0000"/>
                </a:solidFill>
                <a:latin typeface="微軟正黑體" panose="020B0604030504040204" pitchFamily="34" charset="-120"/>
                <a:ea typeface="微軟正黑體" panose="020B0604030504040204" pitchFamily="34" charset="-120"/>
                <a:cs typeface="新細明體" pitchFamily="18" charset="-120"/>
              </a:rPr>
              <a:t>要</a:t>
            </a:r>
            <a:endParaRPr kumimoji="1" lang="en-US" altLang="zh-TW" sz="2600" b="1" dirty="0" smtClean="0">
              <a:solidFill>
                <a:srgbClr val="FF0000"/>
              </a:solidFill>
              <a:latin typeface="微軟正黑體" panose="020B0604030504040204" pitchFamily="34" charset="-120"/>
              <a:ea typeface="微軟正黑體" panose="020B0604030504040204" pitchFamily="34" charset="-120"/>
              <a:cs typeface="新細明體" pitchFamily="18" charset="-120"/>
            </a:endParaRPr>
          </a:p>
          <a:p>
            <a:pPr lvl="0" fontAlgn="base">
              <a:spcBef>
                <a:spcPct val="0"/>
              </a:spcBef>
              <a:spcAft>
                <a:spcPct val="0"/>
              </a:spcAft>
            </a:pPr>
            <a:r>
              <a:rPr kumimoji="1" lang="zh-TW" altLang="zh-TW" sz="2600" b="1" dirty="0" smtClean="0">
                <a:solidFill>
                  <a:srgbClr val="FF0000"/>
                </a:solidFill>
                <a:latin typeface="微軟正黑體" panose="020B0604030504040204" pitchFamily="34" charset="-120"/>
                <a:ea typeface="微軟正黑體" panose="020B0604030504040204" pitchFamily="34" charset="-120"/>
                <a:cs typeface="新細明體" pitchFamily="18" charset="-120"/>
              </a:rPr>
              <a:t>件，</a:t>
            </a:r>
            <a:r>
              <a:rPr kumimoji="1" lang="zh-TW" altLang="en-US" sz="2600" b="1" dirty="0" smtClean="0">
                <a:solidFill>
                  <a:srgbClr val="FF0000"/>
                </a:solidFill>
                <a:latin typeface="微軟正黑體" panose="020B0604030504040204" pitchFamily="34" charset="-120"/>
                <a:ea typeface="微軟正黑體" panose="020B0604030504040204" pitchFamily="34" charset="-120"/>
                <a:cs typeface="新細明體" pitchFamily="18" charset="-120"/>
              </a:rPr>
              <a:t>應</a:t>
            </a:r>
            <a:r>
              <a:rPr kumimoji="1" lang="zh-TW" altLang="zh-TW" sz="2600" b="1" dirty="0" smtClean="0">
                <a:solidFill>
                  <a:srgbClr val="FF0000"/>
                </a:solidFill>
                <a:latin typeface="微軟正黑體" panose="020B0604030504040204" pitchFamily="34" charset="-120"/>
                <a:ea typeface="微軟正黑體" panose="020B0604030504040204" pitchFamily="34" charset="-120"/>
                <a:cs typeface="新細明體" pitchFamily="18" charset="-120"/>
              </a:rPr>
              <a:t>如何</a:t>
            </a:r>
            <a:r>
              <a:rPr kumimoji="1" lang="zh-TW" altLang="en-US" sz="2600" b="1" dirty="0" smtClean="0">
                <a:solidFill>
                  <a:srgbClr val="FF0000"/>
                </a:solidFill>
                <a:latin typeface="微軟正黑體" panose="020B0604030504040204" pitchFamily="34" charset="-120"/>
                <a:ea typeface="微軟正黑體" panose="020B0604030504040204" pitchFamily="34" charset="-120"/>
                <a:cs typeface="新細明體" pitchFamily="18" charset="-120"/>
              </a:rPr>
              <a:t>選</a:t>
            </a:r>
            <a:r>
              <a:rPr kumimoji="1" lang="zh-TW" altLang="zh-TW" sz="2600" b="1" dirty="0" smtClean="0">
                <a:solidFill>
                  <a:srgbClr val="FF0000"/>
                </a:solidFill>
                <a:latin typeface="微軟正黑體" panose="020B0604030504040204" pitchFamily="34" charset="-120"/>
                <a:ea typeface="微軟正黑體" panose="020B0604030504040204" pitchFamily="34" charset="-120"/>
                <a:cs typeface="新細明體" pitchFamily="18" charset="-120"/>
              </a:rPr>
              <a:t>擇</a:t>
            </a:r>
            <a:r>
              <a:rPr kumimoji="1" lang="zh-TW" altLang="en-US" sz="2600" b="1" dirty="0">
                <a:solidFill>
                  <a:srgbClr val="FF0000"/>
                </a:solidFill>
                <a:latin typeface="微軟正黑體" panose="020B0604030504040204" pitchFamily="34" charset="-120"/>
                <a:ea typeface="微軟正黑體" panose="020B0604030504040204" pitchFamily="34" charset="-120"/>
                <a:cs typeface="新細明體" pitchFamily="18" charset="-120"/>
              </a:rPr>
              <a:t>為</a:t>
            </a:r>
            <a:r>
              <a:rPr kumimoji="1" lang="zh-TW" altLang="zh-TW" sz="2600" b="1" dirty="0" smtClean="0">
                <a:solidFill>
                  <a:srgbClr val="FF0000"/>
                </a:solidFill>
                <a:latin typeface="微軟正黑體" panose="020B0604030504040204" pitchFamily="34" charset="-120"/>
                <a:ea typeface="微軟正黑體" panose="020B0604030504040204" pitchFamily="34" charset="-120"/>
                <a:cs typeface="新細明體" pitchFamily="18" charset="-120"/>
              </a:rPr>
              <a:t>最</a:t>
            </a:r>
            <a:r>
              <a:rPr kumimoji="1" lang="zh-TW" altLang="zh-TW" sz="2600" b="1" dirty="0">
                <a:solidFill>
                  <a:srgbClr val="FF0000"/>
                </a:solidFill>
                <a:latin typeface="微軟正黑體" panose="020B0604030504040204" pitchFamily="34" charset="-120"/>
                <a:ea typeface="微軟正黑體" panose="020B0604030504040204" pitchFamily="34" charset="-120"/>
                <a:cs typeface="新細明體" pitchFamily="18" charset="-120"/>
              </a:rPr>
              <a:t>有利? </a:t>
            </a:r>
            <a:r>
              <a:rPr kumimoji="1" lang="zh-TW" altLang="zh-TW" sz="2600" b="1" dirty="0">
                <a:solidFill>
                  <a:prstClr val="black"/>
                </a:solidFill>
                <a:latin typeface="微軟正黑體" panose="020B0604030504040204" pitchFamily="34" charset="-120"/>
                <a:ea typeface="微軟正黑體" panose="020B0604030504040204" pitchFamily="34" charset="-120"/>
                <a:cs typeface="新細明體" pitchFamily="18" charset="-120"/>
              </a:rPr>
              <a:t/>
            </a:r>
            <a:br>
              <a:rPr kumimoji="1" lang="zh-TW" altLang="zh-TW" sz="2600" b="1" dirty="0">
                <a:solidFill>
                  <a:prstClr val="black"/>
                </a:solidFill>
                <a:latin typeface="微軟正黑體" panose="020B0604030504040204" pitchFamily="34" charset="-120"/>
                <a:ea typeface="微軟正黑體" panose="020B0604030504040204" pitchFamily="34" charset="-120"/>
                <a:cs typeface="新細明體" pitchFamily="18" charset="-120"/>
              </a:rPr>
            </a:br>
            <a:r>
              <a:rPr kumimoji="1" lang="zh-TW" altLang="en-US" sz="2600" b="1" dirty="0" smtClean="0">
                <a:solidFill>
                  <a:prstClr val="black"/>
                </a:solidFill>
                <a:latin typeface="微軟正黑體" panose="020B0604030504040204" pitchFamily="34" charset="-120"/>
                <a:ea typeface="微軟正黑體" panose="020B0604030504040204" pitchFamily="34" charset="-120"/>
                <a:cs typeface="新細明體" pitchFamily="18" charset="-120"/>
              </a:rPr>
              <a:t>     </a:t>
            </a:r>
            <a:r>
              <a:rPr kumimoji="1" lang="zh-TW" altLang="en-US" sz="2600" b="1" dirty="0" smtClean="0">
                <a:solidFill>
                  <a:srgbClr val="3513FF"/>
                </a:solidFill>
                <a:latin typeface="微軟正黑體" panose="020B0604030504040204" pitchFamily="34" charset="-120"/>
                <a:ea typeface="微軟正黑體" panose="020B0604030504040204" pitchFamily="34" charset="-120"/>
                <a:cs typeface="新細明體" pitchFamily="18" charset="-120"/>
              </a:rPr>
              <a:t>桃園市現行</a:t>
            </a:r>
            <a:r>
              <a:rPr kumimoji="1" lang="zh-TW" altLang="zh-TW" sz="2600" b="1" dirty="0" smtClean="0">
                <a:solidFill>
                  <a:srgbClr val="3513FF"/>
                </a:solidFill>
                <a:latin typeface="微軟正黑體" panose="020B0604030504040204" pitchFamily="34" charset="-120"/>
                <a:ea typeface="微軟正黑體" panose="020B0604030504040204" pitchFamily="34" charset="-120"/>
                <a:cs typeface="新細明體" pitchFamily="18" charset="-120"/>
              </a:rPr>
              <a:t>房屋稅</a:t>
            </a:r>
            <a:r>
              <a:rPr kumimoji="1" lang="zh-TW" altLang="zh-TW" sz="2600" b="1" dirty="0">
                <a:solidFill>
                  <a:srgbClr val="3513FF"/>
                </a:solidFill>
                <a:latin typeface="微軟正黑體" panose="020B0604030504040204" pitchFamily="34" charset="-120"/>
                <a:ea typeface="微軟正黑體" panose="020B0604030504040204" pitchFamily="34" charset="-120"/>
                <a:cs typeface="新細明體" pitchFamily="18" charset="-120"/>
              </a:rPr>
              <a:t>徵收</a:t>
            </a:r>
            <a:r>
              <a:rPr kumimoji="1" lang="zh-TW" altLang="zh-TW" sz="2600" b="1" dirty="0" smtClean="0">
                <a:solidFill>
                  <a:srgbClr val="3513FF"/>
                </a:solidFill>
                <a:latin typeface="微軟正黑體" panose="020B0604030504040204" pitchFamily="34" charset="-120"/>
                <a:ea typeface="微軟正黑體" panose="020B0604030504040204" pitchFamily="34" charset="-120"/>
                <a:cs typeface="新細明體" pitchFamily="18" charset="-120"/>
              </a:rPr>
              <a:t>率</a:t>
            </a:r>
            <a:r>
              <a:rPr kumimoji="1" lang="zh-TW" altLang="en-US" sz="2600" b="1" dirty="0" smtClean="0">
                <a:solidFill>
                  <a:srgbClr val="3513FF"/>
                </a:solidFill>
                <a:latin typeface="微軟正黑體" panose="020B0604030504040204" pitchFamily="34" charset="-120"/>
                <a:ea typeface="微軟正黑體" panose="020B0604030504040204" pitchFamily="34" charset="-120"/>
                <a:cs typeface="新細明體" pitchFamily="18" charset="-120"/>
              </a:rPr>
              <a:t>，住家用自住稅率為</a:t>
            </a:r>
            <a:r>
              <a:rPr kumimoji="1" lang="en-US" altLang="zh-TW" sz="2600" b="1" dirty="0" smtClean="0">
                <a:solidFill>
                  <a:srgbClr val="3513FF"/>
                </a:solidFill>
                <a:latin typeface="微軟正黑體" panose="020B0604030504040204" pitchFamily="34" charset="-120"/>
                <a:ea typeface="微軟正黑體" panose="020B0604030504040204" pitchFamily="34" charset="-120"/>
                <a:cs typeface="新細明體" pitchFamily="18" charset="-120"/>
              </a:rPr>
              <a:t>1.2%</a:t>
            </a:r>
            <a:r>
              <a:rPr kumimoji="1" lang="zh-TW" altLang="en-US" sz="2600" b="1" dirty="0" smtClean="0">
                <a:solidFill>
                  <a:srgbClr val="3513FF"/>
                </a:solidFill>
                <a:latin typeface="微軟正黑體" panose="020B0604030504040204" pitchFamily="34" charset="-120"/>
                <a:ea typeface="微軟正黑體" panose="020B0604030504040204" pitchFamily="34" charset="-120"/>
                <a:cs typeface="新細明體" pitchFamily="18" charset="-120"/>
              </a:rPr>
              <a:t>，住家用非自住稅率為</a:t>
            </a:r>
            <a:r>
              <a:rPr kumimoji="1" lang="en-US" altLang="zh-TW" sz="2600" b="1" dirty="0" smtClean="0">
                <a:solidFill>
                  <a:srgbClr val="3513FF"/>
                </a:solidFill>
                <a:latin typeface="微軟正黑體" panose="020B0604030504040204" pitchFamily="34" charset="-120"/>
                <a:ea typeface="微軟正黑體" panose="020B0604030504040204" pitchFamily="34" charset="-120"/>
                <a:cs typeface="新細明體" pitchFamily="18" charset="-120"/>
              </a:rPr>
              <a:t>2.4%</a:t>
            </a:r>
            <a:r>
              <a:rPr kumimoji="1" lang="zh-TW" altLang="en-US" sz="2600" b="1" dirty="0" smtClean="0">
                <a:solidFill>
                  <a:srgbClr val="3513FF"/>
                </a:solidFill>
                <a:latin typeface="微軟正黑體" panose="020B0604030504040204" pitchFamily="34" charset="-120"/>
                <a:ea typeface="微軟正黑體" panose="020B0604030504040204" pitchFamily="34" charset="-120"/>
                <a:cs typeface="新細明體" pitchFamily="18" charset="-120"/>
              </a:rPr>
              <a:t>，</a:t>
            </a:r>
            <a:r>
              <a:rPr kumimoji="1" lang="zh-TW" altLang="zh-TW" sz="2600" b="1" dirty="0" smtClean="0">
                <a:solidFill>
                  <a:srgbClr val="3513FF"/>
                </a:solidFill>
                <a:latin typeface="微軟正黑體" panose="020B0604030504040204" pitchFamily="34" charset="-120"/>
                <a:ea typeface="微軟正黑體" panose="020B0604030504040204" pitchFamily="34" charset="-120"/>
                <a:cs typeface="新細明體" pitchFamily="18" charset="-120"/>
              </a:rPr>
              <a:t>故建議勾</a:t>
            </a:r>
            <a:r>
              <a:rPr kumimoji="1" lang="zh-TW" altLang="zh-TW" sz="2600" b="1" dirty="0">
                <a:solidFill>
                  <a:srgbClr val="3513FF"/>
                </a:solidFill>
                <a:latin typeface="微軟正黑體" panose="020B0604030504040204" pitchFamily="34" charset="-120"/>
                <a:ea typeface="微軟正黑體" panose="020B0604030504040204" pitchFamily="34" charset="-120"/>
                <a:cs typeface="新細明體" pitchFamily="18" charset="-120"/>
              </a:rPr>
              <a:t>選「所有</a:t>
            </a:r>
            <a:r>
              <a:rPr kumimoji="1" lang="zh-TW" altLang="zh-TW" sz="2600" b="1" dirty="0" smtClean="0">
                <a:solidFill>
                  <a:srgbClr val="3513FF"/>
                </a:solidFill>
                <a:latin typeface="微軟正黑體" panose="020B0604030504040204" pitchFamily="34" charset="-120"/>
                <a:ea typeface="微軟正黑體" panose="020B0604030504040204" pitchFamily="34" charset="-120"/>
                <a:cs typeface="新細明體" pitchFamily="18" charset="-120"/>
              </a:rPr>
              <a:t>持分</a:t>
            </a:r>
            <a:r>
              <a:rPr kumimoji="1" lang="zh-TW" altLang="zh-TW" sz="2600" b="1" dirty="0">
                <a:solidFill>
                  <a:srgbClr val="3513FF"/>
                </a:solidFill>
                <a:latin typeface="微軟正黑體" panose="020B0604030504040204" pitchFamily="34" charset="-120"/>
                <a:ea typeface="微軟正黑體" panose="020B0604030504040204" pitchFamily="34" charset="-120"/>
                <a:cs typeface="新細明體" pitchFamily="18" charset="-120"/>
              </a:rPr>
              <a:t>住家用應稅總現值」前三高之房屋，較為有利</a:t>
            </a:r>
            <a:r>
              <a:rPr kumimoji="1" lang="zh-TW" altLang="zh-TW" sz="2600" b="1" dirty="0" smtClean="0">
                <a:solidFill>
                  <a:srgbClr val="3513FF"/>
                </a:solidFill>
                <a:latin typeface="微軟正黑體" panose="020B0604030504040204" pitchFamily="34" charset="-120"/>
                <a:ea typeface="微軟正黑體" panose="020B0604030504040204" pitchFamily="34" charset="-120"/>
                <a:cs typeface="新細明體" pitchFamily="18" charset="-120"/>
              </a:rPr>
              <a:t>。</a:t>
            </a:r>
            <a:endParaRPr kumimoji="1" lang="zh-TW" altLang="zh-TW" sz="2600" b="1" dirty="0">
              <a:solidFill>
                <a:srgbClr val="3513FF"/>
              </a:solidFill>
              <a:latin typeface="微軟正黑體" panose="020B0604030504040204" pitchFamily="34" charset="-120"/>
              <a:ea typeface="微軟正黑體" panose="020B0604030504040204" pitchFamily="34" charset="-120"/>
              <a:cs typeface="新細明體" pitchFamily="18" charset="-120"/>
            </a:endParaRPr>
          </a:p>
        </p:txBody>
      </p:sp>
    </p:spTree>
    <p:extLst>
      <p:ext uri="{BB962C8B-B14F-4D97-AF65-F5344CB8AC3E}">
        <p14:creationId xmlns:p14="http://schemas.microsoft.com/office/powerpoint/2010/main" val="1847900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39552" y="404664"/>
            <a:ext cx="7272808" cy="1152128"/>
          </a:xfrm>
        </p:spPr>
        <p:txBody>
          <a:bodyPr/>
          <a:lstStyle/>
          <a:p>
            <a:pPr lvl="0" algn="ctr" fontAlgn="auto">
              <a:spcBef>
                <a:spcPts val="0"/>
              </a:spcBef>
              <a:spcAft>
                <a:spcPts val="0"/>
              </a:spcAft>
            </a:pPr>
            <a:r>
              <a:rPr lang="zh-TW" altLang="en-US" b="1" dirty="0" smtClean="0">
                <a:solidFill>
                  <a:srgbClr val="002060"/>
                </a:solidFill>
                <a:latin typeface="+mn-lt"/>
                <a:ea typeface="Adobe 繁黑體 Std B"/>
                <a:cs typeface="+mn-cs"/>
              </a:rPr>
              <a:t>貳、</a:t>
            </a:r>
            <a:r>
              <a:rPr lang="zh-TW" altLang="zh-TW" b="1" dirty="0" smtClean="0">
                <a:solidFill>
                  <a:srgbClr val="002060"/>
                </a:solidFill>
                <a:latin typeface="+mn-lt"/>
                <a:ea typeface="Adobe 繁黑體 Std B"/>
                <a:cs typeface="+mn-cs"/>
              </a:rPr>
              <a:t>聰明節稅</a:t>
            </a:r>
            <a:r>
              <a:rPr lang="en-US" altLang="zh-TW" sz="4400" b="1" dirty="0">
                <a:solidFill>
                  <a:prstClr val="black"/>
                </a:solidFill>
                <a:latin typeface="微軟正黑體" panose="020B0604030504040204" pitchFamily="34" charset="-120"/>
                <a:cs typeface="+mj-cs"/>
              </a:rPr>
              <a:t>(</a:t>
            </a:r>
            <a:r>
              <a:rPr lang="zh-TW" altLang="en-US" sz="4400" b="1" dirty="0" smtClean="0">
                <a:solidFill>
                  <a:prstClr val="black"/>
                </a:solidFill>
                <a:latin typeface="微軟正黑體" panose="020B0604030504040204" pitchFamily="34" charset="-120"/>
                <a:cs typeface="+mj-cs"/>
              </a:rPr>
              <a:t>移轉稅</a:t>
            </a:r>
            <a:r>
              <a:rPr lang="en-US" altLang="zh-TW" sz="4400" b="1" dirty="0" smtClean="0">
                <a:solidFill>
                  <a:prstClr val="black"/>
                </a:solidFill>
                <a:latin typeface="微軟正黑體" panose="020B0604030504040204" pitchFamily="34" charset="-120"/>
                <a:cs typeface="+mj-cs"/>
              </a:rPr>
              <a:t>)</a:t>
            </a:r>
            <a:endParaRPr lang="zh-TW" altLang="en-US" b="1" dirty="0" smtClean="0">
              <a:solidFill>
                <a:srgbClr val="002060"/>
              </a:solidFill>
              <a:latin typeface="+mn-lt"/>
              <a:ea typeface="Adobe 繁黑體 Std B"/>
              <a:cs typeface="+mn-cs"/>
            </a:endParaRPr>
          </a:p>
        </p:txBody>
      </p:sp>
      <p:graphicFrame>
        <p:nvGraphicFramePr>
          <p:cNvPr id="6" name="資料庫圖表 5"/>
          <p:cNvGraphicFramePr/>
          <p:nvPr>
            <p:extLst>
              <p:ext uri="{D42A27DB-BD31-4B8C-83A1-F6EECF244321}">
                <p14:modId xmlns:p14="http://schemas.microsoft.com/office/powerpoint/2010/main" val="1153349649"/>
              </p:ext>
            </p:extLst>
          </p:nvPr>
        </p:nvGraphicFramePr>
        <p:xfrm>
          <a:off x="683568" y="1844824"/>
          <a:ext cx="77048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頁尾版面配置區 6"/>
          <p:cNvSpPr txBox="1">
            <a:spLocks/>
          </p:cNvSpPr>
          <p:nvPr/>
        </p:nvSpPr>
        <p:spPr>
          <a:xfrm>
            <a:off x="0" y="6453336"/>
            <a:ext cx="9144000" cy="260648"/>
          </a:xfrm>
          <a:prstGeom prst="rect">
            <a:avLst/>
          </a:prstGeom>
          <a:solidFill>
            <a:srgbClr val="C0504D">
              <a:lumMod val="50000"/>
            </a:srgbClr>
          </a:solidFill>
        </p:spPr>
        <p:txBody>
          <a:bodyPr/>
          <a:lstStyle/>
          <a:p>
            <a:pPr defTabSz="449263" fontAlgn="base">
              <a:spcBef>
                <a:spcPct val="0"/>
              </a:spcBef>
              <a:spcAft>
                <a:spcPct val="0"/>
              </a:spcAft>
              <a:buClr>
                <a:srgbClr val="000000"/>
              </a:buClr>
              <a:buSzPct val="100000"/>
              <a:buFont typeface="Times New Roman" pitchFamily="18" charset="0"/>
              <a:buNone/>
              <a:defRPr/>
            </a:pPr>
            <a:r>
              <a:rPr lang="zh-TW" altLang="en-US" sz="1050" kern="0" dirty="0" smtClean="0">
                <a:solidFill>
                  <a:prstClr val="white"/>
                </a:solidFill>
                <a:latin typeface="Arial" pitchFamily="34" charset="0"/>
                <a:cs typeface="Arial" pitchFamily="34" charset="0"/>
              </a:rPr>
              <a:t>                                 林秀銘                                                                                                                                                            </a:t>
            </a:r>
            <a:endParaRPr lang="zh-TW" altLang="en-US" sz="1050" kern="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642916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241154"/>
            <a:ext cx="8229600" cy="1171622"/>
          </a:xfrm>
        </p:spPr>
        <p:txBody>
          <a:bodyPr/>
          <a:lstStyle/>
          <a:p>
            <a:pPr algn="ctr"/>
            <a:r>
              <a:rPr lang="zh-TW" altLang="en-US" sz="4400" b="1" dirty="0">
                <a:solidFill>
                  <a:prstClr val="black"/>
                </a:solidFill>
                <a:latin typeface="微軟正黑體" panose="020B0604030504040204" pitchFamily="34" charset="-120"/>
                <a:cs typeface="+mj-cs"/>
              </a:rPr>
              <a:t>貳、移轉稅</a:t>
            </a:r>
            <a:endParaRPr lang="zh-TW" altLang="en-US" dirty="0"/>
          </a:p>
        </p:txBody>
      </p:sp>
      <p:sp>
        <p:nvSpPr>
          <p:cNvPr id="3" name="內容版面配置區 2"/>
          <p:cNvSpPr>
            <a:spLocks noGrp="1"/>
          </p:cNvSpPr>
          <p:nvPr>
            <p:ph sz="half" idx="1"/>
          </p:nvPr>
        </p:nvSpPr>
        <p:spPr>
          <a:xfrm>
            <a:off x="457200" y="1700808"/>
            <a:ext cx="4038600" cy="4654117"/>
          </a:xfrm>
        </p:spPr>
        <p:txBody>
          <a:bodyPr/>
          <a:lstStyle/>
          <a:p>
            <a:pPr marL="0" lvl="0" indent="0" fontAlgn="auto">
              <a:spcAft>
                <a:spcPts val="0"/>
              </a:spcAft>
              <a:buClrTx/>
              <a:buSzTx/>
              <a:buNone/>
            </a:pPr>
            <a:r>
              <a:rPr lang="zh-TW" altLang="en-US" sz="3000" b="1" dirty="0">
                <a:solidFill>
                  <a:srgbClr val="3513FF"/>
                </a:solidFill>
                <a:latin typeface="微軟正黑體" panose="020B0604030504040204" pitchFamily="34" charset="-120"/>
                <a:ea typeface="微軟正黑體" panose="020B0604030504040204" pitchFamily="34" charset="-120"/>
              </a:rPr>
              <a:t>◎</a:t>
            </a:r>
            <a:r>
              <a:rPr lang="zh-TW" altLang="en-US" sz="3000" b="1" dirty="0" smtClean="0">
                <a:solidFill>
                  <a:srgbClr val="3513FF"/>
                </a:solidFill>
                <a:latin typeface="微軟正黑體" panose="020B0604030504040204" pitchFamily="34" charset="-120"/>
                <a:ea typeface="微軟正黑體" panose="020B0604030504040204" pitchFamily="34" charset="-120"/>
              </a:rPr>
              <a:t>土地增值稅</a:t>
            </a:r>
            <a:endParaRPr lang="en-US" altLang="zh-TW" sz="3000" b="1" dirty="0" smtClean="0">
              <a:solidFill>
                <a:srgbClr val="3513FF"/>
              </a:solidFill>
              <a:latin typeface="微軟正黑體" panose="020B0604030504040204" pitchFamily="34" charset="-120"/>
              <a:ea typeface="微軟正黑體" panose="020B0604030504040204" pitchFamily="34" charset="-120"/>
            </a:endParaRPr>
          </a:p>
          <a:p>
            <a:pPr marL="0" lvl="0" indent="0" fontAlgn="auto">
              <a:spcAft>
                <a:spcPts val="0"/>
              </a:spcAft>
              <a:buClrTx/>
              <a:buSzTx/>
              <a:buNone/>
            </a:pPr>
            <a:r>
              <a:rPr lang="zh-TW" altLang="en-US" dirty="0" smtClean="0">
                <a:solidFill>
                  <a:prstClr val="black"/>
                </a:solidFill>
                <a:latin typeface="微軟正黑體" panose="020B0604030504040204" pitchFamily="34" charset="-120"/>
                <a:ea typeface="微軟正黑體" panose="020B0604030504040204" pitchFamily="34" charset="-120"/>
              </a:rPr>
              <a:t>土地一般稅率採</a:t>
            </a:r>
            <a:r>
              <a:rPr lang="zh-TW" altLang="en-US" dirty="0">
                <a:solidFill>
                  <a:prstClr val="black"/>
                </a:solidFill>
                <a:latin typeface="微軟正黑體" panose="020B0604030504040204" pitchFamily="34" charset="-120"/>
                <a:ea typeface="微軟正黑體" panose="020B0604030504040204" pitchFamily="34" charset="-120"/>
              </a:rPr>
              <a:t>累進</a:t>
            </a:r>
            <a:r>
              <a:rPr lang="zh-TW" altLang="en-US" dirty="0" smtClean="0">
                <a:solidFill>
                  <a:prstClr val="black"/>
                </a:solidFill>
                <a:latin typeface="微軟正黑體" panose="020B0604030504040204" pitchFamily="34" charset="-120"/>
                <a:ea typeface="微軟正黑體" panose="020B0604030504040204" pitchFamily="34" charset="-120"/>
              </a:rPr>
              <a:t>稅率： </a:t>
            </a:r>
            <a:endParaRPr lang="en-US" altLang="zh-TW" dirty="0" smtClean="0">
              <a:solidFill>
                <a:prstClr val="black"/>
              </a:solidFill>
              <a:latin typeface="微軟正黑體" panose="020B0604030504040204" pitchFamily="34" charset="-120"/>
              <a:ea typeface="微軟正黑體" panose="020B0604030504040204" pitchFamily="34" charset="-120"/>
            </a:endParaRPr>
          </a:p>
          <a:p>
            <a:pPr marL="0" lvl="0" indent="0" fontAlgn="auto">
              <a:spcAft>
                <a:spcPts val="0"/>
              </a:spcAft>
              <a:buClrTx/>
              <a:buSzTx/>
              <a:buNone/>
            </a:pPr>
            <a:r>
              <a:rPr lang="en-US" altLang="zh-TW" b="1" dirty="0" smtClean="0">
                <a:solidFill>
                  <a:srgbClr val="FF0000"/>
                </a:solidFill>
                <a:latin typeface="微軟正黑體" panose="020B0604030504040204" pitchFamily="34" charset="-120"/>
                <a:ea typeface="微軟正黑體" panose="020B0604030504040204" pitchFamily="34" charset="-120"/>
                <a:cs typeface="Lucida Sans Unicode"/>
              </a:rPr>
              <a:t>20</a:t>
            </a:r>
            <a:r>
              <a:rPr lang="en-US" altLang="zh-TW" b="1" dirty="0">
                <a:solidFill>
                  <a:srgbClr val="FF0000"/>
                </a:solidFill>
                <a:latin typeface="微軟正黑體" panose="020B0604030504040204" pitchFamily="34" charset="-120"/>
                <a:ea typeface="微軟正黑體" panose="020B0604030504040204" pitchFamily="34" charset="-120"/>
                <a:cs typeface="Lucida Sans Unicode"/>
              </a:rPr>
              <a:t>%</a:t>
            </a:r>
            <a:r>
              <a:rPr lang="zh-TW" altLang="en-US" b="1" dirty="0">
                <a:solidFill>
                  <a:srgbClr val="FF0000"/>
                </a:solidFill>
                <a:latin typeface="微軟正黑體" panose="020B0604030504040204" pitchFamily="34" charset="-120"/>
                <a:ea typeface="微軟正黑體" panose="020B0604030504040204" pitchFamily="34" charset="-120"/>
                <a:cs typeface="Lucida Sans Unicode"/>
              </a:rPr>
              <a:t> 至  </a:t>
            </a:r>
            <a:r>
              <a:rPr lang="en-US" altLang="zh-TW" b="1" dirty="0">
                <a:solidFill>
                  <a:srgbClr val="FF0000"/>
                </a:solidFill>
                <a:latin typeface="微軟正黑體" panose="020B0604030504040204" pitchFamily="34" charset="-120"/>
                <a:ea typeface="微軟正黑體" panose="020B0604030504040204" pitchFamily="34" charset="-120"/>
                <a:cs typeface="Lucida Sans Unicode"/>
              </a:rPr>
              <a:t>40</a:t>
            </a:r>
            <a:r>
              <a:rPr lang="zh-TW" altLang="en-US" b="1" dirty="0">
                <a:solidFill>
                  <a:srgbClr val="FF0000"/>
                </a:solidFill>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cs typeface="Lucida Sans Unicode"/>
              </a:rPr>
              <a:t>%</a:t>
            </a:r>
            <a:endParaRPr lang="en-US" altLang="zh-TW" dirty="0">
              <a:solidFill>
                <a:prstClr val="black"/>
              </a:solidFill>
              <a:latin typeface="微軟正黑體" panose="020B0604030504040204" pitchFamily="34" charset="-120"/>
              <a:ea typeface="微軟正黑體" panose="020B0604030504040204" pitchFamily="34" charset="-120"/>
            </a:endParaRPr>
          </a:p>
          <a:p>
            <a:pPr marL="0" lvl="0" indent="0" fontAlgn="auto">
              <a:spcAft>
                <a:spcPts val="0"/>
              </a:spcAft>
              <a:buClrTx/>
              <a:buSzTx/>
              <a:buNone/>
            </a:pPr>
            <a:r>
              <a:rPr lang="en-US" altLang="zh-TW" sz="3000" b="1" dirty="0" smtClean="0">
                <a:solidFill>
                  <a:srgbClr val="3513FF"/>
                </a:solidFill>
                <a:latin typeface="微軟正黑體" panose="020B0604030504040204" pitchFamily="34" charset="-120"/>
                <a:ea typeface="微軟正黑體" panose="020B0604030504040204" pitchFamily="34" charset="-120"/>
              </a:rPr>
              <a:t>(</a:t>
            </a:r>
            <a:r>
              <a:rPr lang="zh-TW" altLang="en-US" sz="3000" b="1" dirty="0" smtClean="0">
                <a:solidFill>
                  <a:srgbClr val="3513FF"/>
                </a:solidFill>
                <a:latin typeface="微軟正黑體" panose="020B0604030504040204" pitchFamily="34" charset="-120"/>
                <a:ea typeface="微軟正黑體" panose="020B0604030504040204" pitchFamily="34" charset="-120"/>
              </a:rPr>
              <a:t>一</a:t>
            </a:r>
            <a:r>
              <a:rPr lang="en-US" altLang="zh-TW" sz="3000" b="1" dirty="0" smtClean="0">
                <a:solidFill>
                  <a:srgbClr val="3513FF"/>
                </a:solidFill>
                <a:latin typeface="微軟正黑體" panose="020B0604030504040204" pitchFamily="34" charset="-120"/>
                <a:ea typeface="微軟正黑體" panose="020B0604030504040204" pitchFamily="34" charset="-120"/>
              </a:rPr>
              <a:t>)</a:t>
            </a:r>
            <a:r>
              <a:rPr lang="zh-TW" altLang="en-US" sz="3000" b="1" dirty="0" smtClean="0">
                <a:solidFill>
                  <a:srgbClr val="3513FF"/>
                </a:solidFill>
                <a:latin typeface="微軟正黑體" panose="020B0604030504040204" pitchFamily="34" charset="-120"/>
                <a:ea typeface="微軟正黑體" panose="020B0604030504040204" pitchFamily="34" charset="-120"/>
              </a:rPr>
              <a:t> 稅基：</a:t>
            </a:r>
            <a:r>
              <a:rPr lang="en-US" altLang="zh-TW" sz="2400" b="1" dirty="0">
                <a:solidFill>
                  <a:srgbClr val="3513FF"/>
                </a:solidFill>
                <a:latin typeface="微軟正黑體" panose="020B0604030504040204" pitchFamily="34" charset="-120"/>
                <a:ea typeface="微軟正黑體" panose="020B0604030504040204" pitchFamily="34" charset="-120"/>
              </a:rPr>
              <a:t>【</a:t>
            </a:r>
            <a:r>
              <a:rPr lang="zh-TW" altLang="zh-TW" sz="2400" b="1" dirty="0" smtClean="0">
                <a:solidFill>
                  <a:srgbClr val="3513FF"/>
                </a:solidFill>
                <a:latin typeface="微軟正黑體" panose="020B0604030504040204" pitchFamily="34" charset="-120"/>
                <a:ea typeface="微軟正黑體" panose="020B0604030504040204" pitchFamily="34" charset="-120"/>
              </a:rPr>
              <a:t>土地</a:t>
            </a:r>
            <a:r>
              <a:rPr lang="zh-TW" altLang="zh-TW" sz="2400" b="1" dirty="0">
                <a:solidFill>
                  <a:srgbClr val="3513FF"/>
                </a:solidFill>
                <a:latin typeface="微軟正黑體" panose="020B0604030504040204" pitchFamily="34" charset="-120"/>
                <a:ea typeface="微軟正黑體" panose="020B0604030504040204" pitchFamily="34" charset="-120"/>
              </a:rPr>
              <a:t>漲價總</a:t>
            </a:r>
            <a:r>
              <a:rPr lang="zh-TW" altLang="zh-TW" sz="2400" b="1" dirty="0" smtClean="0">
                <a:solidFill>
                  <a:srgbClr val="3513FF"/>
                </a:solidFill>
                <a:latin typeface="微軟正黑體" panose="020B0604030504040204" pitchFamily="34" charset="-120"/>
                <a:ea typeface="微軟正黑體" panose="020B0604030504040204" pitchFamily="34" charset="-120"/>
              </a:rPr>
              <a:t>數額</a:t>
            </a:r>
            <a:r>
              <a:rPr lang="en-US" altLang="zh-TW" sz="2400" b="1" dirty="0">
                <a:solidFill>
                  <a:srgbClr val="3513FF"/>
                </a:solidFill>
                <a:latin typeface="微軟正黑體" panose="020B0604030504040204" pitchFamily="34" charset="-120"/>
                <a:ea typeface="微軟正黑體" panose="020B0604030504040204" pitchFamily="34" charset="-120"/>
              </a:rPr>
              <a:t>】</a:t>
            </a:r>
          </a:p>
          <a:p>
            <a:pPr marL="0" lvl="0" indent="0" fontAlgn="auto">
              <a:spcAft>
                <a:spcPts val="0"/>
              </a:spcAft>
              <a:buClrTx/>
              <a:buSzTx/>
              <a:buNone/>
            </a:pPr>
            <a:r>
              <a:rPr lang="zh-TW" altLang="zh-TW" sz="2400" dirty="0" smtClean="0">
                <a:solidFill>
                  <a:srgbClr val="FF0000"/>
                </a:solidFill>
                <a:latin typeface="+mj-ea"/>
                <a:ea typeface="+mj-ea"/>
              </a:rPr>
              <a:t>土地</a:t>
            </a:r>
            <a:r>
              <a:rPr lang="zh-TW" altLang="zh-TW" sz="2400" dirty="0">
                <a:solidFill>
                  <a:srgbClr val="FF0000"/>
                </a:solidFill>
                <a:latin typeface="+mj-ea"/>
                <a:ea typeface="+mj-ea"/>
              </a:rPr>
              <a:t>漲價總數額</a:t>
            </a:r>
            <a:r>
              <a:rPr lang="zh-TW" altLang="zh-TW" sz="2400" dirty="0">
                <a:latin typeface="+mj-ea"/>
                <a:ea typeface="+mj-ea"/>
              </a:rPr>
              <a:t>之計算，應自該土地所有權移轉或設定典權時，經核定之申報移轉現值中減除下列各項後之餘額，為漲價總數額：</a:t>
            </a:r>
          </a:p>
          <a:p>
            <a:endParaRPr lang="zh-TW" altLang="en-US" sz="2400" dirty="0"/>
          </a:p>
        </p:txBody>
      </p:sp>
      <p:sp>
        <p:nvSpPr>
          <p:cNvPr id="4" name="內容版面配置區 3"/>
          <p:cNvSpPr>
            <a:spLocks noGrp="1"/>
          </p:cNvSpPr>
          <p:nvPr>
            <p:ph sz="half" idx="2"/>
          </p:nvPr>
        </p:nvSpPr>
        <p:spPr>
          <a:xfrm>
            <a:off x="4648200" y="1700808"/>
            <a:ext cx="4038600" cy="4654117"/>
          </a:xfrm>
        </p:spPr>
        <p:txBody>
          <a:bodyPr/>
          <a:lstStyle/>
          <a:p>
            <a:pPr marL="0" indent="0">
              <a:buNone/>
            </a:pPr>
            <a:r>
              <a:rPr lang="en-US" altLang="zh-TW" sz="2400" kern="100" dirty="0" smtClean="0">
                <a:latin typeface="+mj-ea"/>
                <a:ea typeface="+mj-ea"/>
              </a:rPr>
              <a:t>1</a:t>
            </a:r>
            <a:r>
              <a:rPr lang="en-US" altLang="zh-TW" sz="2400" kern="100" dirty="0">
                <a:latin typeface="+mj-ea"/>
                <a:ea typeface="+mj-ea"/>
              </a:rPr>
              <a:t>.</a:t>
            </a:r>
            <a:r>
              <a:rPr lang="zh-TW" altLang="zh-TW" sz="2400" kern="100" dirty="0" smtClean="0">
                <a:latin typeface="+mj-ea"/>
                <a:ea typeface="+mj-ea"/>
              </a:rPr>
              <a:t>規定</a:t>
            </a:r>
            <a:r>
              <a:rPr lang="zh-TW" altLang="zh-TW" sz="2400" kern="100" dirty="0">
                <a:latin typeface="+mj-ea"/>
                <a:ea typeface="+mj-ea"/>
              </a:rPr>
              <a:t>地價後，未經過移轉之土地，為其</a:t>
            </a:r>
            <a:r>
              <a:rPr lang="zh-TW" altLang="zh-TW" sz="2400" kern="100" dirty="0">
                <a:solidFill>
                  <a:srgbClr val="FF0000"/>
                </a:solidFill>
                <a:latin typeface="+mj-ea"/>
                <a:ea typeface="+mj-ea"/>
              </a:rPr>
              <a:t>原規定地價</a:t>
            </a:r>
            <a:r>
              <a:rPr lang="zh-TW" altLang="zh-TW" sz="2400" kern="100" dirty="0">
                <a:latin typeface="+mj-ea"/>
                <a:ea typeface="+mj-ea"/>
              </a:rPr>
              <a:t>。規定地價後，曾經移轉之土地，為其</a:t>
            </a:r>
            <a:r>
              <a:rPr lang="zh-TW" altLang="zh-TW" sz="2400" kern="100" dirty="0">
                <a:solidFill>
                  <a:srgbClr val="FF0000"/>
                </a:solidFill>
                <a:latin typeface="+mj-ea"/>
                <a:ea typeface="+mj-ea"/>
              </a:rPr>
              <a:t>前次移轉現值</a:t>
            </a:r>
            <a:r>
              <a:rPr lang="zh-TW" altLang="zh-TW" sz="2400" kern="100" dirty="0">
                <a:latin typeface="+mj-ea"/>
                <a:ea typeface="+mj-ea"/>
              </a:rPr>
              <a:t>。</a:t>
            </a:r>
          </a:p>
          <a:p>
            <a:pPr marL="0" lvl="0" indent="0">
              <a:buNone/>
            </a:pPr>
            <a:r>
              <a:rPr lang="en-US" altLang="zh-TW" sz="2400" kern="100" dirty="0" smtClean="0">
                <a:latin typeface="+mj-ea"/>
                <a:ea typeface="+mj-ea"/>
              </a:rPr>
              <a:t>2.</a:t>
            </a:r>
            <a:r>
              <a:rPr lang="zh-TW" altLang="zh-TW" sz="2400" kern="100" dirty="0" smtClean="0">
                <a:latin typeface="+mj-ea"/>
                <a:ea typeface="+mj-ea"/>
                <a:cs typeface="Times New Roman" panose="02020603050405020304" pitchFamily="18" charset="0"/>
              </a:rPr>
              <a:t>土地所有權</a:t>
            </a:r>
            <a:r>
              <a:rPr lang="zh-TW" altLang="zh-TW" sz="2400" kern="100" dirty="0">
                <a:latin typeface="+mj-ea"/>
                <a:ea typeface="+mj-ea"/>
                <a:cs typeface="Times New Roman" panose="02020603050405020304" pitchFamily="18" charset="0"/>
              </a:rPr>
              <a:t>人為</a:t>
            </a:r>
            <a:r>
              <a:rPr lang="zh-TW" altLang="zh-TW" sz="2400" kern="100" dirty="0">
                <a:solidFill>
                  <a:srgbClr val="FF0000"/>
                </a:solidFill>
                <a:latin typeface="+mj-ea"/>
                <a:ea typeface="+mj-ea"/>
                <a:cs typeface="Times New Roman" panose="02020603050405020304" pitchFamily="18" charset="0"/>
              </a:rPr>
              <a:t>改良土地已支付之全部費用</a:t>
            </a:r>
            <a:r>
              <a:rPr lang="zh-TW" altLang="zh-TW" sz="2400" kern="100" dirty="0">
                <a:latin typeface="+mj-ea"/>
                <a:ea typeface="+mj-ea"/>
                <a:cs typeface="Times New Roman" panose="02020603050405020304" pitchFamily="18" charset="0"/>
              </a:rPr>
              <a:t>，包括已繳納之工程受益費、土地重劃費用及因土地使用變更而無償捐贈一定比率土地作為公共設施用地者，其捐贈時捐贈土地之公告現值總額</a:t>
            </a:r>
            <a:r>
              <a:rPr lang="zh-TW" altLang="zh-TW" sz="2400" kern="100" dirty="0">
                <a:solidFill>
                  <a:prstClr val="black"/>
                </a:solidFill>
                <a:latin typeface="+mj-ea"/>
                <a:ea typeface="+mj-ea"/>
                <a:cs typeface="Times New Roman" panose="02020603050405020304" pitchFamily="18" charset="0"/>
              </a:rPr>
              <a:t>。</a:t>
            </a:r>
            <a:endParaRPr lang="en-US" altLang="zh-TW" sz="2400" b="1" dirty="0">
              <a:solidFill>
                <a:srgbClr val="3513FF"/>
              </a:solidFill>
              <a:latin typeface="+mj-ea"/>
              <a:ea typeface="+mj-ea"/>
            </a:endParaRPr>
          </a:p>
          <a:p>
            <a:endParaRPr lang="zh-TW" altLang="en-US" dirty="0"/>
          </a:p>
        </p:txBody>
      </p:sp>
      <p:sp>
        <p:nvSpPr>
          <p:cNvPr id="5" name="頁尾版面配置區 6"/>
          <p:cNvSpPr txBox="1">
            <a:spLocks/>
          </p:cNvSpPr>
          <p:nvPr/>
        </p:nvSpPr>
        <p:spPr>
          <a:xfrm>
            <a:off x="0" y="6412570"/>
            <a:ext cx="9144000" cy="260648"/>
          </a:xfrm>
          <a:prstGeom prst="rect">
            <a:avLst/>
          </a:prstGeom>
          <a:solidFill>
            <a:srgbClr val="C0504D">
              <a:lumMod val="50000"/>
            </a:srgbClr>
          </a:solidFill>
        </p:spPr>
        <p:txBody>
          <a:bodyPr/>
          <a:lstStyle/>
          <a:p>
            <a:pPr defTabSz="449263" fontAlgn="base">
              <a:spcBef>
                <a:spcPct val="0"/>
              </a:spcBef>
              <a:spcAft>
                <a:spcPct val="0"/>
              </a:spcAft>
              <a:buClr>
                <a:srgbClr val="000000"/>
              </a:buClr>
              <a:buSzPct val="100000"/>
              <a:buFont typeface="Times New Roman" pitchFamily="18" charset="0"/>
              <a:buNone/>
              <a:defRPr/>
            </a:pPr>
            <a:r>
              <a:rPr lang="zh-TW" altLang="en-US" sz="1050" kern="0" dirty="0" smtClean="0">
                <a:solidFill>
                  <a:prstClr val="white"/>
                </a:solidFill>
                <a:latin typeface="Arial" pitchFamily="34" charset="0"/>
                <a:cs typeface="Arial" pitchFamily="34" charset="0"/>
              </a:rPr>
              <a:t>                                 林秀銘                                                                                                                                                            </a:t>
            </a:r>
            <a:endParaRPr lang="zh-TW" altLang="en-US" sz="1050" kern="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640076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048" y="871054"/>
            <a:ext cx="8291264" cy="1189794"/>
          </a:xfrm>
        </p:spPr>
        <p:txBody>
          <a:bodyPr>
            <a:normAutofit fontScale="90000"/>
          </a:bodyPr>
          <a:lstStyle/>
          <a:p>
            <a:pPr fontAlgn="auto">
              <a:spcBef>
                <a:spcPct val="20000"/>
              </a:spcBef>
              <a:spcAft>
                <a:spcPts val="0"/>
              </a:spcAft>
            </a:pP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a:latin typeface="Times New Roman" panose="02020603050405020304" pitchFamily="18" charset="0"/>
                <a:ea typeface="標楷體" panose="03000509000000000000" pitchFamily="65" charset="-120"/>
              </a:rPr>
              <a:t/>
            </a:r>
            <a:br>
              <a:rPr lang="en-US" altLang="zh-TW" sz="4000" b="1" kern="100" dirty="0">
                <a:latin typeface="Times New Roman" panose="02020603050405020304" pitchFamily="18" charset="0"/>
                <a:ea typeface="標楷體" panose="03000509000000000000" pitchFamily="65" charset="-120"/>
              </a:rPr>
            </a:b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a:latin typeface="Times New Roman" panose="02020603050405020304" pitchFamily="18" charset="0"/>
                <a:ea typeface="標楷體" panose="03000509000000000000" pitchFamily="65" charset="-120"/>
              </a:rPr>
              <a:t/>
            </a:r>
            <a:br>
              <a:rPr lang="en-US" altLang="zh-TW" sz="4000" b="1" kern="100" dirty="0">
                <a:latin typeface="Times New Roman" panose="02020603050405020304" pitchFamily="18" charset="0"/>
                <a:ea typeface="標楷體" panose="03000509000000000000" pitchFamily="65" charset="-120"/>
              </a:rPr>
            </a:b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a:latin typeface="Times New Roman" panose="02020603050405020304" pitchFamily="18" charset="0"/>
                <a:ea typeface="標楷體" panose="03000509000000000000" pitchFamily="65" charset="-120"/>
              </a:rPr>
              <a:t/>
            </a:r>
            <a:br>
              <a:rPr lang="en-US" altLang="zh-TW" sz="4000" b="1" kern="100" dirty="0">
                <a:latin typeface="Times New Roman" panose="02020603050405020304" pitchFamily="18" charset="0"/>
                <a:ea typeface="標楷體" panose="03000509000000000000" pitchFamily="65" charset="-120"/>
              </a:rPr>
            </a:b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a:latin typeface="Times New Roman" panose="02020603050405020304" pitchFamily="18" charset="0"/>
                <a:ea typeface="標楷體" panose="03000509000000000000" pitchFamily="65" charset="-120"/>
              </a:rPr>
              <a:t/>
            </a:r>
            <a:br>
              <a:rPr lang="en-US" altLang="zh-TW" sz="4000" b="1" kern="100" dirty="0">
                <a:latin typeface="Times New Roman" panose="02020603050405020304" pitchFamily="18" charset="0"/>
                <a:ea typeface="標楷體" panose="03000509000000000000" pitchFamily="65" charset="-120"/>
              </a:rPr>
            </a:b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a:latin typeface="Times New Roman" panose="02020603050405020304" pitchFamily="18" charset="0"/>
                <a:ea typeface="標楷體" panose="03000509000000000000" pitchFamily="65" charset="-120"/>
              </a:rPr>
              <a:t/>
            </a:r>
            <a:br>
              <a:rPr lang="en-US" altLang="zh-TW" sz="4000" b="1" kern="100" dirty="0">
                <a:latin typeface="Times New Roman" panose="02020603050405020304" pitchFamily="18" charset="0"/>
                <a:ea typeface="標楷體" panose="03000509000000000000" pitchFamily="65" charset="-120"/>
              </a:rPr>
            </a:br>
            <a:r>
              <a:rPr lang="en-US" altLang="zh-TW" sz="3600" b="1" dirty="0">
                <a:solidFill>
                  <a:schemeClr val="tx1"/>
                </a:solidFill>
                <a:latin typeface="微軟正黑體" panose="020B0604030504040204" pitchFamily="34" charset="-120"/>
                <a:ea typeface="微軟正黑體" panose="020B0604030504040204" pitchFamily="34" charset="-120"/>
                <a:cs typeface="+mn-cs"/>
              </a:rPr>
              <a:t>(</a:t>
            </a:r>
            <a:r>
              <a:rPr lang="zh-TW" altLang="en-US" sz="3600" b="1" dirty="0">
                <a:solidFill>
                  <a:schemeClr val="tx1"/>
                </a:solidFill>
                <a:latin typeface="微軟正黑體" panose="020B0604030504040204" pitchFamily="34" charset="-120"/>
                <a:ea typeface="微軟正黑體" panose="020B0604030504040204" pitchFamily="34" charset="-120"/>
                <a:cs typeface="+mn-cs"/>
              </a:rPr>
              <a:t>二</a:t>
            </a:r>
            <a:r>
              <a:rPr lang="en-US" altLang="zh-TW" sz="3600" b="1" dirty="0">
                <a:solidFill>
                  <a:schemeClr val="tx1"/>
                </a:solidFill>
                <a:latin typeface="微軟正黑體" panose="020B0604030504040204" pitchFamily="34" charset="-120"/>
                <a:ea typeface="微軟正黑體" panose="020B0604030504040204" pitchFamily="34" charset="-120"/>
                <a:cs typeface="+mn-cs"/>
              </a:rPr>
              <a:t>)</a:t>
            </a:r>
            <a:r>
              <a:rPr lang="zh-TW" altLang="zh-TW" sz="3600" b="1" dirty="0">
                <a:solidFill>
                  <a:schemeClr val="tx1"/>
                </a:solidFill>
                <a:latin typeface="微軟正黑體" panose="020B0604030504040204" pitchFamily="34" charset="-120"/>
                <a:ea typeface="微軟正黑體" panose="020B0604030504040204" pitchFamily="34" charset="-120"/>
                <a:cs typeface="+mn-cs"/>
              </a:rPr>
              <a:t>土地增值稅－</a:t>
            </a:r>
            <a:r>
              <a:rPr lang="zh-TW" altLang="en-US" sz="3600" b="1" dirty="0" smtClean="0">
                <a:solidFill>
                  <a:schemeClr val="tx1"/>
                </a:solidFill>
                <a:latin typeface="微軟正黑體" panose="020B0604030504040204" pitchFamily="34" charset="-120"/>
                <a:ea typeface="微軟正黑體" panose="020B0604030504040204" pitchFamily="34" charset="-120"/>
                <a:cs typeface="+mn-cs"/>
              </a:rPr>
              <a:t>是</a:t>
            </a:r>
            <a:r>
              <a:rPr lang="zh-TW" altLang="zh-TW" sz="3600" b="1" dirty="0" smtClean="0">
                <a:solidFill>
                  <a:schemeClr val="tx1"/>
                </a:solidFill>
                <a:latin typeface="微軟正黑體" panose="020B0604030504040204" pitchFamily="34" charset="-120"/>
                <a:ea typeface="微軟正黑體" panose="020B0604030504040204" pitchFamily="34" charset="-120"/>
                <a:cs typeface="+mn-cs"/>
              </a:rPr>
              <a:t>否</a:t>
            </a:r>
            <a:r>
              <a:rPr lang="zh-TW" altLang="en-US" sz="3600" b="1" dirty="0" smtClean="0">
                <a:solidFill>
                  <a:schemeClr val="tx1"/>
                </a:solidFill>
                <a:latin typeface="微軟正黑體" panose="020B0604030504040204" pitchFamily="34" charset="-120"/>
                <a:ea typeface="微軟正黑體" panose="020B0604030504040204" pitchFamily="34" charset="-120"/>
                <a:cs typeface="+mn-cs"/>
              </a:rPr>
              <a:t>曾</a:t>
            </a:r>
            <a:r>
              <a:rPr lang="zh-TW" altLang="zh-TW" sz="3600" b="1" dirty="0" smtClean="0">
                <a:solidFill>
                  <a:schemeClr val="tx1"/>
                </a:solidFill>
                <a:latin typeface="微軟正黑體" panose="020B0604030504040204" pitchFamily="34" charset="-120"/>
                <a:ea typeface="微軟正黑體" panose="020B0604030504040204" pitchFamily="34" charset="-120"/>
                <a:cs typeface="+mn-cs"/>
              </a:rPr>
              <a:t>享受</a:t>
            </a:r>
            <a:r>
              <a:rPr lang="zh-TW" altLang="zh-TW" sz="3600" b="1" dirty="0">
                <a:solidFill>
                  <a:schemeClr val="tx1"/>
                </a:solidFill>
                <a:latin typeface="微軟正黑體" panose="020B0604030504040204" pitchFamily="34" charset="-120"/>
                <a:ea typeface="微軟正黑體" panose="020B0604030504040204" pitchFamily="34" charset="-120"/>
                <a:cs typeface="+mn-cs"/>
              </a:rPr>
              <a:t>自用住宅</a:t>
            </a:r>
            <a:r>
              <a:rPr lang="zh-TW" altLang="zh-TW" sz="3600" b="1" dirty="0" smtClean="0">
                <a:solidFill>
                  <a:schemeClr val="tx1"/>
                </a:solidFill>
                <a:latin typeface="微軟正黑體" panose="020B0604030504040204" pitchFamily="34" charset="-120"/>
                <a:ea typeface="微軟正黑體" panose="020B0604030504040204" pitchFamily="34" charset="-120"/>
                <a:cs typeface="+mn-cs"/>
              </a:rPr>
              <a:t>稅率</a:t>
            </a:r>
            <a:r>
              <a:rPr lang="zh-TW" altLang="en-US" sz="3600" b="1" dirty="0" smtClean="0">
                <a:solidFill>
                  <a:schemeClr val="tx1"/>
                </a:solidFill>
                <a:latin typeface="微軟正黑體" panose="020B0604030504040204" pitchFamily="34" charset="-120"/>
                <a:ea typeface="微軟正黑體" panose="020B0604030504040204" pitchFamily="34" charset="-120"/>
                <a:cs typeface="+mn-cs"/>
              </a:rPr>
              <a:t>？</a:t>
            </a:r>
            <a:r>
              <a:rPr lang="zh-TW" altLang="zh-TW" sz="4000" b="1" dirty="0">
                <a:solidFill>
                  <a:srgbClr val="3513FF"/>
                </a:solidFill>
                <a:latin typeface="微軟正黑體" panose="020B0604030504040204" pitchFamily="34" charset="-120"/>
                <a:ea typeface="微軟正黑體" panose="020B0604030504040204" pitchFamily="34" charset="-120"/>
                <a:cs typeface="+mn-cs"/>
              </a:rPr>
              <a:t/>
            </a:r>
            <a:br>
              <a:rPr lang="zh-TW" altLang="zh-TW" sz="4000" b="1" dirty="0">
                <a:solidFill>
                  <a:srgbClr val="3513FF"/>
                </a:solidFill>
                <a:latin typeface="微軟正黑體" panose="020B0604030504040204" pitchFamily="34" charset="-120"/>
                <a:ea typeface="微軟正黑體" panose="020B0604030504040204" pitchFamily="34" charset="-120"/>
                <a:cs typeface="+mn-cs"/>
              </a:rPr>
            </a:br>
            <a:endParaRPr lang="zh-TW" altLang="en-US" sz="4000" b="1" dirty="0">
              <a:solidFill>
                <a:srgbClr val="3513FF"/>
              </a:solidFill>
              <a:latin typeface="微軟正黑體" panose="020B0604030504040204" pitchFamily="34" charset="-120"/>
              <a:ea typeface="微軟正黑體" panose="020B0604030504040204" pitchFamily="34" charset="-120"/>
              <a:cs typeface="+mn-cs"/>
            </a:endParaRPr>
          </a:p>
        </p:txBody>
      </p:sp>
      <p:sp>
        <p:nvSpPr>
          <p:cNvPr id="3" name="矩形 2"/>
          <p:cNvSpPr/>
          <p:nvPr/>
        </p:nvSpPr>
        <p:spPr>
          <a:xfrm>
            <a:off x="916523" y="1899804"/>
            <a:ext cx="3888432" cy="3732304"/>
          </a:xfrm>
          <a:prstGeom prst="rect">
            <a:avLst/>
          </a:prstGeom>
        </p:spPr>
        <p:txBody>
          <a:bodyPr wrap="square">
            <a:spAutoFit/>
          </a:bodyPr>
          <a:lstStyle/>
          <a:p>
            <a:pPr>
              <a:lnSpc>
                <a:spcPts val="2300"/>
              </a:lnSpc>
              <a:spcBef>
                <a:spcPct val="20000"/>
              </a:spcBef>
              <a:spcAft>
                <a:spcPts val="0"/>
              </a:spcAft>
            </a:pPr>
            <a:r>
              <a:rPr lang="zh-TW" altLang="en-US" sz="3200" b="1" dirty="0">
                <a:solidFill>
                  <a:srgbClr val="3513FF"/>
                </a:solidFill>
                <a:latin typeface="微軟正黑體" panose="020B0604030504040204" pitchFamily="34" charset="-120"/>
                <a:ea typeface="微軟正黑體" panose="020B0604030504040204" pitchFamily="34" charset="-120"/>
              </a:rPr>
              <a:t>申請應檢附文件：</a:t>
            </a:r>
            <a:endParaRPr lang="en-US" altLang="zh-TW" sz="3200" b="1" dirty="0">
              <a:solidFill>
                <a:srgbClr val="3513FF"/>
              </a:solidFill>
              <a:latin typeface="微軟正黑體" panose="020B0604030504040204" pitchFamily="34" charset="-120"/>
              <a:ea typeface="微軟正黑體" panose="020B0604030504040204" pitchFamily="34" charset="-120"/>
            </a:endParaRPr>
          </a:p>
          <a:p>
            <a:pPr>
              <a:lnSpc>
                <a:spcPts val="2300"/>
              </a:lnSpc>
              <a:spcBef>
                <a:spcPct val="20000"/>
              </a:spcBef>
            </a:pPr>
            <a:r>
              <a:rPr lang="en-US" altLang="zh-TW" sz="3200" dirty="0">
                <a:solidFill>
                  <a:srgbClr val="FF0000"/>
                </a:solidFill>
                <a:ea typeface="微軟正黑體" panose="020B0604030504040204" pitchFamily="34" charset="-120"/>
                <a:cs typeface="Times New Roman" panose="02020603050405020304" pitchFamily="18" charset="0"/>
              </a:rPr>
              <a:t>1.</a:t>
            </a:r>
            <a:r>
              <a:rPr lang="zh-TW" altLang="zh-TW" sz="3200" dirty="0">
                <a:solidFill>
                  <a:srgbClr val="FF0000"/>
                </a:solidFill>
                <a:ea typeface="微軟正黑體" panose="020B0604030504040204" pitchFamily="34" charset="-120"/>
                <a:cs typeface="Times New Roman" panose="02020603050405020304" pitchFamily="18" charset="0"/>
              </a:rPr>
              <a:t>土地增值稅曾否</a:t>
            </a:r>
            <a:endParaRPr lang="en-US" altLang="zh-TW" sz="3200" dirty="0">
              <a:solidFill>
                <a:srgbClr val="FF0000"/>
              </a:solidFill>
              <a:ea typeface="微軟正黑體" panose="020B0604030504040204" pitchFamily="34" charset="-120"/>
              <a:cs typeface="Times New Roman" panose="02020603050405020304" pitchFamily="18" charset="0"/>
            </a:endParaRPr>
          </a:p>
          <a:p>
            <a:pPr>
              <a:lnSpc>
                <a:spcPts val="2300"/>
              </a:lnSpc>
              <a:spcBef>
                <a:spcPct val="20000"/>
              </a:spcBef>
            </a:pPr>
            <a:r>
              <a:rPr lang="zh-TW" altLang="zh-TW" sz="3200" dirty="0">
                <a:solidFill>
                  <a:srgbClr val="FF0000"/>
                </a:solidFill>
                <a:ea typeface="微軟正黑體" panose="020B0604030504040204" pitchFamily="34" charset="-120"/>
                <a:cs typeface="Times New Roman" panose="02020603050405020304" pitchFamily="18" charset="0"/>
              </a:rPr>
              <a:t>享受自用住宅稅率申</a:t>
            </a:r>
            <a:endParaRPr lang="en-US" altLang="zh-TW" sz="3200" dirty="0">
              <a:solidFill>
                <a:srgbClr val="FF0000"/>
              </a:solidFill>
              <a:ea typeface="微軟正黑體" panose="020B0604030504040204" pitchFamily="34" charset="-120"/>
              <a:cs typeface="Times New Roman" panose="02020603050405020304" pitchFamily="18" charset="0"/>
            </a:endParaRPr>
          </a:p>
          <a:p>
            <a:pPr>
              <a:lnSpc>
                <a:spcPts val="2300"/>
              </a:lnSpc>
              <a:spcBef>
                <a:spcPct val="20000"/>
              </a:spcBef>
            </a:pPr>
            <a:r>
              <a:rPr lang="zh-TW" altLang="zh-TW" sz="3200" dirty="0">
                <a:solidFill>
                  <a:srgbClr val="FF0000"/>
                </a:solidFill>
                <a:ea typeface="微軟正黑體" panose="020B0604030504040204" pitchFamily="34" charset="-120"/>
                <a:cs typeface="Times New Roman" panose="02020603050405020304" pitchFamily="18" charset="0"/>
              </a:rPr>
              <a:t>請書</a:t>
            </a:r>
            <a:endParaRPr lang="en-US" altLang="zh-TW" sz="3200" dirty="0">
              <a:solidFill>
                <a:srgbClr val="FF0000"/>
              </a:solidFill>
              <a:ea typeface="微軟正黑體" panose="020B0604030504040204" pitchFamily="34" charset="-120"/>
              <a:cs typeface="Times New Roman" panose="02020603050405020304" pitchFamily="18" charset="0"/>
            </a:endParaRPr>
          </a:p>
          <a:p>
            <a:pPr>
              <a:lnSpc>
                <a:spcPts val="2300"/>
              </a:lnSpc>
              <a:spcBef>
                <a:spcPct val="20000"/>
              </a:spcBef>
            </a:pPr>
            <a:r>
              <a:rPr lang="en-US" altLang="zh-TW" sz="3200" dirty="0">
                <a:solidFill>
                  <a:srgbClr val="FF0000"/>
                </a:solidFill>
                <a:ea typeface="微軟正黑體" panose="020B0604030504040204" pitchFamily="34" charset="-120"/>
                <a:cs typeface="Times New Roman" panose="02020603050405020304" pitchFamily="18" charset="0"/>
              </a:rPr>
              <a:t>2.</a:t>
            </a:r>
            <a:r>
              <a:rPr lang="zh-TW" altLang="zh-TW" sz="3200" dirty="0">
                <a:solidFill>
                  <a:srgbClr val="FF0000"/>
                </a:solidFill>
                <a:ea typeface="微軟正黑體" panose="020B0604030504040204" pitchFamily="34" charset="-120"/>
                <a:cs typeface="Times New Roman" panose="02020603050405020304" pitchFamily="18" charset="0"/>
              </a:rPr>
              <a:t>土地所有權</a:t>
            </a:r>
            <a:r>
              <a:rPr lang="zh-TW" altLang="zh-TW" sz="3200" dirty="0" smtClean="0">
                <a:solidFill>
                  <a:srgbClr val="FF0000"/>
                </a:solidFill>
                <a:ea typeface="微軟正黑體" panose="020B0604030504040204" pitchFamily="34" charset="-120"/>
                <a:cs typeface="Times New Roman" panose="02020603050405020304" pitchFamily="18" charset="0"/>
              </a:rPr>
              <a:t>人</a:t>
            </a:r>
            <a:r>
              <a:rPr lang="zh-TW" altLang="en-US" sz="3200" dirty="0" smtClean="0">
                <a:solidFill>
                  <a:srgbClr val="FF0000"/>
                </a:solidFill>
                <a:ea typeface="微軟正黑體" panose="020B0604030504040204" pitchFamily="34" charset="-120"/>
                <a:cs typeface="Times New Roman" panose="02020603050405020304" pitchFamily="18" charset="0"/>
              </a:rPr>
              <a:t>之</a:t>
            </a:r>
            <a:r>
              <a:rPr lang="zh-TW" altLang="zh-TW" sz="3200" dirty="0" smtClean="0">
                <a:solidFill>
                  <a:srgbClr val="FF0000"/>
                </a:solidFill>
                <a:ea typeface="微軟正黑體" panose="020B0604030504040204" pitchFamily="34" charset="-120"/>
                <a:cs typeface="Times New Roman" panose="02020603050405020304" pitchFamily="18" charset="0"/>
              </a:rPr>
              <a:t>身</a:t>
            </a:r>
            <a:endParaRPr lang="en-US" altLang="zh-TW" sz="3200" dirty="0">
              <a:solidFill>
                <a:srgbClr val="FF0000"/>
              </a:solidFill>
              <a:ea typeface="微軟正黑體" panose="020B0604030504040204" pitchFamily="34" charset="-120"/>
              <a:cs typeface="Times New Roman" panose="02020603050405020304" pitchFamily="18" charset="0"/>
            </a:endParaRPr>
          </a:p>
          <a:p>
            <a:pPr>
              <a:lnSpc>
                <a:spcPts val="2300"/>
              </a:lnSpc>
              <a:spcBef>
                <a:spcPct val="20000"/>
              </a:spcBef>
            </a:pPr>
            <a:r>
              <a:rPr lang="zh-TW" altLang="zh-TW" sz="3200" dirty="0">
                <a:solidFill>
                  <a:srgbClr val="FF0000"/>
                </a:solidFill>
                <a:ea typeface="微軟正黑體" panose="020B0604030504040204" pitchFamily="34" charset="-120"/>
                <a:cs typeface="Times New Roman" panose="02020603050405020304" pitchFamily="18" charset="0"/>
              </a:rPr>
              <a:t>分證影本</a:t>
            </a:r>
            <a:endParaRPr lang="en-US" altLang="zh-TW" sz="3200" dirty="0">
              <a:solidFill>
                <a:srgbClr val="FF0000"/>
              </a:solidFill>
              <a:ea typeface="微軟正黑體" panose="020B0604030504040204" pitchFamily="34" charset="-120"/>
              <a:cs typeface="Times New Roman" panose="02020603050405020304" pitchFamily="18" charset="0"/>
            </a:endParaRPr>
          </a:p>
          <a:p>
            <a:pPr>
              <a:lnSpc>
                <a:spcPts val="2300"/>
              </a:lnSpc>
              <a:spcBef>
                <a:spcPct val="20000"/>
              </a:spcBef>
            </a:pPr>
            <a:r>
              <a:rPr lang="en-US" altLang="zh-TW" sz="3200" dirty="0">
                <a:solidFill>
                  <a:srgbClr val="FF0000"/>
                </a:solidFill>
                <a:ea typeface="微軟正黑體" panose="020B0604030504040204" pitchFamily="34" charset="-120"/>
                <a:cs typeface="Times New Roman" panose="02020603050405020304" pitchFamily="18" charset="0"/>
              </a:rPr>
              <a:t>3.</a:t>
            </a:r>
            <a:r>
              <a:rPr lang="zh-TW" altLang="zh-TW" sz="3200" dirty="0">
                <a:solidFill>
                  <a:srgbClr val="FF0000"/>
                </a:solidFill>
                <a:ea typeface="微軟正黑體" panose="020B0604030504040204" pitchFamily="34" charset="-120"/>
                <a:cs typeface="Times New Roman" panose="02020603050405020304" pitchFamily="18" charset="0"/>
              </a:rPr>
              <a:t>受託人身分證影</a:t>
            </a:r>
            <a:r>
              <a:rPr lang="zh-TW" altLang="zh-TW" sz="3200" dirty="0" smtClean="0">
                <a:solidFill>
                  <a:srgbClr val="FF0000"/>
                </a:solidFill>
                <a:ea typeface="微軟正黑體" panose="020B0604030504040204" pitchFamily="34" charset="-120"/>
                <a:cs typeface="Times New Roman" panose="02020603050405020304" pitchFamily="18" charset="0"/>
              </a:rPr>
              <a:t>本</a:t>
            </a:r>
            <a:endParaRPr lang="en-US" altLang="zh-TW" sz="3200" dirty="0" smtClean="0">
              <a:solidFill>
                <a:srgbClr val="FF0000"/>
              </a:solidFill>
              <a:ea typeface="微軟正黑體" panose="020B0604030504040204" pitchFamily="34" charset="-120"/>
              <a:cs typeface="Times New Roman" panose="02020603050405020304" pitchFamily="18" charset="0"/>
            </a:endParaRPr>
          </a:p>
          <a:p>
            <a:pPr>
              <a:lnSpc>
                <a:spcPts val="2300"/>
              </a:lnSpc>
              <a:spcBef>
                <a:spcPct val="20000"/>
              </a:spcBef>
            </a:pPr>
            <a:r>
              <a:rPr lang="zh-TW" altLang="en-US" sz="3200" dirty="0" smtClean="0">
                <a:solidFill>
                  <a:srgbClr val="FF0000"/>
                </a:solidFill>
                <a:ea typeface="微軟正黑體" panose="020B0604030504040204" pitchFamily="34" charset="-120"/>
                <a:cs typeface="Times New Roman" panose="02020603050405020304" pitchFamily="18" charset="0"/>
              </a:rPr>
              <a:t> </a:t>
            </a:r>
            <a:r>
              <a:rPr lang="en-US" altLang="zh-TW" sz="2800" b="1" dirty="0" smtClean="0">
                <a:latin typeface="微軟正黑體" panose="020B0604030504040204" pitchFamily="34" charset="-120"/>
                <a:ea typeface="微軟正黑體" panose="020B0604030504040204" pitchFamily="34" charset="-120"/>
              </a:rPr>
              <a:t>(</a:t>
            </a:r>
            <a:r>
              <a:rPr lang="zh-TW" altLang="zh-TW" sz="2800" b="1" dirty="0">
                <a:latin typeface="微軟正黑體" panose="020B0604030504040204" pitchFamily="34" charset="-120"/>
                <a:ea typeface="微軟正黑體" panose="020B0604030504040204" pitchFamily="34" charset="-120"/>
              </a:rPr>
              <a:t>隨到隨辦</a:t>
            </a:r>
            <a:r>
              <a:rPr lang="en-US" altLang="zh-TW" sz="2800" b="1" dirty="0">
                <a:latin typeface="微軟正黑體" panose="020B0604030504040204" pitchFamily="34" charset="-120"/>
                <a:ea typeface="微軟正黑體" panose="020B0604030504040204" pitchFamily="34" charset="-120"/>
              </a:rPr>
              <a:t>)</a:t>
            </a:r>
            <a:endParaRPr lang="zh-TW" altLang="zh-TW" sz="2800" b="1" dirty="0">
              <a:latin typeface="微軟正黑體" panose="020B0604030504040204" pitchFamily="34" charset="-120"/>
              <a:ea typeface="微軟正黑體" panose="020B0604030504040204" pitchFamily="34" charset="-120"/>
            </a:endParaRPr>
          </a:p>
          <a:p>
            <a:pPr>
              <a:spcBef>
                <a:spcPct val="20000"/>
              </a:spcBef>
            </a:pPr>
            <a:endParaRPr lang="en-US" altLang="zh-TW" sz="3200" b="1" dirty="0">
              <a:solidFill>
                <a:srgbClr val="FF0000"/>
              </a:solidFill>
              <a:ea typeface="微軟正黑體" panose="020B0604030504040204" pitchFamily="34" charset="-120"/>
              <a:cs typeface="Times New Roman" panose="02020603050405020304" pitchFamily="18" charset="0"/>
            </a:endParaRPr>
          </a:p>
        </p:txBody>
      </p:sp>
      <p:sp>
        <p:nvSpPr>
          <p:cNvPr id="4" name="頁尾版面配置區 6"/>
          <p:cNvSpPr txBox="1">
            <a:spLocks/>
          </p:cNvSpPr>
          <p:nvPr/>
        </p:nvSpPr>
        <p:spPr>
          <a:xfrm>
            <a:off x="0" y="6412570"/>
            <a:ext cx="9144000" cy="260648"/>
          </a:xfrm>
          <a:prstGeom prst="rect">
            <a:avLst/>
          </a:prstGeom>
          <a:solidFill>
            <a:srgbClr val="C0504D">
              <a:lumMod val="50000"/>
            </a:srgbClr>
          </a:solidFill>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0" cap="none" spc="0" normalizeH="0" baseline="0" noProof="0" dirty="0" smtClean="0">
                <a:ln>
                  <a:noFill/>
                </a:ln>
                <a:solidFill>
                  <a:prstClr val="white"/>
                </a:solidFill>
                <a:effectLst/>
                <a:uLnTx/>
                <a:uFillTx/>
                <a:latin typeface="Arial" pitchFamily="34" charset="0"/>
                <a:cs typeface="Arial" pitchFamily="34" charset="0"/>
              </a:rPr>
              <a:t>                                 林秀銘                                                                                                                                                            </a:t>
            </a:r>
            <a:endParaRPr kumimoji="0" lang="zh-TW" altLang="en-US" sz="105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pic>
        <p:nvPicPr>
          <p:cNvPr id="5" name="圖片 4"/>
          <p:cNvPicPr>
            <a:picLocks noChangeAspect="1"/>
          </p:cNvPicPr>
          <p:nvPr/>
        </p:nvPicPr>
        <p:blipFill>
          <a:blip r:embed="rId2"/>
          <a:stretch>
            <a:fillRect/>
          </a:stretch>
        </p:blipFill>
        <p:spPr>
          <a:xfrm>
            <a:off x="5182430" y="1844824"/>
            <a:ext cx="3680420" cy="3810000"/>
          </a:xfrm>
          <a:prstGeom prst="rect">
            <a:avLst/>
          </a:prstGeom>
        </p:spPr>
      </p:pic>
    </p:spTree>
    <p:extLst>
      <p:ext uri="{BB962C8B-B14F-4D97-AF65-F5344CB8AC3E}">
        <p14:creationId xmlns:p14="http://schemas.microsoft.com/office/powerpoint/2010/main" val="1211800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6"/>
          <p:cNvSpPr txBox="1">
            <a:spLocks/>
          </p:cNvSpPr>
          <p:nvPr/>
        </p:nvSpPr>
        <p:spPr>
          <a:xfrm>
            <a:off x="0" y="6412570"/>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 name="標題 1"/>
          <p:cNvSpPr>
            <a:spLocks noGrp="1"/>
          </p:cNvSpPr>
          <p:nvPr>
            <p:ph type="title"/>
          </p:nvPr>
        </p:nvSpPr>
        <p:spPr>
          <a:xfrm>
            <a:off x="457200" y="5120"/>
            <a:ext cx="8229600" cy="1143000"/>
          </a:xfrm>
        </p:spPr>
        <p:txBody>
          <a:bodyPr vert="horz" lIns="91440" tIns="45720" rIns="91440" bIns="45720" rtlCol="0" anchor="ctr">
            <a:normAutofit/>
          </a:bodyPr>
          <a:lstStyle/>
          <a:p>
            <a:r>
              <a:rPr lang="zh-TW" altLang="en-US" b="1" dirty="0">
                <a:latin typeface="微軟正黑體" panose="020B0604030504040204" pitchFamily="34" charset="-120"/>
                <a:ea typeface="微軟正黑體" panose="020B0604030504040204" pitchFamily="34" charset="-120"/>
              </a:rPr>
              <a:t>貳、移轉稅</a:t>
            </a:r>
          </a:p>
        </p:txBody>
      </p:sp>
      <p:sp>
        <p:nvSpPr>
          <p:cNvPr id="3" name="內容版面配置區 2"/>
          <p:cNvSpPr>
            <a:spLocks noGrp="1"/>
          </p:cNvSpPr>
          <p:nvPr>
            <p:ph idx="1"/>
          </p:nvPr>
        </p:nvSpPr>
        <p:spPr>
          <a:xfrm>
            <a:off x="230832" y="836712"/>
            <a:ext cx="8229600" cy="4713387"/>
          </a:xfrm>
        </p:spPr>
        <p:txBody>
          <a:bodyPr vert="horz" lIns="91440" tIns="45720" rIns="91440" bIns="45720" rtlCol="0">
            <a:normAutofit/>
          </a:bodyPr>
          <a:lstStyle/>
          <a:p>
            <a:pPr marL="0" lvl="0" indent="0">
              <a:buNone/>
            </a:pPr>
            <a:r>
              <a:rPr lang="zh-TW" altLang="en-US" sz="3000" b="1" dirty="0" smtClean="0">
                <a:latin typeface="微軟正黑體" panose="020B0604030504040204" pitchFamily="34" charset="-120"/>
                <a:ea typeface="微軟正黑體" panose="020B0604030504040204" pitchFamily="34" charset="-120"/>
              </a:rPr>
              <a:t> </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三</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 自用住宅優惠稅率</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一生一次</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p>
          <a:p>
            <a:pPr marL="0" indent="0">
              <a:buNone/>
            </a:pPr>
            <a:r>
              <a:rPr lang="zh-TW" altLang="en-US" sz="2400" b="1" dirty="0">
                <a:latin typeface="微軟正黑體" panose="020B0604030504040204" pitchFamily="34" charset="-120"/>
                <a:ea typeface="微軟正黑體" panose="020B0604030504040204" pitchFamily="34" charset="-120"/>
              </a:rPr>
              <a:t>       </a:t>
            </a:r>
            <a:r>
              <a:rPr lang="en-US" altLang="zh-TW" sz="2400" b="1" dirty="0">
                <a:solidFill>
                  <a:srgbClr val="3513FF"/>
                </a:solidFill>
                <a:latin typeface="微軟正黑體" panose="020B0604030504040204" pitchFamily="34" charset="-120"/>
                <a:ea typeface="微軟正黑體" panose="020B0604030504040204" pitchFamily="34" charset="-120"/>
              </a:rPr>
              <a:t>1.</a:t>
            </a:r>
            <a:r>
              <a:rPr lang="zh-TW" altLang="en-US" sz="2400" b="1" dirty="0">
                <a:solidFill>
                  <a:srgbClr val="3513FF"/>
                </a:solidFill>
                <a:latin typeface="微軟正黑體" panose="020B0604030504040204" pitchFamily="34" charset="-120"/>
                <a:ea typeface="微軟正黑體" panose="020B0604030504040204" pitchFamily="34" charset="-120"/>
              </a:rPr>
              <a:t>定義</a:t>
            </a:r>
            <a:r>
              <a:rPr lang="en-US" altLang="zh-TW" sz="2400" b="1" dirty="0">
                <a:solidFill>
                  <a:srgbClr val="3513FF"/>
                </a:solidFill>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自用</a:t>
            </a:r>
            <a:r>
              <a:rPr lang="zh-TW" altLang="en-US" sz="2200" dirty="0">
                <a:latin typeface="微軟正黑體" panose="020B0604030504040204" pitchFamily="34" charset="-120"/>
                <a:ea typeface="微軟正黑體" panose="020B0604030504040204" pitchFamily="34" charset="-120"/>
              </a:rPr>
              <a:t>住宅用地，指土地所有權人或其配偶、直系親屬</a:t>
            </a:r>
            <a:endParaRPr lang="en-US" altLang="zh-TW" sz="2200" dirty="0">
              <a:latin typeface="微軟正黑體" panose="020B0604030504040204" pitchFamily="34" charset="-120"/>
              <a:ea typeface="微軟正黑體" panose="020B0604030504040204" pitchFamily="34" charset="-120"/>
            </a:endParaRPr>
          </a:p>
          <a:p>
            <a:pPr marL="0" indent="0">
              <a:buNone/>
            </a:pPr>
            <a:r>
              <a:rPr lang="zh-TW" altLang="en-US" sz="2200" dirty="0">
                <a:latin typeface="微軟正黑體" panose="020B0604030504040204" pitchFamily="34" charset="-120"/>
                <a:ea typeface="微軟正黑體" panose="020B0604030504040204" pitchFamily="34" charset="-120"/>
              </a:rPr>
              <a:t>          於該地辦竣 戶籍登記，且無出租或供營業用之住宅用地</a:t>
            </a:r>
            <a:r>
              <a:rPr lang="zh-TW" altLang="en-US" sz="2200" dirty="0" smtClean="0">
                <a:latin typeface="微軟正黑體" panose="020B0604030504040204" pitchFamily="34" charset="-120"/>
                <a:ea typeface="微軟正黑體" panose="020B0604030504040204" pitchFamily="34" charset="-120"/>
              </a:rPr>
              <a:t>。 </a:t>
            </a:r>
            <a:endParaRPr lang="en-US" altLang="zh-TW" sz="2200" dirty="0" smtClean="0">
              <a:latin typeface="微軟正黑體" panose="020B0604030504040204" pitchFamily="34" charset="-120"/>
              <a:ea typeface="微軟正黑體" panose="020B0604030504040204" pitchFamily="34" charset="-120"/>
            </a:endParaRPr>
          </a:p>
          <a:p>
            <a:pPr marL="0" indent="0">
              <a:buNone/>
            </a:pPr>
            <a:r>
              <a:rPr lang="zh-TW" altLang="en-US" sz="2400" b="1" dirty="0">
                <a:solidFill>
                  <a:srgbClr val="3513FF"/>
                </a:solidFill>
                <a:latin typeface="微軟正黑體" panose="020B0604030504040204" pitchFamily="34" charset="-120"/>
                <a:ea typeface="微軟正黑體" panose="020B0604030504040204" pitchFamily="34" charset="-120"/>
              </a:rPr>
              <a:t>       </a:t>
            </a:r>
            <a:r>
              <a:rPr lang="en-US" altLang="zh-TW" sz="2400" b="1" dirty="0">
                <a:solidFill>
                  <a:srgbClr val="3513FF"/>
                </a:solidFill>
                <a:latin typeface="微軟正黑體" panose="020B0604030504040204" pitchFamily="34" charset="-120"/>
                <a:ea typeface="微軟正黑體" panose="020B0604030504040204" pitchFamily="34" charset="-120"/>
              </a:rPr>
              <a:t>2.</a:t>
            </a:r>
            <a:r>
              <a:rPr lang="zh-TW" altLang="en-US" sz="2400" b="1" dirty="0">
                <a:solidFill>
                  <a:srgbClr val="3513FF"/>
                </a:solidFill>
                <a:latin typeface="微軟正黑體" panose="020B0604030504040204" pitchFamily="34" charset="-120"/>
                <a:ea typeface="微軟正黑體" panose="020B0604030504040204" pitchFamily="34" charset="-120"/>
              </a:rPr>
              <a:t>土地增值稅自用住宅優惠稅率</a:t>
            </a:r>
            <a:r>
              <a:rPr lang="en-US" altLang="zh-TW" sz="2400" b="1" dirty="0">
                <a:solidFill>
                  <a:srgbClr val="3513FF"/>
                </a:solidFill>
                <a:latin typeface="微軟正黑體" panose="020B0604030504040204" pitchFamily="34" charset="-120"/>
                <a:ea typeface="微軟正黑體" panose="020B0604030504040204" pitchFamily="34" charset="-120"/>
              </a:rPr>
              <a:t>:</a:t>
            </a:r>
            <a:r>
              <a:rPr lang="en-US" altLang="zh-TW" sz="2400" b="1" dirty="0">
                <a:solidFill>
                  <a:srgbClr val="FF0000"/>
                </a:solidFill>
                <a:latin typeface="微軟正黑體" panose="020B0604030504040204" pitchFamily="34" charset="-120"/>
                <a:ea typeface="微軟正黑體" panose="020B0604030504040204" pitchFamily="34" charset="-120"/>
              </a:rPr>
              <a:t>10</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p>
          <a:p>
            <a:pPr marL="0" indent="0">
              <a:buNone/>
            </a:pPr>
            <a:r>
              <a:rPr lang="zh-TW" altLang="en-US" sz="2400" b="1" dirty="0" smtClean="0">
                <a:solidFill>
                  <a:srgbClr val="3513FF"/>
                </a:solidFill>
                <a:latin typeface="微軟正黑體" panose="020B0604030504040204" pitchFamily="34" charset="-120"/>
                <a:ea typeface="微軟正黑體" panose="020B0604030504040204" pitchFamily="34" charset="-120"/>
              </a:rPr>
              <a:t>       </a:t>
            </a:r>
            <a:r>
              <a:rPr lang="en-US" altLang="zh-TW" sz="2400" b="1" dirty="0" smtClean="0">
                <a:solidFill>
                  <a:srgbClr val="3513FF"/>
                </a:solidFill>
                <a:latin typeface="微軟正黑體" panose="020B0604030504040204" pitchFamily="34" charset="-120"/>
                <a:ea typeface="微軟正黑體" panose="020B0604030504040204" pitchFamily="34" charset="-120"/>
              </a:rPr>
              <a:t>3.</a:t>
            </a:r>
            <a:r>
              <a:rPr lang="zh-TW" altLang="en-US" sz="2400" b="1" dirty="0" smtClean="0">
                <a:solidFill>
                  <a:srgbClr val="3513FF"/>
                </a:solidFill>
                <a:latin typeface="微軟正黑體" panose="020B0604030504040204" pitchFamily="34" charset="-120"/>
                <a:ea typeface="微軟正黑體" panose="020B0604030504040204" pitchFamily="34" charset="-120"/>
              </a:rPr>
              <a:t>要件：</a:t>
            </a:r>
            <a:endParaRPr lang="en-US" altLang="zh-TW" sz="2400" b="1" dirty="0">
              <a:solidFill>
                <a:srgbClr val="3513FF"/>
              </a:solidFill>
              <a:latin typeface="微軟正黑體" panose="020B0604030504040204" pitchFamily="34" charset="-120"/>
              <a:ea typeface="微軟正黑體" panose="020B0604030504040204" pitchFamily="34" charset="-120"/>
            </a:endParaRPr>
          </a:p>
          <a:p>
            <a:pPr marL="0" indent="0">
              <a:buNone/>
            </a:pPr>
            <a:endParaRPr lang="zh-TW" altLang="en-US" sz="26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44131716"/>
              </p:ext>
            </p:extLst>
          </p:nvPr>
        </p:nvGraphicFramePr>
        <p:xfrm>
          <a:off x="971600" y="3212976"/>
          <a:ext cx="7848872" cy="2958145"/>
        </p:xfrm>
        <a:graphic>
          <a:graphicData uri="http://schemas.openxmlformats.org/drawingml/2006/table">
            <a:tbl>
              <a:tblPr firstRow="1" bandRow="1">
                <a:tableStyleId>{5C22544A-7EE6-4342-B048-85BDC9FD1C3A}</a:tableStyleId>
              </a:tblPr>
              <a:tblGrid>
                <a:gridCol w="436048">
                  <a:extLst>
                    <a:ext uri="{9D8B030D-6E8A-4147-A177-3AD203B41FA5}">
                      <a16:colId xmlns:a16="http://schemas.microsoft.com/office/drawing/2014/main" xmlns="" val="20000"/>
                    </a:ext>
                  </a:extLst>
                </a:gridCol>
                <a:gridCol w="944772">
                  <a:extLst>
                    <a:ext uri="{9D8B030D-6E8A-4147-A177-3AD203B41FA5}">
                      <a16:colId xmlns:a16="http://schemas.microsoft.com/office/drawing/2014/main" xmlns="" val="20001"/>
                    </a:ext>
                  </a:extLst>
                </a:gridCol>
                <a:gridCol w="6468052">
                  <a:extLst>
                    <a:ext uri="{9D8B030D-6E8A-4147-A177-3AD203B41FA5}">
                      <a16:colId xmlns:a16="http://schemas.microsoft.com/office/drawing/2014/main" xmlns="" val="20002"/>
                    </a:ext>
                  </a:extLst>
                </a:gridCol>
              </a:tblGrid>
              <a:tr h="451421">
                <a:tc>
                  <a:txBody>
                    <a:bodyPr/>
                    <a:lstStyle/>
                    <a:p>
                      <a:pPr algn="ctr"/>
                      <a:r>
                        <a:rPr lang="en-US" altLang="zh-TW" sz="2000" dirty="0" smtClean="0">
                          <a:solidFill>
                            <a:schemeClr val="bg1"/>
                          </a:solidFill>
                          <a:latin typeface="微軟正黑體" panose="020B0604030504040204" pitchFamily="34" charset="-120"/>
                          <a:ea typeface="微軟正黑體" panose="020B0604030504040204" pitchFamily="34" charset="-120"/>
                        </a:rPr>
                        <a:t>(1)</a:t>
                      </a:r>
                      <a:endParaRPr lang="zh-TW" altLang="en-US" sz="2000" dirty="0">
                        <a:solidFill>
                          <a:schemeClr val="bg1"/>
                        </a:solidFill>
                        <a:latin typeface="微軟正黑體" panose="020B0604030504040204" pitchFamily="34" charset="-120"/>
                        <a:ea typeface="微軟正黑體" panose="020B0604030504040204" pitchFamily="34" charset="-120"/>
                      </a:endParaRPr>
                    </a:p>
                  </a:txBody>
                  <a:tcPr/>
                </a:tc>
                <a:tc>
                  <a:txBody>
                    <a:bodyPr/>
                    <a:lstStyle/>
                    <a:p>
                      <a:r>
                        <a:rPr lang="zh-TW" altLang="zh-TW" sz="2000" dirty="0" smtClean="0">
                          <a:solidFill>
                            <a:schemeClr val="bg1"/>
                          </a:solidFill>
                          <a:latin typeface="微軟正黑體" panose="020B0604030504040204" pitchFamily="34" charset="-120"/>
                          <a:ea typeface="微軟正黑體" panose="020B0604030504040204" pitchFamily="34" charset="-120"/>
                        </a:rPr>
                        <a:t>設籍</a:t>
                      </a:r>
                      <a:endParaRPr lang="zh-TW" altLang="en-US" sz="2000" dirty="0">
                        <a:solidFill>
                          <a:schemeClr val="bg1"/>
                        </a:solidFill>
                        <a:latin typeface="微軟正黑體" panose="020B0604030504040204" pitchFamily="34" charset="-120"/>
                        <a:ea typeface="微軟正黑體" panose="020B0604030504040204" pitchFamily="34" charset="-120"/>
                      </a:endParaRPr>
                    </a:p>
                  </a:txBody>
                  <a:tcPr/>
                </a:tc>
                <a:tc>
                  <a:txBody>
                    <a:bodyPr/>
                    <a:lstStyle/>
                    <a:p>
                      <a:r>
                        <a:rPr lang="en-US" altLang="zh-TW" sz="2000" dirty="0" smtClean="0">
                          <a:solidFill>
                            <a:schemeClr val="bg1"/>
                          </a:solidFill>
                          <a:latin typeface="微軟正黑體" panose="020B0604030504040204" pitchFamily="34" charset="-120"/>
                          <a:ea typeface="微軟正黑體" panose="020B0604030504040204" pitchFamily="34" charset="-120"/>
                        </a:rPr>
                        <a:t>(</a:t>
                      </a:r>
                      <a:r>
                        <a:rPr lang="zh-TW" altLang="zh-TW" sz="2000" dirty="0" smtClean="0">
                          <a:solidFill>
                            <a:schemeClr val="bg1"/>
                          </a:solidFill>
                          <a:latin typeface="微軟正黑體" panose="020B0604030504040204" pitchFamily="34" charset="-120"/>
                          <a:ea typeface="微軟正黑體" panose="020B0604030504040204" pitchFamily="34" charset="-120"/>
                        </a:rPr>
                        <a:t>所或配</a:t>
                      </a:r>
                      <a:r>
                        <a:rPr lang="zh-TW" altLang="en-US" sz="2000" dirty="0" smtClean="0">
                          <a:solidFill>
                            <a:schemeClr val="bg1"/>
                          </a:solidFill>
                          <a:latin typeface="微軟正黑體" panose="020B0604030504040204" pitchFamily="34" charset="-120"/>
                          <a:ea typeface="微軟正黑體" panose="020B0604030504040204" pitchFamily="34" charset="-120"/>
                        </a:rPr>
                        <a:t>、</a:t>
                      </a:r>
                      <a:r>
                        <a:rPr lang="zh-TW" altLang="zh-TW" sz="2000" dirty="0" smtClean="0">
                          <a:solidFill>
                            <a:schemeClr val="bg1"/>
                          </a:solidFill>
                          <a:latin typeface="微軟正黑體" panose="020B0604030504040204" pitchFamily="34" charset="-120"/>
                          <a:ea typeface="微軟正黑體" panose="020B0604030504040204" pitchFamily="34" charset="-120"/>
                        </a:rPr>
                        <a:t>直</a:t>
                      </a:r>
                      <a:r>
                        <a:rPr lang="en-US" altLang="zh-TW" sz="2000" dirty="0" smtClean="0">
                          <a:solidFill>
                            <a:schemeClr val="bg1"/>
                          </a:solidFill>
                          <a:latin typeface="微軟正黑體" panose="020B0604030504040204" pitchFamily="34" charset="-120"/>
                          <a:ea typeface="微軟正黑體" panose="020B0604030504040204" pitchFamily="34" charset="-120"/>
                        </a:rPr>
                        <a:t>)</a:t>
                      </a:r>
                      <a:endParaRPr lang="zh-TW" altLang="en-US" sz="2000" dirty="0">
                        <a:solidFill>
                          <a:schemeClr val="bg1"/>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0"/>
                  </a:ext>
                </a:extLst>
              </a:tr>
              <a:tr h="451421">
                <a:tc>
                  <a:txBody>
                    <a:bodyPr/>
                    <a:lstStyle/>
                    <a:p>
                      <a:pPr algn="ctr"/>
                      <a:r>
                        <a:rPr lang="en-US" altLang="zh-TW" sz="2000" dirty="0" smtClean="0">
                          <a:solidFill>
                            <a:schemeClr val="accent1">
                              <a:lumMod val="50000"/>
                            </a:schemeClr>
                          </a:solidFill>
                          <a:latin typeface="微軟正黑體" panose="020B0604030504040204" pitchFamily="34" charset="-120"/>
                          <a:ea typeface="微軟正黑體" panose="020B0604030504040204" pitchFamily="34" charset="-120"/>
                        </a:rPr>
                        <a:t>(2)</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a:txBody>
                  <a:tcPr/>
                </a:tc>
                <a:tc>
                  <a:txBody>
                    <a:bodyPr/>
                    <a:lstStyle/>
                    <a:p>
                      <a:r>
                        <a:rPr lang="zh-TW" altLang="zh-TW" sz="2000" b="1" dirty="0" smtClean="0">
                          <a:solidFill>
                            <a:schemeClr val="accent1">
                              <a:lumMod val="50000"/>
                            </a:schemeClr>
                          </a:solidFill>
                          <a:latin typeface="微軟正黑體" panose="020B0604030504040204" pitchFamily="34" charset="-120"/>
                          <a:ea typeface="微軟正黑體" panose="020B0604030504040204" pitchFamily="34" charset="-120"/>
                        </a:rPr>
                        <a:t>使用</a:t>
                      </a:r>
                      <a:endParaRPr lang="zh-TW" altLang="en-US" sz="2000" b="1" dirty="0">
                        <a:solidFill>
                          <a:schemeClr val="accent1">
                            <a:lumMod val="50000"/>
                          </a:schemeClr>
                        </a:solidFill>
                        <a:latin typeface="微軟正黑體" panose="020B0604030504040204" pitchFamily="34" charset="-120"/>
                        <a:ea typeface="微軟正黑體" panose="020B0604030504040204" pitchFamily="34" charset="-120"/>
                      </a:endParaRPr>
                    </a:p>
                  </a:txBody>
                  <a:tcPr/>
                </a:tc>
                <a:tc>
                  <a:txBody>
                    <a:bodyPr/>
                    <a:lstStyle/>
                    <a:p>
                      <a:r>
                        <a:rPr lang="en-US" altLang="zh-TW" sz="2000" dirty="0" smtClean="0">
                          <a:solidFill>
                            <a:schemeClr val="accent1">
                              <a:lumMod val="50000"/>
                            </a:schemeClr>
                          </a:solidFill>
                          <a:latin typeface="微軟正黑體" panose="020B0604030504040204" pitchFamily="34" charset="-120"/>
                          <a:ea typeface="微軟正黑體" panose="020B0604030504040204" pitchFamily="34" charset="-120"/>
                        </a:rPr>
                        <a:t>(1</a:t>
                      </a:r>
                      <a:r>
                        <a:rPr lang="zh-TW" altLang="zh-TW" sz="2000" dirty="0" smtClean="0">
                          <a:solidFill>
                            <a:schemeClr val="accent1">
                              <a:lumMod val="50000"/>
                            </a:schemeClr>
                          </a:solidFill>
                          <a:latin typeface="微軟正黑體" panose="020B0604030504040204" pitchFamily="34" charset="-120"/>
                          <a:ea typeface="微軟正黑體" panose="020B0604030504040204" pitchFamily="34" charset="-120"/>
                        </a:rPr>
                        <a:t>年前未</a:t>
                      </a:r>
                      <a:r>
                        <a:rPr lang="zh-TW" altLang="en-US" sz="2000" dirty="0" smtClean="0">
                          <a:solidFill>
                            <a:schemeClr val="accent1">
                              <a:lumMod val="50000"/>
                            </a:schemeClr>
                          </a:solidFill>
                          <a:latin typeface="微軟正黑體" panose="020B0604030504040204" pitchFamily="34" charset="-120"/>
                          <a:ea typeface="微軟正黑體" panose="020B0604030504040204" pitchFamily="34" charset="-120"/>
                        </a:rPr>
                        <a:t>供</a:t>
                      </a:r>
                      <a:r>
                        <a:rPr lang="zh-TW" altLang="zh-TW" sz="2000" dirty="0" smtClean="0">
                          <a:solidFill>
                            <a:srgbClr val="FF0000"/>
                          </a:solidFill>
                          <a:latin typeface="微軟正黑體" panose="020B0604030504040204" pitchFamily="34" charset="-120"/>
                          <a:ea typeface="微軟正黑體" panose="020B0604030504040204" pitchFamily="34" charset="-120"/>
                        </a:rPr>
                        <a:t>租</a:t>
                      </a:r>
                      <a:r>
                        <a:rPr lang="zh-TW" altLang="en-US" sz="2000" dirty="0" smtClean="0">
                          <a:solidFill>
                            <a:srgbClr val="FF0000"/>
                          </a:solidFill>
                          <a:latin typeface="微軟正黑體" panose="020B0604030504040204" pitchFamily="34" charset="-120"/>
                          <a:ea typeface="微軟正黑體" panose="020B0604030504040204" pitchFamily="34" charset="-120"/>
                        </a:rPr>
                        <a:t>、</a:t>
                      </a:r>
                      <a:r>
                        <a:rPr lang="zh-TW" altLang="zh-TW" sz="2000" dirty="0" smtClean="0">
                          <a:solidFill>
                            <a:srgbClr val="FF0000"/>
                          </a:solidFill>
                          <a:latin typeface="微軟正黑體" panose="020B0604030504040204" pitchFamily="34" charset="-120"/>
                          <a:ea typeface="微軟正黑體" panose="020B0604030504040204" pitchFamily="34" charset="-120"/>
                        </a:rPr>
                        <a:t>營</a:t>
                      </a:r>
                      <a:r>
                        <a:rPr lang="en-US" altLang="zh-TW" sz="2000"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1"/>
                  </a:ext>
                </a:extLst>
              </a:tr>
              <a:tr h="451421">
                <a:tc>
                  <a:txBody>
                    <a:bodyPr/>
                    <a:lstStyle/>
                    <a:p>
                      <a:pPr algn="ctr"/>
                      <a:r>
                        <a:rPr lang="en-US" altLang="zh-TW" sz="2000" dirty="0" smtClean="0">
                          <a:solidFill>
                            <a:schemeClr val="accent6">
                              <a:lumMod val="75000"/>
                            </a:schemeClr>
                          </a:solidFill>
                          <a:latin typeface="微軟正黑體" panose="020B0604030504040204" pitchFamily="34" charset="-120"/>
                          <a:ea typeface="微軟正黑體" panose="020B0604030504040204" pitchFamily="34" charset="-120"/>
                        </a:rPr>
                        <a:t>(3)</a:t>
                      </a:r>
                      <a:endParaRPr lang="zh-TW" altLang="en-US" sz="2000" dirty="0">
                        <a:solidFill>
                          <a:schemeClr val="accent6">
                            <a:lumMod val="75000"/>
                          </a:schemeClr>
                        </a:solidFill>
                        <a:latin typeface="微軟正黑體" panose="020B0604030504040204" pitchFamily="34" charset="-120"/>
                        <a:ea typeface="微軟正黑體" panose="020B0604030504040204" pitchFamily="34" charset="-120"/>
                      </a:endParaRPr>
                    </a:p>
                  </a:txBody>
                  <a:tcPr/>
                </a:tc>
                <a:tc>
                  <a:txBody>
                    <a:bodyPr/>
                    <a:lstStyle/>
                    <a:p>
                      <a:r>
                        <a:rPr lang="zh-TW" altLang="zh-TW" sz="2000" b="1" dirty="0" smtClean="0">
                          <a:solidFill>
                            <a:schemeClr val="accent6">
                              <a:lumMod val="75000"/>
                            </a:schemeClr>
                          </a:solidFill>
                          <a:latin typeface="微軟正黑體" panose="020B0604030504040204" pitchFamily="34" charset="-120"/>
                          <a:ea typeface="微軟正黑體" panose="020B0604030504040204" pitchFamily="34" charset="-120"/>
                        </a:rPr>
                        <a:t>面積</a:t>
                      </a:r>
                      <a:endParaRPr lang="zh-TW" altLang="en-US" sz="2000" b="1" dirty="0">
                        <a:solidFill>
                          <a:schemeClr val="accent6">
                            <a:lumMod val="75000"/>
                          </a:schemeClr>
                        </a:solidFill>
                        <a:latin typeface="微軟正黑體" panose="020B0604030504040204" pitchFamily="34" charset="-120"/>
                        <a:ea typeface="微軟正黑體" panose="020B0604030504040204" pitchFamily="34" charset="-120"/>
                      </a:endParaRPr>
                    </a:p>
                  </a:txBody>
                  <a:tcPr/>
                </a:tc>
                <a:tc>
                  <a:txBody>
                    <a:bodyPr/>
                    <a:lstStyle/>
                    <a:p>
                      <a:r>
                        <a:rPr lang="en-US" altLang="zh-TW" sz="2000" dirty="0" smtClean="0">
                          <a:solidFill>
                            <a:schemeClr val="accent6">
                              <a:lumMod val="75000"/>
                            </a:schemeClr>
                          </a:solidFill>
                          <a:latin typeface="微軟正黑體" panose="020B0604030504040204" pitchFamily="34" charset="-120"/>
                          <a:ea typeface="微軟正黑體" panose="020B0604030504040204" pitchFamily="34" charset="-120"/>
                        </a:rPr>
                        <a:t>(</a:t>
                      </a:r>
                      <a:r>
                        <a:rPr lang="zh-TW" altLang="zh-TW" sz="2000" dirty="0" smtClean="0">
                          <a:solidFill>
                            <a:schemeClr val="accent6">
                              <a:lumMod val="75000"/>
                            </a:schemeClr>
                          </a:solidFill>
                          <a:latin typeface="微軟正黑體" panose="020B0604030504040204" pitchFamily="34" charset="-120"/>
                          <a:ea typeface="微軟正黑體" panose="020B0604030504040204" pitchFamily="34" charset="-120"/>
                        </a:rPr>
                        <a:t>都</a:t>
                      </a:r>
                      <a:r>
                        <a:rPr lang="en-US" altLang="zh-TW" sz="2000" dirty="0" smtClean="0">
                          <a:solidFill>
                            <a:schemeClr val="accent6">
                              <a:lumMod val="75000"/>
                            </a:schemeClr>
                          </a:solidFill>
                          <a:latin typeface="微軟正黑體" panose="020B0604030504040204" pitchFamily="34" charset="-120"/>
                          <a:ea typeface="微軟正黑體" panose="020B0604030504040204" pitchFamily="34" charset="-120"/>
                        </a:rPr>
                        <a:t>3</a:t>
                      </a:r>
                      <a:r>
                        <a:rPr lang="zh-TW" altLang="zh-TW" sz="2000" dirty="0" smtClean="0">
                          <a:solidFill>
                            <a:schemeClr val="accent6">
                              <a:lumMod val="75000"/>
                            </a:schemeClr>
                          </a:solidFill>
                          <a:latin typeface="微軟正黑體" panose="020B0604030504040204" pitchFamily="34" charset="-120"/>
                          <a:ea typeface="微軟正黑體" panose="020B0604030504040204" pitchFamily="34" charset="-120"/>
                        </a:rPr>
                        <a:t>非都</a:t>
                      </a:r>
                      <a:r>
                        <a:rPr lang="en-US" altLang="zh-TW" sz="2000" dirty="0" smtClean="0">
                          <a:solidFill>
                            <a:schemeClr val="accent6">
                              <a:lumMod val="75000"/>
                            </a:schemeClr>
                          </a:solidFill>
                          <a:latin typeface="微軟正黑體" panose="020B0604030504040204" pitchFamily="34" charset="-120"/>
                          <a:ea typeface="微軟正黑體" panose="020B0604030504040204" pitchFamily="34" charset="-120"/>
                        </a:rPr>
                        <a:t>7)</a:t>
                      </a:r>
                      <a:endParaRPr lang="zh-TW" altLang="en-US" sz="2000" dirty="0">
                        <a:solidFill>
                          <a:schemeClr val="accent6">
                            <a:lumMod val="75000"/>
                          </a:schemeClr>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2"/>
                  </a:ext>
                </a:extLst>
              </a:tr>
              <a:tr h="451421">
                <a:tc>
                  <a:txBody>
                    <a:bodyPr/>
                    <a:lstStyle/>
                    <a:p>
                      <a:pPr algn="ctr"/>
                      <a:r>
                        <a:rPr lang="en-US" altLang="zh-TW" sz="2000" dirty="0" smtClean="0">
                          <a:solidFill>
                            <a:schemeClr val="accent1">
                              <a:lumMod val="50000"/>
                            </a:schemeClr>
                          </a:solidFill>
                          <a:latin typeface="微軟正黑體" panose="020B0604030504040204" pitchFamily="34" charset="-120"/>
                          <a:ea typeface="微軟正黑體" panose="020B0604030504040204" pitchFamily="34" charset="-120"/>
                        </a:rPr>
                        <a:t>(4)</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a:txBody>
                  <a:tcPr/>
                </a:tc>
                <a:tc>
                  <a:txBody>
                    <a:bodyPr/>
                    <a:lstStyle/>
                    <a:p>
                      <a:r>
                        <a:rPr lang="zh-TW" altLang="zh-TW" sz="2000" b="1" dirty="0" smtClean="0">
                          <a:solidFill>
                            <a:schemeClr val="accent1">
                              <a:lumMod val="50000"/>
                            </a:schemeClr>
                          </a:solidFill>
                          <a:latin typeface="微軟正黑體" panose="020B0604030504040204" pitchFamily="34" charset="-120"/>
                          <a:ea typeface="微軟正黑體" panose="020B0604030504040204" pitchFamily="34" charset="-120"/>
                        </a:rPr>
                        <a:t>次數</a:t>
                      </a:r>
                      <a:endParaRPr lang="zh-TW" altLang="en-US" sz="2000" b="1" dirty="0">
                        <a:solidFill>
                          <a:schemeClr val="accent1">
                            <a:lumMod val="50000"/>
                          </a:schemeClr>
                        </a:solidFill>
                        <a:latin typeface="微軟正黑體" panose="020B0604030504040204" pitchFamily="34" charset="-120"/>
                        <a:ea typeface="微軟正黑體" panose="020B0604030504040204" pitchFamily="34" charset="-120"/>
                      </a:endParaRPr>
                    </a:p>
                  </a:txBody>
                  <a:tcPr/>
                </a:tc>
                <a:tc>
                  <a:txBody>
                    <a:bodyPr/>
                    <a:lstStyle/>
                    <a:p>
                      <a:r>
                        <a:rPr lang="en-US" altLang="zh-TW" sz="2000" dirty="0" smtClean="0">
                          <a:solidFill>
                            <a:schemeClr val="accent1">
                              <a:lumMod val="50000"/>
                            </a:schemeClr>
                          </a:solidFill>
                          <a:latin typeface="微軟正黑體" panose="020B0604030504040204" pitchFamily="34" charset="-120"/>
                          <a:ea typeface="微軟正黑體" panose="020B0604030504040204" pitchFamily="34" charset="-120"/>
                        </a:rPr>
                        <a:t>(1</a:t>
                      </a:r>
                      <a:r>
                        <a:rPr lang="zh-TW" altLang="zh-TW" sz="2000" dirty="0" smtClean="0">
                          <a:solidFill>
                            <a:schemeClr val="accent1">
                              <a:lumMod val="50000"/>
                            </a:schemeClr>
                          </a:solidFill>
                          <a:latin typeface="微軟正黑體" panose="020B0604030504040204" pitchFamily="34" charset="-120"/>
                          <a:ea typeface="微軟正黑體" panose="020B0604030504040204" pitchFamily="34" charset="-120"/>
                        </a:rPr>
                        <a:t>次為限</a:t>
                      </a:r>
                      <a:r>
                        <a:rPr lang="en-US" altLang="zh-TW" sz="2000"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3"/>
                  </a:ext>
                </a:extLst>
              </a:tr>
              <a:tr h="688302">
                <a:tc>
                  <a:txBody>
                    <a:bodyPr/>
                    <a:lstStyle/>
                    <a:p>
                      <a:pPr algn="ctr"/>
                      <a:r>
                        <a:rPr lang="en-US" altLang="zh-TW" sz="2000" dirty="0" smtClean="0">
                          <a:solidFill>
                            <a:schemeClr val="accent6">
                              <a:lumMod val="75000"/>
                            </a:schemeClr>
                          </a:solidFill>
                          <a:latin typeface="微軟正黑體" panose="020B0604030504040204" pitchFamily="34" charset="-120"/>
                          <a:ea typeface="微軟正黑體" panose="020B0604030504040204" pitchFamily="34" charset="-120"/>
                        </a:rPr>
                        <a:t>(5)</a:t>
                      </a:r>
                      <a:endParaRPr lang="zh-TW" altLang="en-US" sz="2000" dirty="0">
                        <a:solidFill>
                          <a:schemeClr val="accent6">
                            <a:lumMod val="75000"/>
                          </a:schemeClr>
                        </a:solidFill>
                        <a:latin typeface="微軟正黑體" panose="020B0604030504040204" pitchFamily="34" charset="-120"/>
                        <a:ea typeface="微軟正黑體" panose="020B0604030504040204" pitchFamily="34" charset="-120"/>
                      </a:endParaRPr>
                    </a:p>
                  </a:txBody>
                  <a:tcPr/>
                </a:tc>
                <a:tc>
                  <a:txBody>
                    <a:bodyPr/>
                    <a:lstStyle/>
                    <a:p>
                      <a:r>
                        <a:rPr lang="zh-TW" altLang="zh-TW" sz="2000" b="1" dirty="0" smtClean="0">
                          <a:solidFill>
                            <a:schemeClr val="accent6">
                              <a:lumMod val="75000"/>
                            </a:schemeClr>
                          </a:solidFill>
                          <a:latin typeface="微軟正黑體" panose="020B0604030504040204" pitchFamily="34" charset="-120"/>
                          <a:ea typeface="微軟正黑體" panose="020B0604030504040204" pitchFamily="34" charset="-120"/>
                        </a:rPr>
                        <a:t>現值</a:t>
                      </a:r>
                      <a:endParaRPr lang="zh-TW" altLang="en-US" sz="2000" b="1" dirty="0">
                        <a:solidFill>
                          <a:schemeClr val="accent6">
                            <a:lumMod val="75000"/>
                          </a:schemeClr>
                        </a:solidFill>
                        <a:latin typeface="微軟正黑體" panose="020B0604030504040204" pitchFamily="34" charset="-120"/>
                        <a:ea typeface="微軟正黑體" panose="020B0604030504040204" pitchFamily="34" charset="-120"/>
                      </a:endParaRPr>
                    </a:p>
                  </a:txBody>
                  <a:tcPr/>
                </a:tc>
                <a:tc>
                  <a:txBody>
                    <a:bodyPr/>
                    <a:lstStyle/>
                    <a:p>
                      <a:r>
                        <a:rPr lang="en-US" altLang="zh-TW" sz="2000" dirty="0" smtClean="0">
                          <a:solidFill>
                            <a:schemeClr val="accent6">
                              <a:lumMod val="75000"/>
                            </a:schemeClr>
                          </a:solidFill>
                          <a:latin typeface="微軟正黑體" panose="020B0604030504040204" pitchFamily="34" charset="-120"/>
                          <a:ea typeface="微軟正黑體" panose="020B0604030504040204" pitchFamily="34" charset="-120"/>
                        </a:rPr>
                        <a:t>(</a:t>
                      </a:r>
                      <a:r>
                        <a:rPr lang="zh-TW" altLang="zh-TW" sz="2000" dirty="0" smtClean="0">
                          <a:solidFill>
                            <a:schemeClr val="accent6">
                              <a:lumMod val="75000"/>
                            </a:schemeClr>
                          </a:solidFill>
                          <a:latin typeface="微軟正黑體" panose="020B0604030504040204" pitchFamily="34" charset="-120"/>
                          <a:ea typeface="微軟正黑體" panose="020B0604030504040204" pitchFamily="34" charset="-120"/>
                        </a:rPr>
                        <a:t>未滿</a:t>
                      </a:r>
                      <a:r>
                        <a:rPr lang="en-US" altLang="zh-TW" sz="2000" dirty="0" smtClean="0">
                          <a:solidFill>
                            <a:schemeClr val="accent6">
                              <a:lumMod val="75000"/>
                            </a:schemeClr>
                          </a:solidFill>
                          <a:latin typeface="微軟正黑體" panose="020B0604030504040204" pitchFamily="34" charset="-120"/>
                          <a:ea typeface="微軟正黑體" panose="020B0604030504040204" pitchFamily="34" charset="-120"/>
                        </a:rPr>
                        <a:t>1</a:t>
                      </a:r>
                      <a:r>
                        <a:rPr lang="zh-TW" altLang="zh-TW" sz="2000" dirty="0" smtClean="0">
                          <a:solidFill>
                            <a:schemeClr val="accent6">
                              <a:lumMod val="75000"/>
                            </a:schemeClr>
                          </a:solidFill>
                          <a:latin typeface="微軟正黑體" panose="020B0604030504040204" pitchFamily="34" charset="-120"/>
                          <a:ea typeface="微軟正黑體" panose="020B0604030504040204" pitchFamily="34" charset="-120"/>
                        </a:rPr>
                        <a:t>年建物評定現值不及基地公告現值</a:t>
                      </a:r>
                      <a:r>
                        <a:rPr lang="en-US" altLang="zh-TW" sz="2000" dirty="0" smtClean="0">
                          <a:solidFill>
                            <a:schemeClr val="accent6">
                              <a:lumMod val="75000"/>
                            </a:schemeClr>
                          </a:solidFill>
                          <a:latin typeface="微軟正黑體" panose="020B0604030504040204" pitchFamily="34" charset="-120"/>
                          <a:ea typeface="微軟正黑體" panose="020B0604030504040204" pitchFamily="34" charset="-120"/>
                        </a:rPr>
                        <a:t>10%)</a:t>
                      </a:r>
                    </a:p>
                    <a:p>
                      <a:r>
                        <a:rPr lang="zh-TW" altLang="en-US" sz="2000" dirty="0" smtClean="0">
                          <a:solidFill>
                            <a:schemeClr val="accent6">
                              <a:lumMod val="75000"/>
                            </a:schemeClr>
                          </a:solidFill>
                          <a:latin typeface="微軟正黑體" panose="020B0604030504040204" pitchFamily="34" charset="-120"/>
                          <a:ea typeface="微軟正黑體" panose="020B0604030504040204" pitchFamily="34" charset="-120"/>
                        </a:rPr>
                        <a:t>但建築工程完成滿一年以上者不在此限</a:t>
                      </a:r>
                      <a:endParaRPr lang="zh-TW" altLang="en-US" sz="2000" dirty="0">
                        <a:solidFill>
                          <a:schemeClr val="accent6">
                            <a:lumMod val="75000"/>
                          </a:schemeClr>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4"/>
                  </a:ext>
                </a:extLst>
              </a:tr>
              <a:tr h="451421">
                <a:tc>
                  <a:txBody>
                    <a:bodyPr/>
                    <a:lstStyle/>
                    <a:p>
                      <a:pPr algn="ctr"/>
                      <a:r>
                        <a:rPr lang="en-US" altLang="zh-TW" sz="2000" dirty="0" smtClean="0">
                          <a:solidFill>
                            <a:schemeClr val="accent1">
                              <a:lumMod val="50000"/>
                            </a:schemeClr>
                          </a:solidFill>
                          <a:latin typeface="微軟正黑體" panose="020B0604030504040204" pitchFamily="34" charset="-120"/>
                          <a:ea typeface="微軟正黑體" panose="020B0604030504040204" pitchFamily="34" charset="-120"/>
                        </a:rPr>
                        <a:t>(6)</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a:txBody>
                  <a:tcPr/>
                </a:tc>
                <a:tc>
                  <a:txBody>
                    <a:bodyPr/>
                    <a:lstStyle/>
                    <a:p>
                      <a:r>
                        <a:rPr lang="zh-TW" altLang="zh-TW" sz="2000" b="1" dirty="0" smtClean="0">
                          <a:solidFill>
                            <a:schemeClr val="accent1">
                              <a:lumMod val="50000"/>
                            </a:schemeClr>
                          </a:solidFill>
                          <a:latin typeface="微軟正黑體" panose="020B0604030504040204" pitchFamily="34" charset="-120"/>
                          <a:ea typeface="微軟正黑體" panose="020B0604030504040204" pitchFamily="34" charset="-120"/>
                        </a:rPr>
                        <a:t>產權</a:t>
                      </a:r>
                      <a:endParaRPr lang="zh-TW" altLang="en-US" sz="2000" b="1" dirty="0">
                        <a:solidFill>
                          <a:schemeClr val="accent1">
                            <a:lumMod val="50000"/>
                          </a:schemeClr>
                        </a:solidFill>
                        <a:latin typeface="微軟正黑體" panose="020B0604030504040204" pitchFamily="34" charset="-120"/>
                        <a:ea typeface="微軟正黑體" panose="020B0604030504040204" pitchFamily="34" charset="-120"/>
                      </a:endParaRPr>
                    </a:p>
                  </a:txBody>
                  <a:tcPr/>
                </a:tc>
                <a:tc>
                  <a:txBody>
                    <a:body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a:t>
                      </a:r>
                      <a:r>
                        <a:rPr lang="zh-TW" altLang="zh-TW" sz="2000" dirty="0" smtClean="0">
                          <a:solidFill>
                            <a:srgbClr val="FF0000"/>
                          </a:solidFill>
                          <a:latin typeface="微軟正黑體" panose="020B0604030504040204" pitchFamily="34" charset="-120"/>
                          <a:ea typeface="微軟正黑體" panose="020B0604030504040204" pitchFamily="34" charset="-120"/>
                        </a:rPr>
                        <a:t>建物</a:t>
                      </a:r>
                      <a:r>
                        <a:rPr lang="zh-TW" altLang="en-US" sz="2000" dirty="0" smtClean="0">
                          <a:solidFill>
                            <a:srgbClr val="FF0000"/>
                          </a:solidFill>
                          <a:latin typeface="微軟正黑體" panose="020B0604030504040204" pitchFamily="34" charset="-120"/>
                          <a:ea typeface="微軟正黑體" panose="020B0604030504040204" pitchFamily="34" charset="-120"/>
                        </a:rPr>
                        <a:t>權</a:t>
                      </a:r>
                      <a:r>
                        <a:rPr lang="zh-TW" altLang="zh-TW" sz="2000" dirty="0" smtClean="0">
                          <a:solidFill>
                            <a:srgbClr val="FF0000"/>
                          </a:solidFill>
                          <a:latin typeface="微軟正黑體" panose="020B0604030504040204" pitchFamily="34" charset="-120"/>
                          <a:ea typeface="微軟正黑體" panose="020B0604030504040204" pitchFamily="34" charset="-120"/>
                        </a:rPr>
                        <a:t>屬</a:t>
                      </a:r>
                      <a:r>
                        <a:rPr lang="zh-TW" altLang="zh-TW" sz="2000" dirty="0" smtClean="0">
                          <a:solidFill>
                            <a:schemeClr val="accent1">
                              <a:lumMod val="50000"/>
                            </a:schemeClr>
                          </a:solidFill>
                          <a:latin typeface="微軟正黑體" panose="020B0604030504040204" pitchFamily="34" charset="-120"/>
                          <a:ea typeface="微軟正黑體" panose="020B0604030504040204" pitchFamily="34" charset="-120"/>
                        </a:rPr>
                        <a:t>所或配</a:t>
                      </a:r>
                      <a:r>
                        <a:rPr lang="zh-TW" altLang="en-US" sz="2000" dirty="0" smtClean="0">
                          <a:solidFill>
                            <a:schemeClr val="accent1">
                              <a:lumMod val="50000"/>
                            </a:schemeClr>
                          </a:solidFill>
                          <a:latin typeface="微軟正黑體" panose="020B0604030504040204" pitchFamily="34" charset="-120"/>
                          <a:ea typeface="微軟正黑體" panose="020B0604030504040204" pitchFamily="34" charset="-120"/>
                        </a:rPr>
                        <a:t>或</a:t>
                      </a:r>
                      <a:r>
                        <a:rPr lang="zh-TW" altLang="zh-TW" sz="2000" dirty="0" smtClean="0">
                          <a:solidFill>
                            <a:schemeClr val="accent1">
                              <a:lumMod val="50000"/>
                            </a:schemeClr>
                          </a:solidFill>
                          <a:latin typeface="微軟正黑體" panose="020B0604030504040204" pitchFamily="34" charset="-120"/>
                          <a:ea typeface="微軟正黑體" panose="020B0604030504040204" pitchFamily="34" charset="-120"/>
                        </a:rPr>
                        <a:t>直</a:t>
                      </a:r>
                      <a:r>
                        <a:rPr lang="en-US" altLang="zh-TW" sz="2000"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5"/>
                  </a:ext>
                </a:extLst>
              </a:tr>
            </a:tbl>
          </a:graphicData>
        </a:graphic>
      </p:graphicFrame>
      <p:sp>
        <p:nvSpPr>
          <p:cNvPr id="7" name="投影片編號版面配置區 5"/>
          <p:cNvSpPr txBox="1">
            <a:spLocks/>
          </p:cNvSpPr>
          <p:nvPr/>
        </p:nvSpPr>
        <p:spPr>
          <a:xfrm>
            <a:off x="8460432" y="6434752"/>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rgbClr val="002060"/>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24</a:t>
            </a:fld>
            <a:endParaRPr kumimoji="0" lang="zh-TW" altLang="en-US" sz="105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09785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6"/>
          <p:cNvSpPr txBox="1">
            <a:spLocks/>
          </p:cNvSpPr>
          <p:nvPr/>
        </p:nvSpPr>
        <p:spPr>
          <a:xfrm>
            <a:off x="0" y="6412570"/>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 name="標題 1"/>
          <p:cNvSpPr>
            <a:spLocks noGrp="1"/>
          </p:cNvSpPr>
          <p:nvPr>
            <p:ph type="title"/>
          </p:nvPr>
        </p:nvSpPr>
        <p:spPr/>
        <p:txBody>
          <a:bodyPr vert="horz" lIns="91440" tIns="45720" rIns="91440" bIns="45720" rtlCol="0" anchor="ctr">
            <a:normAutofit/>
          </a:bodyPr>
          <a:lstStyle/>
          <a:p>
            <a:r>
              <a:rPr lang="zh-TW" altLang="en-US" sz="4000" b="1" dirty="0">
                <a:latin typeface="微軟正黑體" panose="020B0604030504040204" pitchFamily="34" charset="-120"/>
                <a:ea typeface="微軟正黑體" panose="020B0604030504040204" pitchFamily="34" charset="-120"/>
              </a:rPr>
              <a:t>貳、移轉稅</a:t>
            </a:r>
          </a:p>
        </p:txBody>
      </p:sp>
      <p:sp>
        <p:nvSpPr>
          <p:cNvPr id="3" name="內容版面配置區 2"/>
          <p:cNvSpPr>
            <a:spLocks noGrp="1"/>
          </p:cNvSpPr>
          <p:nvPr>
            <p:ph sz="half" idx="2"/>
          </p:nvPr>
        </p:nvSpPr>
        <p:spPr>
          <a:xfrm>
            <a:off x="457200" y="1916832"/>
            <a:ext cx="4040188" cy="4209331"/>
          </a:xfrm>
        </p:spPr>
        <p:txBody>
          <a:bodyPr vert="horz" lIns="91440" tIns="45720" rIns="91440" bIns="45720" rtlCol="0">
            <a:noAutofit/>
          </a:bodyPr>
          <a:lstStyle/>
          <a:p>
            <a:pPr marL="0" indent="0">
              <a:buNone/>
            </a:pPr>
            <a:r>
              <a:rPr lang="zh-TW" altLang="en-US" sz="2800" b="1" dirty="0" smtClean="0">
                <a:solidFill>
                  <a:srgbClr val="FF0000"/>
                </a:solidFill>
                <a:ea typeface="微軟正黑體" panose="020B0604030504040204" pitchFamily="34" charset="-120"/>
                <a:cs typeface="Times New Roman" panose="02020603050405020304" pitchFamily="18" charset="0"/>
              </a:rPr>
              <a:t>   </a:t>
            </a:r>
            <a:r>
              <a:rPr lang="en-US" altLang="zh-TW" sz="2800" b="1" dirty="0" smtClean="0">
                <a:solidFill>
                  <a:srgbClr val="FF0000"/>
                </a:solidFill>
                <a:ea typeface="微軟正黑體" panose="020B0604030504040204" pitchFamily="34" charset="-120"/>
                <a:cs typeface="Times New Roman" panose="02020603050405020304" pitchFamily="18" charset="0"/>
              </a:rPr>
              <a:t>(1)</a:t>
            </a:r>
            <a:r>
              <a:rPr lang="zh-TW" altLang="zh-TW" sz="2800" b="1" dirty="0" smtClean="0">
                <a:solidFill>
                  <a:srgbClr val="FF0000"/>
                </a:solidFill>
                <a:ea typeface="微軟正黑體" panose="020B0604030504040204" pitchFamily="34" charset="-120"/>
                <a:cs typeface="Times New Roman" panose="02020603050405020304" pitchFamily="18" charset="0"/>
              </a:rPr>
              <a:t>一生一次可多戶</a:t>
            </a:r>
            <a:r>
              <a:rPr lang="zh-TW" altLang="en-US" sz="2800" b="1" dirty="0" smtClean="0">
                <a:solidFill>
                  <a:srgbClr val="FF0000"/>
                </a:solidFill>
                <a:ea typeface="微軟正黑體" panose="020B0604030504040204" pitchFamily="34" charset="-120"/>
                <a:cs typeface="Times New Roman" panose="02020603050405020304" pitchFamily="18" charset="0"/>
              </a:rPr>
              <a:t>移轉</a:t>
            </a:r>
            <a:endParaRPr lang="en-US" altLang="zh-TW" sz="2800" b="1" dirty="0" smtClean="0">
              <a:solidFill>
                <a:srgbClr val="FF0000"/>
              </a:solidFill>
              <a:ea typeface="微軟正黑體" panose="020B0604030504040204" pitchFamily="34" charset="-120"/>
              <a:cs typeface="Times New Roman" panose="02020603050405020304" pitchFamily="18" charset="0"/>
            </a:endParaRPr>
          </a:p>
          <a:p>
            <a:pPr marL="0" indent="0">
              <a:buNone/>
            </a:pPr>
            <a:r>
              <a:rPr lang="zh-TW" altLang="zh-TW" sz="2800" b="1" dirty="0" smtClean="0">
                <a:solidFill>
                  <a:srgbClr val="FF0000"/>
                </a:solidFill>
                <a:ea typeface="微軟正黑體" panose="020B0604030504040204" pitchFamily="34" charset="-120"/>
                <a:cs typeface="Times New Roman" panose="02020603050405020304" pitchFamily="18" charset="0"/>
              </a:rPr>
              <a:t>同時</a:t>
            </a:r>
            <a:r>
              <a:rPr lang="zh-TW" altLang="zh-TW" sz="2800" b="1" dirty="0">
                <a:solidFill>
                  <a:srgbClr val="FF0000"/>
                </a:solidFill>
                <a:ea typeface="微軟正黑體" panose="020B0604030504040204" pitchFamily="34" charset="-120"/>
                <a:cs typeface="Times New Roman" panose="02020603050405020304" pitchFamily="18" charset="0"/>
              </a:rPr>
              <a:t>享受自用稅率</a:t>
            </a:r>
            <a:r>
              <a:rPr lang="en-US" altLang="zh-TW" sz="2600" dirty="0">
                <a:solidFill>
                  <a:srgbClr val="333333"/>
                </a:solidFill>
                <a:latin typeface="微軟正黑體" panose="020B0604030504040204" pitchFamily="34" charset="-120"/>
                <a:cs typeface="Times New Roman" panose="02020603050405020304" pitchFamily="18" charset="0"/>
              </a:rPr>
              <a:t/>
            </a:r>
            <a:br>
              <a:rPr lang="en-US" altLang="zh-TW" sz="2600" dirty="0">
                <a:solidFill>
                  <a:srgbClr val="333333"/>
                </a:solidFill>
                <a:latin typeface="微軟正黑體" panose="020B0604030504040204" pitchFamily="34" charset="-120"/>
                <a:cs typeface="Times New Roman" panose="02020603050405020304" pitchFamily="18" charset="0"/>
              </a:rPr>
            </a:br>
            <a:r>
              <a:rPr lang="zh-TW" altLang="zh-TW" dirty="0">
                <a:latin typeface="微軟正黑體" panose="020B0604030504040204" pitchFamily="34" charset="-120"/>
                <a:ea typeface="微軟正黑體" panose="020B0604030504040204" pitchFamily="34" charset="-120"/>
              </a:rPr>
              <a:t>如果同時擁有多戶自用住宅房屋，也都符合自住條件，可以規劃在</a:t>
            </a:r>
            <a:r>
              <a:rPr lang="zh-TW" altLang="zh-TW" b="1" dirty="0">
                <a:solidFill>
                  <a:srgbClr val="FF0000"/>
                </a:solidFill>
                <a:latin typeface="微軟正黑體" panose="020B0604030504040204" pitchFamily="34" charset="-120"/>
                <a:ea typeface="微軟正黑體" panose="020B0604030504040204" pitchFamily="34" charset="-120"/>
              </a:rPr>
              <a:t>同一天簽訂買賣契約同一天到稅捐處申報</a:t>
            </a:r>
            <a:r>
              <a:rPr lang="zh-TW" altLang="zh-TW" dirty="0">
                <a:latin typeface="微軟正黑體" panose="020B0604030504040204" pitchFamily="34" charset="-120"/>
                <a:ea typeface="微軟正黑體" panose="020B0604030504040204" pitchFamily="34" charset="-120"/>
              </a:rPr>
              <a:t>土地增值稅，在都市土地</a:t>
            </a:r>
            <a:r>
              <a:rPr lang="en-US" altLang="zh-TW" dirty="0">
                <a:latin typeface="微軟正黑體" panose="020B0604030504040204" pitchFamily="34" charset="-120"/>
                <a:ea typeface="微軟正黑體" panose="020B0604030504040204" pitchFamily="34" charset="-120"/>
              </a:rPr>
              <a:t>300</a:t>
            </a:r>
            <a:r>
              <a:rPr lang="zh-TW" altLang="zh-TW" dirty="0" smtClean="0">
                <a:latin typeface="微軟正黑體" panose="020B0604030504040204" pitchFamily="34" charset="-120"/>
                <a:ea typeface="微軟正黑體" panose="020B0604030504040204" pitchFamily="34" charset="-120"/>
              </a:rPr>
              <a:t>平方公尺或</a:t>
            </a:r>
            <a:r>
              <a:rPr lang="zh-TW" altLang="zh-TW" dirty="0">
                <a:latin typeface="微軟正黑體" panose="020B0604030504040204" pitchFamily="34" charset="-120"/>
                <a:ea typeface="微軟正黑體" panose="020B0604030504040204" pitchFamily="34" charset="-120"/>
              </a:rPr>
              <a:t>非都市土地</a:t>
            </a:r>
            <a:r>
              <a:rPr lang="en-US" altLang="zh-TW" dirty="0">
                <a:latin typeface="微軟正黑體" panose="020B0604030504040204" pitchFamily="34" charset="-120"/>
                <a:ea typeface="微軟正黑體" panose="020B0604030504040204" pitchFamily="34" charset="-120"/>
              </a:rPr>
              <a:t>700</a:t>
            </a:r>
            <a:r>
              <a:rPr lang="zh-TW" altLang="zh-TW" dirty="0">
                <a:latin typeface="微軟正黑體" panose="020B0604030504040204" pitchFamily="34" charset="-120"/>
                <a:ea typeface="微軟正黑體" panose="020B0604030504040204" pitchFamily="34" charset="-120"/>
              </a:rPr>
              <a:t>平方公尺範圍內同時適用一生一次自用住宅用地優惠稅率。</a:t>
            </a:r>
            <a:endParaRPr lang="zh-TW" altLang="en-US" dirty="0">
              <a:latin typeface="微軟正黑體" panose="020B0604030504040204" pitchFamily="34" charset="-120"/>
              <a:ea typeface="微軟正黑體" panose="020B0604030504040204" pitchFamily="34" charset="-120"/>
            </a:endParaRPr>
          </a:p>
        </p:txBody>
      </p:sp>
      <p:sp>
        <p:nvSpPr>
          <p:cNvPr id="9" name="內容版面配置區 8"/>
          <p:cNvSpPr>
            <a:spLocks noGrp="1"/>
          </p:cNvSpPr>
          <p:nvPr>
            <p:ph sz="quarter" idx="4"/>
          </p:nvPr>
        </p:nvSpPr>
        <p:spPr>
          <a:xfrm>
            <a:off x="4645025" y="1649508"/>
            <a:ext cx="4041775" cy="4299772"/>
          </a:xfrm>
        </p:spPr>
        <p:txBody>
          <a:bodyPr>
            <a:normAutofit fontScale="92500"/>
          </a:bodyPr>
          <a:lstStyle/>
          <a:p>
            <a:pPr marL="0" indent="0">
              <a:buNone/>
            </a:pPr>
            <a:r>
              <a:rPr lang="zh-TW" altLang="en-US" sz="2800" dirty="0">
                <a:ea typeface="微軟正黑體" panose="020B0604030504040204" pitchFamily="34" charset="-120"/>
                <a:cs typeface="Times New Roman" panose="02020603050405020304" pitchFamily="18" charset="0"/>
              </a:rPr>
              <a:t>◎</a:t>
            </a:r>
            <a:r>
              <a:rPr lang="zh-TW" altLang="zh-TW" sz="2800" dirty="0">
                <a:ea typeface="微軟正黑體" panose="020B0604030504040204" pitchFamily="34" charset="-120"/>
                <a:cs typeface="Times New Roman" panose="02020603050405020304" pitchFamily="18" charset="0"/>
              </a:rPr>
              <a:t>土地所有權人申報出售在本法施行區域內之自用住宅用地，面積超過規定時，</a:t>
            </a:r>
            <a:r>
              <a:rPr lang="zh-TW" altLang="zh-TW" sz="2800" dirty="0">
                <a:solidFill>
                  <a:srgbClr val="FF0000"/>
                </a:solidFill>
                <a:ea typeface="微軟正黑體" panose="020B0604030504040204" pitchFamily="34" charset="-120"/>
                <a:cs typeface="Times New Roman" panose="02020603050405020304" pitchFamily="18" charset="0"/>
              </a:rPr>
              <a:t>應依土地所有權人擇定</a:t>
            </a:r>
            <a:r>
              <a:rPr lang="zh-TW" altLang="zh-TW" sz="2800" dirty="0">
                <a:ea typeface="微軟正黑體" panose="020B0604030504040204" pitchFamily="34" charset="-120"/>
                <a:cs typeface="Times New Roman" panose="02020603050405020304" pitchFamily="18" charset="0"/>
              </a:rPr>
              <a:t>之適用順序計算至該規定之面積限制為止；土地所有權人</a:t>
            </a:r>
            <a:r>
              <a:rPr lang="zh-TW" altLang="zh-TW" sz="2800" dirty="0">
                <a:solidFill>
                  <a:srgbClr val="FF0000"/>
                </a:solidFill>
                <a:ea typeface="微軟正黑體" panose="020B0604030504040204" pitchFamily="34" charset="-120"/>
                <a:cs typeface="Times New Roman" panose="02020603050405020304" pitchFamily="18" charset="0"/>
              </a:rPr>
              <a:t>未擇定者，應以各筆土地</a:t>
            </a:r>
            <a:r>
              <a:rPr lang="zh-TW" altLang="zh-TW" sz="2800" dirty="0">
                <a:ea typeface="微軟正黑體" panose="020B0604030504040204" pitchFamily="34" charset="-120"/>
                <a:cs typeface="Times New Roman" panose="02020603050405020304" pitchFamily="18" charset="0"/>
              </a:rPr>
              <a:t>依本法第</a:t>
            </a:r>
            <a:r>
              <a:rPr lang="en-US" altLang="zh-TW" sz="2800" dirty="0">
                <a:ea typeface="微軟正黑體" panose="020B0604030504040204" pitchFamily="34" charset="-120"/>
                <a:cs typeface="Times New Roman" panose="02020603050405020304" pitchFamily="18" charset="0"/>
              </a:rPr>
              <a:t>33</a:t>
            </a:r>
            <a:r>
              <a:rPr lang="zh-TW" altLang="zh-TW" sz="2800" dirty="0">
                <a:ea typeface="微軟正黑體" panose="020B0604030504040204" pitchFamily="34" charset="-120"/>
                <a:cs typeface="Times New Roman" panose="02020603050405020304" pitchFamily="18" charset="0"/>
              </a:rPr>
              <a:t>條規定計算之土地增值稅，</a:t>
            </a:r>
            <a:r>
              <a:rPr lang="zh-TW" altLang="zh-TW" sz="2800" dirty="0">
                <a:solidFill>
                  <a:srgbClr val="FF0000"/>
                </a:solidFill>
                <a:ea typeface="微軟正黑體" panose="020B0604030504040204" pitchFamily="34" charset="-120"/>
                <a:cs typeface="Times New Roman" panose="02020603050405020304" pitchFamily="18" charset="0"/>
              </a:rPr>
              <a:t>由高至低之適用順</a:t>
            </a:r>
            <a:r>
              <a:rPr lang="zh-TW" altLang="zh-TW" sz="2800" dirty="0">
                <a:ea typeface="微軟正黑體" panose="020B0604030504040204" pitchFamily="34" charset="-120"/>
                <a:cs typeface="Times New Roman" panose="02020603050405020304" pitchFamily="18" charset="0"/>
              </a:rPr>
              <a:t>序計算之。</a:t>
            </a:r>
            <a:endParaRPr lang="en-US" altLang="zh-TW" sz="2800" dirty="0">
              <a:ea typeface="微軟正黑體" panose="020B0604030504040204" pitchFamily="34" charset="-120"/>
              <a:cs typeface="Times New Roman" panose="02020603050405020304" pitchFamily="18" charset="0"/>
            </a:endParaRPr>
          </a:p>
          <a:p>
            <a:pPr marL="0" indent="0">
              <a:buNone/>
            </a:pPr>
            <a:endParaRPr lang="zh-TW" altLang="en-US" dirty="0"/>
          </a:p>
        </p:txBody>
      </p:sp>
      <p:sp>
        <p:nvSpPr>
          <p:cNvPr id="7" name="投影片編號版面配置區 5"/>
          <p:cNvSpPr txBox="1">
            <a:spLocks/>
          </p:cNvSpPr>
          <p:nvPr/>
        </p:nvSpPr>
        <p:spPr>
          <a:xfrm>
            <a:off x="8460432" y="6434752"/>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rgbClr val="002060"/>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25</a:t>
            </a:fld>
            <a:endParaRPr kumimoji="0" lang="zh-TW" altLang="en-US" sz="105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10" name="文字版面配置區 9"/>
          <p:cNvSpPr>
            <a:spLocks noGrp="1"/>
          </p:cNvSpPr>
          <p:nvPr>
            <p:ph type="body" idx="1"/>
          </p:nvPr>
        </p:nvSpPr>
        <p:spPr>
          <a:xfrm>
            <a:off x="457200" y="1417638"/>
            <a:ext cx="4040188" cy="757237"/>
          </a:xfrm>
        </p:spPr>
        <p:txBody>
          <a:bodyPr/>
          <a:lstStyle/>
          <a:p>
            <a:pPr lvl="0">
              <a:spcBef>
                <a:spcPts val="0"/>
              </a:spcBef>
            </a:pPr>
            <a:r>
              <a:rPr lang="en-US" altLang="zh-TW" sz="3200" b="0" dirty="0">
                <a:solidFill>
                  <a:srgbClr val="3513FF"/>
                </a:solidFill>
                <a:latin typeface="微軟正黑體" panose="020B0604030504040204" pitchFamily="34" charset="-120"/>
                <a:ea typeface="微軟正黑體" panose="020B0604030504040204" pitchFamily="34" charset="-120"/>
              </a:rPr>
              <a:t>4.</a:t>
            </a:r>
            <a:r>
              <a:rPr lang="zh-TW" altLang="en-US" sz="3200" b="0" dirty="0">
                <a:solidFill>
                  <a:srgbClr val="3513FF"/>
                </a:solidFill>
                <a:latin typeface="微軟正黑體" panose="020B0604030504040204" pitchFamily="34" charset="-120"/>
                <a:ea typeface="微軟正黑體" panose="020B0604030504040204" pitchFamily="34" charset="-120"/>
              </a:rPr>
              <a:t>特殊節稅</a:t>
            </a:r>
            <a:r>
              <a:rPr lang="zh-TW" altLang="en-US" sz="3200" b="0" dirty="0" smtClean="0">
                <a:solidFill>
                  <a:srgbClr val="3513FF"/>
                </a:solidFill>
                <a:latin typeface="微軟正黑體" panose="020B0604030504040204" pitchFamily="34" charset="-120"/>
                <a:ea typeface="微軟正黑體" panose="020B0604030504040204" pitchFamily="34" charset="-120"/>
              </a:rPr>
              <a:t>方式：</a:t>
            </a:r>
            <a:endParaRPr lang="en-US" altLang="zh-TW" sz="3200" b="0" dirty="0">
              <a:solidFill>
                <a:srgbClr val="3513FF"/>
              </a:solidFill>
              <a:latin typeface="微軟正黑體" panose="020B0604030504040204" pitchFamily="34" charset="-120"/>
              <a:ea typeface="微軟正黑體" panose="020B0604030504040204" pitchFamily="34" charset="-120"/>
            </a:endParaRPr>
          </a:p>
          <a:p>
            <a:endParaRPr lang="zh-TW" altLang="en-US" sz="1000" dirty="0"/>
          </a:p>
        </p:txBody>
      </p:sp>
      <p:sp>
        <p:nvSpPr>
          <p:cNvPr id="11" name="文字版面配置區 3"/>
          <p:cNvSpPr txBox="1">
            <a:spLocks/>
          </p:cNvSpPr>
          <p:nvPr/>
        </p:nvSpPr>
        <p:spPr>
          <a:xfrm>
            <a:off x="457200" y="1052736"/>
            <a:ext cx="4040188" cy="1119338"/>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zh-TW" altLang="en-US" sz="3200" dirty="0"/>
          </a:p>
        </p:txBody>
      </p:sp>
      <p:pic>
        <p:nvPicPr>
          <p:cNvPr id="12" name="Picture 2" descr="http://pic.pimg.tw/dinosaurs/1310546606-598551aca1df6072e42242abf506b0e7.gif?v=13105466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993" y="158703"/>
            <a:ext cx="1683940" cy="13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342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half" idx="2"/>
          </p:nvPr>
        </p:nvSpPr>
        <p:spPr>
          <a:xfrm>
            <a:off x="475429" y="2708920"/>
            <a:ext cx="8211371" cy="3951288"/>
          </a:xfrm>
        </p:spPr>
        <p:txBody>
          <a:bodyPr>
            <a:normAutofit/>
          </a:bodyPr>
          <a:lstStyle/>
          <a:p>
            <a:pPr marL="0" lvl="0" indent="0">
              <a:buNone/>
            </a:pPr>
            <a:r>
              <a:rPr lang="zh-TW" altLang="zh-TW" sz="2800" dirty="0" smtClean="0">
                <a:solidFill>
                  <a:prstClr val="black"/>
                </a:solidFill>
                <a:latin typeface="微軟正黑體" panose="020B0604030504040204" pitchFamily="34" charset="-120"/>
                <a:ea typeface="微軟正黑體" panose="020B0604030504040204" pitchFamily="34" charset="-120"/>
              </a:rPr>
              <a:t>如果</a:t>
            </a:r>
            <a:r>
              <a:rPr lang="zh-TW" altLang="zh-TW" sz="2800" dirty="0">
                <a:solidFill>
                  <a:prstClr val="black"/>
                </a:solidFill>
                <a:latin typeface="微軟正黑體" panose="020B0604030504040204" pitchFamily="34" charset="-120"/>
                <a:ea typeface="微軟正黑體" panose="020B0604030504040204" pitchFamily="34" charset="-120"/>
              </a:rPr>
              <a:t>房屋有部分不是作自用住宅使用，出售時</a:t>
            </a:r>
            <a:r>
              <a:rPr lang="zh-TW" altLang="zh-TW" sz="2800" dirty="0" smtClean="0">
                <a:solidFill>
                  <a:prstClr val="black"/>
                </a:solidFill>
                <a:latin typeface="微軟正黑體" panose="020B0604030504040204" pitchFamily="34" charset="-120"/>
                <a:ea typeface="微軟正黑體" panose="020B0604030504040204" pitchFamily="34" charset="-120"/>
              </a:rPr>
              <a:t>還是</a:t>
            </a:r>
            <a:r>
              <a:rPr lang="zh-TW" altLang="en-US" sz="2800" dirty="0" smtClean="0">
                <a:solidFill>
                  <a:prstClr val="black"/>
                </a:solidFill>
                <a:latin typeface="微軟正黑體" panose="020B0604030504040204" pitchFamily="34" charset="-120"/>
                <a:ea typeface="微軟正黑體" panose="020B0604030504040204" pitchFamily="34" charset="-120"/>
              </a:rPr>
              <a:t>可以</a:t>
            </a:r>
            <a:r>
              <a:rPr lang="zh-TW" altLang="zh-TW" sz="2800" dirty="0" smtClean="0">
                <a:solidFill>
                  <a:prstClr val="black"/>
                </a:solidFill>
                <a:latin typeface="微軟正黑體" panose="020B0604030504040204" pitchFamily="34" charset="-120"/>
                <a:ea typeface="微軟正黑體" panose="020B0604030504040204" pitchFamily="34" charset="-120"/>
              </a:rPr>
              <a:t>選擇</a:t>
            </a:r>
            <a:r>
              <a:rPr lang="zh-TW" altLang="zh-TW" sz="2800" dirty="0">
                <a:solidFill>
                  <a:prstClr val="black"/>
                </a:solidFill>
                <a:latin typeface="微軟正黑體" panose="020B0604030504040204" pitchFamily="34" charset="-120"/>
                <a:ea typeface="微軟正黑體" panose="020B0604030504040204" pitchFamily="34" charset="-120"/>
              </a:rPr>
              <a:t>自用住宅用地優惠稅率繳納土地增值稅，在</a:t>
            </a:r>
            <a:r>
              <a:rPr lang="zh-TW" altLang="zh-TW" sz="2800" dirty="0">
                <a:solidFill>
                  <a:srgbClr val="3513FF"/>
                </a:solidFill>
                <a:latin typeface="微軟正黑體" panose="020B0604030504040204" pitchFamily="34" charset="-120"/>
                <a:ea typeface="微軟正黑體" panose="020B0604030504040204" pitchFamily="34" charset="-120"/>
              </a:rPr>
              <a:t>供自用住宅使用</a:t>
            </a:r>
            <a:r>
              <a:rPr lang="zh-TW" altLang="en-US" sz="2800" dirty="0">
                <a:solidFill>
                  <a:srgbClr val="3513FF"/>
                </a:solidFill>
                <a:latin typeface="微軟正黑體" panose="020B0604030504040204" pitchFamily="34" charset="-120"/>
                <a:ea typeface="微軟正黑體" panose="020B0604030504040204" pitchFamily="34" charset="-120"/>
              </a:rPr>
              <a:t>部分</a:t>
            </a:r>
            <a:r>
              <a:rPr lang="zh-TW" altLang="zh-TW" sz="2800" dirty="0">
                <a:solidFill>
                  <a:srgbClr val="3513FF"/>
                </a:solidFill>
                <a:latin typeface="微軟正黑體" panose="020B0604030504040204" pitchFamily="34" charset="-120"/>
                <a:ea typeface="微軟正黑體" panose="020B0604030504040204" pitchFamily="34" charset="-120"/>
              </a:rPr>
              <a:t>與非自用住宅使用部分</a:t>
            </a:r>
            <a:r>
              <a:rPr lang="zh-TW" altLang="zh-TW" sz="2800" dirty="0">
                <a:solidFill>
                  <a:prstClr val="black"/>
                </a:solidFill>
                <a:latin typeface="微軟正黑體" panose="020B0604030504040204" pitchFamily="34" charset="-120"/>
                <a:ea typeface="微軟正黑體" panose="020B0604030504040204" pitchFamily="34" charset="-120"/>
              </a:rPr>
              <a:t>能明確劃分的前提下，出售房屋坐落的土地可以</a:t>
            </a:r>
            <a:r>
              <a:rPr lang="zh-TW" altLang="zh-TW" sz="2800" b="1" dirty="0">
                <a:solidFill>
                  <a:srgbClr val="FF0000"/>
                </a:solidFill>
                <a:latin typeface="微軟正黑體" panose="020B0604030504040204" pitchFamily="34" charset="-120"/>
                <a:ea typeface="微軟正黑體" panose="020B0604030504040204" pitchFamily="34" charset="-120"/>
              </a:rPr>
              <a:t>申請依房屋實際使用面積比例計算所占土地面積</a:t>
            </a:r>
            <a:r>
              <a:rPr lang="zh-TW" altLang="zh-TW" sz="2800" dirty="0">
                <a:solidFill>
                  <a:prstClr val="black"/>
                </a:solidFill>
                <a:latin typeface="微軟正黑體" panose="020B0604030504040204" pitchFamily="34" charset="-120"/>
                <a:ea typeface="微軟正黑體" panose="020B0604030504040204" pitchFamily="34" charset="-120"/>
              </a:rPr>
              <a:t>，</a:t>
            </a:r>
            <a:r>
              <a:rPr lang="zh-TW" altLang="zh-TW" sz="2800" b="1" dirty="0">
                <a:solidFill>
                  <a:srgbClr val="FF0000"/>
                </a:solidFill>
                <a:latin typeface="微軟正黑體" panose="020B0604030504040204" pitchFamily="34" charset="-120"/>
                <a:ea typeface="微軟正黑體" panose="020B0604030504040204" pitchFamily="34" charset="-120"/>
              </a:rPr>
              <a:t>分別按自用住宅</a:t>
            </a:r>
            <a:r>
              <a:rPr lang="zh-TW" altLang="zh-TW" sz="2800" b="1" dirty="0" smtClean="0">
                <a:solidFill>
                  <a:srgbClr val="FF0000"/>
                </a:solidFill>
                <a:latin typeface="微軟正黑體" panose="020B0604030504040204" pitchFamily="34" charset="-120"/>
                <a:ea typeface="微軟正黑體" panose="020B0604030504040204" pitchFamily="34" charset="-120"/>
              </a:rPr>
              <a:t>用地</a:t>
            </a:r>
            <a:r>
              <a:rPr lang="zh-TW" altLang="en-US" sz="2800" b="1" dirty="0" smtClean="0">
                <a:solidFill>
                  <a:srgbClr val="FF0000"/>
                </a:solidFill>
                <a:latin typeface="微軟正黑體" panose="020B0604030504040204" pitchFamily="34" charset="-120"/>
                <a:ea typeface="微軟正黑體" panose="020B0604030504040204" pitchFamily="34" charset="-120"/>
              </a:rPr>
              <a:t>優惠稅率與</a:t>
            </a:r>
            <a:r>
              <a:rPr lang="zh-TW" altLang="zh-TW" sz="2800" b="1" dirty="0">
                <a:solidFill>
                  <a:srgbClr val="FF0000"/>
                </a:solidFill>
                <a:latin typeface="微軟正黑體" panose="020B0604030504040204" pitchFamily="34" charset="-120"/>
                <a:ea typeface="微軟正黑體" panose="020B0604030504040204" pitchFamily="34" charset="-120"/>
              </a:rPr>
              <a:t>一般用地稅率</a:t>
            </a:r>
            <a:r>
              <a:rPr lang="zh-TW" altLang="zh-TW" sz="2800" dirty="0">
                <a:solidFill>
                  <a:prstClr val="black"/>
                </a:solidFill>
                <a:latin typeface="微軟正黑體" panose="020B0604030504040204" pitchFamily="34" charset="-120"/>
                <a:ea typeface="微軟正黑體" panose="020B0604030504040204" pitchFamily="34" charset="-120"/>
              </a:rPr>
              <a:t>繳納土地增值稅</a:t>
            </a:r>
            <a:r>
              <a:rPr lang="zh-TW" altLang="zh-TW" sz="2800" dirty="0" smtClean="0">
                <a:solidFill>
                  <a:prstClr val="black"/>
                </a:solidFill>
                <a:latin typeface="微軟正黑體" panose="020B0604030504040204" pitchFamily="34" charset="-120"/>
                <a:ea typeface="微軟正黑體" panose="020B0604030504040204" pitchFamily="34" charset="-120"/>
              </a:rPr>
              <a:t>。</a:t>
            </a:r>
            <a:endParaRPr lang="zh-TW" altLang="zh-TW" sz="2800" dirty="0">
              <a:solidFill>
                <a:prstClr val="black"/>
              </a:solidFill>
              <a:latin typeface="微軟正黑體" panose="020B0604030504040204" pitchFamily="34" charset="-120"/>
              <a:ea typeface="微軟正黑體" panose="020B0604030504040204" pitchFamily="34" charset="-120"/>
            </a:endParaRPr>
          </a:p>
        </p:txBody>
      </p:sp>
      <p:sp>
        <p:nvSpPr>
          <p:cNvPr id="7" name="文字版面配置區 7"/>
          <p:cNvSpPr txBox="1">
            <a:spLocks/>
          </p:cNvSpPr>
          <p:nvPr/>
        </p:nvSpPr>
        <p:spPr>
          <a:xfrm>
            <a:off x="456406" y="983307"/>
            <a:ext cx="6187449" cy="159940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lvl="0">
              <a:spcBef>
                <a:spcPts val="0"/>
              </a:spcBef>
            </a:pPr>
            <a:r>
              <a:rPr lang="en-US" altLang="zh-TW" sz="3200" b="0" dirty="0">
                <a:solidFill>
                  <a:srgbClr val="3513FF"/>
                </a:solidFill>
                <a:latin typeface="微軟正黑體" panose="020B0604030504040204" pitchFamily="34" charset="-120"/>
                <a:ea typeface="微軟正黑體" panose="020B0604030504040204" pitchFamily="34" charset="-120"/>
              </a:rPr>
              <a:t>4.</a:t>
            </a:r>
            <a:r>
              <a:rPr lang="zh-TW" altLang="en-US" sz="3200" b="0" dirty="0">
                <a:solidFill>
                  <a:srgbClr val="3513FF"/>
                </a:solidFill>
                <a:latin typeface="微軟正黑體" panose="020B0604030504040204" pitchFamily="34" charset="-120"/>
                <a:ea typeface="微軟正黑體" panose="020B0604030504040204" pitchFamily="34" charset="-120"/>
              </a:rPr>
              <a:t>特殊節稅方式：</a:t>
            </a:r>
            <a:endParaRPr lang="en-US" altLang="zh-TW" sz="3200" b="0" dirty="0">
              <a:solidFill>
                <a:srgbClr val="3513FF"/>
              </a:solidFill>
              <a:latin typeface="微軟正黑體" panose="020B0604030504040204" pitchFamily="34" charset="-120"/>
              <a:ea typeface="微軟正黑體" panose="020B0604030504040204" pitchFamily="34" charset="-120"/>
            </a:endParaRPr>
          </a:p>
          <a:p>
            <a:r>
              <a:rPr lang="zh-TW" altLang="en-US" sz="2800" dirty="0" smtClean="0">
                <a:solidFill>
                  <a:srgbClr val="FF0000"/>
                </a:solidFill>
                <a:ea typeface="微軟正黑體" panose="020B0604030504040204" pitchFamily="34" charset="-120"/>
                <a:cs typeface="Times New Roman" panose="02020603050405020304" pitchFamily="18" charset="0"/>
              </a:rPr>
              <a:t>    </a:t>
            </a:r>
            <a:r>
              <a:rPr lang="en-US" altLang="zh-TW" sz="2800" dirty="0" smtClean="0">
                <a:solidFill>
                  <a:srgbClr val="FF0000"/>
                </a:solidFill>
                <a:ea typeface="微軟正黑體" panose="020B0604030504040204" pitchFamily="34" charset="-120"/>
                <a:cs typeface="Times New Roman" panose="02020603050405020304" pitchFamily="18" charset="0"/>
              </a:rPr>
              <a:t>(2)</a:t>
            </a:r>
            <a:r>
              <a:rPr lang="zh-TW" altLang="zh-TW" sz="2800" dirty="0" smtClean="0">
                <a:solidFill>
                  <a:srgbClr val="FF0000"/>
                </a:solidFill>
                <a:ea typeface="微軟正黑體" panose="020B0604030504040204" pitchFamily="34" charset="-120"/>
                <a:cs typeface="Times New Roman" panose="02020603050405020304" pitchFamily="18" charset="0"/>
              </a:rPr>
              <a:t>比例計算自用土地面積</a:t>
            </a:r>
            <a:endParaRPr lang="zh-TW" altLang="en-US" sz="2800" dirty="0">
              <a:solidFill>
                <a:srgbClr val="FF0000"/>
              </a:solidFill>
              <a:ea typeface="微軟正黑體" panose="020B0604030504040204" pitchFamily="34" charset="-120"/>
              <a:cs typeface="Times New Roman" panose="02020603050405020304" pitchFamily="18" charset="0"/>
            </a:endParaRPr>
          </a:p>
        </p:txBody>
      </p:sp>
      <p:pic>
        <p:nvPicPr>
          <p:cNvPr id="9" name="Picture 2" descr="http://pic.pimg.tw/dinosaurs/1310546606-598551aca1df6072e42242abf506b0e7.gif?v=13105466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171709"/>
            <a:ext cx="1683940" cy="1474107"/>
          </a:xfrm>
          <a:prstGeom prst="rect">
            <a:avLst/>
          </a:prstGeom>
          <a:noFill/>
          <a:extLst>
            <a:ext uri="{909E8E84-426E-40DD-AFC4-6F175D3DCCD1}">
              <a14:hiddenFill xmlns:a14="http://schemas.microsoft.com/office/drawing/2010/main">
                <a:solidFill>
                  <a:srgbClr val="FFFFFF"/>
                </a:solidFill>
              </a14:hiddenFill>
            </a:ext>
          </a:extLst>
        </p:spPr>
      </p:pic>
      <p:sp>
        <p:nvSpPr>
          <p:cNvPr id="12" name="標題 1"/>
          <p:cNvSpPr>
            <a:spLocks noGrp="1"/>
          </p:cNvSpPr>
          <p:nvPr>
            <p:ph type="title"/>
          </p:nvPr>
        </p:nvSpPr>
        <p:spPr>
          <a:xfrm>
            <a:off x="457200" y="274638"/>
            <a:ext cx="8229600" cy="1143000"/>
          </a:xfrm>
        </p:spPr>
        <p:txBody>
          <a:bodyPr vert="horz" lIns="91440" tIns="45720" rIns="91440" bIns="45720" rtlCol="0" anchor="ctr">
            <a:normAutofit/>
          </a:bodyPr>
          <a:lstStyle/>
          <a:p>
            <a:r>
              <a:rPr lang="zh-TW" altLang="en-US" sz="4000" b="1" dirty="0">
                <a:latin typeface="微軟正黑體" panose="020B0604030504040204" pitchFamily="34" charset="-120"/>
                <a:ea typeface="微軟正黑體" panose="020B0604030504040204" pitchFamily="34" charset="-120"/>
              </a:rPr>
              <a:t>貳、移轉稅</a:t>
            </a:r>
          </a:p>
        </p:txBody>
      </p:sp>
      <p:sp>
        <p:nvSpPr>
          <p:cNvPr id="6" name="頁尾版面配置區 6"/>
          <p:cNvSpPr txBox="1">
            <a:spLocks/>
          </p:cNvSpPr>
          <p:nvPr/>
        </p:nvSpPr>
        <p:spPr>
          <a:xfrm>
            <a:off x="0" y="6412570"/>
            <a:ext cx="9144000" cy="260648"/>
          </a:xfrm>
          <a:prstGeom prst="rect">
            <a:avLst/>
          </a:prstGeom>
          <a:solidFill>
            <a:srgbClr val="C0504D">
              <a:lumMod val="50000"/>
            </a:srgbClr>
          </a:solidFill>
        </p:spPr>
        <p:txBody>
          <a:bodyPr/>
          <a:lstStyle/>
          <a:p>
            <a:pPr defTabSz="449263" fontAlgn="base">
              <a:spcBef>
                <a:spcPct val="0"/>
              </a:spcBef>
              <a:spcAft>
                <a:spcPct val="0"/>
              </a:spcAft>
              <a:buClr>
                <a:srgbClr val="000000"/>
              </a:buClr>
              <a:buSzPct val="100000"/>
              <a:buFont typeface="Times New Roman" pitchFamily="18" charset="0"/>
              <a:buNone/>
              <a:defRPr/>
            </a:pPr>
            <a:r>
              <a:rPr lang="zh-TW" altLang="en-US" sz="1050" kern="0" dirty="0" smtClean="0">
                <a:solidFill>
                  <a:prstClr val="white"/>
                </a:solidFill>
                <a:latin typeface="Arial" pitchFamily="34" charset="0"/>
                <a:cs typeface="Arial" pitchFamily="34" charset="0"/>
              </a:rPr>
              <a:t>                                 林秀銘                                                                                                                                                            </a:t>
            </a:r>
            <a:endParaRPr lang="zh-TW" altLang="en-US" sz="1050" kern="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192272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980728"/>
            <a:ext cx="8291264" cy="1080120"/>
          </a:xfrm>
        </p:spPr>
        <p:txBody>
          <a:bodyPr>
            <a:normAutofit fontScale="90000"/>
          </a:bodyPr>
          <a:lstStyle/>
          <a:p>
            <a:pPr lvl="0" fontAlgn="auto">
              <a:spcBef>
                <a:spcPts val="0"/>
              </a:spcBef>
              <a:spcAft>
                <a:spcPts val="0"/>
              </a:spcAft>
            </a:pP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4000" b="1" kern="100" dirty="0" smtClean="0">
                <a:latin typeface="Times New Roman" panose="02020603050405020304" pitchFamily="18" charset="0"/>
                <a:ea typeface="標楷體" panose="03000509000000000000" pitchFamily="65" charset="-120"/>
              </a:rPr>
              <a:t/>
            </a:r>
            <a:br>
              <a:rPr lang="en-US" altLang="zh-TW" sz="4000" b="1" kern="100" dirty="0" smtClean="0">
                <a:latin typeface="Times New Roman" panose="02020603050405020304" pitchFamily="18" charset="0"/>
                <a:ea typeface="標楷體" panose="03000509000000000000" pitchFamily="65" charset="-120"/>
              </a:rPr>
            </a:br>
            <a:r>
              <a:rPr lang="en-US" altLang="zh-TW" sz="1800" dirty="0" smtClean="0">
                <a:solidFill>
                  <a:prstClr val="black"/>
                </a:solidFill>
                <a:ea typeface="新細明體" panose="02020500000000000000" pitchFamily="18" charset="-120"/>
                <a:cs typeface="+mn-cs"/>
              </a:rPr>
              <a:t/>
            </a:r>
            <a:br>
              <a:rPr lang="en-US" altLang="zh-TW" sz="1800" dirty="0" smtClean="0">
                <a:solidFill>
                  <a:prstClr val="black"/>
                </a:solidFill>
                <a:ea typeface="新細明體" panose="02020500000000000000" pitchFamily="18" charset="-120"/>
                <a:cs typeface="+mn-cs"/>
              </a:rPr>
            </a:br>
            <a:r>
              <a:rPr lang="zh-TW" altLang="en-US" sz="3600" b="1" dirty="0">
                <a:solidFill>
                  <a:prstClr val="black"/>
                </a:solidFill>
                <a:latin typeface="微軟正黑體" panose="020B0604030504040204" pitchFamily="34" charset="-120"/>
              </a:rPr>
              <a:t>土地增值稅節稅：</a:t>
            </a:r>
            <a:r>
              <a:rPr lang="zh-TW" altLang="en-US" sz="3600" b="1" dirty="0" smtClean="0">
                <a:solidFill>
                  <a:prstClr val="black"/>
                </a:solidFill>
                <a:latin typeface="微軟正黑體" panose="020B0604030504040204" pitchFamily="34" charset="-120"/>
              </a:rPr>
              <a:t>房屋</a:t>
            </a:r>
            <a:r>
              <a:rPr lang="zh-TW" altLang="en-US" sz="3600" b="1" dirty="0">
                <a:solidFill>
                  <a:prstClr val="black"/>
                </a:solidFill>
                <a:latin typeface="微軟正黑體" panose="020B0604030504040204" pitchFamily="34" charset="-120"/>
              </a:rPr>
              <a:t>部分出租或營業</a:t>
            </a:r>
            <a:r>
              <a:rPr lang="zh-TW" altLang="en-US" sz="3600" b="1" dirty="0" smtClean="0">
                <a:solidFill>
                  <a:prstClr val="black"/>
                </a:solidFill>
                <a:latin typeface="微軟正黑體" panose="020B0604030504040204" pitchFamily="34" charset="-120"/>
              </a:rPr>
              <a:t>使用</a:t>
            </a:r>
            <a:r>
              <a:rPr lang="en-US" altLang="zh-TW" sz="3600" b="1" dirty="0" smtClean="0">
                <a:solidFill>
                  <a:prstClr val="black"/>
                </a:solidFill>
                <a:latin typeface="微軟正黑體" panose="020B0604030504040204" pitchFamily="34" charset="-120"/>
              </a:rPr>
              <a:t/>
            </a:r>
            <a:br>
              <a:rPr lang="en-US" altLang="zh-TW" sz="3600" b="1" dirty="0" smtClean="0">
                <a:solidFill>
                  <a:prstClr val="black"/>
                </a:solidFill>
                <a:latin typeface="微軟正黑體" panose="020B0604030504040204" pitchFamily="34" charset="-120"/>
              </a:rPr>
            </a:br>
            <a:r>
              <a:rPr lang="zh-TW" altLang="en-US" sz="3600" b="1" dirty="0" smtClean="0">
                <a:solidFill>
                  <a:prstClr val="black"/>
                </a:solidFill>
                <a:latin typeface="微軟正黑體" panose="020B0604030504040204" pitchFamily="34" charset="-120"/>
              </a:rPr>
              <a:t> </a:t>
            </a:r>
            <a:r>
              <a:rPr lang="en-US" altLang="zh-TW" sz="3600" b="1" dirty="0">
                <a:solidFill>
                  <a:prstClr val="black"/>
                </a:solidFill>
                <a:latin typeface="微軟正黑體" panose="020B0604030504040204" pitchFamily="34" charset="-120"/>
              </a:rPr>
              <a:t>(90.06.21 </a:t>
            </a:r>
            <a:r>
              <a:rPr lang="zh-TW" altLang="en-US" sz="3600" b="1" dirty="0">
                <a:solidFill>
                  <a:prstClr val="black"/>
                </a:solidFill>
                <a:latin typeface="微軟正黑體" panose="020B0604030504040204" pitchFamily="34" charset="-120"/>
              </a:rPr>
              <a:t>台財稅第 </a:t>
            </a:r>
            <a:r>
              <a:rPr lang="en-US" altLang="zh-TW" sz="3600" b="1" dirty="0">
                <a:solidFill>
                  <a:prstClr val="black"/>
                </a:solidFill>
                <a:latin typeface="微軟正黑體" panose="020B0604030504040204" pitchFamily="34" charset="-120"/>
              </a:rPr>
              <a:t>0900453097 </a:t>
            </a:r>
            <a:r>
              <a:rPr lang="zh-TW" altLang="en-US" sz="3600" b="1" dirty="0">
                <a:solidFill>
                  <a:prstClr val="black"/>
                </a:solidFill>
                <a:latin typeface="微軟正黑體" panose="020B0604030504040204" pitchFamily="34" charset="-120"/>
              </a:rPr>
              <a:t>號 函 </a:t>
            </a:r>
            <a:r>
              <a:rPr lang="en-US" altLang="zh-TW" sz="3600" b="1" dirty="0" smtClean="0">
                <a:solidFill>
                  <a:prstClr val="black"/>
                </a:solidFill>
                <a:latin typeface="微軟正黑體" panose="020B0604030504040204" pitchFamily="34" charset="-120"/>
              </a:rPr>
              <a:t>)</a:t>
            </a:r>
            <a:endParaRPr lang="zh-TW" altLang="en-US" sz="4000" b="1" dirty="0">
              <a:solidFill>
                <a:srgbClr val="3513FF"/>
              </a:solidFill>
              <a:latin typeface="微軟正黑體" panose="020B0604030504040204" pitchFamily="34" charset="-120"/>
              <a:ea typeface="微軟正黑體" panose="020B0604030504040204" pitchFamily="34" charset="-120"/>
              <a:cs typeface="+mn-cs"/>
            </a:endParaRPr>
          </a:p>
        </p:txBody>
      </p:sp>
      <p:sp>
        <p:nvSpPr>
          <p:cNvPr id="4" name="頁尾版面配置區 6"/>
          <p:cNvSpPr txBox="1">
            <a:spLocks/>
          </p:cNvSpPr>
          <p:nvPr/>
        </p:nvSpPr>
        <p:spPr>
          <a:xfrm>
            <a:off x="0" y="6412570"/>
            <a:ext cx="9144000" cy="260648"/>
          </a:xfrm>
          <a:prstGeom prst="rect">
            <a:avLst/>
          </a:prstGeom>
          <a:solidFill>
            <a:srgbClr val="C0504D">
              <a:lumMod val="50000"/>
            </a:srgbClr>
          </a:solidFill>
        </p:spPr>
        <p:txBody>
          <a:bodyPr/>
          <a:lstStyle/>
          <a:p>
            <a:pPr defTabSz="449263" fontAlgn="base">
              <a:spcBef>
                <a:spcPct val="0"/>
              </a:spcBef>
              <a:spcAft>
                <a:spcPct val="0"/>
              </a:spcAft>
              <a:buClr>
                <a:srgbClr val="000000"/>
              </a:buClr>
              <a:buSzPct val="100000"/>
              <a:buFont typeface="Times New Roman" pitchFamily="18" charset="0"/>
              <a:buNone/>
              <a:defRPr/>
            </a:pPr>
            <a:r>
              <a:rPr lang="zh-TW" altLang="en-US" sz="1050" kern="0" dirty="0" smtClean="0">
                <a:solidFill>
                  <a:prstClr val="white"/>
                </a:solidFill>
                <a:latin typeface="Arial" pitchFamily="34" charset="0"/>
                <a:cs typeface="Arial" pitchFamily="34" charset="0"/>
              </a:rPr>
              <a:t>                                 林秀銘                                                                                                                                                            </a:t>
            </a:r>
            <a:endParaRPr lang="zh-TW" altLang="en-US" sz="1050" kern="0" dirty="0">
              <a:solidFill>
                <a:prstClr val="white"/>
              </a:solidFill>
              <a:latin typeface="Arial" pitchFamily="34" charset="0"/>
              <a:cs typeface="Arial" pitchFamily="34" charset="0"/>
            </a:endParaRPr>
          </a:p>
        </p:txBody>
      </p:sp>
      <p:sp>
        <p:nvSpPr>
          <p:cNvPr id="6" name="矩形 5"/>
          <p:cNvSpPr/>
          <p:nvPr/>
        </p:nvSpPr>
        <p:spPr>
          <a:xfrm>
            <a:off x="646788" y="2276872"/>
            <a:ext cx="8256035" cy="3397853"/>
          </a:xfrm>
          <a:prstGeom prst="rect">
            <a:avLst/>
          </a:prstGeom>
        </p:spPr>
        <p:txBody>
          <a:bodyPr wrap="square">
            <a:spAutoFit/>
          </a:bodyPr>
          <a:lstStyle/>
          <a:p>
            <a:endParaRPr lang="en-US" altLang="zh-TW" b="1" dirty="0">
              <a:solidFill>
                <a:prstClr val="black"/>
              </a:solidFill>
              <a:latin typeface="Calibri"/>
            </a:endParaRPr>
          </a:p>
          <a:p>
            <a:r>
              <a:rPr lang="zh-TW" altLang="en-US" sz="2400" b="1" dirty="0">
                <a:solidFill>
                  <a:srgbClr val="3513FF"/>
                </a:solidFill>
                <a:latin typeface="微軟正黑體" panose="020B0604030504040204" pitchFamily="34" charset="-120"/>
                <a:ea typeface="微軟正黑體" panose="020B0604030504040204" pitchFamily="34" charset="-120"/>
              </a:rPr>
              <a:t>可依房屋實際使用情形之面積比例，分別按自用 住宅用地及一般用地稅率課徵土地增值稅。 </a:t>
            </a:r>
            <a:endParaRPr lang="en-US" altLang="zh-TW" sz="2400" b="1" dirty="0">
              <a:solidFill>
                <a:srgbClr val="3513FF"/>
              </a:solidFill>
              <a:latin typeface="微軟正黑體" panose="020B0604030504040204" pitchFamily="34" charset="-120"/>
              <a:ea typeface="微軟正黑體" panose="020B0604030504040204" pitchFamily="34" charset="-120"/>
            </a:endParaRPr>
          </a:p>
          <a:p>
            <a:endParaRPr lang="en-US" altLang="zh-TW" sz="2400" dirty="0">
              <a:solidFill>
                <a:prstClr val="black"/>
              </a:solidFill>
              <a:latin typeface="Calibri"/>
            </a:endParaRPr>
          </a:p>
          <a:p>
            <a:pPr>
              <a:spcBef>
                <a:spcPct val="20000"/>
              </a:spcBef>
            </a:pPr>
            <a:r>
              <a:rPr lang="zh-TW" altLang="en-US" sz="2400" b="1" dirty="0" smtClean="0">
                <a:solidFill>
                  <a:srgbClr val="FF0000"/>
                </a:solidFill>
                <a:latin typeface="微軟正黑體" panose="020B0604030504040204" pitchFamily="34" charset="-120"/>
                <a:ea typeface="微軟正黑體" panose="020B0604030504040204" pitchFamily="34" charset="-120"/>
              </a:rPr>
              <a:t>案例</a:t>
            </a:r>
            <a:r>
              <a:rPr lang="zh-TW" altLang="en-US" sz="2400" b="1" dirty="0">
                <a:solidFill>
                  <a:srgbClr val="FF0000"/>
                </a:solidFill>
                <a:latin typeface="微軟正黑體" panose="020B0604030504040204" pitchFamily="34" charset="-120"/>
                <a:ea typeface="微軟正黑體" panose="020B0604030504040204" pitchFamily="34" charset="-120"/>
              </a:rPr>
              <a:t>：房屋為 </a:t>
            </a:r>
            <a:r>
              <a:rPr lang="en-US" altLang="zh-TW" sz="2400" b="1" dirty="0">
                <a:solidFill>
                  <a:srgbClr val="FF0000"/>
                </a:solidFill>
                <a:latin typeface="微軟正黑體" panose="020B0604030504040204" pitchFamily="34" charset="-120"/>
                <a:ea typeface="微軟正黑體" panose="020B0604030504040204" pitchFamily="34" charset="-120"/>
              </a:rPr>
              <a:t>3 </a:t>
            </a:r>
            <a:r>
              <a:rPr lang="zh-TW" altLang="en-US" sz="2400" b="1" dirty="0">
                <a:solidFill>
                  <a:srgbClr val="FF0000"/>
                </a:solidFill>
                <a:latin typeface="微軟正黑體" panose="020B0604030504040204" pitchFamily="34" charset="-120"/>
                <a:ea typeface="微軟正黑體" panose="020B0604030504040204" pitchFamily="34" charset="-120"/>
              </a:rPr>
              <a:t>層樓，除騎樓１０平方公尺外，每樓</a:t>
            </a:r>
            <a:r>
              <a:rPr lang="zh-TW" altLang="en-US" sz="2400" b="1" dirty="0" smtClean="0">
                <a:solidFill>
                  <a:srgbClr val="FF0000"/>
                </a:solidFill>
                <a:latin typeface="微軟正黑體" panose="020B0604030504040204" pitchFamily="34" charset="-120"/>
                <a:ea typeface="微軟正黑體" panose="020B0604030504040204" pitchFamily="34" charset="-120"/>
              </a:rPr>
              <a:t>面積均</a:t>
            </a:r>
            <a:r>
              <a:rPr lang="zh-TW" altLang="en-US" sz="2400" b="1" dirty="0">
                <a:solidFill>
                  <a:srgbClr val="FF0000"/>
                </a:solidFill>
                <a:latin typeface="微軟正黑體" panose="020B0604030504040204" pitchFamily="34" charset="-120"/>
                <a:ea typeface="微軟正黑體" panose="020B0604030504040204" pitchFamily="34" charset="-120"/>
              </a:rPr>
              <a:t>６０平方公尺， </a:t>
            </a:r>
            <a:r>
              <a:rPr lang="en-US" altLang="zh-TW" sz="2400" b="1" dirty="0">
                <a:solidFill>
                  <a:srgbClr val="FF0000"/>
                </a:solidFill>
                <a:latin typeface="微軟正黑體" panose="020B0604030504040204" pitchFamily="34" charset="-120"/>
                <a:ea typeface="微軟正黑體" panose="020B0604030504040204" pitchFamily="34" charset="-120"/>
              </a:rPr>
              <a:t>1 </a:t>
            </a:r>
            <a:r>
              <a:rPr lang="zh-TW" altLang="en-US" sz="2400" b="1" dirty="0">
                <a:solidFill>
                  <a:srgbClr val="FF0000"/>
                </a:solidFill>
                <a:latin typeface="微軟正黑體" panose="020B0604030504040204" pitchFamily="34" charset="-120"/>
                <a:ea typeface="微軟正黑體" panose="020B0604030504040204" pitchFamily="34" charset="-120"/>
              </a:rPr>
              <a:t>樓３０平方公尺供營業使用，</a:t>
            </a:r>
            <a:r>
              <a:rPr lang="zh-TW" altLang="en-US" sz="2400" b="1" dirty="0" smtClean="0">
                <a:solidFill>
                  <a:srgbClr val="FF0000"/>
                </a:solidFill>
                <a:latin typeface="微軟正黑體" panose="020B0604030504040204" pitchFamily="34" charset="-120"/>
                <a:ea typeface="微軟正黑體" panose="020B0604030504040204" pitchFamily="34" charset="-120"/>
              </a:rPr>
              <a:t>土地</a:t>
            </a:r>
            <a:r>
              <a:rPr lang="zh-TW" altLang="en-US" sz="2400" b="1" dirty="0">
                <a:solidFill>
                  <a:srgbClr val="FF0000"/>
                </a:solidFill>
                <a:latin typeface="微軟正黑體" panose="020B0604030504040204" pitchFamily="34" charset="-120"/>
                <a:ea typeface="微軟正黑體" panose="020B0604030504040204" pitchFamily="34" charset="-120"/>
              </a:rPr>
              <a:t>１９０平方公尺，則有１５５平方公尺可申請自用 住宅用地稅率。 計算：</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１９０－ </a:t>
            </a:r>
            <a:r>
              <a:rPr lang="en-US" altLang="zh-TW" sz="2400" b="1" dirty="0">
                <a:solidFill>
                  <a:srgbClr val="FF0000"/>
                </a:solidFill>
                <a:latin typeface="微軟正黑體" panose="020B0604030504040204" pitchFamily="34" charset="-120"/>
                <a:ea typeface="微軟正黑體" panose="020B0604030504040204" pitchFamily="34" charset="-120"/>
              </a:rPr>
              <a:t>( </a:t>
            </a:r>
            <a:r>
              <a:rPr lang="zh-TW" altLang="en-US" sz="2400" b="1" dirty="0">
                <a:solidFill>
                  <a:srgbClr val="FF0000"/>
                </a:solidFill>
                <a:latin typeface="微軟正黑體" panose="020B0604030504040204" pitchFamily="34" charset="-120"/>
                <a:ea typeface="微軟正黑體" panose="020B0604030504040204" pitchFamily="34" charset="-120"/>
              </a:rPr>
              <a:t>３０＋１０ </a:t>
            </a:r>
            <a:r>
              <a:rPr lang="en-US" altLang="zh-TW" sz="2400" b="1" dirty="0">
                <a:solidFill>
                  <a:srgbClr val="FF0000"/>
                </a:solidFill>
                <a:latin typeface="微軟正黑體" panose="020B0604030504040204" pitchFamily="34" charset="-120"/>
                <a:ea typeface="微軟正黑體" panose="020B0604030504040204" pitchFamily="34" charset="-120"/>
              </a:rPr>
              <a:t>× </a:t>
            </a:r>
            <a:r>
              <a:rPr lang="zh-TW" altLang="en-US" sz="2400" b="1" dirty="0">
                <a:solidFill>
                  <a:srgbClr val="FF0000"/>
                </a:solidFill>
                <a:latin typeface="微軟正黑體" panose="020B0604030504040204" pitchFamily="34" charset="-120"/>
                <a:ea typeface="微軟正黑體" panose="020B0604030504040204" pitchFamily="34" charset="-120"/>
              </a:rPr>
              <a:t>３０／６０ </a:t>
            </a:r>
            <a:r>
              <a:rPr lang="en-US" altLang="zh-TW" sz="2400" b="1" dirty="0">
                <a:solidFill>
                  <a:srgbClr val="FF0000"/>
                </a:solidFill>
                <a:latin typeface="微軟正黑體" panose="020B0604030504040204" pitchFamily="34" charset="-120"/>
                <a:ea typeface="微軟正黑體" panose="020B0604030504040204" pitchFamily="34" charset="-120"/>
              </a:rPr>
              <a:t>) 】 ÷ </a:t>
            </a:r>
            <a:r>
              <a:rPr lang="zh-TW" altLang="en-US" sz="2400" b="1" dirty="0">
                <a:solidFill>
                  <a:srgbClr val="FF0000"/>
                </a:solidFill>
                <a:latin typeface="微軟正黑體" panose="020B0604030504040204" pitchFamily="34" charset="-120"/>
                <a:ea typeface="微軟正黑體" panose="020B0604030504040204" pitchFamily="34" charset="-120"/>
              </a:rPr>
              <a:t>１９０ </a:t>
            </a:r>
            <a:r>
              <a:rPr lang="en-US" altLang="zh-TW" sz="2400" b="1" dirty="0">
                <a:solidFill>
                  <a:srgbClr val="FF0000"/>
                </a:solidFill>
                <a:latin typeface="微軟正黑體" panose="020B0604030504040204" pitchFamily="34" charset="-120"/>
                <a:ea typeface="微軟正黑體" panose="020B0604030504040204" pitchFamily="34" charset="-120"/>
              </a:rPr>
              <a:t>x </a:t>
            </a:r>
            <a:r>
              <a:rPr lang="zh-TW" altLang="en-US" sz="2400" b="1" dirty="0">
                <a:solidFill>
                  <a:srgbClr val="FF0000"/>
                </a:solidFill>
                <a:latin typeface="微軟正黑體" panose="020B0604030504040204" pitchFamily="34" charset="-120"/>
                <a:ea typeface="微軟正黑體" panose="020B0604030504040204" pitchFamily="34" charset="-120"/>
              </a:rPr>
              <a:t>１９０ 　 ＝１５５（平方公尺） </a:t>
            </a:r>
          </a:p>
        </p:txBody>
      </p:sp>
    </p:spTree>
    <p:extLst>
      <p:ext uri="{BB962C8B-B14F-4D97-AF65-F5344CB8AC3E}">
        <p14:creationId xmlns:p14="http://schemas.microsoft.com/office/powerpoint/2010/main" val="292310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vert="horz" lIns="91440" tIns="45720" rIns="91440" bIns="45720" rtlCol="0" anchor="ctr">
            <a:normAutofit/>
          </a:bodyPr>
          <a:lstStyle/>
          <a:p>
            <a:r>
              <a:rPr lang="zh-TW" altLang="en-US" sz="4000" b="1" dirty="0">
                <a:latin typeface="微軟正黑體" panose="020B0604030504040204" pitchFamily="34" charset="-120"/>
                <a:ea typeface="微軟正黑體" panose="020B0604030504040204" pitchFamily="34" charset="-120"/>
              </a:rPr>
              <a:t>貳、移轉稅</a:t>
            </a:r>
          </a:p>
        </p:txBody>
      </p:sp>
      <p:sp>
        <p:nvSpPr>
          <p:cNvPr id="3" name="內容版面配置區 2"/>
          <p:cNvSpPr>
            <a:spLocks noGrp="1"/>
          </p:cNvSpPr>
          <p:nvPr>
            <p:ph idx="1"/>
          </p:nvPr>
        </p:nvSpPr>
        <p:spPr>
          <a:xfrm>
            <a:off x="457200" y="1412776"/>
            <a:ext cx="8229600" cy="1180728"/>
          </a:xfrm>
        </p:spPr>
        <p:txBody>
          <a:bodyPr vert="horz" lIns="91440" tIns="45720" rIns="91440" bIns="45720" rtlCol="0">
            <a:normAutofit/>
          </a:bodyPr>
          <a:lstStyle/>
          <a:p>
            <a:pPr marL="0" indent="0">
              <a:buNone/>
            </a:pP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四</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 一生</a:t>
            </a:r>
            <a:r>
              <a:rPr lang="zh-TW" altLang="en-US" sz="2800" b="1" dirty="0">
                <a:latin typeface="微軟正黑體" panose="020B0604030504040204" pitchFamily="34" charset="-120"/>
                <a:ea typeface="微軟正黑體" panose="020B0604030504040204" pitchFamily="34" charset="-120"/>
              </a:rPr>
              <a:t>一</a:t>
            </a:r>
            <a:r>
              <a:rPr lang="zh-TW" altLang="en-US" sz="2800" b="1" dirty="0" smtClean="0">
                <a:latin typeface="微軟正黑體" panose="020B0604030504040204" pitchFamily="34" charset="-120"/>
                <a:ea typeface="微軟正黑體" panose="020B0604030504040204" pitchFamily="34" charset="-120"/>
              </a:rPr>
              <a:t>屋 </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一生一次後</a:t>
            </a:r>
            <a:r>
              <a:rPr lang="en-US" altLang="zh-TW" sz="2800" b="1" dirty="0" smtClean="0">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a:p>
            <a:pPr marL="0" indent="0">
              <a:buNone/>
            </a:pPr>
            <a:r>
              <a:rPr lang="zh-TW" altLang="en-US" sz="2600" dirty="0">
                <a:latin typeface="微軟正黑體" panose="020B0604030504040204" pitchFamily="34" charset="-120"/>
                <a:ea typeface="微軟正黑體" panose="020B0604030504040204" pitchFamily="34" charset="-120"/>
              </a:rPr>
              <a:t>     </a:t>
            </a:r>
            <a:r>
              <a:rPr lang="zh-TW" altLang="en-US" sz="2600" dirty="0" smtClean="0">
                <a:latin typeface="微軟正黑體" panose="020B0604030504040204" pitchFamily="34" charset="-120"/>
                <a:ea typeface="微軟正黑體" panose="020B0604030504040204" pitchFamily="34" charset="-120"/>
              </a:rPr>
              <a:t> </a:t>
            </a:r>
            <a:r>
              <a:rPr lang="en-US" altLang="zh-TW" sz="2600" b="1" dirty="0" smtClean="0">
                <a:latin typeface="微軟正黑體" panose="020B0604030504040204" pitchFamily="34" charset="-120"/>
                <a:ea typeface="微軟正黑體" panose="020B0604030504040204" pitchFamily="34" charset="-120"/>
              </a:rPr>
              <a:t>1.</a:t>
            </a:r>
            <a:r>
              <a:rPr lang="zh-TW" altLang="en-US" sz="2600" b="1" dirty="0" smtClean="0">
                <a:latin typeface="微軟正黑體" panose="020B0604030504040204" pitchFamily="34" charset="-120"/>
                <a:ea typeface="微軟正黑體" panose="020B0604030504040204" pitchFamily="34" charset="-120"/>
              </a:rPr>
              <a:t>土地增值稅 稅率</a:t>
            </a:r>
            <a:r>
              <a:rPr lang="en-US" altLang="zh-TW" sz="2600" b="1" dirty="0">
                <a:latin typeface="微軟正黑體" panose="020B0604030504040204" pitchFamily="34" charset="-120"/>
                <a:ea typeface="微軟正黑體" panose="020B0604030504040204" pitchFamily="34" charset="-120"/>
              </a:rPr>
              <a:t>:</a:t>
            </a:r>
            <a:r>
              <a:rPr lang="en-US" altLang="zh-TW" sz="2600" b="1" dirty="0">
                <a:solidFill>
                  <a:srgbClr val="FF0000"/>
                </a:solidFill>
                <a:latin typeface="微軟正黑體" panose="020B0604030504040204" pitchFamily="34" charset="-120"/>
                <a:ea typeface="微軟正黑體" panose="020B0604030504040204" pitchFamily="34" charset="-120"/>
              </a:rPr>
              <a:t>10%</a:t>
            </a:r>
          </a:p>
          <a:p>
            <a:pPr marL="0" indent="0">
              <a:buNone/>
            </a:pPr>
            <a:endParaRPr lang="en-US" altLang="zh-TW" sz="26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139630182"/>
              </p:ext>
            </p:extLst>
          </p:nvPr>
        </p:nvGraphicFramePr>
        <p:xfrm>
          <a:off x="1069368" y="2570965"/>
          <a:ext cx="7488832" cy="3164199"/>
        </p:xfrm>
        <a:graphic>
          <a:graphicData uri="http://schemas.openxmlformats.org/drawingml/2006/table">
            <a:tbl>
              <a:tblPr firstRow="1" bandRow="1">
                <a:tableStyleId>{5C22544A-7EE6-4342-B048-85BDC9FD1C3A}</a:tableStyleId>
              </a:tblPr>
              <a:tblGrid>
                <a:gridCol w="550304">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5498368">
                  <a:extLst>
                    <a:ext uri="{9D8B030D-6E8A-4147-A177-3AD203B41FA5}">
                      <a16:colId xmlns:a16="http://schemas.microsoft.com/office/drawing/2014/main" xmlns="" val="20002"/>
                    </a:ext>
                  </a:extLst>
                </a:gridCol>
              </a:tblGrid>
              <a:tr h="58468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rgbClr val="FFC000"/>
                          </a:solidFill>
                          <a:latin typeface="微軟正黑體" panose="020B0604030504040204" pitchFamily="34" charset="-120"/>
                          <a:ea typeface="微軟正黑體" panose="020B0604030504040204" pitchFamily="34" charset="-120"/>
                        </a:rPr>
                        <a:t>2.</a:t>
                      </a:r>
                      <a:r>
                        <a:rPr lang="zh-TW" altLang="en-US" sz="2800" dirty="0" smtClean="0">
                          <a:solidFill>
                            <a:srgbClr val="FFC000"/>
                          </a:solidFill>
                          <a:latin typeface="微軟正黑體" panose="020B0604030504040204" pitchFamily="34" charset="-120"/>
                          <a:ea typeface="微軟正黑體" panose="020B0604030504040204" pitchFamily="34" charset="-120"/>
                        </a:rPr>
                        <a:t>要件</a:t>
                      </a:r>
                      <a:endParaRPr lang="zh-TW" altLang="en-US" sz="2800" dirty="0">
                        <a:solidFill>
                          <a:srgbClr val="FFC000"/>
                        </a:solidFill>
                        <a:latin typeface="微軟正黑體" panose="020B0604030504040204" pitchFamily="34" charset="-120"/>
                        <a:ea typeface="微軟正黑體" panose="020B0604030504040204" pitchFamily="34" charset="-120"/>
                      </a:endParaRP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10000"/>
                  </a:ext>
                </a:extLst>
              </a:tr>
              <a:tr h="515902">
                <a:tc>
                  <a:txBody>
                    <a:bodyPr/>
                    <a:lstStyle/>
                    <a:p>
                      <a:pPr algn="ctr"/>
                      <a:r>
                        <a:rPr lang="en-US" altLang="zh-TW" sz="2400" dirty="0" smtClean="0">
                          <a:solidFill>
                            <a:srgbClr val="3513FF"/>
                          </a:solidFill>
                          <a:latin typeface="微軟正黑體" panose="020B0604030504040204" pitchFamily="34" charset="-120"/>
                          <a:ea typeface="微軟正黑體" panose="020B0604030504040204" pitchFamily="34" charset="-120"/>
                        </a:rPr>
                        <a:t>(1)</a:t>
                      </a:r>
                      <a:endParaRPr lang="zh-TW" altLang="en-US" sz="2400" dirty="0">
                        <a:solidFill>
                          <a:srgbClr val="3513FF"/>
                        </a:solidFill>
                        <a:latin typeface="微軟正黑體" panose="020B0604030504040204" pitchFamily="34" charset="-120"/>
                        <a:ea typeface="微軟正黑體" panose="020B0604030504040204" pitchFamily="34" charset="-120"/>
                      </a:endParaRPr>
                    </a:p>
                  </a:txBody>
                  <a:tcPr/>
                </a:tc>
                <a:tc>
                  <a:txBody>
                    <a:bodyPr/>
                    <a:lstStyle/>
                    <a:p>
                      <a:r>
                        <a:rPr lang="zh-TW" altLang="zh-TW" sz="2400" b="1" dirty="0" smtClean="0">
                          <a:solidFill>
                            <a:srgbClr val="3513FF"/>
                          </a:solidFill>
                          <a:latin typeface="微軟正黑體" panose="020B0604030504040204" pitchFamily="34" charset="-120"/>
                          <a:ea typeface="微軟正黑體" panose="020B0604030504040204" pitchFamily="34" charset="-120"/>
                        </a:rPr>
                        <a:t>面積</a:t>
                      </a:r>
                      <a:endParaRPr lang="zh-TW" altLang="en-US" sz="2400" b="1" dirty="0">
                        <a:solidFill>
                          <a:srgbClr val="3513FF"/>
                        </a:solidFill>
                        <a:latin typeface="微軟正黑體" panose="020B0604030504040204" pitchFamily="34" charset="-120"/>
                        <a:ea typeface="微軟正黑體" panose="020B0604030504040204" pitchFamily="34" charset="-120"/>
                      </a:endParaRPr>
                    </a:p>
                  </a:txBody>
                  <a:tcPr/>
                </a:tc>
                <a:tc>
                  <a:txBody>
                    <a:bodyPr/>
                    <a:lstStyle/>
                    <a:p>
                      <a:r>
                        <a:rPr lang="en-US" altLang="zh-TW" sz="2400" dirty="0" smtClean="0">
                          <a:solidFill>
                            <a:srgbClr val="3513FF"/>
                          </a:solidFill>
                          <a:latin typeface="微軟正黑體" panose="020B0604030504040204" pitchFamily="34" charset="-120"/>
                          <a:ea typeface="微軟正黑體" panose="020B0604030504040204" pitchFamily="34" charset="-120"/>
                        </a:rPr>
                        <a:t>(</a:t>
                      </a:r>
                      <a:r>
                        <a:rPr lang="zh-TW" altLang="zh-TW" sz="2400" dirty="0" smtClean="0">
                          <a:solidFill>
                            <a:srgbClr val="3513FF"/>
                          </a:solidFill>
                          <a:latin typeface="微軟正黑體" panose="020B0604030504040204" pitchFamily="34" charset="-120"/>
                          <a:ea typeface="微軟正黑體" panose="020B0604030504040204" pitchFamily="34" charset="-120"/>
                        </a:rPr>
                        <a:t>都</a:t>
                      </a:r>
                      <a:r>
                        <a:rPr lang="en-US" altLang="zh-TW" sz="2400" dirty="0" smtClean="0">
                          <a:solidFill>
                            <a:srgbClr val="3513FF"/>
                          </a:solidFill>
                          <a:latin typeface="微軟正黑體" panose="020B0604030504040204" pitchFamily="34" charset="-120"/>
                          <a:ea typeface="微軟正黑體" panose="020B0604030504040204" pitchFamily="34" charset="-120"/>
                        </a:rPr>
                        <a:t>1.5</a:t>
                      </a:r>
                      <a:r>
                        <a:rPr lang="zh-TW" altLang="en-US" sz="2400" dirty="0" smtClean="0">
                          <a:solidFill>
                            <a:srgbClr val="3513FF"/>
                          </a:solidFill>
                          <a:latin typeface="微軟正黑體" panose="020B0604030504040204" pitchFamily="34" charset="-120"/>
                          <a:ea typeface="微軟正黑體" panose="020B0604030504040204" pitchFamily="34" charset="-120"/>
                        </a:rPr>
                        <a:t>或</a:t>
                      </a:r>
                      <a:r>
                        <a:rPr lang="zh-TW" altLang="zh-TW" sz="2400" dirty="0" smtClean="0">
                          <a:solidFill>
                            <a:srgbClr val="3513FF"/>
                          </a:solidFill>
                          <a:latin typeface="微軟正黑體" panose="020B0604030504040204" pitchFamily="34" charset="-120"/>
                          <a:ea typeface="微軟正黑體" panose="020B0604030504040204" pitchFamily="34" charset="-120"/>
                        </a:rPr>
                        <a:t>非都</a:t>
                      </a:r>
                      <a:r>
                        <a:rPr lang="en-US" altLang="zh-TW" sz="2400" dirty="0" smtClean="0">
                          <a:solidFill>
                            <a:srgbClr val="3513FF"/>
                          </a:solidFill>
                          <a:latin typeface="微軟正黑體" panose="020B0604030504040204" pitchFamily="34" charset="-120"/>
                          <a:ea typeface="微軟正黑體" panose="020B0604030504040204" pitchFamily="34" charset="-120"/>
                        </a:rPr>
                        <a:t>3.5)</a:t>
                      </a:r>
                      <a:endParaRPr lang="zh-TW" altLang="en-US" sz="2400" dirty="0">
                        <a:solidFill>
                          <a:srgbClr val="3513FF"/>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1"/>
                  </a:ext>
                </a:extLst>
              </a:tr>
              <a:tr h="515902">
                <a:tc>
                  <a:txBody>
                    <a:bodyPr/>
                    <a:lstStyle/>
                    <a:p>
                      <a:pPr algn="ctr"/>
                      <a:r>
                        <a:rPr lang="en-US" altLang="zh-TW" sz="2400" dirty="0" smtClean="0">
                          <a:solidFill>
                            <a:srgbClr val="FF0000"/>
                          </a:solidFill>
                          <a:latin typeface="微軟正黑體" panose="020B0604030504040204" pitchFamily="34" charset="-120"/>
                          <a:ea typeface="微軟正黑體" panose="020B0604030504040204" pitchFamily="34" charset="-120"/>
                        </a:rPr>
                        <a:t>(2)</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zh-TW" altLang="zh-TW" sz="2400" b="1" dirty="0" smtClean="0">
                          <a:solidFill>
                            <a:srgbClr val="FF0000"/>
                          </a:solidFill>
                          <a:latin typeface="微軟正黑體" panose="020B0604030504040204" pitchFamily="34" charset="-120"/>
                          <a:ea typeface="微軟正黑體" panose="020B0604030504040204" pitchFamily="34" charset="-120"/>
                        </a:rPr>
                        <a:t>使用</a:t>
                      </a:r>
                      <a:endParaRPr lang="zh-TW" altLang="en-US" sz="2400" b="1"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en-US" altLang="zh-TW" sz="2400"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solidFill>
                            <a:srgbClr val="FF0000"/>
                          </a:solidFill>
                          <a:latin typeface="微軟正黑體" panose="020B0604030504040204" pitchFamily="34" charset="-120"/>
                          <a:ea typeface="微軟正黑體" panose="020B0604030504040204" pitchFamily="34" charset="-120"/>
                        </a:rPr>
                        <a:t>前</a:t>
                      </a:r>
                      <a:r>
                        <a:rPr lang="en-US" altLang="zh-TW" sz="2400" dirty="0" smtClean="0">
                          <a:solidFill>
                            <a:srgbClr val="FF0000"/>
                          </a:solidFill>
                          <a:latin typeface="微軟正黑體" panose="020B0604030504040204" pitchFamily="34" charset="-120"/>
                          <a:ea typeface="微軟正黑體" panose="020B0604030504040204" pitchFamily="34" charset="-120"/>
                        </a:rPr>
                        <a:t>5</a:t>
                      </a:r>
                      <a:r>
                        <a:rPr lang="zh-TW" altLang="zh-TW" sz="2400" dirty="0" smtClean="0">
                          <a:solidFill>
                            <a:srgbClr val="FF0000"/>
                          </a:solidFill>
                          <a:latin typeface="微軟正黑體" panose="020B0604030504040204" pitchFamily="34" charset="-120"/>
                          <a:ea typeface="微軟正黑體" panose="020B0604030504040204" pitchFamily="34" charset="-120"/>
                        </a:rPr>
                        <a:t>年無營</a:t>
                      </a:r>
                      <a:r>
                        <a:rPr lang="zh-TW" altLang="en-US" sz="2400" dirty="0" smtClean="0">
                          <a:solidFill>
                            <a:srgbClr val="FF0000"/>
                          </a:solidFill>
                          <a:latin typeface="微軟正黑體" panose="020B0604030504040204" pitchFamily="34" charset="-120"/>
                          <a:ea typeface="微軟正黑體" panose="020B0604030504040204" pitchFamily="34" charset="-120"/>
                        </a:rPr>
                        <a:t>或</a:t>
                      </a:r>
                      <a:r>
                        <a:rPr lang="zh-TW" altLang="zh-TW" sz="2400" dirty="0" smtClean="0">
                          <a:solidFill>
                            <a:srgbClr val="FF0000"/>
                          </a:solidFill>
                          <a:latin typeface="微軟正黑體" panose="020B0604030504040204" pitchFamily="34" charset="-120"/>
                          <a:ea typeface="微軟正黑體" panose="020B0604030504040204" pitchFamily="34" charset="-120"/>
                        </a:rPr>
                        <a:t>租</a:t>
                      </a:r>
                      <a:r>
                        <a:rPr lang="en-US" altLang="zh-TW" sz="2400" dirty="0" smtClean="0">
                          <a:solidFill>
                            <a:srgbClr val="FF0000"/>
                          </a:solidFill>
                          <a:latin typeface="微軟正黑體" panose="020B0604030504040204" pitchFamily="34" charset="-120"/>
                          <a:ea typeface="微軟正黑體" panose="020B0604030504040204" pitchFamily="34" charset="-120"/>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2"/>
                  </a:ext>
                </a:extLst>
              </a:tr>
              <a:tr h="515902">
                <a:tc>
                  <a:txBody>
                    <a:bodyPr/>
                    <a:lstStyle/>
                    <a:p>
                      <a:pPr algn="ctr"/>
                      <a:r>
                        <a:rPr lang="en-US" altLang="zh-TW" sz="2400" dirty="0" smtClean="0">
                          <a:solidFill>
                            <a:srgbClr val="3513FF"/>
                          </a:solidFill>
                          <a:latin typeface="微軟正黑體" panose="020B0604030504040204" pitchFamily="34" charset="-120"/>
                          <a:ea typeface="微軟正黑體" panose="020B0604030504040204" pitchFamily="34" charset="-120"/>
                        </a:rPr>
                        <a:t>(3)</a:t>
                      </a:r>
                      <a:endParaRPr lang="zh-TW" altLang="en-US" sz="2400" dirty="0">
                        <a:solidFill>
                          <a:srgbClr val="3513FF"/>
                        </a:solidFill>
                        <a:latin typeface="微軟正黑體" panose="020B0604030504040204" pitchFamily="34" charset="-120"/>
                        <a:ea typeface="微軟正黑體" panose="020B0604030504040204" pitchFamily="34" charset="-120"/>
                      </a:endParaRPr>
                    </a:p>
                  </a:txBody>
                  <a:tcPr/>
                </a:tc>
                <a:tc>
                  <a:txBody>
                    <a:bodyPr/>
                    <a:lstStyle/>
                    <a:p>
                      <a:r>
                        <a:rPr lang="zh-TW" altLang="en-US" sz="2400" b="1" dirty="0" smtClean="0">
                          <a:solidFill>
                            <a:srgbClr val="3513FF"/>
                          </a:solidFill>
                          <a:latin typeface="微軟正黑體" panose="020B0604030504040204" pitchFamily="34" charset="-120"/>
                          <a:ea typeface="微軟正黑體" panose="020B0604030504040204" pitchFamily="34" charset="-120"/>
                        </a:rPr>
                        <a:t>屋</a:t>
                      </a:r>
                      <a:r>
                        <a:rPr lang="zh-TW" altLang="zh-TW" sz="2400" b="1" dirty="0" smtClean="0">
                          <a:solidFill>
                            <a:srgbClr val="3513FF"/>
                          </a:solidFill>
                          <a:latin typeface="微軟正黑體" panose="020B0604030504040204" pitchFamily="34" charset="-120"/>
                          <a:ea typeface="微軟正黑體" panose="020B0604030504040204" pitchFamily="34" charset="-120"/>
                        </a:rPr>
                        <a:t>數</a:t>
                      </a:r>
                      <a:endParaRPr lang="zh-TW" altLang="en-US" sz="2400" b="1" dirty="0">
                        <a:solidFill>
                          <a:srgbClr val="3513FF"/>
                        </a:solidFill>
                        <a:latin typeface="微軟正黑體" panose="020B0604030504040204" pitchFamily="34" charset="-120"/>
                        <a:ea typeface="微軟正黑體" panose="020B0604030504040204" pitchFamily="34" charset="-120"/>
                      </a:endParaRPr>
                    </a:p>
                  </a:txBody>
                  <a:tcPr/>
                </a:tc>
                <a:tc>
                  <a:txBody>
                    <a:bodyPr/>
                    <a:lstStyle/>
                    <a:p>
                      <a:r>
                        <a:rPr lang="en-US" altLang="zh-TW" sz="2400" dirty="0" smtClean="0">
                          <a:solidFill>
                            <a:srgbClr val="3513FF"/>
                          </a:solidFill>
                          <a:latin typeface="微軟正黑體" panose="020B0604030504040204" pitchFamily="34" charset="-120"/>
                          <a:ea typeface="微軟正黑體" panose="020B0604030504040204" pitchFamily="34" charset="-120"/>
                        </a:rPr>
                        <a:t>(</a:t>
                      </a:r>
                      <a:r>
                        <a:rPr lang="zh-TW" altLang="zh-TW" sz="2400" dirty="0" smtClean="0">
                          <a:solidFill>
                            <a:srgbClr val="3513FF"/>
                          </a:solidFill>
                          <a:latin typeface="微軟正黑體" panose="020B0604030504040204" pitchFamily="34" charset="-120"/>
                          <a:ea typeface="微軟正黑體" panose="020B0604030504040204" pitchFamily="34" charset="-120"/>
                        </a:rPr>
                        <a:t>所</a:t>
                      </a:r>
                      <a:r>
                        <a:rPr lang="zh-TW" altLang="en-US" sz="2400" dirty="0" smtClean="0">
                          <a:solidFill>
                            <a:srgbClr val="3513FF"/>
                          </a:solidFill>
                          <a:latin typeface="微軟正黑體" panose="020B0604030504040204" pitchFamily="34" charset="-120"/>
                          <a:ea typeface="微軟正黑體" panose="020B0604030504040204" pitchFamily="34" charset="-120"/>
                        </a:rPr>
                        <a:t>、</a:t>
                      </a:r>
                      <a:r>
                        <a:rPr lang="zh-TW" altLang="zh-TW" sz="2400" dirty="0" smtClean="0">
                          <a:solidFill>
                            <a:srgbClr val="3513FF"/>
                          </a:solidFill>
                          <a:latin typeface="微軟正黑體" panose="020B0604030504040204" pitchFamily="34" charset="-120"/>
                          <a:ea typeface="微軟正黑體" panose="020B0604030504040204" pitchFamily="34" charset="-120"/>
                        </a:rPr>
                        <a:t>配</a:t>
                      </a:r>
                      <a:r>
                        <a:rPr lang="zh-TW" altLang="en-US" sz="2400" dirty="0" smtClean="0">
                          <a:solidFill>
                            <a:srgbClr val="3513FF"/>
                          </a:solidFill>
                          <a:latin typeface="微軟正黑體" panose="020B0604030504040204" pitchFamily="34" charset="-120"/>
                          <a:ea typeface="微軟正黑體" panose="020B0604030504040204" pitchFamily="34" charset="-120"/>
                        </a:rPr>
                        <a:t>及</a:t>
                      </a:r>
                      <a:r>
                        <a:rPr lang="zh-TW" altLang="zh-TW" sz="2400" dirty="0" smtClean="0">
                          <a:solidFill>
                            <a:srgbClr val="3513FF"/>
                          </a:solidFill>
                          <a:latin typeface="微軟正黑體" panose="020B0604030504040204" pitchFamily="34" charset="-120"/>
                          <a:ea typeface="微軟正黑體" panose="020B0604030504040204" pitchFamily="34" charset="-120"/>
                        </a:rPr>
                        <a:t>未</a:t>
                      </a:r>
                      <a:r>
                        <a:rPr lang="zh-TW" altLang="en-US" sz="2400" dirty="0" smtClean="0">
                          <a:solidFill>
                            <a:srgbClr val="3513FF"/>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無</a:t>
                      </a:r>
                      <a:r>
                        <a:rPr lang="zh-TW" altLang="zh-TW" sz="2400" dirty="0" smtClean="0">
                          <a:solidFill>
                            <a:srgbClr val="3513FF"/>
                          </a:solidFill>
                          <a:latin typeface="微軟正黑體" panose="020B0604030504040204" pitchFamily="34" charset="-120"/>
                          <a:ea typeface="微軟正黑體" panose="020B0604030504040204" pitchFamily="34" charset="-120"/>
                        </a:rPr>
                        <a:t>該自用以外之房屋</a:t>
                      </a:r>
                      <a:r>
                        <a:rPr lang="en-US" altLang="zh-TW" sz="2400" dirty="0" smtClean="0">
                          <a:solidFill>
                            <a:srgbClr val="3513FF"/>
                          </a:solidFill>
                          <a:latin typeface="微軟正黑體" panose="020B0604030504040204" pitchFamily="34" charset="-120"/>
                          <a:ea typeface="微軟正黑體" panose="020B0604030504040204" pitchFamily="34" charset="-120"/>
                        </a:rPr>
                        <a:t>)</a:t>
                      </a:r>
                      <a:endParaRPr lang="zh-TW" altLang="en-US" sz="2400" dirty="0">
                        <a:solidFill>
                          <a:srgbClr val="3513FF"/>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3"/>
                  </a:ext>
                </a:extLst>
              </a:tr>
              <a:tr h="515902">
                <a:tc>
                  <a:txBody>
                    <a:bodyPr/>
                    <a:lstStyle/>
                    <a:p>
                      <a:pPr algn="ctr"/>
                      <a:r>
                        <a:rPr lang="en-US" altLang="zh-TW" sz="2400" dirty="0" smtClean="0">
                          <a:solidFill>
                            <a:srgbClr val="FF0000"/>
                          </a:solidFill>
                          <a:latin typeface="微軟正黑體" panose="020B0604030504040204" pitchFamily="34" charset="-120"/>
                          <a:ea typeface="微軟正黑體" panose="020B0604030504040204" pitchFamily="34" charset="-120"/>
                        </a:rPr>
                        <a:t>(4)</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zh-TW" altLang="zh-TW" sz="2400" b="1" dirty="0" smtClean="0">
                          <a:solidFill>
                            <a:srgbClr val="FF0000"/>
                          </a:solidFill>
                          <a:latin typeface="微軟正黑體" panose="020B0604030504040204" pitchFamily="34" charset="-120"/>
                          <a:ea typeface="微軟正黑體" panose="020B0604030504040204" pitchFamily="34" charset="-120"/>
                        </a:rPr>
                        <a:t>設籍</a:t>
                      </a:r>
                      <a:endParaRPr lang="zh-TW" altLang="en-US" sz="2400" b="1" dirty="0">
                        <a:solidFill>
                          <a:srgbClr val="FF0000"/>
                        </a:solidFill>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solidFill>
                            <a:srgbClr val="FF0000"/>
                          </a:solidFill>
                          <a:latin typeface="微軟正黑體" panose="020B0604030504040204" pitchFamily="34" charset="-120"/>
                          <a:ea typeface="微軟正黑體" panose="020B0604030504040204" pitchFamily="34" charset="-120"/>
                        </a:rPr>
                        <a:t>所或配</a:t>
                      </a:r>
                      <a:r>
                        <a:rPr lang="zh-TW" altLang="en-US" sz="2400" dirty="0" smtClean="0">
                          <a:solidFill>
                            <a:srgbClr val="FF0000"/>
                          </a:solidFill>
                          <a:latin typeface="微軟正黑體" panose="020B0604030504040204" pitchFamily="34" charset="-120"/>
                          <a:ea typeface="微軟正黑體" panose="020B0604030504040204" pitchFamily="34" charset="-120"/>
                        </a:rPr>
                        <a:t>、未，</a:t>
                      </a:r>
                      <a:r>
                        <a:rPr lang="zh-TW" altLang="zh-TW" sz="2400" dirty="0" smtClean="0">
                          <a:solidFill>
                            <a:srgbClr val="FF0000"/>
                          </a:solidFill>
                          <a:latin typeface="微軟正黑體" panose="020B0604030504040204" pitchFamily="34" charset="-120"/>
                          <a:ea typeface="微軟正黑體" panose="020B0604030504040204" pitchFamily="34" charset="-120"/>
                        </a:rPr>
                        <a:t>設籍持有</a:t>
                      </a:r>
                      <a:r>
                        <a:rPr lang="zh-TW" altLang="en-US" sz="2400" dirty="0" smtClean="0">
                          <a:solidFill>
                            <a:srgbClr val="FF0000"/>
                          </a:solidFill>
                          <a:latin typeface="微軟正黑體" panose="020B0604030504040204" pitchFamily="34" charset="-120"/>
                          <a:ea typeface="微軟正黑體" panose="020B0604030504040204" pitchFamily="34" charset="-120"/>
                        </a:rPr>
                        <a:t>連續</a:t>
                      </a:r>
                      <a:r>
                        <a:rPr lang="en-US" altLang="zh-TW" sz="2400" dirty="0" smtClean="0">
                          <a:solidFill>
                            <a:srgbClr val="FF0000"/>
                          </a:solidFill>
                          <a:latin typeface="微軟正黑體" panose="020B0604030504040204" pitchFamily="34" charset="-120"/>
                          <a:ea typeface="微軟正黑體" panose="020B0604030504040204" pitchFamily="34" charset="-120"/>
                        </a:rPr>
                        <a:t>6</a:t>
                      </a:r>
                      <a:r>
                        <a:rPr lang="zh-TW" altLang="zh-TW" sz="2400" dirty="0" smtClean="0">
                          <a:solidFill>
                            <a:srgbClr val="FF0000"/>
                          </a:solidFill>
                          <a:latin typeface="微軟正黑體" panose="020B0604030504040204" pitchFamily="34" charset="-120"/>
                          <a:ea typeface="微軟正黑體" panose="020B0604030504040204" pitchFamily="34" charset="-120"/>
                        </a:rPr>
                        <a:t>年</a:t>
                      </a:r>
                      <a:r>
                        <a:rPr lang="en-US" altLang="zh-TW" sz="2400" dirty="0" smtClean="0">
                          <a:solidFill>
                            <a:srgbClr val="FF0000"/>
                          </a:solidFill>
                          <a:latin typeface="微軟正黑體" panose="020B0604030504040204" pitchFamily="34" charset="-120"/>
                          <a:ea typeface="微軟正黑體" panose="020B0604030504040204" pitchFamily="34" charset="-120"/>
                        </a:rPr>
                        <a:t>)</a:t>
                      </a:r>
                    </a:p>
                  </a:txBody>
                  <a:tcPr/>
                </a:tc>
                <a:extLst>
                  <a:ext uri="{0D108BD9-81ED-4DB2-BD59-A6C34878D82A}">
                    <a16:rowId xmlns:a16="http://schemas.microsoft.com/office/drawing/2014/main" xmlns="" val="10004"/>
                  </a:ext>
                </a:extLst>
              </a:tr>
              <a:tr h="515902">
                <a:tc>
                  <a:txBody>
                    <a:bodyPr/>
                    <a:lstStyle/>
                    <a:p>
                      <a:pPr algn="ctr"/>
                      <a:r>
                        <a:rPr lang="en-US" altLang="zh-TW" sz="2400" dirty="0" smtClean="0">
                          <a:solidFill>
                            <a:srgbClr val="3513FF"/>
                          </a:solidFill>
                          <a:latin typeface="微軟正黑體" panose="020B0604030504040204" pitchFamily="34" charset="-120"/>
                          <a:ea typeface="微軟正黑體" panose="020B0604030504040204" pitchFamily="34" charset="-120"/>
                        </a:rPr>
                        <a:t>(5)</a:t>
                      </a:r>
                      <a:endParaRPr lang="zh-TW" altLang="en-US" sz="2400" dirty="0">
                        <a:solidFill>
                          <a:srgbClr val="3513FF"/>
                        </a:solidFill>
                        <a:latin typeface="微軟正黑體" panose="020B0604030504040204" pitchFamily="34" charset="-120"/>
                        <a:ea typeface="微軟正黑體" panose="020B0604030504040204" pitchFamily="34" charset="-120"/>
                      </a:endParaRPr>
                    </a:p>
                  </a:txBody>
                  <a:tcPr/>
                </a:tc>
                <a:tc>
                  <a:txBody>
                    <a:bodyPr/>
                    <a:lstStyle/>
                    <a:p>
                      <a:r>
                        <a:rPr lang="zh-TW" altLang="en-US" sz="2400" b="1" dirty="0" smtClean="0">
                          <a:solidFill>
                            <a:srgbClr val="3513FF"/>
                          </a:solidFill>
                          <a:latin typeface="微軟正黑體" panose="020B0604030504040204" pitchFamily="34" charset="-120"/>
                          <a:ea typeface="微軟正黑體" panose="020B0604030504040204" pitchFamily="34" charset="-120"/>
                        </a:rPr>
                        <a:t>持有</a:t>
                      </a:r>
                      <a:endParaRPr lang="zh-TW" altLang="en-US" sz="2400" b="1" dirty="0">
                        <a:solidFill>
                          <a:srgbClr val="3513FF"/>
                        </a:solidFill>
                        <a:latin typeface="微軟正黑體" panose="020B0604030504040204" pitchFamily="34" charset="-120"/>
                        <a:ea typeface="微軟正黑體" panose="020B0604030504040204" pitchFamily="34" charset="-120"/>
                      </a:endParaRPr>
                    </a:p>
                  </a:txBody>
                  <a:tcPr/>
                </a:tc>
                <a:tc>
                  <a:txBody>
                    <a:bodyPr/>
                    <a:lstStyle/>
                    <a:p>
                      <a:r>
                        <a:rPr lang="en-US" altLang="zh-TW" sz="2400" dirty="0" smtClean="0">
                          <a:solidFill>
                            <a:srgbClr val="3513FF"/>
                          </a:solidFill>
                          <a:latin typeface="微軟正黑體" panose="020B0604030504040204" pitchFamily="34" charset="-120"/>
                          <a:ea typeface="微軟正黑體" panose="020B0604030504040204" pitchFamily="34" charset="-120"/>
                        </a:rPr>
                        <a:t>(</a:t>
                      </a:r>
                      <a:r>
                        <a:rPr lang="zh-TW" altLang="en-US" sz="2400" dirty="0" smtClean="0">
                          <a:solidFill>
                            <a:srgbClr val="3513FF"/>
                          </a:solidFill>
                          <a:latin typeface="微軟正黑體" panose="020B0604030504040204" pitchFamily="34" charset="-120"/>
                          <a:ea typeface="微軟正黑體" panose="020B0604030504040204" pitchFamily="34" charset="-120"/>
                        </a:rPr>
                        <a:t>出售前持有</a:t>
                      </a:r>
                      <a:r>
                        <a:rPr lang="en-US" altLang="zh-TW" sz="2400" dirty="0" smtClean="0">
                          <a:solidFill>
                            <a:srgbClr val="3513FF"/>
                          </a:solidFill>
                          <a:latin typeface="微軟正黑體" panose="020B0604030504040204" pitchFamily="34" charset="-120"/>
                          <a:ea typeface="微軟正黑體" panose="020B0604030504040204" pitchFamily="34" charset="-120"/>
                        </a:rPr>
                        <a:t>6</a:t>
                      </a:r>
                      <a:r>
                        <a:rPr lang="zh-TW" altLang="en-US" sz="2400" dirty="0" smtClean="0">
                          <a:solidFill>
                            <a:srgbClr val="3513FF"/>
                          </a:solidFill>
                          <a:latin typeface="微軟正黑體" panose="020B0604030504040204" pitchFamily="34" charset="-120"/>
                          <a:ea typeface="微軟正黑體" panose="020B0604030504040204" pitchFamily="34" charset="-120"/>
                        </a:rPr>
                        <a:t>年以上</a:t>
                      </a:r>
                      <a:r>
                        <a:rPr lang="en-US" altLang="zh-TW" sz="2400" dirty="0" smtClean="0">
                          <a:solidFill>
                            <a:srgbClr val="3513FF"/>
                          </a:solidFill>
                          <a:latin typeface="微軟正黑體" panose="020B0604030504040204" pitchFamily="34" charset="-120"/>
                          <a:ea typeface="微軟正黑體" panose="020B0604030504040204" pitchFamily="34" charset="-120"/>
                        </a:rPr>
                        <a:t>)</a:t>
                      </a:r>
                      <a:endParaRPr lang="zh-TW" altLang="en-US" sz="2400" dirty="0">
                        <a:solidFill>
                          <a:srgbClr val="3513FF"/>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5"/>
                  </a:ext>
                </a:extLst>
              </a:tr>
            </a:tbl>
          </a:graphicData>
        </a:graphic>
      </p:graphicFrame>
      <p:sp>
        <p:nvSpPr>
          <p:cNvPr id="6"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7"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28</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026" name="Picture 2" descr="https://p1-news.hfcdn.com/p1-news/MTA4MzA5OW5ld3M,/d5256414c201e2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389872"/>
            <a:ext cx="3717749" cy="107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40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38563"/>
            <a:ext cx="8229600" cy="1143000"/>
          </a:xfrm>
        </p:spPr>
        <p:txBody>
          <a:bodyPr>
            <a:normAutofit/>
          </a:bodyPr>
          <a:lstStyle/>
          <a:p>
            <a:r>
              <a:rPr lang="zh-TW" altLang="en-US" sz="4000" b="1" dirty="0">
                <a:solidFill>
                  <a:prstClr val="black"/>
                </a:solidFill>
                <a:latin typeface="微軟正黑體" panose="020B0604030504040204" pitchFamily="34" charset="-120"/>
                <a:ea typeface="微軟正黑體" panose="020B0604030504040204" pitchFamily="34" charset="-120"/>
              </a:rPr>
              <a:t>貳、移轉稅</a:t>
            </a:r>
            <a:endParaRPr lang="zh-TW" altLang="en-US" sz="4000" dirty="0"/>
          </a:p>
        </p:txBody>
      </p:sp>
      <p:sp>
        <p:nvSpPr>
          <p:cNvPr id="3" name="內容版面配置區 2"/>
          <p:cNvSpPr>
            <a:spLocks noGrp="1"/>
          </p:cNvSpPr>
          <p:nvPr>
            <p:ph idx="1"/>
          </p:nvPr>
        </p:nvSpPr>
        <p:spPr>
          <a:xfrm>
            <a:off x="457200" y="1600200"/>
            <a:ext cx="8229600" cy="4421087"/>
          </a:xfrm>
        </p:spPr>
        <p:txBody>
          <a:bodyPr>
            <a:normAutofit/>
          </a:bodyPr>
          <a:lstStyle/>
          <a:p>
            <a:pPr marL="0" indent="0">
              <a:buNone/>
            </a:pPr>
            <a:r>
              <a:rPr lang="en-US" altLang="zh-TW" sz="3600" b="1" dirty="0" smtClean="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五</a:t>
            </a:r>
            <a:r>
              <a:rPr lang="en-US" altLang="zh-TW" sz="3600" b="1" dirty="0" smtClean="0">
                <a:latin typeface="微軟正黑體" panose="020B0604030504040204" pitchFamily="34" charset="-120"/>
                <a:ea typeface="微軟正黑體" panose="020B0604030504040204" pitchFamily="34" charset="-120"/>
              </a:rPr>
              <a:t>)</a:t>
            </a:r>
            <a:r>
              <a:rPr lang="zh-TW" altLang="en-US" sz="3600" b="1" dirty="0" smtClean="0">
                <a:latin typeface="微軟正黑體" panose="020B0604030504040204" pitchFamily="34" charset="-120"/>
                <a:ea typeface="微軟正黑體" panose="020B0604030504040204" pitchFamily="34" charset="-120"/>
              </a:rPr>
              <a:t>申報時檢</a:t>
            </a:r>
            <a:r>
              <a:rPr lang="zh-TW" altLang="en-US" sz="3600" b="1" dirty="0">
                <a:latin typeface="微軟正黑體" panose="020B0604030504040204" pitchFamily="34" charset="-120"/>
                <a:ea typeface="微軟正黑體" panose="020B0604030504040204" pitchFamily="34" charset="-120"/>
              </a:rPr>
              <a:t>附文件</a:t>
            </a:r>
            <a:endParaRPr lang="en-US" altLang="zh-TW" sz="3600" b="1" dirty="0">
              <a:latin typeface="微軟正黑體" panose="020B0604030504040204" pitchFamily="34" charset="-120"/>
              <a:ea typeface="微軟正黑體" panose="020B0604030504040204" pitchFamily="34" charset="-120"/>
            </a:endParaRPr>
          </a:p>
          <a:p>
            <a:pPr marL="0" indent="0">
              <a:lnSpc>
                <a:spcPct val="80000"/>
              </a:lnSpc>
              <a:buNone/>
            </a:pPr>
            <a:r>
              <a:rPr lang="en-US" altLang="zh-TW" dirty="0">
                <a:solidFill>
                  <a:srgbClr val="FF0000"/>
                </a:solidFill>
                <a:latin typeface="微軟正黑體" panose="020B0604030504040204" pitchFamily="34" charset="-120"/>
                <a:ea typeface="微軟正黑體" panose="020B0604030504040204" pitchFamily="34" charset="-120"/>
              </a:rPr>
              <a:t>1.</a:t>
            </a:r>
            <a:r>
              <a:rPr lang="zh-TW" altLang="zh-TW" b="1" dirty="0">
                <a:solidFill>
                  <a:srgbClr val="FF0000"/>
                </a:solidFill>
                <a:latin typeface="微軟正黑體" panose="020B0604030504040204" pitchFamily="34" charset="-120"/>
                <a:ea typeface="微軟正黑體" panose="020B0604030504040204" pitchFamily="34" charset="-120"/>
              </a:rPr>
              <a:t>申報書</a:t>
            </a:r>
            <a:r>
              <a:rPr lang="zh-TW" altLang="zh-TW" dirty="0">
                <a:solidFill>
                  <a:srgbClr val="FF0000"/>
                </a:solidFill>
                <a:latin typeface="微軟正黑體" panose="020B0604030504040204" pitchFamily="34" charset="-120"/>
                <a:ea typeface="微軟正黑體" panose="020B0604030504040204" pitchFamily="34" charset="-120"/>
              </a:rPr>
              <a:t>註明</a:t>
            </a:r>
            <a:r>
              <a:rPr lang="zh-TW" altLang="zh-TW" b="1" dirty="0">
                <a:solidFill>
                  <a:srgbClr val="FF0000"/>
                </a:solidFill>
                <a:latin typeface="微軟正黑體" panose="020B0604030504040204" pitchFamily="34" charset="-120"/>
                <a:ea typeface="微軟正黑體" panose="020B0604030504040204" pitchFamily="34" charset="-120"/>
              </a:rPr>
              <a:t>自用住宅字樣</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0" indent="0">
              <a:lnSpc>
                <a:spcPct val="80000"/>
              </a:lnSpc>
              <a:buNone/>
            </a:pPr>
            <a:r>
              <a:rPr lang="en-US" altLang="zh-TW" dirty="0">
                <a:solidFill>
                  <a:srgbClr val="FF0000"/>
                </a:solidFill>
                <a:latin typeface="微軟正黑體" panose="020B0604030504040204" pitchFamily="34" charset="-120"/>
                <a:ea typeface="微軟正黑體" panose="020B0604030504040204" pitchFamily="34" charset="-120"/>
              </a:rPr>
              <a:t>2.</a:t>
            </a:r>
            <a:r>
              <a:rPr lang="zh-TW" altLang="zh-TW" dirty="0">
                <a:solidFill>
                  <a:srgbClr val="FF0000"/>
                </a:solidFill>
                <a:latin typeface="微軟正黑體" panose="020B0604030504040204" pitchFamily="34" charset="-120"/>
                <a:ea typeface="微軟正黑體" panose="020B0604030504040204" pitchFamily="34" charset="-120"/>
              </a:rPr>
              <a:t>檢附</a:t>
            </a:r>
            <a:r>
              <a:rPr lang="zh-TW" altLang="en-US" b="1" dirty="0">
                <a:solidFill>
                  <a:srgbClr val="FF0000"/>
                </a:solidFill>
                <a:latin typeface="微軟正黑體" panose="020B0604030504040204" pitchFamily="34" charset="-120"/>
                <a:ea typeface="微軟正黑體" panose="020B0604030504040204" pitchFamily="34" charset="-120"/>
              </a:rPr>
              <a:t>契約書</a:t>
            </a:r>
            <a:r>
              <a:rPr lang="zh-TW" altLang="zh-TW" dirty="0">
                <a:solidFill>
                  <a:srgbClr val="FF0000"/>
                </a:solidFill>
                <a:latin typeface="微軟正黑體" panose="020B0604030504040204" pitchFamily="34" charset="-120"/>
                <a:ea typeface="微軟正黑體" panose="020B0604030504040204" pitchFamily="34" charset="-120"/>
              </a:rPr>
              <a:t>影本乙份</a:t>
            </a:r>
            <a:endParaRPr lang="en-US" altLang="zh-TW" dirty="0">
              <a:solidFill>
                <a:srgbClr val="FF0000"/>
              </a:solidFill>
              <a:latin typeface="微軟正黑體" panose="020B0604030504040204" pitchFamily="34" charset="-120"/>
              <a:ea typeface="微軟正黑體" panose="020B0604030504040204" pitchFamily="34" charset="-120"/>
            </a:endParaRPr>
          </a:p>
          <a:p>
            <a:pPr marL="0" indent="0">
              <a:lnSpc>
                <a:spcPct val="80000"/>
              </a:lnSpc>
              <a:buNone/>
            </a:pPr>
            <a:r>
              <a:rPr lang="en-US" altLang="zh-TW" dirty="0" smtClean="0">
                <a:solidFill>
                  <a:srgbClr val="FF0000"/>
                </a:solidFill>
                <a:latin typeface="微軟正黑體" panose="020B0604030504040204" pitchFamily="34" charset="-120"/>
                <a:ea typeface="微軟正黑體" panose="020B0604030504040204" pitchFamily="34" charset="-120"/>
              </a:rPr>
              <a:t>3.</a:t>
            </a:r>
            <a:r>
              <a:rPr lang="zh-TW" altLang="zh-TW" b="1" dirty="0" smtClean="0">
                <a:solidFill>
                  <a:srgbClr val="FF0000"/>
                </a:solidFill>
                <a:latin typeface="微軟正黑體" panose="020B0604030504040204" pitchFamily="34" charset="-120"/>
                <a:ea typeface="微軟正黑體" panose="020B0604030504040204" pitchFamily="34" charset="-120"/>
              </a:rPr>
              <a:t>戶口名簿</a:t>
            </a:r>
            <a:r>
              <a:rPr lang="zh-TW" altLang="zh-TW" dirty="0">
                <a:solidFill>
                  <a:srgbClr val="FF0000"/>
                </a:solidFill>
                <a:latin typeface="微軟正黑體" panose="020B0604030504040204" pitchFamily="34" charset="-120"/>
                <a:ea typeface="微軟正黑體" panose="020B0604030504040204" pitchFamily="34" charset="-120"/>
              </a:rPr>
              <a:t>影</a:t>
            </a:r>
            <a:r>
              <a:rPr lang="zh-TW" altLang="zh-TW" dirty="0" smtClean="0">
                <a:solidFill>
                  <a:srgbClr val="FF0000"/>
                </a:solidFill>
                <a:latin typeface="微軟正黑體" panose="020B0604030504040204" pitchFamily="34" charset="-120"/>
                <a:ea typeface="微軟正黑體" panose="020B0604030504040204" pitchFamily="34" charset="-120"/>
              </a:rPr>
              <a:t>本</a:t>
            </a:r>
            <a:r>
              <a:rPr lang="zh-TW" altLang="en-US" dirty="0" smtClean="0">
                <a:solidFill>
                  <a:srgbClr val="FF0000"/>
                </a:solidFill>
                <a:latin typeface="微軟正黑體" panose="020B0604030504040204" pitchFamily="34" charset="-120"/>
                <a:ea typeface="微軟正黑體" panose="020B0604030504040204" pitchFamily="34" charset="-120"/>
              </a:rPr>
              <a:t>或</a:t>
            </a:r>
            <a:r>
              <a:rPr lang="zh-TW" altLang="en-US" b="1" dirty="0" smtClean="0">
                <a:solidFill>
                  <a:srgbClr val="FF0000"/>
                </a:solidFill>
                <a:latin typeface="微軟正黑體" panose="020B0604030504040204" pitchFamily="34" charset="-120"/>
                <a:ea typeface="微軟正黑體" panose="020B0604030504040204" pitchFamily="34" charset="-120"/>
              </a:rPr>
              <a:t>戶籍謄本</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0" indent="0">
              <a:lnSpc>
                <a:spcPct val="80000"/>
              </a:lnSpc>
              <a:spcBef>
                <a:spcPts val="0"/>
              </a:spcBef>
              <a:buNone/>
            </a:pPr>
            <a:r>
              <a:rPr lang="en-US" altLang="zh-TW" dirty="0">
                <a:solidFill>
                  <a:srgbClr val="FF0000"/>
                </a:solidFill>
                <a:latin typeface="微軟正黑體" panose="020B0604030504040204" pitchFamily="34" charset="-120"/>
                <a:ea typeface="微軟正黑體" panose="020B0604030504040204" pitchFamily="34" charset="-120"/>
              </a:rPr>
              <a:t>4.</a:t>
            </a:r>
            <a:r>
              <a:rPr lang="zh-TW" altLang="zh-TW" b="1" dirty="0">
                <a:solidFill>
                  <a:srgbClr val="FF0000"/>
                </a:solidFill>
                <a:latin typeface="微軟正黑體" panose="020B0604030504040204" pitchFamily="34" charset="-120"/>
                <a:ea typeface="微軟正黑體" panose="020B0604030504040204" pitchFamily="34" charset="-120"/>
              </a:rPr>
              <a:t>建築改良物證明</a:t>
            </a:r>
            <a:r>
              <a:rPr lang="zh-TW" altLang="zh-TW" b="1" dirty="0" smtClean="0">
                <a:solidFill>
                  <a:srgbClr val="FF0000"/>
                </a:solidFill>
                <a:latin typeface="微軟正黑體" panose="020B0604030504040204" pitchFamily="34" charset="-120"/>
                <a:ea typeface="微軟正黑體" panose="020B0604030504040204" pitchFamily="34" charset="-120"/>
              </a:rPr>
              <a:t>文件</a:t>
            </a:r>
            <a:r>
              <a:rPr lang="zh-TW" altLang="zh-TW" sz="2800" dirty="0">
                <a:solidFill>
                  <a:srgbClr val="3513FF"/>
                </a:solidFill>
                <a:latin typeface="細明體_HKSCS" panose="02020500000000000000" pitchFamily="18" charset="-120"/>
                <a:ea typeface="細明體_HKSCS" panose="02020500000000000000" pitchFamily="18" charset="-120"/>
              </a:rPr>
              <a:t>（建築物使用執照或建築改良物所有權狀影本或建物勘測成果圖）</a:t>
            </a:r>
            <a:endParaRPr lang="en-US" altLang="zh-TW" sz="2800" dirty="0">
              <a:solidFill>
                <a:srgbClr val="3513FF"/>
              </a:solidFill>
              <a:latin typeface="細明體_HKSCS" panose="02020500000000000000" pitchFamily="18" charset="-120"/>
              <a:ea typeface="細明體_HKSCS" panose="02020500000000000000" pitchFamily="18" charset="-120"/>
            </a:endParaRPr>
          </a:p>
          <a:p>
            <a:pPr marL="0" indent="0">
              <a:lnSpc>
                <a:spcPct val="80000"/>
              </a:lnSpc>
              <a:spcBef>
                <a:spcPts val="0"/>
              </a:spcBef>
              <a:buNone/>
            </a:pPr>
            <a:r>
              <a:rPr lang="en-US" altLang="zh-TW" dirty="0">
                <a:solidFill>
                  <a:srgbClr val="FF0000"/>
                </a:solidFill>
                <a:latin typeface="微軟正黑體" panose="020B0604030504040204" pitchFamily="34" charset="-120"/>
                <a:ea typeface="微軟正黑體" panose="020B0604030504040204" pitchFamily="34" charset="-120"/>
              </a:rPr>
              <a:t>5</a:t>
            </a:r>
            <a:r>
              <a:rPr lang="en-US" altLang="zh-TW" dirty="0" smtClean="0">
                <a:solidFill>
                  <a:srgbClr val="FF0000"/>
                </a:solidFill>
                <a:latin typeface="微軟正黑體" panose="020B0604030504040204" pitchFamily="34" charset="-120"/>
                <a:ea typeface="微軟正黑體" panose="020B0604030504040204" pitchFamily="34" charset="-120"/>
              </a:rPr>
              <a:t>.</a:t>
            </a:r>
            <a:r>
              <a:rPr lang="zh-TW" altLang="zh-TW" dirty="0" smtClean="0">
                <a:solidFill>
                  <a:srgbClr val="FF0000"/>
                </a:solidFill>
                <a:latin typeface="微軟正黑體" panose="020B0604030504040204" pitchFamily="34" charset="-120"/>
                <a:ea typeface="微軟正黑體" panose="020B0604030504040204" pitchFamily="34" charset="-120"/>
              </a:rPr>
              <a:t>土地所有權</a:t>
            </a:r>
            <a:r>
              <a:rPr lang="zh-TW" altLang="zh-TW" dirty="0">
                <a:solidFill>
                  <a:srgbClr val="FF0000"/>
                </a:solidFill>
                <a:latin typeface="微軟正黑體" panose="020B0604030504040204" pitchFamily="34" charset="-120"/>
                <a:ea typeface="微軟正黑體" panose="020B0604030504040204" pitchFamily="34" charset="-120"/>
              </a:rPr>
              <a:t>人無租賃關係申明</a:t>
            </a:r>
            <a:r>
              <a:rPr lang="zh-TW" altLang="zh-TW" dirty="0" smtClean="0">
                <a:solidFill>
                  <a:srgbClr val="FF0000"/>
                </a:solidFill>
                <a:latin typeface="微軟正黑體" panose="020B0604030504040204" pitchFamily="34" charset="-120"/>
                <a:ea typeface="微軟正黑體" panose="020B0604030504040204" pitchFamily="34" charset="-120"/>
              </a:rPr>
              <a:t>書</a:t>
            </a:r>
            <a:r>
              <a:rPr lang="en-US" altLang="zh-TW" sz="2800" dirty="0">
                <a:solidFill>
                  <a:srgbClr val="3513FF"/>
                </a:solidFill>
                <a:latin typeface="細明體_HKSCS" panose="02020500000000000000" pitchFamily="18" charset="-120"/>
                <a:ea typeface="細明體_HKSCS" panose="02020500000000000000" pitchFamily="18" charset="-120"/>
              </a:rPr>
              <a:t>(</a:t>
            </a:r>
            <a:r>
              <a:rPr lang="zh-TW" altLang="en-US" sz="2800" dirty="0">
                <a:solidFill>
                  <a:srgbClr val="3513FF"/>
                </a:solidFill>
                <a:latin typeface="細明體_HKSCS" panose="02020500000000000000" pitchFamily="18" charset="-120"/>
                <a:ea typeface="細明體_HKSCS" panose="02020500000000000000" pitchFamily="18" charset="-120"/>
              </a:rPr>
              <a:t>一生一次</a:t>
            </a:r>
            <a:r>
              <a:rPr lang="en-US" altLang="zh-TW" sz="2800" dirty="0">
                <a:solidFill>
                  <a:srgbClr val="3513FF"/>
                </a:solidFill>
                <a:latin typeface="細明體_HKSCS" panose="02020500000000000000" pitchFamily="18" charset="-120"/>
                <a:ea typeface="細明體_HKSCS" panose="02020500000000000000" pitchFamily="18" charset="-120"/>
              </a:rPr>
              <a:t>)</a:t>
            </a:r>
          </a:p>
          <a:p>
            <a:pPr marL="0" indent="0">
              <a:lnSpc>
                <a:spcPct val="80000"/>
              </a:lnSpc>
              <a:spcBef>
                <a:spcPts val="0"/>
              </a:spcBef>
              <a:buNone/>
            </a:pPr>
            <a:r>
              <a:rPr lang="en-US" altLang="zh-TW" dirty="0">
                <a:solidFill>
                  <a:srgbClr val="FF0000"/>
                </a:solidFill>
                <a:latin typeface="微軟正黑體" panose="020B0604030504040204" pitchFamily="34" charset="-120"/>
                <a:ea typeface="微軟正黑體" panose="020B0604030504040204" pitchFamily="34" charset="-120"/>
              </a:rPr>
              <a:t>6</a:t>
            </a:r>
            <a:r>
              <a:rPr lang="en-US" altLang="zh-TW" dirty="0" smtClean="0">
                <a:solidFill>
                  <a:srgbClr val="FF0000"/>
                </a:solidFill>
                <a:latin typeface="微軟正黑體" panose="020B0604030504040204" pitchFamily="34" charset="-120"/>
                <a:ea typeface="微軟正黑體" panose="020B0604030504040204" pitchFamily="34" charset="-120"/>
              </a:rPr>
              <a:t>.</a:t>
            </a:r>
            <a:r>
              <a:rPr lang="zh-TW" altLang="zh-TW" dirty="0">
                <a:solidFill>
                  <a:srgbClr val="FF0000"/>
                </a:solidFill>
                <a:latin typeface="微軟正黑體" panose="020B0604030504040204" pitchFamily="34" charset="-120"/>
                <a:ea typeface="微軟正黑體" panose="020B0604030504040204" pitchFamily="34" charset="-120"/>
              </a:rPr>
              <a:t>土地所有權人出售自用住宅用地申請適用土地稅法第</a:t>
            </a:r>
            <a:r>
              <a:rPr lang="en-US" altLang="zh-TW" dirty="0">
                <a:solidFill>
                  <a:srgbClr val="FF0000"/>
                </a:solidFill>
                <a:latin typeface="微軟正黑體" panose="020B0604030504040204" pitchFamily="34" charset="-120"/>
                <a:ea typeface="微軟正黑體" panose="020B0604030504040204" pitchFamily="34" charset="-120"/>
              </a:rPr>
              <a:t>34</a:t>
            </a:r>
            <a:r>
              <a:rPr lang="zh-TW" altLang="zh-TW" dirty="0">
                <a:solidFill>
                  <a:srgbClr val="FF0000"/>
                </a:solidFill>
                <a:latin typeface="微軟正黑體" panose="020B0604030504040204" pitchFamily="34" charset="-120"/>
                <a:ea typeface="微軟正黑體" panose="020B0604030504040204" pitchFamily="34" charset="-120"/>
              </a:rPr>
              <a:t>條第</a:t>
            </a:r>
            <a:r>
              <a:rPr lang="en-US" altLang="zh-TW" dirty="0">
                <a:solidFill>
                  <a:srgbClr val="FF0000"/>
                </a:solidFill>
                <a:latin typeface="微軟正黑體" panose="020B0604030504040204" pitchFamily="34" charset="-120"/>
                <a:ea typeface="微軟正黑體" panose="020B0604030504040204" pitchFamily="34" charset="-120"/>
              </a:rPr>
              <a:t>5</a:t>
            </a:r>
            <a:r>
              <a:rPr lang="zh-TW" altLang="zh-TW" dirty="0">
                <a:solidFill>
                  <a:srgbClr val="FF0000"/>
                </a:solidFill>
                <a:latin typeface="微軟正黑體" panose="020B0604030504040204" pitchFamily="34" charset="-120"/>
                <a:ea typeface="微軟正黑體" panose="020B0604030504040204" pitchFamily="34" charset="-120"/>
              </a:rPr>
              <a:t>項申明書</a:t>
            </a:r>
            <a:r>
              <a:rPr lang="zh-TW" altLang="zh-TW" sz="2800" dirty="0">
                <a:solidFill>
                  <a:srgbClr val="3513FF"/>
                </a:solidFill>
                <a:latin typeface="細明體_HKSCS" panose="02020500000000000000" pitchFamily="18" charset="-120"/>
                <a:ea typeface="細明體_HKSCS" panose="02020500000000000000" pitchFamily="18" charset="-120"/>
              </a:rPr>
              <a:t>（一生一屋）</a:t>
            </a:r>
            <a:endParaRPr lang="en-US" altLang="zh-TW" sz="2800" dirty="0">
              <a:solidFill>
                <a:srgbClr val="3513FF"/>
              </a:solidFill>
              <a:latin typeface="細明體_HKSCS" panose="02020500000000000000" pitchFamily="18" charset="-120"/>
              <a:ea typeface="細明體_HKSCS" panose="02020500000000000000" pitchFamily="18" charset="-120"/>
            </a:endParaRPr>
          </a:p>
          <a:p>
            <a:endParaRPr lang="zh-TW" altLang="en-US" dirty="0"/>
          </a:p>
        </p:txBody>
      </p:sp>
      <p:sp>
        <p:nvSpPr>
          <p:cNvPr id="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5" name="圖片 4"/>
          <p:cNvPicPr>
            <a:picLocks noChangeAspect="1"/>
          </p:cNvPicPr>
          <p:nvPr/>
        </p:nvPicPr>
        <p:blipFill>
          <a:blip r:embed="rId2"/>
          <a:stretch>
            <a:fillRect/>
          </a:stretch>
        </p:blipFill>
        <p:spPr>
          <a:xfrm>
            <a:off x="6300192" y="1597587"/>
            <a:ext cx="2088232" cy="1847850"/>
          </a:xfrm>
          <a:prstGeom prst="rect">
            <a:avLst/>
          </a:prstGeom>
        </p:spPr>
      </p:pic>
    </p:spTree>
    <p:extLst>
      <p:ext uri="{BB962C8B-B14F-4D97-AF65-F5344CB8AC3E}">
        <p14:creationId xmlns:p14="http://schemas.microsoft.com/office/powerpoint/2010/main" val="460538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9788"/>
            <a:ext cx="8229600" cy="1143000"/>
          </a:xfrm>
        </p:spPr>
        <p:txBody>
          <a:bodyPr>
            <a:normAutofit/>
          </a:bodyPr>
          <a:lstStyle/>
          <a:p>
            <a:r>
              <a:rPr lang="zh-TW" altLang="en-US" b="1" dirty="0" smtClean="0">
                <a:latin typeface="華康棒棒體W5" panose="040F0509000000000000" pitchFamily="81" charset="-120"/>
                <a:ea typeface="華康棒棒體W5" panose="040F0509000000000000" pitchFamily="81" charset="-120"/>
              </a:rPr>
              <a:t>課  程  大  綱</a:t>
            </a:r>
            <a:endParaRPr lang="zh-TW" altLang="en-US" b="1" dirty="0">
              <a:latin typeface="華康棒棒體W5" panose="040F0509000000000000" pitchFamily="81" charset="-120"/>
              <a:ea typeface="華康棒棒體W5" panose="040F0509000000000000" pitchFamily="81" charset="-120"/>
            </a:endParaRPr>
          </a:p>
        </p:txBody>
      </p:sp>
      <p:graphicFrame>
        <p:nvGraphicFramePr>
          <p:cNvPr id="4" name="資料庫圖表 3"/>
          <p:cNvGraphicFramePr/>
          <p:nvPr>
            <p:extLst>
              <p:ext uri="{D42A27DB-BD31-4B8C-83A1-F6EECF244321}">
                <p14:modId xmlns:p14="http://schemas.microsoft.com/office/powerpoint/2010/main" val="1626479214"/>
              </p:ext>
            </p:extLst>
          </p:nvPr>
        </p:nvGraphicFramePr>
        <p:xfrm>
          <a:off x="1079822" y="1160748"/>
          <a:ext cx="8064178" cy="5004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橢圓 7"/>
          <p:cNvSpPr/>
          <p:nvPr/>
        </p:nvSpPr>
        <p:spPr>
          <a:xfrm>
            <a:off x="54790" y="1160748"/>
            <a:ext cx="1080120" cy="79208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3600" b="1" dirty="0" smtClean="0">
                <a:solidFill>
                  <a:schemeClr val="tx1"/>
                </a:solidFill>
                <a:latin typeface="華康棒棒體W5" panose="040F0509000000000000" pitchFamily="81" charset="-120"/>
                <a:ea typeface="華康棒棒體W5" panose="040F0509000000000000" pitchFamily="81" charset="-120"/>
              </a:rPr>
              <a:t>壹</a:t>
            </a:r>
            <a:endParaRPr lang="zh-TW" altLang="en-US" sz="3600" b="1" dirty="0">
              <a:solidFill>
                <a:schemeClr val="tx1"/>
              </a:solidFill>
              <a:latin typeface="華康棒棒體W5" panose="040F0509000000000000" pitchFamily="81" charset="-120"/>
              <a:ea typeface="華康棒棒體W5" panose="040F0509000000000000" pitchFamily="81" charset="-120"/>
            </a:endParaRPr>
          </a:p>
        </p:txBody>
      </p:sp>
      <p:sp>
        <p:nvSpPr>
          <p:cNvPr id="9" name="橢圓 8"/>
          <p:cNvSpPr/>
          <p:nvPr/>
        </p:nvSpPr>
        <p:spPr>
          <a:xfrm>
            <a:off x="179512" y="2557569"/>
            <a:ext cx="1080120" cy="79208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3600" b="1" dirty="0">
                <a:solidFill>
                  <a:schemeClr val="tx1"/>
                </a:solidFill>
                <a:latin typeface="華康棒棒體W5" panose="040F0509000000000000" pitchFamily="81" charset="-120"/>
                <a:ea typeface="華康棒棒體W5" panose="040F0509000000000000" pitchFamily="81" charset="-120"/>
              </a:rPr>
              <a:t>貳</a:t>
            </a:r>
          </a:p>
        </p:txBody>
      </p:sp>
      <p:sp>
        <p:nvSpPr>
          <p:cNvPr id="10" name="橢圓 9"/>
          <p:cNvSpPr/>
          <p:nvPr/>
        </p:nvSpPr>
        <p:spPr>
          <a:xfrm>
            <a:off x="27395" y="3839413"/>
            <a:ext cx="1080120" cy="79208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3600" b="1" dirty="0">
                <a:solidFill>
                  <a:schemeClr val="tx1"/>
                </a:solidFill>
                <a:latin typeface="華康棒棒體W5" panose="040F0509000000000000" pitchFamily="81" charset="-120"/>
                <a:ea typeface="華康棒棒體W5" panose="040F0509000000000000" pitchFamily="81" charset="-120"/>
              </a:rPr>
              <a:t>參</a:t>
            </a:r>
          </a:p>
        </p:txBody>
      </p:sp>
      <p:sp>
        <p:nvSpPr>
          <p:cNvPr id="11" name="橢圓 10"/>
          <p:cNvSpPr/>
          <p:nvPr/>
        </p:nvSpPr>
        <p:spPr>
          <a:xfrm>
            <a:off x="150636" y="5085184"/>
            <a:ext cx="1080120" cy="79208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3600" b="1" dirty="0">
                <a:solidFill>
                  <a:schemeClr val="tx1"/>
                </a:solidFill>
                <a:latin typeface="華康棒棒體W5" panose="040F0509000000000000" pitchFamily="81" charset="-120"/>
                <a:ea typeface="華康棒棒體W5" panose="040F0509000000000000" pitchFamily="81" charset="-120"/>
              </a:rPr>
              <a:t>肆</a:t>
            </a:r>
          </a:p>
        </p:txBody>
      </p:sp>
      <p:sp>
        <p:nvSpPr>
          <p:cNvPr id="12"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3"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88862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332656"/>
            <a:ext cx="8229600" cy="604664"/>
          </a:xfrm>
        </p:spPr>
        <p:txBody>
          <a:bodyPr/>
          <a:lstStyle/>
          <a:p>
            <a:pPr marL="0" indent="0">
              <a:buNone/>
            </a:pPr>
            <a:r>
              <a:rPr lang="en-US" altLang="zh-TW"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六</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土地增值稅自用住宅用地稅率</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案例</a:t>
            </a:r>
            <a:endParaRPr lang="zh-TW" altLang="en-US" b="1" dirty="0">
              <a:latin typeface="微軟正黑體" panose="020B0604030504040204" pitchFamily="34" charset="-120"/>
              <a:ea typeface="微軟正黑體" panose="020B0604030504040204" pitchFamily="34" charset="-120"/>
            </a:endParaRPr>
          </a:p>
        </p:txBody>
      </p:sp>
      <p:sp>
        <p:nvSpPr>
          <p:cNvPr id="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5"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30</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7" name="圓角矩形 6"/>
          <p:cNvSpPr/>
          <p:nvPr/>
        </p:nvSpPr>
        <p:spPr>
          <a:xfrm>
            <a:off x="110142" y="1038246"/>
            <a:ext cx="7920881" cy="44719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TW" altLang="en-US" sz="2200" dirty="0">
                <a:solidFill>
                  <a:schemeClr val="tx1"/>
                </a:solidFill>
                <a:latin typeface="微軟正黑體" panose="020B0604030504040204" pitchFamily="34" charset="-120"/>
                <a:ea typeface="微軟正黑體" panose="020B0604030504040204" pitchFamily="34" charset="-120"/>
                <a:cs typeface="Arial Unicode MS"/>
              </a:rPr>
              <a:t>楊</a:t>
            </a:r>
            <a:r>
              <a:rPr lang="zh-TW" altLang="en-US" sz="2200" dirty="0" smtClean="0">
                <a:solidFill>
                  <a:schemeClr val="tx1"/>
                </a:solidFill>
                <a:latin typeface="微軟正黑體" panose="020B0604030504040204" pitchFamily="34" charset="-120"/>
                <a:ea typeface="微軟正黑體" panose="020B0604030504040204" pitchFamily="34" charset="-120"/>
                <a:cs typeface="Arial Unicode MS"/>
              </a:rPr>
              <a:t>小姐於</a:t>
            </a:r>
            <a:r>
              <a:rPr lang="en-US" altLang="zh-TW" sz="2200" dirty="0" smtClean="0">
                <a:solidFill>
                  <a:schemeClr val="tx1"/>
                </a:solidFill>
                <a:latin typeface="微軟正黑體" panose="020B0604030504040204" pitchFamily="34" charset="-120"/>
                <a:ea typeface="微軟正黑體" panose="020B0604030504040204" pitchFamily="34" charset="-120"/>
                <a:cs typeface="Arial Unicode MS"/>
              </a:rPr>
              <a:t>103</a:t>
            </a:r>
            <a:r>
              <a:rPr lang="zh-TW" altLang="en-US" sz="2200" dirty="0" smtClean="0">
                <a:solidFill>
                  <a:schemeClr val="tx1"/>
                </a:solidFill>
                <a:latin typeface="微軟正黑體" panose="020B0604030504040204" pitchFamily="34" charset="-120"/>
                <a:ea typeface="微軟正黑體" panose="020B0604030504040204" pitchFamily="34" charset="-120"/>
                <a:cs typeface="Arial Unicode MS"/>
              </a:rPr>
              <a:t>年以</a:t>
            </a:r>
            <a:r>
              <a:rPr lang="en-US" altLang="zh-TW" sz="2200" dirty="0" smtClean="0">
                <a:solidFill>
                  <a:schemeClr val="tx1"/>
                </a:solidFill>
                <a:latin typeface="微軟正黑體" panose="020B0604030504040204" pitchFamily="34" charset="-120"/>
                <a:ea typeface="微軟正黑體" panose="020B0604030504040204" pitchFamily="34" charset="-120"/>
                <a:cs typeface="Arial Unicode MS"/>
              </a:rPr>
              <a:t>2400</a:t>
            </a:r>
            <a:r>
              <a:rPr lang="zh-TW" altLang="en-US" sz="2200" dirty="0" smtClean="0">
                <a:solidFill>
                  <a:schemeClr val="tx1"/>
                </a:solidFill>
                <a:latin typeface="微軟正黑體" panose="020B0604030504040204" pitchFamily="34" charset="-120"/>
                <a:ea typeface="微軟正黑體" panose="020B0604030504040204" pitchFamily="34" charset="-120"/>
                <a:cs typeface="Arial Unicode MS"/>
              </a:rPr>
              <a:t>萬元購入位於桃園市一處房地，並辦竣戶籍登記。於</a:t>
            </a:r>
            <a:r>
              <a:rPr lang="en-US" altLang="zh-TW" sz="2200" dirty="0" smtClean="0">
                <a:solidFill>
                  <a:schemeClr val="tx1"/>
                </a:solidFill>
                <a:latin typeface="微軟正黑體" panose="020B0604030504040204" pitchFamily="34" charset="-120"/>
                <a:ea typeface="微軟正黑體" panose="020B0604030504040204" pitchFamily="34" charset="-120"/>
                <a:cs typeface="Arial Unicode MS"/>
              </a:rPr>
              <a:t>105</a:t>
            </a:r>
            <a:r>
              <a:rPr lang="zh-TW" altLang="en-US" sz="2200" dirty="0" smtClean="0">
                <a:solidFill>
                  <a:schemeClr val="tx1"/>
                </a:solidFill>
                <a:latin typeface="微軟正黑體" panose="020B0604030504040204" pitchFamily="34" charset="-120"/>
                <a:ea typeface="微軟正黑體" panose="020B0604030504040204" pitchFamily="34" charset="-120"/>
                <a:cs typeface="Arial Unicode MS"/>
              </a:rPr>
              <a:t>年出售該房地，售價為</a:t>
            </a:r>
            <a:r>
              <a:rPr lang="en-US" altLang="zh-TW" sz="2200" dirty="0" smtClean="0">
                <a:solidFill>
                  <a:schemeClr val="tx1"/>
                </a:solidFill>
                <a:latin typeface="微軟正黑體" panose="020B0604030504040204" pitchFamily="34" charset="-120"/>
                <a:ea typeface="微軟正黑體" panose="020B0604030504040204" pitchFamily="34" charset="-120"/>
                <a:cs typeface="Arial Unicode MS"/>
              </a:rPr>
              <a:t>2700</a:t>
            </a:r>
            <a:r>
              <a:rPr lang="zh-TW" altLang="en-US" sz="2200" dirty="0" smtClean="0">
                <a:solidFill>
                  <a:schemeClr val="tx1"/>
                </a:solidFill>
                <a:latin typeface="微軟正黑體" panose="020B0604030504040204" pitchFamily="34" charset="-120"/>
                <a:ea typeface="微軟正黑體" panose="020B0604030504040204" pitchFamily="34" charset="-120"/>
                <a:cs typeface="Arial Unicode MS"/>
              </a:rPr>
              <a:t>萬</a:t>
            </a:r>
            <a:r>
              <a:rPr lang="zh-TW" altLang="en-US" sz="2200" dirty="0">
                <a:solidFill>
                  <a:schemeClr val="tx1"/>
                </a:solidFill>
                <a:latin typeface="微軟正黑體" panose="020B0604030504040204" pitchFamily="34" charset="-120"/>
                <a:ea typeface="微軟正黑體" panose="020B0604030504040204" pitchFamily="34" charset="-120"/>
                <a:cs typeface="Arial Unicode MS"/>
              </a:rPr>
              <a:t>元</a:t>
            </a:r>
            <a:r>
              <a:rPr lang="zh-TW" altLang="en-US" sz="2200" dirty="0" smtClean="0">
                <a:solidFill>
                  <a:schemeClr val="tx1"/>
                </a:solidFill>
                <a:latin typeface="微軟正黑體" panose="020B0604030504040204" pitchFamily="34" charset="-120"/>
                <a:ea typeface="微軟正黑體" panose="020B0604030504040204" pitchFamily="34" charset="-120"/>
                <a:cs typeface="Arial Unicode MS"/>
              </a:rPr>
              <a:t>，</a:t>
            </a:r>
            <a:endParaRPr lang="en-US" altLang="zh-TW" sz="2200" dirty="0" smtClean="0">
              <a:solidFill>
                <a:schemeClr val="tx1"/>
              </a:solidFill>
              <a:latin typeface="微軟正黑體" panose="020B0604030504040204" pitchFamily="34" charset="-120"/>
              <a:ea typeface="微軟正黑體" panose="020B0604030504040204" pitchFamily="34" charset="-120"/>
              <a:cs typeface="Arial Unicode MS"/>
            </a:endParaRPr>
          </a:p>
          <a:p>
            <a:r>
              <a:rPr lang="zh-TW" altLang="en-US" sz="2200" dirty="0" smtClean="0">
                <a:solidFill>
                  <a:schemeClr val="tx1"/>
                </a:solidFill>
                <a:latin typeface="微軟正黑體" panose="020B0604030504040204" pitchFamily="34" charset="-120"/>
                <a:ea typeface="微軟正黑體" panose="020B0604030504040204" pitchFamily="34" charset="-120"/>
                <a:cs typeface="Arial Unicode MS"/>
              </a:rPr>
              <a:t>出售時向</a:t>
            </a:r>
            <a:r>
              <a:rPr lang="zh-TW" altLang="en-US" sz="2200" dirty="0">
                <a:solidFill>
                  <a:schemeClr val="tx1"/>
                </a:solidFill>
                <a:latin typeface="微軟正黑體" panose="020B0604030504040204" pitchFamily="34" charset="-120"/>
                <a:ea typeface="微軟正黑體" panose="020B0604030504040204" pitchFamily="34" charset="-120"/>
                <a:cs typeface="Arial Unicode MS"/>
              </a:rPr>
              <a:t>稅捐稽徵</a:t>
            </a:r>
            <a:r>
              <a:rPr lang="zh-TW" altLang="en-US" sz="2200" dirty="0" smtClean="0">
                <a:solidFill>
                  <a:schemeClr val="tx1"/>
                </a:solidFill>
                <a:latin typeface="微軟正黑體" panose="020B0604030504040204" pitchFamily="34" charset="-120"/>
                <a:ea typeface="微軟正黑體" panose="020B0604030504040204" pitchFamily="34" charset="-120"/>
                <a:cs typeface="Arial Unicode MS"/>
              </a:rPr>
              <a:t>機關</a:t>
            </a: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a:rPr>
              <a:t>申請</a:t>
            </a:r>
            <a:r>
              <a:rPr lang="zh-TW" altLang="en-US" sz="2200" b="1" dirty="0" smtClean="0">
                <a:solidFill>
                  <a:schemeClr val="tx1"/>
                </a:solidFill>
                <a:latin typeface="微軟正黑體" panose="020B0604030504040204" pitchFamily="34" charset="-120"/>
                <a:ea typeface="微軟正黑體" panose="020B0604030504040204" pitchFamily="34" charset="-120"/>
                <a:cs typeface="Arial Unicode MS"/>
              </a:rPr>
              <a:t>出售土地按</a:t>
            </a: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a:rPr>
              <a:t>自用住宅</a:t>
            </a:r>
            <a:r>
              <a:rPr lang="zh-TW" altLang="en-US" sz="2200" b="1" dirty="0" smtClean="0">
                <a:solidFill>
                  <a:schemeClr val="tx1"/>
                </a:solidFill>
                <a:latin typeface="微軟正黑體" panose="020B0604030504040204" pitchFamily="34" charset="-120"/>
                <a:ea typeface="微軟正黑體" panose="020B0604030504040204" pitchFamily="34" charset="-120"/>
                <a:cs typeface="Arial Unicode MS"/>
              </a:rPr>
              <a:t>用地</a:t>
            </a:r>
            <a:endParaRPr lang="en-US" altLang="zh-TW" sz="2200" b="1" dirty="0" smtClean="0">
              <a:solidFill>
                <a:schemeClr val="tx1"/>
              </a:solidFill>
              <a:latin typeface="微軟正黑體" panose="020B0604030504040204" pitchFamily="34" charset="-120"/>
              <a:ea typeface="微軟正黑體" panose="020B0604030504040204" pitchFamily="34" charset="-120"/>
              <a:cs typeface="Arial Unicode MS"/>
            </a:endParaRPr>
          </a:p>
          <a:p>
            <a:r>
              <a:rPr lang="zh-TW" altLang="en-US" sz="2200" dirty="0" smtClean="0">
                <a:solidFill>
                  <a:schemeClr val="tx1"/>
                </a:solidFill>
                <a:latin typeface="微軟正黑體" panose="020B0604030504040204" pitchFamily="34" charset="-120"/>
                <a:ea typeface="微軟正黑體" panose="020B0604030504040204" pitchFamily="34" charset="-120"/>
                <a:cs typeface="Arial Unicode MS"/>
              </a:rPr>
              <a:t>稅率，楊小姐此次應納土地增值稅稅額為多少</a:t>
            </a:r>
            <a:r>
              <a:rPr lang="en-US" altLang="zh-TW" sz="2200" dirty="0" smtClean="0">
                <a:solidFill>
                  <a:schemeClr val="tx1"/>
                </a:solidFill>
                <a:latin typeface="微軟正黑體" panose="020B0604030504040204" pitchFamily="34" charset="-120"/>
                <a:ea typeface="微軟正黑體" panose="020B0604030504040204" pitchFamily="34" charset="-120"/>
                <a:cs typeface="Arial Unicode MS"/>
              </a:rPr>
              <a:t>?</a:t>
            </a:r>
          </a:p>
          <a:p>
            <a:endParaRPr lang="en-US" altLang="zh-TW" sz="2200" dirty="0">
              <a:solidFill>
                <a:schemeClr val="tx1"/>
              </a:solidFill>
              <a:latin typeface="微軟正黑體" panose="020B0604030504040204" pitchFamily="34" charset="-120"/>
              <a:ea typeface="微軟正黑體" panose="020B0604030504040204" pitchFamily="34" charset="-120"/>
              <a:cs typeface="Arial Unicode MS"/>
            </a:endParaRPr>
          </a:p>
          <a:p>
            <a:endParaRPr lang="en-US" altLang="zh-TW" sz="2200" dirty="0" smtClean="0">
              <a:solidFill>
                <a:schemeClr val="tx1"/>
              </a:solidFill>
              <a:latin typeface="微軟正黑體" panose="020B0604030504040204" pitchFamily="34" charset="-120"/>
              <a:ea typeface="微軟正黑體" panose="020B0604030504040204" pitchFamily="34" charset="-120"/>
              <a:cs typeface="Arial Unicode MS"/>
            </a:endParaRPr>
          </a:p>
          <a:p>
            <a:r>
              <a:rPr lang="zh-TW" altLang="en-US" sz="2200" dirty="0" smtClean="0">
                <a:solidFill>
                  <a:schemeClr val="tx1"/>
                </a:solidFill>
                <a:latin typeface="微軟正黑體" panose="020B0604030504040204" pitchFamily="34" charset="-120"/>
                <a:ea typeface="微軟正黑體" panose="020B0604030504040204" pitchFamily="34" charset="-120"/>
                <a:cs typeface="Arial Unicode MS"/>
              </a:rPr>
              <a:t>                                                                                                    </a:t>
            </a:r>
            <a:endParaRPr lang="en-US" altLang="zh-TW" sz="2200" dirty="0" smtClean="0">
              <a:solidFill>
                <a:schemeClr val="tx1"/>
              </a:solidFill>
              <a:latin typeface="微軟正黑體" panose="020B0604030504040204" pitchFamily="34" charset="-120"/>
              <a:ea typeface="微軟正黑體" panose="020B0604030504040204" pitchFamily="34" charset="-120"/>
              <a:cs typeface="Arial Unicode MS"/>
            </a:endParaRPr>
          </a:p>
          <a:p>
            <a:endParaRPr lang="en-US" altLang="zh-TW" sz="2200" dirty="0" smtClean="0">
              <a:solidFill>
                <a:schemeClr val="tx1"/>
              </a:solidFill>
              <a:latin typeface="微軟正黑體" panose="020B0604030504040204" pitchFamily="34" charset="-120"/>
              <a:ea typeface="微軟正黑體" panose="020B0604030504040204" pitchFamily="34" charset="-120"/>
              <a:cs typeface="Arial Unicode MS"/>
            </a:endParaRPr>
          </a:p>
          <a:p>
            <a:endParaRPr lang="en-US" altLang="zh-TW" sz="2200" dirty="0" smtClean="0">
              <a:solidFill>
                <a:schemeClr val="tx1"/>
              </a:solidFill>
              <a:latin typeface="微軟正黑體" panose="020B0604030504040204" pitchFamily="34" charset="-120"/>
              <a:ea typeface="微軟正黑體" panose="020B0604030504040204" pitchFamily="34" charset="-120"/>
              <a:cs typeface="Arial Unicode MS"/>
            </a:endParaRPr>
          </a:p>
          <a:p>
            <a:endParaRPr lang="zh-TW" altLang="en-US" sz="2000" dirty="0">
              <a:solidFill>
                <a:schemeClr val="tx1"/>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634212654"/>
              </p:ext>
            </p:extLst>
          </p:nvPr>
        </p:nvGraphicFramePr>
        <p:xfrm>
          <a:off x="323528" y="3208270"/>
          <a:ext cx="3384377" cy="2080160"/>
        </p:xfrm>
        <a:graphic>
          <a:graphicData uri="http://schemas.openxmlformats.org/drawingml/2006/table">
            <a:tbl>
              <a:tblPr firstRow="1" bandRow="1">
                <a:tableStyleId>{93296810-A885-4BE3-A3E7-6D5BEEA58F35}</a:tableStyleId>
              </a:tblPr>
              <a:tblGrid>
                <a:gridCol w="662161">
                  <a:extLst>
                    <a:ext uri="{9D8B030D-6E8A-4147-A177-3AD203B41FA5}">
                      <a16:colId xmlns:a16="http://schemas.microsoft.com/office/drawing/2014/main" xmlns="" val="20000"/>
                    </a:ext>
                  </a:extLst>
                </a:gridCol>
                <a:gridCol w="1103601">
                  <a:extLst>
                    <a:ext uri="{9D8B030D-6E8A-4147-A177-3AD203B41FA5}">
                      <a16:colId xmlns:a16="http://schemas.microsoft.com/office/drawing/2014/main" xmlns="" val="20001"/>
                    </a:ext>
                  </a:extLst>
                </a:gridCol>
                <a:gridCol w="1618615">
                  <a:extLst>
                    <a:ext uri="{9D8B030D-6E8A-4147-A177-3AD203B41FA5}">
                      <a16:colId xmlns:a16="http://schemas.microsoft.com/office/drawing/2014/main" xmlns="" val="20002"/>
                    </a:ext>
                  </a:extLst>
                </a:gridCol>
              </a:tblGrid>
              <a:tr h="737918">
                <a:tc>
                  <a:txBody>
                    <a:bodyPr/>
                    <a:lstStyle/>
                    <a:p>
                      <a:r>
                        <a:rPr lang="zh-TW" altLang="en-US" dirty="0" smtClean="0"/>
                        <a:t>地號</a:t>
                      </a:r>
                      <a:endParaRPr lang="zh-TW" altLang="en-US" dirty="0"/>
                    </a:p>
                  </a:txBody>
                  <a:tcPr/>
                </a:tc>
                <a:tc>
                  <a:txBody>
                    <a:bodyPr/>
                    <a:lstStyle/>
                    <a:p>
                      <a:r>
                        <a:rPr lang="zh-TW" altLang="en-US" dirty="0" smtClean="0"/>
                        <a:t>持分</a:t>
                      </a:r>
                      <a:endParaRPr lang="en-US" altLang="zh-TW" dirty="0" smtClean="0"/>
                    </a:p>
                    <a:p>
                      <a:r>
                        <a:rPr lang="zh-TW" altLang="en-US" dirty="0" smtClean="0"/>
                        <a:t>面積</a:t>
                      </a:r>
                      <a:r>
                        <a:rPr lang="en-US" altLang="zh-TW" dirty="0" smtClean="0"/>
                        <a:t>(</a:t>
                      </a:r>
                      <a:r>
                        <a:rPr lang="en-US" altLang="zh-TW" sz="1800" kern="1200" dirty="0" smtClean="0">
                          <a:effectLst/>
                        </a:rPr>
                        <a:t>m</a:t>
                      </a:r>
                      <a:r>
                        <a:rPr lang="en-US" altLang="zh-TW" sz="1800" kern="1200" baseline="30000" dirty="0" smtClean="0">
                          <a:effectLst/>
                        </a:rPr>
                        <a:t>2</a:t>
                      </a:r>
                      <a:r>
                        <a:rPr lang="zh-TW" altLang="en-US" sz="1800" kern="1200" baseline="0" dirty="0" smtClean="0">
                          <a:effectLst/>
                        </a:rPr>
                        <a:t> </a:t>
                      </a:r>
                      <a:r>
                        <a:rPr lang="en-US" altLang="zh-TW" sz="1800" kern="1200" baseline="0" dirty="0" smtClean="0">
                          <a:effectLst/>
                        </a:rPr>
                        <a:t>)</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土地漲價</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總數額</a:t>
                      </a:r>
                      <a:r>
                        <a:rPr lang="en-US" altLang="zh-TW" dirty="0" smtClean="0"/>
                        <a:t>(</a:t>
                      </a:r>
                      <a:r>
                        <a:rPr lang="zh-TW" altLang="en-US" dirty="0" smtClean="0"/>
                        <a:t>元</a:t>
                      </a:r>
                      <a:r>
                        <a:rPr lang="en-US" altLang="zh-TW" dirty="0" smtClean="0"/>
                        <a:t>)</a:t>
                      </a:r>
                      <a:endParaRPr lang="zh-TW" altLang="en-US" dirty="0" smtClean="0"/>
                    </a:p>
                  </a:txBody>
                  <a:tcPr/>
                </a:tc>
                <a:extLst>
                  <a:ext uri="{0D108BD9-81ED-4DB2-BD59-A6C34878D82A}">
                    <a16:rowId xmlns:a16="http://schemas.microsoft.com/office/drawing/2014/main" xmlns="" val="10000"/>
                  </a:ext>
                </a:extLst>
              </a:tr>
              <a:tr h="416467">
                <a:tc>
                  <a:txBody>
                    <a:bodyPr/>
                    <a:lstStyle/>
                    <a:p>
                      <a:pPr algn="ctr"/>
                      <a:r>
                        <a:rPr lang="en-US" altLang="zh-TW" dirty="0" smtClean="0"/>
                        <a:t>A</a:t>
                      </a:r>
                      <a:endParaRPr lang="zh-TW" altLang="en-US" dirty="0"/>
                    </a:p>
                  </a:txBody>
                  <a:tcPr/>
                </a:tc>
                <a:tc>
                  <a:txBody>
                    <a:bodyPr/>
                    <a:lstStyle/>
                    <a:p>
                      <a:pPr algn="r"/>
                      <a:r>
                        <a:rPr lang="en-US" altLang="zh-TW" dirty="0" smtClean="0"/>
                        <a:t>15</a:t>
                      </a:r>
                      <a:endParaRPr lang="zh-TW" altLang="en-US" dirty="0"/>
                    </a:p>
                  </a:txBody>
                  <a:tcPr/>
                </a:tc>
                <a:tc>
                  <a:txBody>
                    <a:bodyPr/>
                    <a:lstStyle/>
                    <a:p>
                      <a:pPr algn="r"/>
                      <a:r>
                        <a:rPr lang="en-US" altLang="zh-TW" dirty="0" smtClean="0"/>
                        <a:t>1,000,000</a:t>
                      </a:r>
                      <a:endParaRPr lang="zh-TW" altLang="en-US" dirty="0"/>
                    </a:p>
                  </a:txBody>
                  <a:tcPr/>
                </a:tc>
                <a:extLst>
                  <a:ext uri="{0D108BD9-81ED-4DB2-BD59-A6C34878D82A}">
                    <a16:rowId xmlns:a16="http://schemas.microsoft.com/office/drawing/2014/main" xmlns="" val="10001"/>
                  </a:ext>
                </a:extLst>
              </a:tr>
              <a:tr h="416467">
                <a:tc>
                  <a:txBody>
                    <a:bodyPr/>
                    <a:lstStyle/>
                    <a:p>
                      <a:pPr algn="ctr"/>
                      <a:r>
                        <a:rPr lang="en-US" altLang="zh-TW" dirty="0" smtClean="0"/>
                        <a:t>B</a:t>
                      </a:r>
                      <a:endParaRPr lang="zh-TW" altLang="en-US" dirty="0"/>
                    </a:p>
                  </a:txBody>
                  <a:tcPr/>
                </a:tc>
                <a:tc>
                  <a:txBody>
                    <a:bodyPr/>
                    <a:lstStyle/>
                    <a:p>
                      <a:pPr algn="r"/>
                      <a:r>
                        <a:rPr lang="en-US" altLang="zh-TW" dirty="0" smtClean="0"/>
                        <a:t>150</a:t>
                      </a:r>
                      <a:endParaRPr lang="zh-TW" altLang="en-US" dirty="0"/>
                    </a:p>
                  </a:txBody>
                  <a:tcPr/>
                </a:tc>
                <a:tc>
                  <a:txBody>
                    <a:bodyPr/>
                    <a:lstStyle/>
                    <a:p>
                      <a:pPr algn="r"/>
                      <a:r>
                        <a:rPr lang="en-US" altLang="zh-TW" dirty="0" smtClean="0"/>
                        <a:t>2,300,000</a:t>
                      </a:r>
                      <a:endParaRPr lang="zh-TW" altLang="en-US" dirty="0"/>
                    </a:p>
                  </a:txBody>
                  <a:tcPr/>
                </a:tc>
                <a:extLst>
                  <a:ext uri="{0D108BD9-81ED-4DB2-BD59-A6C34878D82A}">
                    <a16:rowId xmlns:a16="http://schemas.microsoft.com/office/drawing/2014/main" xmlns="" val="10002"/>
                  </a:ext>
                </a:extLst>
              </a:tr>
              <a:tr h="509308">
                <a:tc>
                  <a:txBody>
                    <a:bodyPr/>
                    <a:lstStyle/>
                    <a:p>
                      <a:pPr algn="ctr"/>
                      <a:r>
                        <a:rPr lang="en-US" altLang="zh-TW" dirty="0" smtClean="0"/>
                        <a:t>C</a:t>
                      </a:r>
                      <a:endParaRPr lang="zh-TW" altLang="en-US" dirty="0"/>
                    </a:p>
                  </a:txBody>
                  <a:tcPr/>
                </a:tc>
                <a:tc>
                  <a:txBody>
                    <a:bodyPr/>
                    <a:lstStyle/>
                    <a:p>
                      <a:pPr algn="r"/>
                      <a:r>
                        <a:rPr lang="en-US" altLang="zh-TW" dirty="0" smtClean="0"/>
                        <a:t>35</a:t>
                      </a:r>
                      <a:endParaRPr lang="zh-TW" altLang="en-US" dirty="0"/>
                    </a:p>
                  </a:txBody>
                  <a:tcPr/>
                </a:tc>
                <a:tc>
                  <a:txBody>
                    <a:bodyPr/>
                    <a:lstStyle/>
                    <a:p>
                      <a:pPr algn="r"/>
                      <a:r>
                        <a:rPr lang="en-US" altLang="zh-TW" dirty="0" smtClean="0"/>
                        <a:t>100,000</a:t>
                      </a:r>
                      <a:endParaRPr lang="zh-TW" altLang="en-US" dirty="0"/>
                    </a:p>
                  </a:txBody>
                  <a:tcPr/>
                </a:tc>
                <a:extLst>
                  <a:ext uri="{0D108BD9-81ED-4DB2-BD59-A6C34878D82A}">
                    <a16:rowId xmlns:a16="http://schemas.microsoft.com/office/drawing/2014/main" xmlns="" val="10003"/>
                  </a:ext>
                </a:extLst>
              </a:tr>
            </a:tbl>
          </a:graphicData>
        </a:graphic>
      </p:graphicFrame>
      <p:sp>
        <p:nvSpPr>
          <p:cNvPr id="6" name="文字方塊 5"/>
          <p:cNvSpPr txBox="1"/>
          <p:nvPr/>
        </p:nvSpPr>
        <p:spPr>
          <a:xfrm>
            <a:off x="323528" y="2712933"/>
            <a:ext cx="4930825"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zh-TW" altLang="en-US" dirty="0" smtClean="0"/>
              <a:t>自用住宅稅率計算</a:t>
            </a:r>
            <a:r>
              <a:rPr lang="en-US" altLang="zh-TW" dirty="0" smtClean="0"/>
              <a:t>=</a:t>
            </a:r>
            <a:r>
              <a:rPr lang="zh-TW" altLang="en-US" dirty="0" smtClean="0"/>
              <a:t>土地</a:t>
            </a:r>
            <a:r>
              <a:rPr lang="zh-TW" altLang="en-US" dirty="0"/>
              <a:t>漲價總</a:t>
            </a:r>
            <a:r>
              <a:rPr lang="zh-TW" altLang="en-US" dirty="0" smtClean="0"/>
              <a:t>數額</a:t>
            </a:r>
            <a:r>
              <a:rPr lang="en-US" altLang="zh-TW" dirty="0" smtClean="0"/>
              <a:t>× </a:t>
            </a:r>
            <a:r>
              <a:rPr lang="zh-TW" altLang="en-US" dirty="0"/>
              <a:t>稅率</a:t>
            </a:r>
            <a:r>
              <a:rPr lang="en-US" altLang="zh-TW" dirty="0"/>
              <a:t>(10</a:t>
            </a:r>
            <a:r>
              <a:rPr lang="en-US" altLang="zh-TW" dirty="0" smtClean="0"/>
              <a:t>%)</a:t>
            </a:r>
            <a:endParaRPr lang="zh-TW" altLang="en-US" dirty="0"/>
          </a:p>
        </p:txBody>
      </p:sp>
      <p:sp>
        <p:nvSpPr>
          <p:cNvPr id="9" name="文字方塊 8"/>
          <p:cNvSpPr txBox="1"/>
          <p:nvPr/>
        </p:nvSpPr>
        <p:spPr>
          <a:xfrm>
            <a:off x="3717233" y="3729811"/>
            <a:ext cx="4464497" cy="1077218"/>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cs typeface="Arial Unicode MS"/>
              </a:rPr>
              <a:t> </a:t>
            </a:r>
            <a:r>
              <a:rPr lang="zh-TW" altLang="en-US" b="1" dirty="0">
                <a:latin typeface="微軟正黑體" panose="020B0604030504040204" pitchFamily="34" charset="-120"/>
                <a:ea typeface="微軟正黑體" panose="020B0604030504040204" pitchFamily="34" charset="-120"/>
                <a:cs typeface="Arial Unicode MS"/>
              </a:rPr>
              <a:t>楊小姐應納土增稅稅額為</a:t>
            </a:r>
            <a:r>
              <a:rPr lang="en-US" altLang="zh-TW" b="1" dirty="0" smtClean="0">
                <a:latin typeface="微軟正黑體" panose="020B0604030504040204" pitchFamily="34" charset="-120"/>
                <a:ea typeface="微軟正黑體" panose="020B0604030504040204" pitchFamily="34" charset="-120"/>
                <a:cs typeface="Arial Unicode MS"/>
              </a:rPr>
              <a:t>:</a:t>
            </a:r>
            <a:r>
              <a:rPr lang="zh-TW" altLang="en-US" b="1" dirty="0" smtClean="0">
                <a:latin typeface="微軟正黑體" panose="020B0604030504040204" pitchFamily="34" charset="-120"/>
                <a:ea typeface="微軟正黑體" panose="020B0604030504040204" pitchFamily="34" charset="-120"/>
                <a:cs typeface="Arial Unicode MS"/>
              </a:rPr>
              <a:t>                                               </a:t>
            </a:r>
            <a:r>
              <a:rPr lang="en-US" altLang="zh-TW" dirty="0" smtClean="0">
                <a:latin typeface="微軟正黑體" panose="020B0604030504040204" pitchFamily="34" charset="-120"/>
                <a:ea typeface="微軟正黑體" panose="020B0604030504040204" pitchFamily="34" charset="-120"/>
                <a:cs typeface="Arial Unicode MS"/>
              </a:rPr>
              <a:t>(100</a:t>
            </a:r>
            <a:r>
              <a:rPr lang="zh-TW" altLang="en-US" dirty="0" smtClean="0">
                <a:latin typeface="微軟正黑體" panose="020B0604030504040204" pitchFamily="34" charset="-120"/>
                <a:ea typeface="微軟正黑體" panose="020B0604030504040204" pitchFamily="34" charset="-120"/>
                <a:cs typeface="Arial Unicode MS"/>
              </a:rPr>
              <a:t>萬</a:t>
            </a:r>
            <a:r>
              <a:rPr lang="en-US" altLang="zh-TW" dirty="0" smtClean="0">
                <a:latin typeface="微軟正黑體" panose="020B0604030504040204" pitchFamily="34" charset="-120"/>
                <a:ea typeface="微軟正黑體" panose="020B0604030504040204" pitchFamily="34" charset="-120"/>
                <a:cs typeface="Arial Unicode MS"/>
              </a:rPr>
              <a:t>+230</a:t>
            </a:r>
            <a:r>
              <a:rPr lang="zh-TW" altLang="en-US" dirty="0" smtClean="0">
                <a:latin typeface="微軟正黑體" panose="020B0604030504040204" pitchFamily="34" charset="-120"/>
                <a:ea typeface="微軟正黑體" panose="020B0604030504040204" pitchFamily="34" charset="-120"/>
                <a:cs typeface="Arial Unicode MS"/>
              </a:rPr>
              <a:t>萬</a:t>
            </a:r>
            <a:r>
              <a:rPr lang="en-US" altLang="zh-TW" dirty="0" smtClean="0">
                <a:latin typeface="微軟正黑體" panose="020B0604030504040204" pitchFamily="34" charset="-120"/>
                <a:ea typeface="微軟正黑體" panose="020B0604030504040204" pitchFamily="34" charset="-120"/>
                <a:cs typeface="Arial Unicode MS"/>
              </a:rPr>
              <a:t>+10</a:t>
            </a:r>
            <a:r>
              <a:rPr lang="zh-TW" altLang="en-US" dirty="0" smtClean="0">
                <a:latin typeface="微軟正黑體" panose="020B0604030504040204" pitchFamily="34" charset="-120"/>
                <a:ea typeface="微軟正黑體" panose="020B0604030504040204" pitchFamily="34" charset="-120"/>
                <a:cs typeface="Arial Unicode MS"/>
              </a:rPr>
              <a:t>萬</a:t>
            </a:r>
            <a:r>
              <a:rPr lang="en-US" altLang="zh-TW" dirty="0" smtClean="0">
                <a:latin typeface="微軟正黑體" panose="020B0604030504040204" pitchFamily="34" charset="-120"/>
                <a:ea typeface="微軟正黑體" panose="020B0604030504040204" pitchFamily="34" charset="-120"/>
                <a:cs typeface="Arial Unicode MS"/>
              </a:rPr>
              <a:t>)</a:t>
            </a:r>
            <a:r>
              <a:rPr lang="en-US" altLang="zh-TW" dirty="0" smtClean="0">
                <a:latin typeface="微軟正黑體" panose="020B0604030504040204" pitchFamily="34" charset="-120"/>
                <a:ea typeface="微軟正黑體" panose="020B0604030504040204" pitchFamily="34" charset="-120"/>
              </a:rPr>
              <a:t> × 10%</a:t>
            </a:r>
          </a:p>
          <a:p>
            <a:r>
              <a:rPr lang="en-US" altLang="zh-TW" dirty="0" smtClean="0">
                <a:latin typeface="微軟正黑體" panose="020B0604030504040204" pitchFamily="34" charset="-120"/>
                <a:ea typeface="微軟正黑體" panose="020B0604030504040204" pitchFamily="34" charset="-120"/>
              </a:rPr>
              <a:t>=</a:t>
            </a:r>
            <a:r>
              <a:rPr lang="en-US" altLang="zh-TW" sz="2800" b="1" dirty="0" smtClean="0">
                <a:solidFill>
                  <a:srgbClr val="FF0000"/>
                </a:solidFill>
                <a:latin typeface="微軟正黑體" panose="020B0604030504040204" pitchFamily="34" charset="-120"/>
                <a:ea typeface="微軟正黑體" panose="020B0604030504040204" pitchFamily="34" charset="-120"/>
              </a:rPr>
              <a:t>34</a:t>
            </a:r>
            <a:r>
              <a:rPr lang="zh-TW" altLang="en-US" sz="2800" b="1" dirty="0" smtClean="0">
                <a:solidFill>
                  <a:srgbClr val="FF0000"/>
                </a:solidFill>
                <a:latin typeface="微軟正黑體" panose="020B0604030504040204" pitchFamily="34" charset="-120"/>
                <a:ea typeface="微軟正黑體" panose="020B0604030504040204" pitchFamily="34" charset="-120"/>
              </a:rPr>
              <a:t>萬</a:t>
            </a:r>
            <a:r>
              <a:rPr lang="en-US" altLang="zh-TW" sz="2000" b="1" dirty="0" smtClean="0">
                <a:solidFill>
                  <a:srgbClr val="FF0000"/>
                </a:solidFill>
                <a:latin typeface="微軟正黑體" panose="020B0604030504040204" pitchFamily="34" charset="-120"/>
                <a:ea typeface="微軟正黑體" panose="020B0604030504040204" pitchFamily="34" charset="-120"/>
              </a:rPr>
              <a:t>(</a:t>
            </a:r>
            <a:r>
              <a:rPr lang="zh-TW" altLang="en-US" sz="2000" b="1" dirty="0" smtClean="0">
                <a:solidFill>
                  <a:srgbClr val="FF0000"/>
                </a:solidFill>
                <a:latin typeface="微軟正黑體" panose="020B0604030504040204" pitchFamily="34" charset="-120"/>
                <a:ea typeface="微軟正黑體" panose="020B0604030504040204" pitchFamily="34" charset="-120"/>
              </a:rPr>
              <a:t>元</a:t>
            </a:r>
            <a:r>
              <a:rPr lang="en-US" altLang="zh-TW" sz="2000" b="1" dirty="0" smtClean="0">
                <a:solidFill>
                  <a:srgbClr val="FF0000"/>
                </a:solidFill>
                <a:latin typeface="微軟正黑體" panose="020B0604030504040204" pitchFamily="34" charset="-120"/>
                <a:ea typeface="微軟正黑體" panose="020B0604030504040204" pitchFamily="34" charset="-120"/>
              </a:rPr>
              <a:t>)</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83366" y="5640153"/>
            <a:ext cx="468052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TW" altLang="en-US" sz="1200" dirty="0"/>
              <a:t>按一般用地土地稅率預估</a:t>
            </a:r>
            <a:r>
              <a:rPr lang="zh-TW" altLang="en-US" sz="1200" dirty="0" smtClean="0"/>
              <a:t>稅額</a:t>
            </a:r>
            <a:r>
              <a:rPr lang="en-US" altLang="zh-TW" sz="1200" dirty="0" smtClean="0"/>
              <a:t>(</a:t>
            </a:r>
            <a:r>
              <a:rPr lang="zh-TW" altLang="en-US" sz="1200" dirty="0" smtClean="0"/>
              <a:t>持有期間</a:t>
            </a:r>
            <a:r>
              <a:rPr lang="en-US" altLang="zh-TW" sz="1200" dirty="0" smtClean="0"/>
              <a:t>20</a:t>
            </a:r>
            <a:r>
              <a:rPr lang="zh-TW" altLang="en-US" sz="1200" dirty="0" smtClean="0"/>
              <a:t>年以下</a:t>
            </a:r>
            <a:r>
              <a:rPr lang="en-US" altLang="zh-TW" sz="1200" dirty="0" smtClean="0"/>
              <a:t>&amp;</a:t>
            </a:r>
            <a:r>
              <a:rPr lang="zh-TW" altLang="en-US" sz="1200" dirty="0" smtClean="0"/>
              <a:t>稅級別為第一級 </a:t>
            </a:r>
            <a:endParaRPr lang="en-US" altLang="zh-TW" sz="1200" dirty="0" smtClean="0"/>
          </a:p>
          <a:p>
            <a:r>
              <a:rPr lang="zh-TW" altLang="en-US" sz="1200" dirty="0" smtClean="0"/>
              <a:t>＝</a:t>
            </a:r>
            <a:r>
              <a:rPr lang="zh-TW" altLang="en-US" sz="1200" dirty="0"/>
              <a:t>土地漲價總</a:t>
            </a:r>
            <a:r>
              <a:rPr lang="zh-TW" altLang="en-US" sz="1200" dirty="0" smtClean="0"/>
              <a:t>數額</a:t>
            </a:r>
            <a:r>
              <a:rPr lang="en-US" altLang="zh-TW" sz="1200" dirty="0" smtClean="0"/>
              <a:t> </a:t>
            </a:r>
            <a:r>
              <a:rPr lang="en-US" altLang="zh-TW" sz="1200" dirty="0"/>
              <a:t>× </a:t>
            </a:r>
            <a:r>
              <a:rPr lang="zh-TW" altLang="en-US" sz="1200" dirty="0"/>
              <a:t>稅率 </a:t>
            </a:r>
            <a:r>
              <a:rPr lang="en-US" altLang="zh-TW" sz="1200" dirty="0"/>
              <a:t>( </a:t>
            </a:r>
            <a:r>
              <a:rPr lang="en-US" altLang="zh-TW" sz="1200" dirty="0" smtClean="0"/>
              <a:t>20%</a:t>
            </a:r>
            <a:r>
              <a:rPr lang="en-US" altLang="zh-TW" sz="1200" dirty="0"/>
              <a:t> ) </a:t>
            </a:r>
            <a:r>
              <a:rPr lang="zh-TW" altLang="en-US" sz="1200" dirty="0"/>
              <a:t>－ 按物價指數調整後原規定地價或前次移轉現</a:t>
            </a:r>
            <a:r>
              <a:rPr lang="zh-TW" altLang="en-US" sz="1200" dirty="0" smtClean="0"/>
              <a:t>值</a:t>
            </a:r>
            <a:r>
              <a:rPr lang="en-US" altLang="zh-TW" sz="1200" dirty="0" smtClean="0"/>
              <a:t>× </a:t>
            </a:r>
            <a:r>
              <a:rPr lang="en-US" altLang="zh-TW" sz="1200" dirty="0"/>
              <a:t>( 0% )</a:t>
            </a:r>
            <a:endParaRPr lang="zh-TW" altLang="en-US" sz="1200" dirty="0"/>
          </a:p>
        </p:txBody>
      </p:sp>
      <p:sp>
        <p:nvSpPr>
          <p:cNvPr id="10" name="流程圖: 替代處理程序 9"/>
          <p:cNvSpPr/>
          <p:nvPr/>
        </p:nvSpPr>
        <p:spPr>
          <a:xfrm>
            <a:off x="5508104" y="5085184"/>
            <a:ext cx="3168494" cy="1240728"/>
          </a:xfrm>
          <a:prstGeom prst="flowChartAlternateProcess">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dirty="0" smtClean="0">
                <a:latin typeface="微軟正黑體" panose="020B0604030504040204" pitchFamily="34" charset="-120"/>
                <a:ea typeface="微軟正黑體" panose="020B0604030504040204" pitchFamily="34" charset="-120"/>
              </a:rPr>
              <a:t>若以一般土增稅稅額計算</a:t>
            </a:r>
            <a:r>
              <a:rPr lang="en-US" altLang="zh-TW" sz="1600" dirty="0" smtClean="0">
                <a:latin typeface="微軟正黑體" panose="020B0604030504040204" pitchFamily="34" charset="-120"/>
                <a:ea typeface="微軟正黑體" panose="020B0604030504040204" pitchFamily="34" charset="-120"/>
              </a:rPr>
              <a:t>:</a:t>
            </a:r>
          </a:p>
          <a:p>
            <a:pPr algn="ctr"/>
            <a:r>
              <a:rPr lang="en-US" altLang="zh-TW" sz="1600" dirty="0">
                <a:latin typeface="微軟正黑體" panose="020B0604030504040204" pitchFamily="34" charset="-120"/>
                <a:ea typeface="微軟正黑體" panose="020B0604030504040204" pitchFamily="34" charset="-120"/>
                <a:cs typeface="Arial Unicode MS"/>
              </a:rPr>
              <a:t>(100</a:t>
            </a:r>
            <a:r>
              <a:rPr lang="zh-TW" altLang="en-US" sz="1600" dirty="0">
                <a:latin typeface="微軟正黑體" panose="020B0604030504040204" pitchFamily="34" charset="-120"/>
                <a:ea typeface="微軟正黑體" panose="020B0604030504040204" pitchFamily="34" charset="-120"/>
                <a:cs typeface="Arial Unicode MS"/>
              </a:rPr>
              <a:t>萬</a:t>
            </a:r>
            <a:r>
              <a:rPr lang="en-US" altLang="zh-TW" sz="1600" dirty="0">
                <a:latin typeface="微軟正黑體" panose="020B0604030504040204" pitchFamily="34" charset="-120"/>
                <a:ea typeface="微軟正黑體" panose="020B0604030504040204" pitchFamily="34" charset="-120"/>
                <a:cs typeface="Arial Unicode MS"/>
              </a:rPr>
              <a:t>+230</a:t>
            </a:r>
            <a:r>
              <a:rPr lang="zh-TW" altLang="en-US" sz="1600" dirty="0">
                <a:latin typeface="微軟正黑體" panose="020B0604030504040204" pitchFamily="34" charset="-120"/>
                <a:ea typeface="微軟正黑體" panose="020B0604030504040204" pitchFamily="34" charset="-120"/>
                <a:cs typeface="Arial Unicode MS"/>
              </a:rPr>
              <a:t>萬</a:t>
            </a:r>
            <a:r>
              <a:rPr lang="en-US" altLang="zh-TW" sz="1600" dirty="0">
                <a:latin typeface="微軟正黑體" panose="020B0604030504040204" pitchFamily="34" charset="-120"/>
                <a:ea typeface="微軟正黑體" panose="020B0604030504040204" pitchFamily="34" charset="-120"/>
                <a:cs typeface="Arial Unicode MS"/>
              </a:rPr>
              <a:t>+10</a:t>
            </a:r>
            <a:r>
              <a:rPr lang="zh-TW" altLang="en-US" sz="1600" dirty="0">
                <a:latin typeface="微軟正黑體" panose="020B0604030504040204" pitchFamily="34" charset="-120"/>
                <a:ea typeface="微軟正黑體" panose="020B0604030504040204" pitchFamily="34" charset="-120"/>
                <a:cs typeface="Arial Unicode MS"/>
              </a:rPr>
              <a:t>萬</a:t>
            </a:r>
            <a:r>
              <a:rPr lang="en-US" altLang="zh-TW" sz="1600" dirty="0" smtClean="0">
                <a:latin typeface="微軟正黑體" panose="020B0604030504040204" pitchFamily="34" charset="-120"/>
                <a:ea typeface="微軟正黑體" panose="020B0604030504040204" pitchFamily="34" charset="-120"/>
                <a:cs typeface="Arial Unicode MS"/>
              </a:rPr>
              <a:t>)</a:t>
            </a:r>
            <a:r>
              <a:rPr lang="en-US" altLang="zh-TW" sz="1600" dirty="0" smtClean="0">
                <a:latin typeface="微軟正黑體" panose="020B0604030504040204" pitchFamily="34" charset="-120"/>
                <a:ea typeface="微軟正黑體" panose="020B0604030504040204" pitchFamily="34" charset="-120"/>
              </a:rPr>
              <a:t>×20%-</a:t>
            </a:r>
            <a:r>
              <a:rPr lang="en-US" altLang="zh-TW" sz="2000" dirty="0" smtClean="0">
                <a:solidFill>
                  <a:schemeClr val="tx1"/>
                </a:solidFill>
                <a:latin typeface="微軟正黑體" panose="020B0604030504040204" pitchFamily="34" charset="-120"/>
                <a:ea typeface="微軟正黑體" panose="020B0604030504040204" pitchFamily="34" charset="-120"/>
              </a:rPr>
              <a:t>0=</a:t>
            </a:r>
            <a:r>
              <a:rPr lang="en-US" altLang="zh-TW" sz="2000" b="1" dirty="0">
                <a:solidFill>
                  <a:srgbClr val="FF0000"/>
                </a:solidFill>
                <a:latin typeface="微軟正黑體" panose="020B0604030504040204" pitchFamily="34" charset="-120"/>
                <a:ea typeface="微軟正黑體" panose="020B0604030504040204" pitchFamily="34" charset="-120"/>
              </a:rPr>
              <a:t> </a:t>
            </a:r>
            <a:r>
              <a:rPr lang="en-US" altLang="zh-TW" sz="2800" b="1" dirty="0" smtClean="0">
                <a:solidFill>
                  <a:srgbClr val="FF0000"/>
                </a:solidFill>
                <a:latin typeface="微軟正黑體" panose="020B0604030504040204" pitchFamily="34" charset="-120"/>
                <a:ea typeface="微軟正黑體" panose="020B0604030504040204" pitchFamily="34" charset="-120"/>
              </a:rPr>
              <a:t>68</a:t>
            </a:r>
            <a:r>
              <a:rPr lang="zh-TW" altLang="en-US" sz="2800" b="1" dirty="0" smtClean="0">
                <a:solidFill>
                  <a:srgbClr val="FF0000"/>
                </a:solidFill>
                <a:latin typeface="微軟正黑體" panose="020B0604030504040204" pitchFamily="34" charset="-120"/>
                <a:ea typeface="微軟正黑體" panose="020B0604030504040204" pitchFamily="34" charset="-120"/>
              </a:rPr>
              <a:t>萬</a:t>
            </a:r>
            <a:r>
              <a:rPr lang="en-US" altLang="zh-TW" sz="1600" dirty="0" smtClean="0">
                <a:solidFill>
                  <a:srgbClr val="FF0000"/>
                </a:solidFill>
                <a:latin typeface="微軟正黑體" panose="020B0604030504040204" pitchFamily="34" charset="-120"/>
                <a:ea typeface="微軟正黑體" panose="020B0604030504040204" pitchFamily="34" charset="-120"/>
              </a:rPr>
              <a:t>(</a:t>
            </a:r>
            <a:r>
              <a:rPr lang="zh-TW" altLang="en-US" sz="1600" dirty="0" smtClean="0">
                <a:solidFill>
                  <a:srgbClr val="FF0000"/>
                </a:solidFill>
                <a:latin typeface="微軟正黑體" panose="020B0604030504040204" pitchFamily="34" charset="-120"/>
                <a:ea typeface="微軟正黑體" panose="020B0604030504040204" pitchFamily="34" charset="-120"/>
              </a:rPr>
              <a:t>元</a:t>
            </a:r>
            <a:r>
              <a:rPr lang="en-US" altLang="zh-TW" sz="1600" dirty="0" smtClean="0">
                <a:solidFill>
                  <a:srgbClr val="FF0000"/>
                </a:solidFill>
                <a:latin typeface="微軟正黑體" panose="020B0604030504040204" pitchFamily="34" charset="-120"/>
                <a:ea typeface="微軟正黑體" panose="020B0604030504040204" pitchFamily="34" charset="-120"/>
              </a:rPr>
              <a:t>)</a:t>
            </a:r>
            <a:endParaRPr lang="en-US" altLang="zh-TW" sz="2000" dirty="0" smtClean="0">
              <a:solidFill>
                <a:srgbClr val="FF0000"/>
              </a:solidFill>
              <a:latin typeface="微軟正黑體" panose="020B0604030504040204" pitchFamily="34" charset="-120"/>
              <a:ea typeface="微軟正黑體" panose="020B0604030504040204" pitchFamily="34" charset="-120"/>
            </a:endParaRPr>
          </a:p>
        </p:txBody>
      </p:sp>
      <p:sp>
        <p:nvSpPr>
          <p:cNvPr id="12" name="向左箭號 11"/>
          <p:cNvSpPr/>
          <p:nvPr/>
        </p:nvSpPr>
        <p:spPr>
          <a:xfrm flipH="1">
            <a:off x="4860032" y="5747294"/>
            <a:ext cx="535012" cy="432048"/>
          </a:xfrm>
          <a:prstGeom prst="leftArrow">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3" name="七角星形 12"/>
          <p:cNvSpPr/>
          <p:nvPr/>
        </p:nvSpPr>
        <p:spPr>
          <a:xfrm rot="21200584">
            <a:off x="6218088" y="1958333"/>
            <a:ext cx="2853969" cy="1908867"/>
          </a:xfrm>
          <a:prstGeom prst="star7">
            <a:avLst/>
          </a:prstGeom>
          <a:solidFill>
            <a:srgbClr val="FF0000"/>
          </a:solidFill>
          <a:ln>
            <a:solidFill>
              <a:srgbClr val="00206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ltLang="zh-TW" dirty="0" smtClean="0"/>
          </a:p>
          <a:p>
            <a:pPr algn="ctr"/>
            <a:endParaRPr lang="en-US" altLang="zh-TW" dirty="0" smtClean="0">
              <a:latin typeface="華康方圓體W7" panose="040B0709000000000000" pitchFamily="81" charset="-120"/>
              <a:ea typeface="華康方圓體W7" panose="040B0709000000000000" pitchFamily="81" charset="-120"/>
            </a:endParaRPr>
          </a:p>
          <a:p>
            <a:pPr algn="ctr"/>
            <a:r>
              <a:rPr lang="zh-TW" altLang="en-US" sz="2000" dirty="0" smtClean="0">
                <a:solidFill>
                  <a:srgbClr val="3513FF"/>
                </a:solidFill>
                <a:latin typeface="華康方圓體W7" panose="040B0709000000000000" pitchFamily="81" charset="-120"/>
                <a:ea typeface="華康方圓體W7" panose="040B0709000000000000" pitchFamily="81" charset="-120"/>
              </a:rPr>
              <a:t>兩者間相差</a:t>
            </a:r>
            <a:r>
              <a:rPr lang="en-US" altLang="zh-TW" sz="2000" dirty="0" smtClean="0">
                <a:solidFill>
                  <a:srgbClr val="3513FF"/>
                </a:solidFill>
                <a:latin typeface="華康方圓體W7" panose="040B0709000000000000" pitchFamily="81" charset="-120"/>
                <a:ea typeface="華康方圓體W7" panose="040B0709000000000000" pitchFamily="81" charset="-120"/>
              </a:rPr>
              <a:t>:</a:t>
            </a:r>
            <a:endParaRPr lang="en-US" altLang="zh-TW" dirty="0" smtClean="0">
              <a:latin typeface="華康方圓體W7" panose="040B0709000000000000" pitchFamily="81" charset="-120"/>
              <a:ea typeface="華康方圓體W7" panose="040B0709000000000000" pitchFamily="81" charset="-120"/>
            </a:endParaRPr>
          </a:p>
          <a:p>
            <a:pPr algn="ctr"/>
            <a:r>
              <a:rPr lang="en-US" altLang="zh-TW" sz="4400" dirty="0" smtClean="0">
                <a:solidFill>
                  <a:srgbClr val="3513FF"/>
                </a:solidFill>
                <a:latin typeface="華康方圓體W7" panose="040B0709000000000000" pitchFamily="81" charset="-120"/>
                <a:ea typeface="華康方圓體W7" panose="040B0709000000000000" pitchFamily="81" charset="-120"/>
              </a:rPr>
              <a:t>34</a:t>
            </a:r>
            <a:r>
              <a:rPr lang="zh-TW" altLang="en-US" sz="3200" dirty="0" smtClean="0">
                <a:solidFill>
                  <a:srgbClr val="3513FF"/>
                </a:solidFill>
                <a:latin typeface="華康方圓體W7" panose="040B0709000000000000" pitchFamily="81" charset="-120"/>
                <a:ea typeface="華康方圓體W7" panose="040B0709000000000000" pitchFamily="81" charset="-120"/>
              </a:rPr>
              <a:t>萬元</a:t>
            </a:r>
            <a:endParaRPr lang="en-US" altLang="zh-TW" dirty="0" smtClean="0">
              <a:solidFill>
                <a:srgbClr val="3513FF"/>
              </a:solidFill>
              <a:latin typeface="華康方圓體W7" panose="040B0709000000000000" pitchFamily="81" charset="-120"/>
              <a:ea typeface="華康方圓體W7" panose="040B0709000000000000" pitchFamily="81" charset="-120"/>
            </a:endParaRPr>
          </a:p>
          <a:p>
            <a:pPr algn="ctr"/>
            <a:endParaRPr lang="zh-TW" altLang="en-US" dirty="0"/>
          </a:p>
        </p:txBody>
      </p:sp>
    </p:spTree>
    <p:extLst>
      <p:ext uri="{BB962C8B-B14F-4D97-AF65-F5344CB8AC3E}">
        <p14:creationId xmlns:p14="http://schemas.microsoft.com/office/powerpoint/2010/main" val="14463166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p:txBody>
          <a:bodyPr vert="horz" lIns="91440" tIns="45720" rIns="91440" bIns="45720" rtlCol="0" anchor="ctr">
            <a:normAutofit/>
          </a:bodyPr>
          <a:lstStyle/>
          <a:p>
            <a:r>
              <a:rPr lang="zh-TW" altLang="en-US" sz="4000" b="1" dirty="0">
                <a:latin typeface="微軟正黑體" panose="020B0604030504040204" pitchFamily="34" charset="-120"/>
                <a:ea typeface="微軟正黑體" panose="020B0604030504040204" pitchFamily="34" charset="-120"/>
              </a:rPr>
              <a:t>貳、移轉稅</a:t>
            </a:r>
          </a:p>
        </p:txBody>
      </p:sp>
      <p:sp>
        <p:nvSpPr>
          <p:cNvPr id="3" name="內容版面配置區 2"/>
          <p:cNvSpPr>
            <a:spLocks noGrp="1"/>
          </p:cNvSpPr>
          <p:nvPr>
            <p:ph idx="1"/>
          </p:nvPr>
        </p:nvSpPr>
        <p:spPr>
          <a:xfrm>
            <a:off x="755576" y="1317340"/>
            <a:ext cx="8229600" cy="2044824"/>
          </a:xfrm>
        </p:spPr>
        <p:txBody>
          <a:bodyPr vert="horz" lIns="91440" tIns="45720" rIns="91440" bIns="45720" rtlCol="0">
            <a:normAutofit/>
          </a:bodyPr>
          <a:lstStyle/>
          <a:p>
            <a:pPr marL="0" indent="0">
              <a:buNone/>
            </a:pPr>
            <a:r>
              <a:rPr lang="zh-TW" altLang="en-US" sz="2600" b="1" dirty="0">
                <a:latin typeface="微軟正黑體" panose="020B0604030504040204" pitchFamily="34" charset="-120"/>
                <a:ea typeface="微軟正黑體" panose="020B0604030504040204" pitchFamily="34" charset="-120"/>
              </a:rPr>
              <a:t>◎</a:t>
            </a:r>
            <a:r>
              <a:rPr lang="zh-TW" altLang="en-US" sz="2600" b="1" dirty="0" smtClean="0">
                <a:latin typeface="微軟正黑體" panose="020B0604030504040204" pitchFamily="34" charset="-120"/>
                <a:ea typeface="微軟正黑體" panose="020B0604030504040204" pitchFamily="34" charset="-120"/>
              </a:rPr>
              <a:t>土地增值稅</a:t>
            </a:r>
            <a:r>
              <a:rPr lang="en-US" altLang="zh-TW" sz="2600" b="1" dirty="0" smtClean="0">
                <a:latin typeface="微軟正黑體" panose="020B0604030504040204" pitchFamily="34" charset="-120"/>
                <a:ea typeface="微軟正黑體" panose="020B0604030504040204" pitchFamily="34" charset="-120"/>
              </a:rPr>
              <a:t>-</a:t>
            </a:r>
            <a:r>
              <a:rPr lang="zh-TW" altLang="zh-TW" sz="2600" b="1" dirty="0" smtClean="0">
                <a:latin typeface="微軟正黑體" panose="020B0604030504040204" pitchFamily="34" charset="-120"/>
                <a:ea typeface="微軟正黑體" panose="020B0604030504040204" pitchFamily="34" charset="-120"/>
              </a:rPr>
              <a:t>重</a:t>
            </a:r>
            <a:r>
              <a:rPr lang="zh-TW" altLang="zh-TW" sz="2600" b="1" dirty="0">
                <a:latin typeface="微軟正黑體" panose="020B0604030504040204" pitchFamily="34" charset="-120"/>
                <a:ea typeface="微軟正黑體" panose="020B0604030504040204" pitchFamily="34" charset="-120"/>
              </a:rPr>
              <a:t>購退稅</a:t>
            </a:r>
          </a:p>
          <a:p>
            <a:pPr marL="0" indent="0">
              <a:buNone/>
            </a:pPr>
            <a:endParaRPr lang="zh-TW" altLang="en-US" sz="2600" dirty="0">
              <a:latin typeface="微軟正黑體" panose="020B0604030504040204" pitchFamily="34" charset="-120"/>
              <a:ea typeface="微軟正黑體" panose="020B0604030504040204" pitchFamily="34" charset="-120"/>
            </a:endParaRPr>
          </a:p>
        </p:txBody>
      </p:sp>
      <p:graphicFrame>
        <p:nvGraphicFramePr>
          <p:cNvPr id="35" name="表格 34"/>
          <p:cNvGraphicFramePr>
            <a:graphicFrameLocks noGrp="1"/>
          </p:cNvGraphicFramePr>
          <p:nvPr>
            <p:extLst>
              <p:ext uri="{D42A27DB-BD31-4B8C-83A1-F6EECF244321}">
                <p14:modId xmlns:p14="http://schemas.microsoft.com/office/powerpoint/2010/main" val="4067601054"/>
              </p:ext>
            </p:extLst>
          </p:nvPr>
        </p:nvGraphicFramePr>
        <p:xfrm>
          <a:off x="971600" y="2189786"/>
          <a:ext cx="7493319" cy="4176462"/>
        </p:xfrm>
        <a:graphic>
          <a:graphicData uri="http://schemas.openxmlformats.org/drawingml/2006/table">
            <a:tbl>
              <a:tblPr firstRow="1" bandRow="1">
                <a:tableStyleId>{21E4AEA4-8DFA-4A89-87EB-49C32662AFE0}</a:tableStyleId>
              </a:tblPr>
              <a:tblGrid>
                <a:gridCol w="428024">
                  <a:extLst>
                    <a:ext uri="{9D8B030D-6E8A-4147-A177-3AD203B41FA5}">
                      <a16:colId xmlns:a16="http://schemas.microsoft.com/office/drawing/2014/main" xmlns="" val="20000"/>
                    </a:ext>
                  </a:extLst>
                </a:gridCol>
                <a:gridCol w="1253735">
                  <a:extLst>
                    <a:ext uri="{9D8B030D-6E8A-4147-A177-3AD203B41FA5}">
                      <a16:colId xmlns:a16="http://schemas.microsoft.com/office/drawing/2014/main" xmlns="" val="20001"/>
                    </a:ext>
                  </a:extLst>
                </a:gridCol>
                <a:gridCol w="5811560">
                  <a:extLst>
                    <a:ext uri="{9D8B030D-6E8A-4147-A177-3AD203B41FA5}">
                      <a16:colId xmlns:a16="http://schemas.microsoft.com/office/drawing/2014/main" xmlns="" val="20002"/>
                    </a:ext>
                  </a:extLst>
                </a:gridCol>
              </a:tblGrid>
              <a:tr h="58347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3200" kern="100" dirty="0" smtClean="0">
                          <a:solidFill>
                            <a:srgbClr val="FFFF00"/>
                          </a:solidFill>
                          <a:latin typeface="微軟正黑體" panose="020B0604030504040204" pitchFamily="34" charset="-120"/>
                          <a:ea typeface="微軟正黑體" panose="020B0604030504040204" pitchFamily="34" charset="-120"/>
                          <a:cs typeface="Times New Roman"/>
                        </a:rPr>
                        <a:t>(</a:t>
                      </a:r>
                      <a:r>
                        <a:rPr lang="zh-TW" altLang="en-US" sz="3200" kern="100" dirty="0" smtClean="0">
                          <a:solidFill>
                            <a:srgbClr val="FFFF00"/>
                          </a:solidFill>
                          <a:latin typeface="微軟正黑體" panose="020B0604030504040204" pitchFamily="34" charset="-120"/>
                          <a:ea typeface="微軟正黑體" panose="020B0604030504040204" pitchFamily="34" charset="-120"/>
                          <a:cs typeface="Times New Roman"/>
                        </a:rPr>
                        <a:t>一</a:t>
                      </a:r>
                      <a:r>
                        <a:rPr lang="en-US" altLang="zh-TW" sz="3200" kern="100" dirty="0" smtClean="0">
                          <a:solidFill>
                            <a:srgbClr val="FFFF00"/>
                          </a:solidFill>
                          <a:latin typeface="微軟正黑體" panose="020B0604030504040204" pitchFamily="34" charset="-120"/>
                          <a:ea typeface="微軟正黑體" panose="020B0604030504040204" pitchFamily="34" charset="-120"/>
                          <a:cs typeface="Times New Roman"/>
                        </a:rPr>
                        <a:t>)</a:t>
                      </a:r>
                      <a:r>
                        <a:rPr lang="zh-TW" altLang="en-US" sz="3200" kern="100" dirty="0" smtClean="0">
                          <a:solidFill>
                            <a:srgbClr val="FFFF00"/>
                          </a:solidFill>
                          <a:latin typeface="微軟正黑體" panose="020B0604030504040204" pitchFamily="34" charset="-120"/>
                          <a:ea typeface="微軟正黑體" panose="020B0604030504040204" pitchFamily="34" charset="-120"/>
                          <a:cs typeface="Times New Roman"/>
                        </a:rPr>
                        <a:t> </a:t>
                      </a:r>
                      <a:r>
                        <a:rPr lang="zh-TW" altLang="zh-TW" sz="3200" kern="100" dirty="0" smtClean="0">
                          <a:solidFill>
                            <a:srgbClr val="FFFF00"/>
                          </a:solidFill>
                          <a:latin typeface="微軟正黑體" panose="020B0604030504040204" pitchFamily="34" charset="-120"/>
                          <a:ea typeface="微軟正黑體" panose="020B0604030504040204" pitchFamily="34" charset="-120"/>
                          <a:cs typeface="Times New Roman"/>
                        </a:rPr>
                        <a:t>要件</a:t>
                      </a: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10000"/>
                  </a:ext>
                </a:extLst>
              </a:tr>
              <a:tr h="829151">
                <a:tc>
                  <a:txBody>
                    <a:bodyPr/>
                    <a:lstStyle/>
                    <a:p>
                      <a:pPr algn="ctr"/>
                      <a:r>
                        <a:rPr lang="en-US" altLang="zh-TW" sz="2400" dirty="0" smtClean="0">
                          <a:latin typeface="微軟正黑體" panose="020B0604030504040204" pitchFamily="34" charset="-120"/>
                          <a:ea typeface="微軟正黑體" panose="020B0604030504040204" pitchFamily="34" charset="-120"/>
                        </a:rPr>
                        <a:t>1</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1" dirty="0" smtClean="0">
                          <a:latin typeface="微軟正黑體" panose="020B0604030504040204" pitchFamily="34" charset="-120"/>
                          <a:ea typeface="微軟正黑體" panose="020B0604030504040204" pitchFamily="34" charset="-120"/>
                        </a:rPr>
                        <a:t>性質</a:t>
                      </a:r>
                      <a:endParaRPr lang="zh-TW" altLang="en-US" sz="2400" b="1" dirty="0" smtClean="0">
                        <a:latin typeface="微軟正黑體" panose="020B0604030504040204" pitchFamily="34" charset="-120"/>
                        <a:ea typeface="微軟正黑體" panose="020B0604030504040204" pitchFamily="34" charset="-120"/>
                      </a:endParaRPr>
                    </a:p>
                  </a:txBody>
                  <a:tcPr/>
                </a:tc>
                <a:tc>
                  <a:txBody>
                    <a:bodyPr/>
                    <a:lstStyle/>
                    <a:p>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自</a:t>
                      </a:r>
                      <a:r>
                        <a:rPr lang="zh-TW" altLang="en-US" sz="2400" dirty="0" smtClean="0">
                          <a:latin typeface="微軟正黑體" panose="020B0604030504040204" pitchFamily="34" charset="-120"/>
                          <a:ea typeface="微軟正黑體" panose="020B0604030504040204" pitchFamily="34" charset="-120"/>
                        </a:rPr>
                        <a:t>用</a:t>
                      </a:r>
                      <a:r>
                        <a:rPr lang="zh-TW" altLang="zh-TW" sz="2400" dirty="0" smtClean="0">
                          <a:latin typeface="微軟正黑體" panose="020B0604030504040204" pitchFamily="34" charset="-120"/>
                          <a:ea typeface="微軟正黑體" panose="020B0604030504040204" pitchFamily="34" charset="-120"/>
                        </a:rPr>
                        <a:t>住</a:t>
                      </a:r>
                      <a:r>
                        <a:rPr lang="zh-TW" altLang="en-US" sz="2400" dirty="0" smtClean="0">
                          <a:latin typeface="微軟正黑體" panose="020B0604030504040204" pitchFamily="34" charset="-120"/>
                          <a:ea typeface="微軟正黑體" panose="020B0604030504040204" pitchFamily="34" charset="-120"/>
                        </a:rPr>
                        <a:t>宅</a:t>
                      </a:r>
                      <a:r>
                        <a:rPr lang="zh-TW" altLang="zh-TW" sz="2400" dirty="0" smtClean="0">
                          <a:latin typeface="微軟正黑體" panose="020B0604030504040204" pitchFamily="34" charset="-120"/>
                          <a:ea typeface="微軟正黑體" panose="020B0604030504040204" pitchFamily="34" charset="-120"/>
                        </a:rPr>
                        <a:t>、自營</a:t>
                      </a:r>
                      <a:r>
                        <a:rPr lang="zh-TW" altLang="en-US" sz="2400" dirty="0" smtClean="0">
                          <a:latin typeface="微軟正黑體" panose="020B0604030504040204" pitchFamily="34" charset="-120"/>
                          <a:ea typeface="微軟正黑體" panose="020B0604030504040204" pitchFamily="34" charset="-120"/>
                        </a:rPr>
                        <a:t>工廠</a:t>
                      </a:r>
                      <a:r>
                        <a:rPr lang="zh-TW" altLang="zh-TW" sz="2400" dirty="0" smtClean="0">
                          <a:latin typeface="微軟正黑體" panose="020B0604030504040204" pitchFamily="34" charset="-120"/>
                          <a:ea typeface="微軟正黑體" panose="020B0604030504040204" pitchFamily="34" charset="-120"/>
                        </a:rPr>
                        <a:t>、自耕</a:t>
                      </a:r>
                      <a:r>
                        <a:rPr lang="zh-TW" altLang="en-US" sz="2400" dirty="0" smtClean="0">
                          <a:latin typeface="微軟正黑體" panose="020B0604030504040204" pitchFamily="34" charset="-120"/>
                          <a:ea typeface="微軟正黑體" panose="020B0604030504040204" pitchFamily="34" charset="-120"/>
                        </a:rPr>
                        <a:t>農地</a:t>
                      </a:r>
                      <a:r>
                        <a:rPr lang="zh-TW" altLang="zh-TW" sz="2400" dirty="0" smtClean="0">
                          <a:latin typeface="微軟正黑體" panose="020B0604030504040204" pitchFamily="34" charset="-120"/>
                          <a:ea typeface="微軟正黑體" panose="020B0604030504040204" pitchFamily="34" charset="-120"/>
                        </a:rPr>
                        <a:t>使用性質相同</a:t>
                      </a:r>
                      <a:r>
                        <a:rPr lang="en-US" altLang="zh-TW"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1"/>
                  </a:ext>
                </a:extLst>
              </a:tr>
              <a:tr h="460639">
                <a:tc>
                  <a:txBody>
                    <a:bodyPr/>
                    <a:lstStyle/>
                    <a:p>
                      <a:pPr algn="ctr"/>
                      <a:r>
                        <a:rPr lang="en-US" altLang="zh-TW" sz="2400" dirty="0" smtClean="0">
                          <a:solidFill>
                            <a:srgbClr val="00B050"/>
                          </a:solidFill>
                          <a:latin typeface="微軟正黑體" panose="020B0604030504040204" pitchFamily="34" charset="-120"/>
                          <a:ea typeface="微軟正黑體" panose="020B0604030504040204" pitchFamily="34" charset="-120"/>
                        </a:rPr>
                        <a:t>2</a:t>
                      </a:r>
                      <a:endParaRPr lang="zh-TW" altLang="en-US" sz="2400"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algn="ctr"/>
                      <a:r>
                        <a:rPr lang="zh-TW" altLang="zh-TW" sz="2400" b="1" dirty="0" smtClean="0">
                          <a:solidFill>
                            <a:srgbClr val="00B050"/>
                          </a:solidFill>
                          <a:latin typeface="微軟正黑體" panose="020B0604030504040204" pitchFamily="34" charset="-120"/>
                          <a:ea typeface="微軟正黑體" panose="020B0604030504040204" pitchFamily="34" charset="-120"/>
                        </a:rPr>
                        <a:t>地價</a:t>
                      </a:r>
                      <a:endParaRPr lang="zh-TW" altLang="en-US" sz="2400" b="1" dirty="0">
                        <a:solidFill>
                          <a:srgbClr val="00B050"/>
                        </a:solidFill>
                        <a:latin typeface="微軟正黑體" panose="020B0604030504040204" pitchFamily="34" charset="-120"/>
                        <a:ea typeface="微軟正黑體" panose="020B0604030504040204" pitchFamily="34" charset="-120"/>
                      </a:endParaRPr>
                    </a:p>
                  </a:txBody>
                  <a:tcPr/>
                </a:tc>
                <a:tc>
                  <a:txBody>
                    <a:bodyPr/>
                    <a:lstStyle/>
                    <a:p>
                      <a:r>
                        <a:rPr lang="en-US" altLang="zh-TW" sz="2400" dirty="0" smtClean="0">
                          <a:solidFill>
                            <a:srgbClr val="00B050"/>
                          </a:solidFill>
                          <a:latin typeface="微軟正黑體" panose="020B0604030504040204" pitchFamily="34" charset="-120"/>
                          <a:ea typeface="微軟正黑體" panose="020B0604030504040204" pitchFamily="34" charset="-120"/>
                        </a:rPr>
                        <a:t>((</a:t>
                      </a:r>
                      <a:r>
                        <a:rPr lang="zh-TW" altLang="zh-TW" sz="2400" dirty="0" smtClean="0">
                          <a:solidFill>
                            <a:srgbClr val="00B050"/>
                          </a:solidFill>
                          <a:latin typeface="微軟正黑體" panose="020B0604030504040204" pitchFamily="34" charset="-120"/>
                          <a:ea typeface="微軟正黑體" panose="020B0604030504040204" pitchFamily="34" charset="-120"/>
                        </a:rPr>
                        <a:t>新購</a:t>
                      </a:r>
                      <a:r>
                        <a:rPr lang="en-US" altLang="zh-TW" sz="2400" dirty="0" smtClean="0">
                          <a:solidFill>
                            <a:srgbClr val="00B050"/>
                          </a:solidFill>
                          <a:latin typeface="微軟正黑體" panose="020B0604030504040204" pitchFamily="34" charset="-120"/>
                          <a:ea typeface="微軟正黑體" panose="020B0604030504040204" pitchFamily="34" charset="-120"/>
                        </a:rPr>
                        <a:t>-(</a:t>
                      </a:r>
                      <a:r>
                        <a:rPr lang="zh-TW" altLang="zh-TW" sz="2400" dirty="0" smtClean="0">
                          <a:solidFill>
                            <a:srgbClr val="00B050"/>
                          </a:solidFill>
                          <a:latin typeface="微軟正黑體" panose="020B0604030504040204" pitchFamily="34" charset="-120"/>
                          <a:ea typeface="微軟正黑體" panose="020B0604030504040204" pitchFamily="34" charset="-120"/>
                        </a:rPr>
                        <a:t>出售</a:t>
                      </a:r>
                      <a:r>
                        <a:rPr lang="en-US" altLang="zh-TW" sz="2400" dirty="0" smtClean="0">
                          <a:solidFill>
                            <a:srgbClr val="00B050"/>
                          </a:solidFill>
                          <a:latin typeface="微軟正黑體" panose="020B0604030504040204" pitchFamily="34" charset="-120"/>
                          <a:ea typeface="微軟正黑體" panose="020B0604030504040204" pitchFamily="34" charset="-120"/>
                        </a:rPr>
                        <a:t>-</a:t>
                      </a:r>
                      <a:r>
                        <a:rPr lang="zh-TW" altLang="zh-TW" sz="2400" dirty="0" smtClean="0">
                          <a:solidFill>
                            <a:srgbClr val="00B050"/>
                          </a:solidFill>
                          <a:latin typeface="微軟正黑體" panose="020B0604030504040204" pitchFamily="34" charset="-120"/>
                          <a:ea typeface="微軟正黑體" panose="020B0604030504040204" pitchFamily="34" charset="-120"/>
                        </a:rPr>
                        <a:t>土增稅</a:t>
                      </a:r>
                      <a:r>
                        <a:rPr lang="en-US" altLang="zh-TW" sz="2400" dirty="0" smtClean="0">
                          <a:solidFill>
                            <a:srgbClr val="00B050"/>
                          </a:solidFill>
                          <a:latin typeface="微軟正黑體" panose="020B0604030504040204" pitchFamily="34" charset="-120"/>
                          <a:ea typeface="微軟正黑體" panose="020B0604030504040204" pitchFamily="34" charset="-120"/>
                        </a:rPr>
                        <a:t>)=</a:t>
                      </a:r>
                      <a:r>
                        <a:rPr lang="zh-TW" altLang="zh-TW" sz="2400" dirty="0" smtClean="0">
                          <a:solidFill>
                            <a:srgbClr val="00B050"/>
                          </a:solidFill>
                          <a:latin typeface="微軟正黑體" panose="020B0604030504040204" pitchFamily="34" charset="-120"/>
                          <a:ea typeface="微軟正黑體" panose="020B0604030504040204" pitchFamily="34" charset="-120"/>
                        </a:rPr>
                        <a:t>餘額</a:t>
                      </a:r>
                      <a:r>
                        <a:rPr lang="en-US" altLang="zh-TW" sz="2400" dirty="0" smtClean="0">
                          <a:solidFill>
                            <a:srgbClr val="00B050"/>
                          </a:solidFill>
                          <a:latin typeface="微軟正黑體" panose="020B0604030504040204" pitchFamily="34" charset="-120"/>
                          <a:ea typeface="微軟正黑體" panose="020B0604030504040204" pitchFamily="34" charset="-120"/>
                        </a:rPr>
                        <a:t>)</a:t>
                      </a:r>
                      <a:endParaRPr lang="zh-TW" altLang="en-US" sz="2400" dirty="0">
                        <a:solidFill>
                          <a:srgbClr val="00B05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2"/>
                  </a:ext>
                </a:extLst>
              </a:tr>
              <a:tr h="460639">
                <a:tc>
                  <a:txBody>
                    <a:bodyPr/>
                    <a:lstStyle/>
                    <a:p>
                      <a:pPr algn="ctr"/>
                      <a:r>
                        <a:rPr lang="en-US" altLang="zh-TW" sz="2400" dirty="0" smtClean="0">
                          <a:latin typeface="微軟正黑體" panose="020B0604030504040204" pitchFamily="34" charset="-120"/>
                          <a:ea typeface="微軟正黑體" panose="020B0604030504040204" pitchFamily="34" charset="-120"/>
                        </a:rPr>
                        <a:t>3</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zh-TW" altLang="zh-TW" sz="2400" b="1" dirty="0" smtClean="0">
                          <a:latin typeface="微軟正黑體" panose="020B0604030504040204" pitchFamily="34" charset="-120"/>
                          <a:ea typeface="微軟正黑體" panose="020B0604030504040204" pitchFamily="34" charset="-120"/>
                        </a:rPr>
                        <a:t>時間</a:t>
                      </a:r>
                      <a:endParaRPr lang="zh-TW" altLang="en-US" sz="2400" b="1" dirty="0">
                        <a:latin typeface="微軟正黑體" panose="020B0604030504040204" pitchFamily="34" charset="-120"/>
                        <a:ea typeface="微軟正黑體" panose="020B0604030504040204" pitchFamily="34" charset="-120"/>
                      </a:endParaRPr>
                    </a:p>
                  </a:txBody>
                  <a:tcPr/>
                </a:tc>
                <a:tc>
                  <a:txBody>
                    <a:bodyPr/>
                    <a:lstStyle/>
                    <a:p>
                      <a:r>
                        <a:rPr lang="en-US" altLang="zh-TW" sz="2400" dirty="0" smtClean="0">
                          <a:latin typeface="微軟正黑體" panose="020B0604030504040204" pitchFamily="34" charset="-120"/>
                          <a:ea typeface="微軟正黑體" panose="020B0604030504040204" pitchFamily="34" charset="-120"/>
                        </a:rPr>
                        <a:t>(2</a:t>
                      </a:r>
                      <a:r>
                        <a:rPr lang="zh-TW" altLang="zh-TW" sz="2400" dirty="0" smtClean="0">
                          <a:latin typeface="微軟正黑體" panose="020B0604030504040204" pitchFamily="34" charset="-120"/>
                          <a:ea typeface="微軟正黑體" panose="020B0604030504040204" pitchFamily="34" charset="-120"/>
                        </a:rPr>
                        <a:t>年內</a:t>
                      </a:r>
                      <a:r>
                        <a:rPr lang="en-US" altLang="zh-TW"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3"/>
                  </a:ext>
                </a:extLst>
              </a:tr>
              <a:tr h="460639">
                <a:tc>
                  <a:txBody>
                    <a:bodyPr/>
                    <a:lstStyle/>
                    <a:p>
                      <a:pPr algn="ctr"/>
                      <a:r>
                        <a:rPr lang="en-US" altLang="zh-TW" sz="2400" dirty="0" smtClean="0">
                          <a:solidFill>
                            <a:srgbClr val="00B050"/>
                          </a:solidFill>
                          <a:latin typeface="微軟正黑體" panose="020B0604030504040204" pitchFamily="34" charset="-120"/>
                          <a:ea typeface="微軟正黑體" panose="020B0604030504040204" pitchFamily="34" charset="-120"/>
                        </a:rPr>
                        <a:t>4</a:t>
                      </a:r>
                      <a:endParaRPr lang="zh-TW" altLang="en-US" sz="2400"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algn="ctr"/>
                      <a:r>
                        <a:rPr lang="zh-TW" altLang="zh-TW" sz="2400" b="1" dirty="0" smtClean="0">
                          <a:solidFill>
                            <a:srgbClr val="00B050"/>
                          </a:solidFill>
                          <a:latin typeface="微軟正黑體" panose="020B0604030504040204" pitchFamily="34" charset="-120"/>
                          <a:ea typeface="微軟正黑體" panose="020B0604030504040204" pitchFamily="34" charset="-120"/>
                        </a:rPr>
                        <a:t>使用</a:t>
                      </a:r>
                      <a:endParaRPr lang="zh-TW" altLang="en-US" sz="2400" b="1"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solidFill>
                            <a:srgbClr val="00B050"/>
                          </a:solidFill>
                          <a:latin typeface="微軟正黑體" panose="020B0604030504040204" pitchFamily="34" charset="-120"/>
                          <a:ea typeface="微軟正黑體" panose="020B0604030504040204" pitchFamily="34" charset="-120"/>
                        </a:rPr>
                        <a:t>(</a:t>
                      </a:r>
                      <a:r>
                        <a:rPr lang="zh-TW" altLang="zh-TW" sz="2400" dirty="0" smtClean="0">
                          <a:solidFill>
                            <a:srgbClr val="00B050"/>
                          </a:solidFill>
                          <a:latin typeface="微軟正黑體" panose="020B0604030504040204" pitchFamily="34" charset="-120"/>
                          <a:ea typeface="微軟正黑體" panose="020B0604030504040204" pitchFamily="34" charset="-120"/>
                        </a:rPr>
                        <a:t>前</a:t>
                      </a:r>
                      <a:r>
                        <a:rPr lang="en-US" altLang="zh-TW" sz="2400" dirty="0" smtClean="0">
                          <a:solidFill>
                            <a:srgbClr val="00B050"/>
                          </a:solidFill>
                          <a:latin typeface="微軟正黑體" panose="020B0604030504040204" pitchFamily="34" charset="-120"/>
                          <a:ea typeface="微軟正黑體" panose="020B0604030504040204" pitchFamily="34" charset="-120"/>
                        </a:rPr>
                        <a:t>1</a:t>
                      </a:r>
                      <a:r>
                        <a:rPr lang="zh-TW" altLang="zh-TW" sz="2400" dirty="0" smtClean="0">
                          <a:solidFill>
                            <a:srgbClr val="00B050"/>
                          </a:solidFill>
                          <a:latin typeface="微軟正黑體" panose="020B0604030504040204" pitchFamily="34" charset="-120"/>
                          <a:ea typeface="微軟正黑體" panose="020B0604030504040204" pitchFamily="34" charset="-120"/>
                        </a:rPr>
                        <a:t>年</a:t>
                      </a:r>
                      <a:r>
                        <a:rPr lang="zh-TW" altLang="en-US" sz="2400" dirty="0" smtClean="0">
                          <a:solidFill>
                            <a:srgbClr val="00B050"/>
                          </a:solidFill>
                          <a:latin typeface="微軟正黑體" panose="020B0604030504040204" pitchFamily="34" charset="-120"/>
                          <a:ea typeface="微軟正黑體" panose="020B0604030504040204" pitchFamily="34" charset="-120"/>
                        </a:rPr>
                        <a:t>未供</a:t>
                      </a:r>
                      <a:r>
                        <a:rPr lang="zh-TW" altLang="zh-TW" sz="2400" dirty="0" smtClean="0">
                          <a:solidFill>
                            <a:srgbClr val="FF0000"/>
                          </a:solidFill>
                          <a:latin typeface="微軟正黑體" panose="020B0604030504040204" pitchFamily="34" charset="-120"/>
                          <a:ea typeface="微軟正黑體" panose="020B0604030504040204" pitchFamily="34" charset="-120"/>
                        </a:rPr>
                        <a:t>租</a:t>
                      </a:r>
                      <a:r>
                        <a:rPr lang="zh-TW" altLang="en-US" sz="2400"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solidFill>
                            <a:srgbClr val="FF0000"/>
                          </a:solidFill>
                          <a:latin typeface="微軟正黑體" panose="020B0604030504040204" pitchFamily="34" charset="-120"/>
                          <a:ea typeface="微軟正黑體" panose="020B0604030504040204" pitchFamily="34" charset="-120"/>
                        </a:rPr>
                        <a:t>營</a:t>
                      </a:r>
                      <a:r>
                        <a:rPr lang="en-US" altLang="zh-TW" sz="2400" dirty="0" smtClean="0">
                          <a:solidFill>
                            <a:srgbClr val="00B050"/>
                          </a:solidFill>
                          <a:latin typeface="微軟正黑體" panose="020B0604030504040204" pitchFamily="34" charset="-120"/>
                          <a:ea typeface="微軟正黑體" panose="020B0604030504040204" pitchFamily="34" charset="-120"/>
                        </a:rPr>
                        <a:t>)</a:t>
                      </a:r>
                      <a:endParaRPr lang="zh-TW" altLang="en-US" sz="2400" dirty="0">
                        <a:solidFill>
                          <a:srgbClr val="00B05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4"/>
                  </a:ext>
                </a:extLst>
              </a:tr>
              <a:tr h="460639">
                <a:tc>
                  <a:txBody>
                    <a:bodyPr/>
                    <a:lstStyle/>
                    <a:p>
                      <a:pPr algn="ctr"/>
                      <a:r>
                        <a:rPr lang="en-US" altLang="zh-TW" sz="2400" dirty="0" smtClean="0">
                          <a:latin typeface="微軟正黑體" panose="020B0604030504040204" pitchFamily="34" charset="-120"/>
                          <a:ea typeface="微軟正黑體" panose="020B0604030504040204" pitchFamily="34" charset="-120"/>
                        </a:rPr>
                        <a:t>5</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zh-TW" altLang="zh-TW" sz="2400" b="1" dirty="0" smtClean="0">
                          <a:latin typeface="微軟正黑體" panose="020B0604030504040204" pitchFamily="34" charset="-120"/>
                          <a:ea typeface="微軟正黑體" panose="020B0604030504040204" pitchFamily="34" charset="-120"/>
                        </a:rPr>
                        <a:t>名義</a:t>
                      </a:r>
                      <a:endParaRPr lang="zh-TW" altLang="en-US" sz="2400" b="1" dirty="0">
                        <a:latin typeface="微軟正黑體" panose="020B0604030504040204" pitchFamily="34" charset="-120"/>
                        <a:ea typeface="微軟正黑體"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登記名義人相同</a:t>
                      </a:r>
                      <a:r>
                        <a:rPr lang="en-US" altLang="zh-TW" sz="2400" dirty="0" smtClean="0">
                          <a:latin typeface="微軟正黑體" panose="020B0604030504040204" pitchFamily="34" charset="-120"/>
                          <a:ea typeface="微軟正黑體" panose="020B0604030504040204" pitchFamily="34" charset="-120"/>
                        </a:rPr>
                        <a:t>)</a:t>
                      </a:r>
                      <a:endParaRPr lang="zh-TW" altLang="zh-TW" sz="2400" dirty="0" smtClean="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5"/>
                  </a:ext>
                </a:extLst>
              </a:tr>
              <a:tr h="460639">
                <a:tc>
                  <a:txBody>
                    <a:bodyPr/>
                    <a:lstStyle/>
                    <a:p>
                      <a:pPr algn="ctr"/>
                      <a:r>
                        <a:rPr lang="en-US" altLang="zh-TW" sz="2400" dirty="0" smtClean="0">
                          <a:solidFill>
                            <a:srgbClr val="00B050"/>
                          </a:solidFill>
                          <a:latin typeface="微軟正黑體" panose="020B0604030504040204" pitchFamily="34" charset="-120"/>
                          <a:ea typeface="微軟正黑體" panose="020B0604030504040204" pitchFamily="34" charset="-120"/>
                        </a:rPr>
                        <a:t>6</a:t>
                      </a:r>
                      <a:endParaRPr lang="zh-TW" altLang="en-US" sz="2400"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algn="ctr"/>
                      <a:r>
                        <a:rPr lang="zh-TW" altLang="zh-TW" sz="2400" b="1" dirty="0" smtClean="0">
                          <a:solidFill>
                            <a:srgbClr val="00B050"/>
                          </a:solidFill>
                          <a:latin typeface="微軟正黑體" panose="020B0604030504040204" pitchFamily="34" charset="-120"/>
                          <a:ea typeface="微軟正黑體" panose="020B0604030504040204" pitchFamily="34" charset="-120"/>
                        </a:rPr>
                        <a:t>面積</a:t>
                      </a:r>
                      <a:endParaRPr lang="zh-TW" altLang="en-US" sz="2400" b="1" dirty="0">
                        <a:solidFill>
                          <a:srgbClr val="00B050"/>
                        </a:solidFill>
                        <a:latin typeface="微軟正黑體" panose="020B0604030504040204" pitchFamily="34" charset="-120"/>
                        <a:ea typeface="微軟正黑體" panose="020B0604030504040204" pitchFamily="34" charset="-120"/>
                      </a:endParaRPr>
                    </a:p>
                  </a:txBody>
                  <a:tcPr/>
                </a:tc>
                <a:tc>
                  <a:txBody>
                    <a:bodyPr/>
                    <a:lstStyle/>
                    <a:p>
                      <a:r>
                        <a:rPr lang="en-US" altLang="zh-TW" sz="2400" dirty="0" smtClean="0">
                          <a:solidFill>
                            <a:srgbClr val="00B050"/>
                          </a:solidFill>
                          <a:latin typeface="微軟正黑體" panose="020B0604030504040204" pitchFamily="34" charset="-120"/>
                          <a:ea typeface="微軟正黑體" panose="020B0604030504040204" pitchFamily="34" charset="-120"/>
                        </a:rPr>
                        <a:t>(</a:t>
                      </a:r>
                      <a:r>
                        <a:rPr lang="zh-TW" altLang="zh-TW" sz="2400" dirty="0" smtClean="0">
                          <a:solidFill>
                            <a:srgbClr val="00B050"/>
                          </a:solidFill>
                          <a:latin typeface="微軟正黑體" panose="020B0604030504040204" pitchFamily="34" charset="-120"/>
                          <a:ea typeface="微軟正黑體" panose="020B0604030504040204" pitchFamily="34" charset="-120"/>
                        </a:rPr>
                        <a:t>新購都</a:t>
                      </a:r>
                      <a:r>
                        <a:rPr lang="en-US" altLang="zh-TW" sz="2400" dirty="0" smtClean="0">
                          <a:solidFill>
                            <a:srgbClr val="00B050"/>
                          </a:solidFill>
                          <a:latin typeface="微軟正黑體" panose="020B0604030504040204" pitchFamily="34" charset="-120"/>
                          <a:ea typeface="微軟正黑體" panose="020B0604030504040204" pitchFamily="34" charset="-120"/>
                        </a:rPr>
                        <a:t>3</a:t>
                      </a:r>
                      <a:r>
                        <a:rPr lang="zh-TW" altLang="zh-TW" sz="2400" dirty="0" smtClean="0">
                          <a:solidFill>
                            <a:srgbClr val="00B050"/>
                          </a:solidFill>
                          <a:latin typeface="微軟正黑體" panose="020B0604030504040204" pitchFamily="34" charset="-120"/>
                          <a:ea typeface="微軟正黑體" panose="020B0604030504040204" pitchFamily="34" charset="-120"/>
                        </a:rPr>
                        <a:t>非都</a:t>
                      </a:r>
                      <a:r>
                        <a:rPr lang="en-US" altLang="zh-TW" sz="2400" dirty="0" smtClean="0">
                          <a:solidFill>
                            <a:srgbClr val="00B050"/>
                          </a:solidFill>
                          <a:latin typeface="微軟正黑體" panose="020B0604030504040204" pitchFamily="34" charset="-120"/>
                          <a:ea typeface="微軟正黑體" panose="020B0604030504040204" pitchFamily="34" charset="-120"/>
                        </a:rPr>
                        <a:t>7)</a:t>
                      </a:r>
                    </a:p>
                  </a:txBody>
                  <a:tcPr/>
                </a:tc>
                <a:extLst>
                  <a:ext uri="{0D108BD9-81ED-4DB2-BD59-A6C34878D82A}">
                    <a16:rowId xmlns:a16="http://schemas.microsoft.com/office/drawing/2014/main" xmlns="" val="10006"/>
                  </a:ext>
                </a:extLst>
              </a:tr>
              <a:tr h="460639">
                <a:tc>
                  <a:txBody>
                    <a:bodyPr/>
                    <a:lstStyle/>
                    <a:p>
                      <a:pPr algn="ctr"/>
                      <a:r>
                        <a:rPr lang="en-US" altLang="zh-TW" sz="2400" dirty="0" smtClean="0">
                          <a:latin typeface="微軟正黑體" panose="020B0604030504040204" pitchFamily="34" charset="-120"/>
                          <a:ea typeface="微軟正黑體" panose="020B0604030504040204" pitchFamily="34" charset="-120"/>
                        </a:rPr>
                        <a:t>7</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2400" b="1" dirty="0" smtClean="0">
                          <a:latin typeface="微軟正黑體" panose="020B0604030504040204" pitchFamily="34" charset="-120"/>
                          <a:ea typeface="微軟正黑體" panose="020B0604030504040204" pitchFamily="34" charset="-120"/>
                        </a:rPr>
                        <a:t>追繳</a:t>
                      </a:r>
                      <a:endParaRPr lang="zh-TW" altLang="en-US" sz="2400" b="1" dirty="0">
                        <a:latin typeface="微軟正黑體" panose="020B0604030504040204" pitchFamily="34" charset="-120"/>
                        <a:ea typeface="微軟正黑體"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latin typeface="微軟正黑體" panose="020B0604030504040204" pitchFamily="34" charset="-120"/>
                          <a:ea typeface="微軟正黑體" panose="020B0604030504040204" pitchFamily="34" charset="-120"/>
                        </a:rPr>
                        <a:t>(5</a:t>
                      </a:r>
                      <a:r>
                        <a:rPr lang="zh-TW" altLang="zh-TW" sz="2400" dirty="0" smtClean="0">
                          <a:latin typeface="微軟正黑體" panose="020B0604030504040204" pitchFamily="34" charset="-120"/>
                          <a:ea typeface="微軟正黑體" panose="020B0604030504040204" pitchFamily="34" charset="-120"/>
                        </a:rPr>
                        <a:t>年內不得移轉</a:t>
                      </a:r>
                      <a:r>
                        <a:rPr lang="zh-TW" altLang="en-US" sz="2400" dirty="0" smtClean="0">
                          <a:latin typeface="微軟正黑體" panose="020B0604030504040204" pitchFamily="34" charset="-120"/>
                          <a:ea typeface="微軟正黑體" panose="020B0604030504040204" pitchFamily="34" charset="-120"/>
                        </a:rPr>
                        <a:t>或改</a:t>
                      </a:r>
                      <a:r>
                        <a:rPr lang="zh-TW" altLang="zh-TW" sz="2400" dirty="0" smtClean="0">
                          <a:latin typeface="微軟正黑體" panose="020B0604030504040204" pitchFamily="34" charset="-120"/>
                          <a:ea typeface="微軟正黑體" panose="020B0604030504040204" pitchFamily="34" charset="-120"/>
                        </a:rPr>
                        <a:t>其他用途</a:t>
                      </a:r>
                      <a:r>
                        <a:rPr lang="en-US" altLang="zh-TW" sz="2400" dirty="0" smtClean="0">
                          <a:latin typeface="微軟正黑體" panose="020B0604030504040204" pitchFamily="34" charset="-120"/>
                          <a:ea typeface="微軟正黑體" panose="020B0604030504040204" pitchFamily="34" charset="-120"/>
                        </a:rPr>
                        <a:t>)</a:t>
                      </a:r>
                      <a:endParaRPr lang="zh-TW" altLang="zh-TW" sz="2400" dirty="0" smtClean="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7"/>
                  </a:ext>
                </a:extLst>
              </a:tr>
            </a:tbl>
          </a:graphicData>
        </a:graphic>
      </p:graphicFrame>
      <p:sp>
        <p:nvSpPr>
          <p:cNvPr id="36"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37"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31</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3076" name="Picture 4" descr="「聰明節稅」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99085"/>
            <a:ext cx="2380751"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055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lgn="l">
              <a:spcBef>
                <a:spcPct val="20000"/>
              </a:spcBef>
            </a:pPr>
            <a:r>
              <a:rPr lang="zh-TW" altLang="zh-TW" sz="2600" b="1" dirty="0">
                <a:latin typeface="微軟正黑體" panose="020B0604030504040204" pitchFamily="34" charset="-120"/>
                <a:ea typeface="微軟正黑體" panose="020B0604030504040204" pitchFamily="34" charset="-120"/>
                <a:cs typeface="+mn-cs"/>
              </a:rPr>
              <a:t/>
            </a:r>
            <a:br>
              <a:rPr lang="zh-TW" altLang="zh-TW" sz="2600" b="1" dirty="0">
                <a:latin typeface="微軟正黑體" panose="020B0604030504040204" pitchFamily="34" charset="-120"/>
                <a:ea typeface="微軟正黑體" panose="020B0604030504040204" pitchFamily="34" charset="-120"/>
                <a:cs typeface="+mn-cs"/>
              </a:rPr>
            </a:br>
            <a:r>
              <a:rPr lang="zh-TW" altLang="en-US" b="1" dirty="0">
                <a:latin typeface="微軟正黑體" panose="020B0604030504040204" pitchFamily="34" charset="-120"/>
                <a:ea typeface="微軟正黑體" panose="020B0604030504040204" pitchFamily="34" charset="-120"/>
                <a:cs typeface="+mn-cs"/>
              </a:rPr>
              <a:t>◎土地增值稅</a:t>
            </a:r>
            <a:r>
              <a:rPr lang="en-US" altLang="zh-TW" b="1" dirty="0">
                <a:latin typeface="微軟正黑體" panose="020B0604030504040204" pitchFamily="34" charset="-120"/>
                <a:ea typeface="微軟正黑體" panose="020B0604030504040204" pitchFamily="34" charset="-120"/>
                <a:cs typeface="+mn-cs"/>
              </a:rPr>
              <a:t>-</a:t>
            </a:r>
            <a:r>
              <a:rPr lang="zh-TW" altLang="zh-TW" b="1" dirty="0">
                <a:latin typeface="微軟正黑體" panose="020B0604030504040204" pitchFamily="34" charset="-120"/>
                <a:ea typeface="微軟正黑體" panose="020B0604030504040204" pitchFamily="34" charset="-120"/>
                <a:cs typeface="+mn-cs"/>
              </a:rPr>
              <a:t>重購退稅</a:t>
            </a:r>
            <a:endParaRPr lang="zh-TW" altLang="en-US" dirty="0"/>
          </a:p>
        </p:txBody>
      </p:sp>
      <p:sp>
        <p:nvSpPr>
          <p:cNvPr id="3" name="內容版面配置區 2"/>
          <p:cNvSpPr>
            <a:spLocks noGrp="1"/>
          </p:cNvSpPr>
          <p:nvPr>
            <p:ph idx="1"/>
          </p:nvPr>
        </p:nvSpPr>
        <p:spPr>
          <a:xfrm>
            <a:off x="457200" y="1268760"/>
            <a:ext cx="4608512" cy="5184576"/>
          </a:xfrm>
        </p:spPr>
        <p:txBody>
          <a:bodyPr>
            <a:normAutofit lnSpcReduction="10000"/>
          </a:bodyPr>
          <a:lstStyle/>
          <a:p>
            <a:pPr marL="0" indent="0">
              <a:buNone/>
            </a:pPr>
            <a:r>
              <a:rPr lang="en-US" altLang="zh-TW" sz="3600" b="1" dirty="0" smtClean="0">
                <a:solidFill>
                  <a:srgbClr val="3513FF"/>
                </a:solidFill>
                <a:latin typeface="微軟正黑體" panose="020B0604030504040204" pitchFamily="34" charset="-120"/>
                <a:ea typeface="微軟正黑體" panose="020B0604030504040204" pitchFamily="34" charset="-120"/>
              </a:rPr>
              <a:t>(</a:t>
            </a:r>
            <a:r>
              <a:rPr lang="zh-TW" altLang="en-US" sz="3600" b="1" dirty="0">
                <a:solidFill>
                  <a:srgbClr val="3513FF"/>
                </a:solidFill>
                <a:latin typeface="微軟正黑體" panose="020B0604030504040204" pitchFamily="34" charset="-120"/>
                <a:ea typeface="微軟正黑體" panose="020B0604030504040204" pitchFamily="34" charset="-120"/>
              </a:rPr>
              <a:t>二</a:t>
            </a:r>
            <a:r>
              <a:rPr lang="en-US" altLang="zh-TW" sz="3600" b="1" dirty="0" smtClean="0">
                <a:solidFill>
                  <a:srgbClr val="3513FF"/>
                </a:solidFill>
                <a:latin typeface="微軟正黑體" panose="020B0604030504040204" pitchFamily="34" charset="-120"/>
                <a:ea typeface="微軟正黑體" panose="020B0604030504040204" pitchFamily="34" charset="-120"/>
              </a:rPr>
              <a:t>)</a:t>
            </a:r>
            <a:r>
              <a:rPr lang="zh-TW" altLang="en-US" sz="3600" b="1" dirty="0" smtClean="0">
                <a:solidFill>
                  <a:srgbClr val="3513FF"/>
                </a:solidFill>
                <a:latin typeface="微軟正黑體" panose="020B0604030504040204" pitchFamily="34" charset="-120"/>
                <a:ea typeface="微軟正黑體" panose="020B0604030504040204" pitchFamily="34" charset="-120"/>
              </a:rPr>
              <a:t>申報時檢</a:t>
            </a:r>
            <a:r>
              <a:rPr lang="zh-TW" altLang="en-US" sz="3600" b="1" dirty="0">
                <a:solidFill>
                  <a:srgbClr val="3513FF"/>
                </a:solidFill>
                <a:latin typeface="微軟正黑體" panose="020B0604030504040204" pitchFamily="34" charset="-120"/>
                <a:ea typeface="微軟正黑體" panose="020B0604030504040204" pitchFamily="34" charset="-120"/>
              </a:rPr>
              <a:t>附文件</a:t>
            </a:r>
            <a:endParaRPr lang="en-US" altLang="zh-TW" sz="3600" b="1" dirty="0">
              <a:solidFill>
                <a:srgbClr val="3513FF"/>
              </a:solidFill>
              <a:latin typeface="微軟正黑體" panose="020B0604030504040204" pitchFamily="34" charset="-120"/>
              <a:ea typeface="微軟正黑體" panose="020B0604030504040204" pitchFamily="34" charset="-120"/>
            </a:endParaRPr>
          </a:p>
          <a:p>
            <a:pPr marL="0" indent="0">
              <a:lnSpc>
                <a:spcPct val="80000"/>
              </a:lnSpc>
              <a:spcAft>
                <a:spcPts val="0"/>
              </a:spcAft>
              <a:buNone/>
            </a:pPr>
            <a:r>
              <a:rPr lang="en-US" altLang="zh-TW" sz="2400" dirty="0">
                <a:solidFill>
                  <a:srgbClr val="FF0000"/>
                </a:solidFill>
                <a:latin typeface="微軟正黑體" panose="020B0604030504040204" pitchFamily="34" charset="-120"/>
                <a:ea typeface="微軟正黑體" panose="020B0604030504040204" pitchFamily="34" charset="-120"/>
              </a:rPr>
              <a:t>1</a:t>
            </a:r>
            <a:r>
              <a:rPr lang="en-US" altLang="zh-TW" sz="2400" dirty="0" smtClean="0">
                <a:solidFill>
                  <a:srgbClr val="FF0000"/>
                </a:solidFill>
                <a:latin typeface="微軟正黑體" panose="020B0604030504040204" pitchFamily="34" charset="-120"/>
                <a:ea typeface="微軟正黑體" panose="020B0604030504040204" pitchFamily="34" charset="-120"/>
              </a:rPr>
              <a:t>.</a:t>
            </a:r>
            <a:r>
              <a:rPr lang="zh-TW" altLang="zh-TW" sz="2400" dirty="0" smtClean="0">
                <a:solidFill>
                  <a:srgbClr val="FF0000"/>
                </a:solidFill>
                <a:latin typeface="微軟正黑體" panose="020B0604030504040204" pitchFamily="34" charset="-120"/>
                <a:ea typeface="微軟正黑體" panose="020B0604030504040204" pitchFamily="34" charset="-120"/>
              </a:rPr>
              <a:t>重</a:t>
            </a:r>
            <a:r>
              <a:rPr lang="zh-TW" altLang="zh-TW" sz="2400" dirty="0">
                <a:solidFill>
                  <a:srgbClr val="FF0000"/>
                </a:solidFill>
                <a:latin typeface="微軟正黑體" panose="020B0604030504040204" pitchFamily="34" charset="-120"/>
                <a:ea typeface="微軟正黑體" panose="020B0604030504040204" pitchFamily="34" charset="-120"/>
              </a:rPr>
              <a:t>購退稅</a:t>
            </a:r>
            <a:r>
              <a:rPr lang="zh-TW" altLang="zh-TW" sz="2400" b="1" dirty="0">
                <a:solidFill>
                  <a:srgbClr val="FF0000"/>
                </a:solidFill>
                <a:latin typeface="微軟正黑體" panose="020B0604030504040204" pitchFamily="34" charset="-120"/>
                <a:ea typeface="微軟正黑體" panose="020B0604030504040204" pitchFamily="34" charset="-120"/>
              </a:rPr>
              <a:t>申請書</a:t>
            </a:r>
          </a:p>
          <a:p>
            <a:pPr marL="0" indent="0">
              <a:lnSpc>
                <a:spcPct val="80000"/>
              </a:lnSpc>
              <a:spcAft>
                <a:spcPts val="0"/>
              </a:spcAft>
              <a:buNone/>
            </a:pPr>
            <a:r>
              <a:rPr lang="en-US" altLang="zh-TW" sz="2400" dirty="0">
                <a:solidFill>
                  <a:srgbClr val="FF0000"/>
                </a:solidFill>
                <a:latin typeface="微軟正黑體" panose="020B0604030504040204" pitchFamily="34" charset="-120"/>
                <a:ea typeface="微軟正黑體" panose="020B0604030504040204" pitchFamily="34" charset="-120"/>
              </a:rPr>
              <a:t>2</a:t>
            </a:r>
            <a:r>
              <a:rPr lang="zh-TW" altLang="zh-TW" sz="2400" b="1" dirty="0">
                <a:solidFill>
                  <a:srgbClr val="FF0000"/>
                </a:solidFill>
                <a:latin typeface="微軟正黑體" panose="020B0604030504040204" pitchFamily="34" charset="-120"/>
                <a:ea typeface="微軟正黑體" panose="020B0604030504040204" pitchFamily="34" charset="-120"/>
              </a:rPr>
              <a:t>原出售及重購</a:t>
            </a:r>
            <a:r>
              <a:rPr lang="zh-TW" altLang="zh-TW" sz="2400" b="1" dirty="0" smtClean="0">
                <a:solidFill>
                  <a:srgbClr val="FF0000"/>
                </a:solidFill>
                <a:latin typeface="微軟正黑體" panose="020B0604030504040204" pitchFamily="34" charset="-120"/>
                <a:ea typeface="微軟正黑體" panose="020B0604030504040204" pitchFamily="34" charset="-120"/>
              </a:rPr>
              <a:t>土地</a:t>
            </a:r>
            <a:r>
              <a:rPr lang="zh-TW" altLang="zh-TW" sz="2400" dirty="0" smtClean="0">
                <a:solidFill>
                  <a:srgbClr val="FF0000"/>
                </a:solidFill>
                <a:latin typeface="微軟正黑體" panose="020B0604030504040204" pitchFamily="34" charset="-120"/>
                <a:ea typeface="微軟正黑體" panose="020B0604030504040204" pitchFamily="34" charset="-120"/>
              </a:rPr>
              <a:t>辦理</a:t>
            </a:r>
            <a:r>
              <a:rPr lang="zh-TW" altLang="zh-TW" sz="2400" dirty="0">
                <a:solidFill>
                  <a:srgbClr val="FF0000"/>
                </a:solidFill>
                <a:latin typeface="微軟正黑體" panose="020B0604030504040204" pitchFamily="34" charset="-120"/>
                <a:ea typeface="微軟正黑體" panose="020B0604030504040204" pitchFamily="34" charset="-120"/>
              </a:rPr>
              <a:t>登記</a:t>
            </a:r>
            <a:r>
              <a:rPr lang="zh-TW" altLang="zh-TW" sz="2400" dirty="0" smtClean="0">
                <a:solidFill>
                  <a:srgbClr val="FF0000"/>
                </a:solidFill>
                <a:latin typeface="微軟正黑體" panose="020B0604030504040204" pitchFamily="34" charset="-120"/>
                <a:ea typeface="微軟正黑體" panose="020B0604030504040204" pitchFamily="34" charset="-120"/>
              </a:rPr>
              <a:t>時</a:t>
            </a:r>
            <a:endParaRPr lang="en-US" altLang="zh-TW" sz="2400" dirty="0" smtClean="0">
              <a:solidFill>
                <a:srgbClr val="FF0000"/>
              </a:solidFill>
              <a:latin typeface="微軟正黑體" panose="020B0604030504040204" pitchFamily="34" charset="-120"/>
              <a:ea typeface="微軟正黑體" panose="020B0604030504040204" pitchFamily="34" charset="-120"/>
            </a:endParaRPr>
          </a:p>
          <a:p>
            <a:pPr marL="0" indent="0">
              <a:lnSpc>
                <a:spcPct val="80000"/>
              </a:lnSpc>
              <a:spcAft>
                <a:spcPts val="0"/>
              </a:spcAft>
              <a:buNone/>
            </a:pPr>
            <a:r>
              <a:rPr lang="zh-TW" altLang="zh-TW" sz="2400" dirty="0" smtClean="0">
                <a:solidFill>
                  <a:srgbClr val="FF0000"/>
                </a:solidFill>
                <a:latin typeface="微軟正黑體" panose="020B0604030504040204" pitchFamily="34" charset="-120"/>
                <a:ea typeface="微軟正黑體" panose="020B0604030504040204" pitchFamily="34" charset="-120"/>
              </a:rPr>
              <a:t>之</a:t>
            </a:r>
            <a:r>
              <a:rPr lang="zh-TW" altLang="zh-TW" sz="2400" b="1" dirty="0">
                <a:solidFill>
                  <a:srgbClr val="FF0000"/>
                </a:solidFill>
                <a:latin typeface="微軟正黑體" panose="020B0604030504040204" pitchFamily="34" charset="-120"/>
                <a:ea typeface="微軟正黑體" panose="020B0604030504040204" pitchFamily="34" charset="-120"/>
              </a:rPr>
              <a:t>契約文件</a:t>
            </a:r>
            <a:r>
              <a:rPr lang="zh-TW" altLang="zh-TW" sz="2400" dirty="0">
                <a:solidFill>
                  <a:srgbClr val="FF0000"/>
                </a:solidFill>
                <a:latin typeface="微軟正黑體" panose="020B0604030504040204" pitchFamily="34" charset="-120"/>
                <a:ea typeface="微軟正黑體" panose="020B0604030504040204" pitchFamily="34" charset="-120"/>
              </a:rPr>
              <a:t>影本</a:t>
            </a:r>
          </a:p>
          <a:p>
            <a:pPr marL="0" indent="0">
              <a:lnSpc>
                <a:spcPct val="80000"/>
              </a:lnSpc>
              <a:spcAft>
                <a:spcPts val="0"/>
              </a:spcAft>
              <a:buNone/>
            </a:pPr>
            <a:r>
              <a:rPr lang="en-US" altLang="zh-TW" sz="2400" dirty="0">
                <a:solidFill>
                  <a:srgbClr val="FF0000"/>
                </a:solidFill>
                <a:latin typeface="微軟正黑體" panose="020B0604030504040204" pitchFamily="34" charset="-120"/>
                <a:ea typeface="微軟正黑體" panose="020B0604030504040204" pitchFamily="34" charset="-120"/>
              </a:rPr>
              <a:t>3</a:t>
            </a:r>
            <a:r>
              <a:rPr lang="zh-TW" altLang="zh-TW" sz="2400" dirty="0">
                <a:solidFill>
                  <a:srgbClr val="FF0000"/>
                </a:solidFill>
                <a:latin typeface="微軟正黑體" panose="020B0604030504040204" pitchFamily="34" charset="-120"/>
                <a:ea typeface="微軟正黑體" panose="020B0604030504040204" pitchFamily="34" charset="-120"/>
              </a:rPr>
              <a:t>重購土地所有權人辦竣戶籍</a:t>
            </a:r>
            <a:r>
              <a:rPr lang="zh-TW" altLang="zh-TW" sz="2400" dirty="0" smtClean="0">
                <a:solidFill>
                  <a:srgbClr val="FF0000"/>
                </a:solidFill>
                <a:latin typeface="微軟正黑體" panose="020B0604030504040204" pitchFamily="34" charset="-120"/>
                <a:ea typeface="微軟正黑體" panose="020B0604030504040204" pitchFamily="34" charset="-120"/>
              </a:rPr>
              <a:t>登</a:t>
            </a:r>
            <a:endParaRPr lang="en-US" altLang="zh-TW" sz="2400" dirty="0" smtClean="0">
              <a:solidFill>
                <a:srgbClr val="FF0000"/>
              </a:solidFill>
              <a:latin typeface="微軟正黑體" panose="020B0604030504040204" pitchFamily="34" charset="-120"/>
              <a:ea typeface="微軟正黑體" panose="020B0604030504040204" pitchFamily="34" charset="-120"/>
            </a:endParaRPr>
          </a:p>
          <a:p>
            <a:pPr marL="0" indent="0">
              <a:lnSpc>
                <a:spcPct val="80000"/>
              </a:lnSpc>
              <a:spcAft>
                <a:spcPts val="0"/>
              </a:spcAft>
              <a:buNone/>
            </a:pPr>
            <a:r>
              <a:rPr lang="zh-TW" altLang="zh-TW" sz="2400" dirty="0" smtClean="0">
                <a:solidFill>
                  <a:srgbClr val="FF0000"/>
                </a:solidFill>
                <a:latin typeface="微軟正黑體" panose="020B0604030504040204" pitchFamily="34" charset="-120"/>
                <a:ea typeface="微軟正黑體" panose="020B0604030504040204" pitchFamily="34" charset="-120"/>
              </a:rPr>
              <a:t>記</a:t>
            </a:r>
            <a:r>
              <a:rPr lang="zh-TW" altLang="zh-TW" sz="2400" dirty="0">
                <a:solidFill>
                  <a:srgbClr val="FF0000"/>
                </a:solidFill>
                <a:latin typeface="微軟正黑體" panose="020B0604030504040204" pitchFamily="34" charset="-120"/>
                <a:ea typeface="微軟正黑體" panose="020B0604030504040204" pitchFamily="34" charset="-120"/>
              </a:rPr>
              <a:t>之</a:t>
            </a:r>
            <a:r>
              <a:rPr lang="zh-TW" altLang="zh-TW" sz="2400" b="1" dirty="0">
                <a:solidFill>
                  <a:srgbClr val="FF0000"/>
                </a:solidFill>
                <a:latin typeface="微軟正黑體" panose="020B0604030504040204" pitchFamily="34" charset="-120"/>
                <a:ea typeface="微軟正黑體" panose="020B0604030504040204" pitchFamily="34" charset="-120"/>
              </a:rPr>
              <a:t>戶口名簿</a:t>
            </a:r>
            <a:r>
              <a:rPr lang="zh-TW" altLang="zh-TW" sz="2400" dirty="0">
                <a:solidFill>
                  <a:srgbClr val="FF0000"/>
                </a:solidFill>
                <a:latin typeface="微軟正黑體" panose="020B0604030504040204" pitchFamily="34" charset="-120"/>
                <a:ea typeface="微軟正黑體" panose="020B0604030504040204" pitchFamily="34" charset="-120"/>
              </a:rPr>
              <a:t>影本及無租賃情形申明書</a:t>
            </a:r>
          </a:p>
          <a:p>
            <a:pPr marL="0" indent="0">
              <a:lnSpc>
                <a:spcPct val="80000"/>
              </a:lnSpc>
              <a:spcAft>
                <a:spcPts val="0"/>
              </a:spcAft>
              <a:buNone/>
            </a:pPr>
            <a:r>
              <a:rPr lang="en-US" altLang="zh-TW" sz="2400" dirty="0">
                <a:solidFill>
                  <a:srgbClr val="FF0000"/>
                </a:solidFill>
                <a:latin typeface="微軟正黑體" panose="020B0604030504040204" pitchFamily="34" charset="-120"/>
                <a:ea typeface="微軟正黑體" panose="020B0604030504040204" pitchFamily="34" charset="-120"/>
              </a:rPr>
              <a:t>4</a:t>
            </a:r>
            <a:r>
              <a:rPr lang="zh-TW" altLang="zh-TW" sz="2400" dirty="0">
                <a:solidFill>
                  <a:srgbClr val="FF0000"/>
                </a:solidFill>
                <a:latin typeface="微軟正黑體" panose="020B0604030504040204" pitchFamily="34" charset="-120"/>
                <a:ea typeface="微軟正黑體" panose="020B0604030504040204" pitchFamily="34" charset="-120"/>
              </a:rPr>
              <a:t>出售土地之</a:t>
            </a:r>
            <a:r>
              <a:rPr lang="zh-TW" altLang="zh-TW" sz="2400" b="1" dirty="0">
                <a:solidFill>
                  <a:srgbClr val="FF0000"/>
                </a:solidFill>
                <a:latin typeface="微軟正黑體" panose="020B0604030504040204" pitchFamily="34" charset="-120"/>
                <a:ea typeface="微軟正黑體" panose="020B0604030504040204" pitchFamily="34" charset="-120"/>
              </a:rPr>
              <a:t>土地增值稅繳款</a:t>
            </a:r>
            <a:r>
              <a:rPr lang="zh-TW" altLang="zh-TW" sz="2400" b="1" dirty="0" smtClean="0">
                <a:solidFill>
                  <a:srgbClr val="FF0000"/>
                </a:solidFill>
                <a:latin typeface="微軟正黑體" panose="020B0604030504040204" pitchFamily="34" charset="-120"/>
                <a:ea typeface="微軟正黑體" panose="020B0604030504040204" pitchFamily="34" charset="-120"/>
              </a:rPr>
              <a:t>書</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0" indent="0">
              <a:lnSpc>
                <a:spcPct val="80000"/>
              </a:lnSpc>
              <a:spcAft>
                <a:spcPts val="0"/>
              </a:spcAft>
              <a:buNone/>
            </a:pPr>
            <a:r>
              <a:rPr lang="zh-TW" altLang="zh-TW" sz="2400" b="1" dirty="0" smtClean="0">
                <a:solidFill>
                  <a:srgbClr val="FF0000"/>
                </a:solidFill>
                <a:latin typeface="微軟正黑體" panose="020B0604030504040204" pitchFamily="34" charset="-120"/>
                <a:ea typeface="微軟正黑體" panose="020B0604030504040204" pitchFamily="34" charset="-120"/>
              </a:rPr>
              <a:t>收據</a:t>
            </a:r>
            <a:r>
              <a:rPr lang="zh-TW" altLang="zh-TW" sz="2400" dirty="0">
                <a:solidFill>
                  <a:srgbClr val="FF0000"/>
                </a:solidFill>
                <a:latin typeface="微軟正黑體" panose="020B0604030504040204" pitchFamily="34" charset="-120"/>
                <a:ea typeface="微軟正黑體" panose="020B0604030504040204" pitchFamily="34" charset="-120"/>
              </a:rPr>
              <a:t>聯</a:t>
            </a:r>
            <a:r>
              <a:rPr lang="zh-TW" altLang="zh-TW" sz="2400" dirty="0" smtClean="0">
                <a:solidFill>
                  <a:srgbClr val="FF0000"/>
                </a:solidFill>
                <a:latin typeface="微軟正黑體" panose="020B0604030504040204" pitchFamily="34" charset="-120"/>
                <a:ea typeface="微軟正黑體" panose="020B0604030504040204" pitchFamily="34" charset="-120"/>
              </a:rPr>
              <a:t>正本</a:t>
            </a:r>
            <a:r>
              <a:rPr lang="zh-TW" altLang="zh-TW" sz="2400" kern="100" dirty="0">
                <a:solidFill>
                  <a:srgbClr val="3513FF"/>
                </a:solidFill>
                <a:ea typeface="標楷體" panose="03000509000000000000" pitchFamily="65" charset="-120"/>
                <a:cs typeface="Times New Roman" panose="02020603050405020304" pitchFamily="18" charset="0"/>
              </a:rPr>
              <a:t>（無法提示，改立具切結書）</a:t>
            </a:r>
            <a:endParaRPr lang="zh-TW" altLang="zh-TW" sz="2400" dirty="0">
              <a:solidFill>
                <a:srgbClr val="3513FF"/>
              </a:solidFill>
              <a:latin typeface="微軟正黑體" panose="020B0604030504040204" pitchFamily="34" charset="-120"/>
              <a:ea typeface="微軟正黑體" panose="020B0604030504040204" pitchFamily="34" charset="-120"/>
            </a:endParaRPr>
          </a:p>
          <a:p>
            <a:pPr marL="0" indent="0">
              <a:lnSpc>
                <a:spcPct val="80000"/>
              </a:lnSpc>
              <a:spcAft>
                <a:spcPts val="0"/>
              </a:spcAft>
              <a:buNone/>
            </a:pPr>
            <a:r>
              <a:rPr lang="en-US" altLang="zh-TW" sz="2400" dirty="0">
                <a:solidFill>
                  <a:srgbClr val="FF0000"/>
                </a:solidFill>
                <a:latin typeface="微軟正黑體" panose="020B0604030504040204" pitchFamily="34" charset="-120"/>
                <a:ea typeface="微軟正黑體" panose="020B0604030504040204" pitchFamily="34" charset="-120"/>
              </a:rPr>
              <a:t>5</a:t>
            </a:r>
            <a:r>
              <a:rPr lang="zh-TW" altLang="zh-TW" sz="2400" dirty="0">
                <a:solidFill>
                  <a:srgbClr val="FF0000"/>
                </a:solidFill>
                <a:latin typeface="微軟正黑體" panose="020B0604030504040204" pitchFamily="34" charset="-120"/>
                <a:ea typeface="微軟正黑體" panose="020B0604030504040204" pitchFamily="34" charset="-120"/>
              </a:rPr>
              <a:t>出售土地及重購土地之土地</a:t>
            </a:r>
            <a:r>
              <a:rPr lang="zh-TW" altLang="zh-TW" sz="2400" dirty="0" smtClean="0">
                <a:solidFill>
                  <a:srgbClr val="FF0000"/>
                </a:solidFill>
                <a:latin typeface="微軟正黑體" panose="020B0604030504040204" pitchFamily="34" charset="-120"/>
                <a:ea typeface="微軟正黑體" panose="020B0604030504040204" pitchFamily="34" charset="-120"/>
              </a:rPr>
              <a:t>及</a:t>
            </a:r>
            <a:endParaRPr lang="en-US" altLang="zh-TW" sz="2400" dirty="0" smtClean="0">
              <a:solidFill>
                <a:srgbClr val="FF0000"/>
              </a:solidFill>
              <a:latin typeface="微軟正黑體" panose="020B0604030504040204" pitchFamily="34" charset="-120"/>
              <a:ea typeface="微軟正黑體" panose="020B0604030504040204" pitchFamily="34" charset="-120"/>
            </a:endParaRPr>
          </a:p>
          <a:p>
            <a:pPr marL="0" indent="0">
              <a:lnSpc>
                <a:spcPct val="80000"/>
              </a:lnSpc>
              <a:spcAft>
                <a:spcPts val="0"/>
              </a:spcAft>
              <a:buNone/>
            </a:pPr>
            <a:r>
              <a:rPr lang="zh-TW" altLang="zh-TW" sz="2400" dirty="0" smtClean="0">
                <a:solidFill>
                  <a:srgbClr val="FF0000"/>
                </a:solidFill>
                <a:latin typeface="微軟正黑體" panose="020B0604030504040204" pitchFamily="34" charset="-120"/>
                <a:ea typeface="微軟正黑體" panose="020B0604030504040204" pitchFamily="34" charset="-120"/>
              </a:rPr>
              <a:t>建物</a:t>
            </a:r>
            <a:r>
              <a:rPr lang="zh-TW" altLang="zh-TW" sz="2400" dirty="0">
                <a:solidFill>
                  <a:srgbClr val="FF0000"/>
                </a:solidFill>
                <a:latin typeface="微軟正黑體" panose="020B0604030504040204" pitchFamily="34" charset="-120"/>
                <a:ea typeface="微軟正黑體" panose="020B0604030504040204" pitchFamily="34" charset="-120"/>
              </a:rPr>
              <a:t>所有權狀或其他證明</a:t>
            </a:r>
            <a:r>
              <a:rPr lang="zh-TW" altLang="zh-TW" sz="2400" dirty="0" smtClean="0">
                <a:solidFill>
                  <a:srgbClr val="FF0000"/>
                </a:solidFill>
                <a:latin typeface="微軟正黑體" panose="020B0604030504040204" pitchFamily="34" charset="-120"/>
                <a:ea typeface="微軟正黑體" panose="020B0604030504040204" pitchFamily="34" charset="-120"/>
              </a:rPr>
              <a:t>文件</a:t>
            </a:r>
            <a:endParaRPr lang="en-US" altLang="zh-TW" sz="2400" dirty="0" smtClean="0">
              <a:solidFill>
                <a:srgbClr val="FF0000"/>
              </a:solidFill>
              <a:latin typeface="微軟正黑體" panose="020B0604030504040204" pitchFamily="34" charset="-120"/>
              <a:ea typeface="微軟正黑體" panose="020B0604030504040204" pitchFamily="34" charset="-120"/>
            </a:endParaRPr>
          </a:p>
          <a:p>
            <a:pPr marL="0" indent="0">
              <a:spcAft>
                <a:spcPts val="0"/>
              </a:spcAft>
              <a:buNone/>
            </a:pPr>
            <a:r>
              <a:rPr lang="en-US" altLang="zh-TW" sz="2400" kern="100" dirty="0">
                <a:solidFill>
                  <a:srgbClr val="3513FF"/>
                </a:solidFill>
                <a:ea typeface="標楷體" panose="03000509000000000000" pitchFamily="65" charset="-120"/>
                <a:cs typeface="Times New Roman" panose="02020603050405020304" pitchFamily="18" charset="0"/>
              </a:rPr>
              <a:t>※</a:t>
            </a:r>
            <a:r>
              <a:rPr lang="zh-TW" altLang="zh-TW" sz="2400" kern="100" dirty="0">
                <a:solidFill>
                  <a:srgbClr val="3513FF"/>
                </a:solidFill>
                <a:ea typeface="標楷體" panose="03000509000000000000" pitchFamily="65" charset="-120"/>
                <a:cs typeface="Times New Roman" panose="02020603050405020304" pitchFamily="18" charset="0"/>
              </a:rPr>
              <a:t>利用二年</a:t>
            </a:r>
            <a:r>
              <a:rPr lang="zh-TW" altLang="en-US" sz="2400" kern="100" dirty="0">
                <a:solidFill>
                  <a:srgbClr val="3513FF"/>
                </a:solidFill>
                <a:ea typeface="標楷體" panose="03000509000000000000" pitchFamily="65" charset="-120"/>
                <a:cs typeface="Times New Roman" panose="02020603050405020304" pitchFamily="18" charset="0"/>
              </a:rPr>
              <a:t>內</a:t>
            </a:r>
            <a:r>
              <a:rPr lang="zh-TW" altLang="zh-TW" sz="2400" kern="100" dirty="0">
                <a:solidFill>
                  <a:srgbClr val="3513FF"/>
                </a:solidFill>
                <a:ea typeface="標楷體" panose="03000509000000000000" pitchFamily="65" charset="-120"/>
                <a:cs typeface="Times New Roman" panose="02020603050405020304" pitchFamily="18" charset="0"/>
              </a:rPr>
              <a:t>重購</a:t>
            </a:r>
            <a:r>
              <a:rPr lang="zh-TW" altLang="en-US" sz="2400" kern="100" dirty="0">
                <a:solidFill>
                  <a:srgbClr val="3513FF"/>
                </a:solidFill>
                <a:ea typeface="標楷體" panose="03000509000000000000" pitchFamily="65" charset="-120"/>
                <a:cs typeface="Times New Roman" panose="02020603050405020304" pitchFamily="18" charset="0"/>
              </a:rPr>
              <a:t>可</a:t>
            </a:r>
            <a:r>
              <a:rPr lang="zh-TW" altLang="zh-TW" sz="2400" kern="100" dirty="0">
                <a:solidFill>
                  <a:srgbClr val="3513FF"/>
                </a:solidFill>
                <a:ea typeface="標楷體" panose="03000509000000000000" pitchFamily="65" charset="-120"/>
                <a:cs typeface="Times New Roman" panose="02020603050405020304" pitchFamily="18" charset="0"/>
              </a:rPr>
              <a:t>退稅之規定，達到最大的節稅效益。</a:t>
            </a:r>
          </a:p>
          <a:p>
            <a:pPr marL="0" indent="0">
              <a:lnSpc>
                <a:spcPct val="80000"/>
              </a:lnSpc>
              <a:buNone/>
            </a:pPr>
            <a:endParaRPr lang="en-US" altLang="zh-TW" dirty="0" smtClean="0">
              <a:latin typeface="微軟正黑體" panose="020B0604030504040204" pitchFamily="34" charset="-120"/>
              <a:ea typeface="微軟正黑體" panose="020B0604030504040204" pitchFamily="34" charset="-120"/>
            </a:endParaRPr>
          </a:p>
          <a:p>
            <a:pPr marL="0" indent="0">
              <a:lnSpc>
                <a:spcPct val="80000"/>
              </a:lnSpc>
              <a:buNone/>
            </a:pPr>
            <a:endParaRPr lang="en-US" altLang="zh-TW" dirty="0">
              <a:solidFill>
                <a:srgbClr val="FF0000"/>
              </a:solidFill>
              <a:latin typeface="微軟正黑體" panose="020B0604030504040204" pitchFamily="34" charset="-120"/>
              <a:ea typeface="微軟正黑體" panose="020B0604030504040204" pitchFamily="34" charset="-120"/>
            </a:endParaRPr>
          </a:p>
          <a:p>
            <a:pPr marL="0" indent="0">
              <a:lnSpc>
                <a:spcPct val="80000"/>
              </a:lnSpc>
              <a:buNone/>
            </a:pPr>
            <a:endParaRPr lang="en-US" altLang="zh-TW" dirty="0" smtClean="0">
              <a:solidFill>
                <a:srgbClr val="FF0000"/>
              </a:solidFill>
              <a:latin typeface="微軟正黑體" panose="020B0604030504040204" pitchFamily="34" charset="-120"/>
              <a:ea typeface="微軟正黑體" panose="020B0604030504040204" pitchFamily="34" charset="-120"/>
            </a:endParaRPr>
          </a:p>
          <a:p>
            <a:pPr marL="0" indent="0">
              <a:lnSpc>
                <a:spcPct val="80000"/>
              </a:lnSpc>
              <a:buNone/>
            </a:pPr>
            <a:endParaRPr lang="en-US" altLang="zh-TW" sz="3600" b="1" dirty="0" smtClean="0">
              <a:solidFill>
                <a:srgbClr val="FF0000"/>
              </a:solidFill>
              <a:latin typeface="微軟正黑體" panose="020B0604030504040204" pitchFamily="34" charset="-120"/>
              <a:ea typeface="微軟正黑體" panose="020B0604030504040204" pitchFamily="34" charset="-120"/>
            </a:endParaRPr>
          </a:p>
          <a:p>
            <a:endParaRPr lang="zh-TW" altLang="en-US" dirty="0"/>
          </a:p>
        </p:txBody>
      </p:sp>
      <p:sp>
        <p:nvSpPr>
          <p:cNvPr id="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defTabSz="449263" fontAlgn="base">
              <a:spcBef>
                <a:spcPct val="0"/>
              </a:spcBef>
              <a:spcAft>
                <a:spcPct val="0"/>
              </a:spcAft>
              <a:buClr>
                <a:srgbClr val="000000"/>
              </a:buClr>
              <a:buSzPct val="100000"/>
              <a:buFont typeface="Times New Roman" pitchFamily="18" charset="0"/>
              <a:buNone/>
              <a:defRPr/>
            </a:pPr>
            <a:r>
              <a:rPr lang="zh-TW" altLang="en-US" sz="1050" dirty="0" smtClean="0">
                <a:solidFill>
                  <a:prstClr val="white"/>
                </a:solidFill>
                <a:latin typeface="Arial" pitchFamily="34" charset="0"/>
                <a:cs typeface="Arial" pitchFamily="34" charset="0"/>
              </a:rPr>
              <a:t>                                 林秀銘                                                                                                                                                            </a:t>
            </a:r>
            <a:endParaRPr lang="zh-TW" altLang="en-US" sz="1050" dirty="0">
              <a:solidFill>
                <a:prstClr val="white"/>
              </a:solidFill>
              <a:latin typeface="Arial" pitchFamily="34" charset="0"/>
              <a:cs typeface="Arial" pitchFamily="34" charset="0"/>
            </a:endParaRPr>
          </a:p>
        </p:txBody>
      </p:sp>
      <p:pic>
        <p:nvPicPr>
          <p:cNvPr id="5" name="Picture 2" descr="http://www.4aquickhomesale.co.uk/images/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8714" y="1556792"/>
            <a:ext cx="4215286" cy="396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665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6138" y="332656"/>
            <a:ext cx="4753934" cy="676672"/>
          </a:xfrm>
        </p:spPr>
        <p:txBody>
          <a:bodyPr>
            <a:normAutofit fontScale="85000" lnSpcReduction="10000"/>
          </a:bodyPr>
          <a:lstStyle/>
          <a:p>
            <a:pPr marL="0" indent="0">
              <a:buNone/>
            </a:pPr>
            <a:r>
              <a:rPr lang="en-US" altLang="zh-TW" b="1" kern="100" dirty="0" smtClean="0">
                <a:cs typeface="Times New Roman"/>
              </a:rPr>
              <a:t>(</a:t>
            </a:r>
            <a:r>
              <a:rPr lang="zh-TW" altLang="en-US" b="1" kern="100" dirty="0">
                <a:cs typeface="Times New Roman"/>
              </a:rPr>
              <a:t>三</a:t>
            </a:r>
            <a:r>
              <a:rPr lang="en-US" altLang="zh-TW" b="1" kern="100" dirty="0" smtClean="0">
                <a:cs typeface="Times New Roman"/>
              </a:rPr>
              <a:t>)</a:t>
            </a:r>
            <a:r>
              <a:rPr lang="zh-TW" altLang="en-US" b="1" kern="100" dirty="0" smtClean="0">
                <a:cs typeface="Times New Roman"/>
              </a:rPr>
              <a:t> 土地增值稅</a:t>
            </a:r>
            <a:r>
              <a:rPr lang="en-US" altLang="zh-TW" b="1" kern="100" dirty="0" smtClean="0">
                <a:cs typeface="Times New Roman"/>
              </a:rPr>
              <a:t>-</a:t>
            </a:r>
            <a:r>
              <a:rPr lang="zh-TW" altLang="zh-TW" b="1" kern="100" dirty="0" smtClean="0">
                <a:cs typeface="Times New Roman"/>
              </a:rPr>
              <a:t>重</a:t>
            </a:r>
            <a:r>
              <a:rPr lang="zh-TW" altLang="zh-TW" b="1" kern="100" dirty="0">
                <a:cs typeface="Times New Roman"/>
              </a:rPr>
              <a:t>購</a:t>
            </a:r>
            <a:r>
              <a:rPr lang="zh-TW" altLang="zh-TW" b="1" kern="100" dirty="0" smtClean="0">
                <a:cs typeface="Times New Roman"/>
              </a:rPr>
              <a:t>退稅案例</a:t>
            </a:r>
            <a:endParaRPr lang="zh-TW" altLang="zh-TW" b="1" kern="100" dirty="0">
              <a:cs typeface="Times New Roman"/>
            </a:endParaRPr>
          </a:p>
        </p:txBody>
      </p:sp>
      <p:sp>
        <p:nvSpPr>
          <p:cNvPr id="4"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5"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33</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7" name="圓角矩形 6"/>
          <p:cNvSpPr/>
          <p:nvPr/>
        </p:nvSpPr>
        <p:spPr>
          <a:xfrm>
            <a:off x="251520" y="980728"/>
            <a:ext cx="8712967" cy="53285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TW" altLang="en-US" sz="2000" dirty="0"/>
              <a:t>王太太去年出售自宅移轉現值是</a:t>
            </a:r>
            <a:r>
              <a:rPr lang="en-US" altLang="zh-TW" sz="2000" dirty="0"/>
              <a:t>450</a:t>
            </a:r>
            <a:r>
              <a:rPr lang="zh-TW" altLang="en-US" sz="2000" dirty="0"/>
              <a:t>萬元，且已繳納土地增值稅款</a:t>
            </a:r>
            <a:r>
              <a:rPr lang="en-US" altLang="zh-TW" sz="2000" dirty="0"/>
              <a:t>50</a:t>
            </a:r>
            <a:r>
              <a:rPr lang="zh-TW" altLang="en-US" sz="2000" dirty="0"/>
              <a:t>萬元。王太太今年看中兩棟房子（甲屋土地現值</a:t>
            </a:r>
            <a:r>
              <a:rPr lang="en-US" altLang="zh-TW" sz="2000" dirty="0"/>
              <a:t>500</a:t>
            </a:r>
            <a:r>
              <a:rPr lang="zh-TW" altLang="en-US" sz="2000" dirty="0"/>
              <a:t>萬元、乙屋土地現值</a:t>
            </a:r>
            <a:r>
              <a:rPr lang="en-US" altLang="zh-TW" sz="2000" dirty="0"/>
              <a:t>430</a:t>
            </a:r>
            <a:r>
              <a:rPr lang="zh-TW" altLang="en-US" sz="2000" dirty="0"/>
              <a:t>萬元），我們來算一算，這兩棟房子分別可退還多少稅款？</a:t>
            </a:r>
          </a:p>
          <a:p>
            <a:r>
              <a:rPr lang="zh-TW" altLang="en-US" sz="2000" b="1" dirty="0"/>
              <a:t>甲屋：</a:t>
            </a:r>
            <a:r>
              <a:rPr lang="en-US" altLang="zh-TW" sz="2000" dirty="0"/>
              <a:t>A</a:t>
            </a:r>
            <a:r>
              <a:rPr lang="zh-TW" altLang="en-US" sz="2000" dirty="0"/>
              <a:t>＝</a:t>
            </a:r>
            <a:r>
              <a:rPr lang="en-US" altLang="zh-TW" sz="2000" dirty="0"/>
              <a:t>500</a:t>
            </a:r>
            <a:r>
              <a:rPr lang="zh-TW" altLang="en-US" sz="2000" dirty="0"/>
              <a:t>萬－（</a:t>
            </a:r>
            <a:r>
              <a:rPr lang="en-US" altLang="zh-TW" sz="2000" dirty="0"/>
              <a:t>450</a:t>
            </a:r>
            <a:r>
              <a:rPr lang="zh-TW" altLang="en-US" sz="2000" dirty="0"/>
              <a:t>萬</a:t>
            </a:r>
            <a:r>
              <a:rPr lang="en-US" altLang="zh-TW" sz="2000" dirty="0"/>
              <a:t>-50</a:t>
            </a:r>
            <a:r>
              <a:rPr lang="zh-TW" altLang="en-US" sz="2000" dirty="0"/>
              <a:t>萬）＝</a:t>
            </a:r>
            <a:r>
              <a:rPr lang="en-US" altLang="zh-TW" sz="2000" dirty="0"/>
              <a:t>100</a:t>
            </a:r>
            <a:r>
              <a:rPr lang="zh-TW" altLang="en-US" sz="2000" dirty="0"/>
              <a:t>萬</a:t>
            </a:r>
          </a:p>
          <a:p>
            <a:r>
              <a:rPr lang="en-US" altLang="zh-TW" sz="2000" dirty="0"/>
              <a:t>50</a:t>
            </a:r>
            <a:r>
              <a:rPr lang="zh-TW" altLang="en-US" sz="2000" dirty="0"/>
              <a:t>萬＜</a:t>
            </a:r>
            <a:r>
              <a:rPr lang="en-US" altLang="zh-TW" sz="2000" dirty="0"/>
              <a:t>100</a:t>
            </a:r>
            <a:r>
              <a:rPr lang="zh-TW" altLang="en-US" sz="2000" dirty="0"/>
              <a:t>萬，購買甲屋時，原來已繳納的增值稅</a:t>
            </a:r>
            <a:r>
              <a:rPr lang="en-US" altLang="zh-TW" sz="2000" dirty="0"/>
              <a:t>50</a:t>
            </a:r>
            <a:r>
              <a:rPr lang="zh-TW" altLang="en-US" sz="2000" dirty="0"/>
              <a:t>萬可全數退回。</a:t>
            </a:r>
          </a:p>
          <a:p>
            <a:r>
              <a:rPr lang="zh-TW" altLang="en-US" sz="2000" b="1" dirty="0"/>
              <a:t>乙屋：</a:t>
            </a:r>
            <a:r>
              <a:rPr lang="en-US" altLang="zh-TW" sz="2000" dirty="0"/>
              <a:t>A</a:t>
            </a:r>
            <a:r>
              <a:rPr lang="zh-TW" altLang="en-US" sz="2000" dirty="0"/>
              <a:t>＝</a:t>
            </a:r>
            <a:r>
              <a:rPr lang="en-US" altLang="zh-TW" sz="2000" dirty="0"/>
              <a:t>430</a:t>
            </a:r>
            <a:r>
              <a:rPr lang="zh-TW" altLang="en-US" sz="2000" dirty="0"/>
              <a:t>萬－（</a:t>
            </a:r>
            <a:r>
              <a:rPr lang="en-US" altLang="zh-TW" sz="2000" dirty="0"/>
              <a:t>450</a:t>
            </a:r>
            <a:r>
              <a:rPr lang="zh-TW" altLang="en-US" sz="2000" dirty="0"/>
              <a:t>萬</a:t>
            </a:r>
            <a:r>
              <a:rPr lang="en-US" altLang="zh-TW" sz="2000" dirty="0"/>
              <a:t>-50</a:t>
            </a:r>
            <a:r>
              <a:rPr lang="zh-TW" altLang="en-US" sz="2000" dirty="0"/>
              <a:t>萬）＝</a:t>
            </a:r>
            <a:r>
              <a:rPr lang="en-US" altLang="zh-TW" sz="2000" dirty="0"/>
              <a:t>30</a:t>
            </a:r>
            <a:r>
              <a:rPr lang="zh-TW" altLang="en-US" sz="2000" dirty="0"/>
              <a:t>萬</a:t>
            </a:r>
          </a:p>
          <a:p>
            <a:r>
              <a:rPr lang="en-US" altLang="zh-TW" sz="2000" dirty="0"/>
              <a:t>50</a:t>
            </a:r>
            <a:r>
              <a:rPr lang="zh-TW" altLang="en-US" sz="2000" dirty="0"/>
              <a:t>萬＞</a:t>
            </a:r>
            <a:r>
              <a:rPr lang="en-US" altLang="zh-TW" sz="2000" dirty="0"/>
              <a:t>30</a:t>
            </a:r>
            <a:r>
              <a:rPr lang="zh-TW" altLang="en-US" sz="2000" dirty="0"/>
              <a:t>萬，購買乙屋時，可退還相當</a:t>
            </a:r>
            <a:r>
              <a:rPr lang="en-US" altLang="zh-TW" sz="2000" dirty="0"/>
              <a:t>A</a:t>
            </a:r>
            <a:r>
              <a:rPr lang="zh-TW" altLang="en-US" sz="2000" dirty="0"/>
              <a:t>的稅款</a:t>
            </a:r>
            <a:r>
              <a:rPr lang="en-US" altLang="zh-TW" sz="2000" dirty="0"/>
              <a:t>30</a:t>
            </a:r>
            <a:r>
              <a:rPr lang="zh-TW" altLang="en-US" sz="2000" dirty="0"/>
              <a:t>萬</a:t>
            </a:r>
          </a:p>
        </p:txBody>
      </p:sp>
      <p:sp>
        <p:nvSpPr>
          <p:cNvPr id="9" name="矩形 8"/>
          <p:cNvSpPr/>
          <p:nvPr/>
        </p:nvSpPr>
        <p:spPr>
          <a:xfrm>
            <a:off x="492696" y="897007"/>
            <a:ext cx="8136903" cy="5816977"/>
          </a:xfrm>
          <a:prstGeom prst="rect">
            <a:avLst/>
          </a:prstGeom>
        </p:spPr>
        <p:txBody>
          <a:bodyPr wrap="square">
            <a:spAutoFit/>
          </a:bodyPr>
          <a:lstStyle/>
          <a:p>
            <a:endParaRPr lang="en-US" altLang="zh-TW" dirty="0" smtClean="0"/>
          </a:p>
          <a:p>
            <a:r>
              <a:rPr lang="zh-TW" altLang="en-US" sz="2400" b="1" dirty="0" smtClean="0"/>
              <a:t>         林太太去年</a:t>
            </a:r>
            <a:r>
              <a:rPr lang="en-US" altLang="zh-TW" sz="2400" b="1" dirty="0" smtClean="0"/>
              <a:t>(104</a:t>
            </a:r>
            <a:r>
              <a:rPr lang="zh-TW" altLang="en-US" sz="2400" b="1" dirty="0" smtClean="0"/>
              <a:t>年</a:t>
            </a:r>
            <a:r>
              <a:rPr lang="en-US" altLang="zh-TW" sz="2400" b="1" dirty="0" smtClean="0"/>
              <a:t>)</a:t>
            </a:r>
            <a:r>
              <a:rPr lang="zh-TW" altLang="en-US" sz="2400" b="1" dirty="0" smtClean="0"/>
              <a:t>出售</a:t>
            </a:r>
            <a:r>
              <a:rPr lang="zh-TW" altLang="en-US" sz="2400" b="1" dirty="0"/>
              <a:t>自宅移轉現值是</a:t>
            </a:r>
            <a:r>
              <a:rPr lang="en-US" altLang="zh-TW" sz="2400" b="1" dirty="0"/>
              <a:t>450</a:t>
            </a:r>
            <a:r>
              <a:rPr lang="zh-TW" altLang="en-US" sz="2400" b="1" dirty="0"/>
              <a:t>萬元，且已繳納土地增值稅款</a:t>
            </a:r>
            <a:r>
              <a:rPr lang="en-US" altLang="zh-TW" sz="2400" b="1" dirty="0"/>
              <a:t>50</a:t>
            </a:r>
            <a:r>
              <a:rPr lang="zh-TW" altLang="en-US" sz="2400" b="1" dirty="0"/>
              <a:t>萬元</a:t>
            </a:r>
            <a:r>
              <a:rPr lang="zh-TW" altLang="en-US" sz="2400" b="1" dirty="0" smtClean="0"/>
              <a:t>。  林太太今年</a:t>
            </a:r>
            <a:r>
              <a:rPr lang="en-US" altLang="zh-TW" sz="2400" b="1" dirty="0" smtClean="0"/>
              <a:t>(105</a:t>
            </a:r>
            <a:r>
              <a:rPr lang="zh-TW" altLang="en-US" sz="2400" b="1" dirty="0" smtClean="0"/>
              <a:t>年</a:t>
            </a:r>
            <a:r>
              <a:rPr lang="en-US" altLang="zh-TW" sz="2400" b="1" dirty="0" smtClean="0"/>
              <a:t>)</a:t>
            </a:r>
            <a:r>
              <a:rPr lang="zh-TW" altLang="en-US" sz="2400" b="1" dirty="0" smtClean="0"/>
              <a:t>看中</a:t>
            </a:r>
            <a:r>
              <a:rPr lang="zh-TW" altLang="en-US" sz="2400" b="1" dirty="0"/>
              <a:t>兩棟</a:t>
            </a:r>
            <a:r>
              <a:rPr lang="zh-TW" altLang="en-US" sz="2400" b="1" dirty="0" smtClean="0"/>
              <a:t>房子</a:t>
            </a:r>
            <a:r>
              <a:rPr lang="en-US" altLang="zh-TW" sz="2400" b="1" dirty="0" smtClean="0"/>
              <a:t>(</a:t>
            </a:r>
            <a:r>
              <a:rPr lang="zh-TW" altLang="en-US" sz="2400" b="1" dirty="0" smtClean="0"/>
              <a:t>甲</a:t>
            </a:r>
            <a:r>
              <a:rPr lang="zh-TW" altLang="en-US" sz="2400" b="1" dirty="0"/>
              <a:t>屋土地現值</a:t>
            </a:r>
            <a:r>
              <a:rPr lang="en-US" altLang="zh-TW" sz="2400" b="1" dirty="0"/>
              <a:t>500</a:t>
            </a:r>
            <a:r>
              <a:rPr lang="zh-TW" altLang="en-US" sz="2400" b="1" dirty="0"/>
              <a:t>萬元、乙屋</a:t>
            </a:r>
            <a:r>
              <a:rPr lang="zh-TW" altLang="en-US" sz="2400" b="1" dirty="0" smtClean="0"/>
              <a:t>土地現值</a:t>
            </a:r>
            <a:r>
              <a:rPr lang="en-US" altLang="zh-TW" sz="2400" b="1" dirty="0"/>
              <a:t>430</a:t>
            </a:r>
            <a:r>
              <a:rPr lang="zh-TW" altLang="en-US" sz="2400" b="1" dirty="0"/>
              <a:t>萬</a:t>
            </a:r>
            <a:r>
              <a:rPr lang="zh-TW" altLang="en-US" sz="2400" b="1" dirty="0" smtClean="0"/>
              <a:t>元</a:t>
            </a:r>
            <a:r>
              <a:rPr lang="en-US" altLang="zh-TW" sz="2400" b="1" dirty="0" smtClean="0"/>
              <a:t>)</a:t>
            </a:r>
            <a:r>
              <a:rPr lang="zh-TW" altLang="en-US" sz="2400" b="1" dirty="0" smtClean="0"/>
              <a:t>，試算這兩</a:t>
            </a:r>
            <a:r>
              <a:rPr lang="zh-TW" altLang="en-US" sz="2400" b="1" dirty="0"/>
              <a:t>棟房子分別可退還多少稅款</a:t>
            </a:r>
            <a:r>
              <a:rPr lang="zh-TW" altLang="en-US" sz="2400" b="1" dirty="0" smtClean="0"/>
              <a:t>？</a:t>
            </a:r>
            <a:endParaRPr lang="en-US" altLang="zh-TW" sz="2400" b="1" dirty="0" smtClean="0"/>
          </a:p>
          <a:p>
            <a:r>
              <a:rPr lang="zh-TW" altLang="en-US" dirty="0" smtClean="0">
                <a:solidFill>
                  <a:srgbClr val="3513FF"/>
                </a:solidFill>
              </a:rPr>
              <a:t>          </a:t>
            </a:r>
            <a:endParaRPr lang="en-US" altLang="zh-TW" dirty="0" smtClean="0">
              <a:solidFill>
                <a:srgbClr val="3513FF"/>
              </a:solidFill>
            </a:endParaRPr>
          </a:p>
          <a:p>
            <a:endParaRPr lang="en-US" altLang="zh-TW" dirty="0">
              <a:solidFill>
                <a:srgbClr val="3513FF"/>
              </a:solidFill>
            </a:endParaRPr>
          </a:p>
          <a:p>
            <a:endParaRPr lang="zh-TW" altLang="en-US" dirty="0" smtClean="0">
              <a:solidFill>
                <a:srgbClr val="3513FF"/>
              </a:solidFill>
            </a:endParaRPr>
          </a:p>
          <a:p>
            <a:r>
              <a:rPr lang="zh-TW" altLang="en-US" sz="2400" b="1" dirty="0" smtClean="0">
                <a:latin typeface="Arial Unicode MS"/>
                <a:ea typeface="Arial Unicode MS"/>
                <a:cs typeface="Arial Unicode MS"/>
              </a:rPr>
              <a:t>♣</a:t>
            </a:r>
            <a:r>
              <a:rPr lang="zh-TW" altLang="en-US" sz="2400" b="1" dirty="0" smtClean="0"/>
              <a:t>若</a:t>
            </a:r>
            <a:r>
              <a:rPr lang="zh-TW" altLang="en-US" sz="2400" b="1" dirty="0"/>
              <a:t>買</a:t>
            </a:r>
            <a:r>
              <a:rPr lang="zh-TW" altLang="en-US" sz="2400" b="1" dirty="0" smtClean="0"/>
              <a:t>甲</a:t>
            </a:r>
            <a:r>
              <a:rPr lang="zh-TW" altLang="en-US" sz="2400" b="1" dirty="0"/>
              <a:t>屋</a:t>
            </a:r>
            <a:r>
              <a:rPr lang="zh-TW" altLang="en-US" sz="2400" b="1" dirty="0" smtClean="0"/>
              <a:t>：</a:t>
            </a:r>
            <a:endParaRPr lang="en-US" altLang="zh-TW" sz="2400" b="1" dirty="0" smtClean="0"/>
          </a:p>
          <a:p>
            <a:r>
              <a:rPr lang="en-US" altLang="zh-TW" sz="2400" dirty="0" smtClean="0"/>
              <a:t>A</a:t>
            </a:r>
            <a:r>
              <a:rPr lang="zh-TW" altLang="en-US" sz="2400" dirty="0" smtClean="0"/>
              <a:t>＝</a:t>
            </a:r>
            <a:r>
              <a:rPr lang="en-US" altLang="zh-TW" sz="2400" dirty="0"/>
              <a:t>500</a:t>
            </a:r>
            <a:r>
              <a:rPr lang="zh-TW" altLang="en-US" sz="2400" dirty="0"/>
              <a:t>萬－（</a:t>
            </a:r>
            <a:r>
              <a:rPr lang="en-US" altLang="zh-TW" sz="2400" dirty="0"/>
              <a:t>450</a:t>
            </a:r>
            <a:r>
              <a:rPr lang="zh-TW" altLang="en-US" sz="2400" dirty="0"/>
              <a:t>萬</a:t>
            </a:r>
            <a:r>
              <a:rPr lang="en-US" altLang="zh-TW" sz="2400" dirty="0"/>
              <a:t>-50</a:t>
            </a:r>
            <a:r>
              <a:rPr lang="zh-TW" altLang="en-US" sz="2400" dirty="0"/>
              <a:t>萬）＝</a:t>
            </a:r>
            <a:r>
              <a:rPr lang="en-US" altLang="zh-TW" sz="2400" dirty="0"/>
              <a:t>100</a:t>
            </a:r>
            <a:r>
              <a:rPr lang="zh-TW" altLang="en-US" sz="2400" dirty="0"/>
              <a:t>萬</a:t>
            </a:r>
          </a:p>
          <a:p>
            <a:r>
              <a:rPr lang="en-US" altLang="zh-TW" sz="2400" dirty="0">
                <a:solidFill>
                  <a:srgbClr val="FF0000"/>
                </a:solidFill>
              </a:rPr>
              <a:t>50</a:t>
            </a:r>
            <a:r>
              <a:rPr lang="zh-TW" altLang="en-US" sz="2400" dirty="0">
                <a:solidFill>
                  <a:srgbClr val="FF0000"/>
                </a:solidFill>
              </a:rPr>
              <a:t>萬＜</a:t>
            </a:r>
            <a:r>
              <a:rPr lang="en-US" altLang="zh-TW" sz="2400" dirty="0">
                <a:solidFill>
                  <a:srgbClr val="FF0000"/>
                </a:solidFill>
              </a:rPr>
              <a:t>100</a:t>
            </a:r>
            <a:r>
              <a:rPr lang="zh-TW" altLang="en-US" sz="2400" dirty="0">
                <a:solidFill>
                  <a:srgbClr val="FF0000"/>
                </a:solidFill>
              </a:rPr>
              <a:t>萬，購買甲屋時，原來已繳納的增值稅</a:t>
            </a:r>
            <a:r>
              <a:rPr lang="en-US" altLang="zh-TW" sz="2400" dirty="0">
                <a:solidFill>
                  <a:srgbClr val="FF0000"/>
                </a:solidFill>
              </a:rPr>
              <a:t>50</a:t>
            </a:r>
            <a:r>
              <a:rPr lang="zh-TW" altLang="en-US" sz="2400" dirty="0">
                <a:solidFill>
                  <a:srgbClr val="FF0000"/>
                </a:solidFill>
              </a:rPr>
              <a:t>萬可全數退回。</a:t>
            </a:r>
          </a:p>
          <a:p>
            <a:r>
              <a:rPr lang="zh-TW" altLang="en-US" sz="2400" b="1" dirty="0">
                <a:latin typeface="Arial Unicode MS"/>
                <a:ea typeface="Arial Unicode MS"/>
                <a:cs typeface="Arial Unicode MS"/>
              </a:rPr>
              <a:t>♦</a:t>
            </a:r>
            <a:r>
              <a:rPr lang="zh-TW" altLang="en-US" sz="2400" b="1" dirty="0" smtClean="0"/>
              <a:t>若買乙</a:t>
            </a:r>
            <a:r>
              <a:rPr lang="zh-TW" altLang="en-US" sz="2400" b="1" dirty="0"/>
              <a:t>屋</a:t>
            </a:r>
            <a:r>
              <a:rPr lang="zh-TW" altLang="en-US" sz="2400" b="1" dirty="0" smtClean="0"/>
              <a:t>：</a:t>
            </a:r>
            <a:endParaRPr lang="en-US" altLang="zh-TW" sz="2400" b="1" dirty="0" smtClean="0"/>
          </a:p>
          <a:p>
            <a:r>
              <a:rPr lang="en-US" altLang="zh-TW" sz="2400" dirty="0" smtClean="0"/>
              <a:t>A</a:t>
            </a:r>
            <a:r>
              <a:rPr lang="zh-TW" altLang="en-US" sz="2400" dirty="0"/>
              <a:t>＝</a:t>
            </a:r>
            <a:r>
              <a:rPr lang="en-US" altLang="zh-TW" sz="2400" dirty="0"/>
              <a:t>430</a:t>
            </a:r>
            <a:r>
              <a:rPr lang="zh-TW" altLang="en-US" sz="2400" dirty="0"/>
              <a:t>萬－（</a:t>
            </a:r>
            <a:r>
              <a:rPr lang="en-US" altLang="zh-TW" sz="2400" dirty="0"/>
              <a:t>450</a:t>
            </a:r>
            <a:r>
              <a:rPr lang="zh-TW" altLang="en-US" sz="2400" dirty="0"/>
              <a:t>萬</a:t>
            </a:r>
            <a:r>
              <a:rPr lang="en-US" altLang="zh-TW" sz="2400" dirty="0"/>
              <a:t>-50</a:t>
            </a:r>
            <a:r>
              <a:rPr lang="zh-TW" altLang="en-US" sz="2400" dirty="0"/>
              <a:t>萬）＝</a:t>
            </a:r>
            <a:r>
              <a:rPr lang="en-US" altLang="zh-TW" sz="2400" dirty="0"/>
              <a:t>30</a:t>
            </a:r>
            <a:r>
              <a:rPr lang="zh-TW" altLang="en-US" sz="2400" dirty="0"/>
              <a:t>萬</a:t>
            </a:r>
          </a:p>
          <a:p>
            <a:r>
              <a:rPr lang="en-US" altLang="zh-TW" sz="2400" dirty="0">
                <a:solidFill>
                  <a:srgbClr val="FF0000"/>
                </a:solidFill>
              </a:rPr>
              <a:t>50</a:t>
            </a:r>
            <a:r>
              <a:rPr lang="zh-TW" altLang="en-US" sz="2400" dirty="0">
                <a:solidFill>
                  <a:srgbClr val="FF0000"/>
                </a:solidFill>
              </a:rPr>
              <a:t>萬＞</a:t>
            </a:r>
            <a:r>
              <a:rPr lang="en-US" altLang="zh-TW" sz="2400" dirty="0">
                <a:solidFill>
                  <a:srgbClr val="FF0000"/>
                </a:solidFill>
              </a:rPr>
              <a:t>30</a:t>
            </a:r>
            <a:r>
              <a:rPr lang="zh-TW" altLang="en-US" sz="2400" dirty="0">
                <a:solidFill>
                  <a:srgbClr val="FF0000"/>
                </a:solidFill>
              </a:rPr>
              <a:t>萬，購買乙屋時，可退還相當</a:t>
            </a:r>
            <a:r>
              <a:rPr lang="en-US" altLang="zh-TW" sz="2400" dirty="0">
                <a:solidFill>
                  <a:srgbClr val="FF0000"/>
                </a:solidFill>
              </a:rPr>
              <a:t>A</a:t>
            </a:r>
            <a:r>
              <a:rPr lang="zh-TW" altLang="en-US" sz="2400" dirty="0">
                <a:solidFill>
                  <a:srgbClr val="FF0000"/>
                </a:solidFill>
              </a:rPr>
              <a:t>的稅款</a:t>
            </a:r>
            <a:r>
              <a:rPr lang="en-US" altLang="zh-TW" sz="2400" dirty="0">
                <a:solidFill>
                  <a:srgbClr val="FF0000"/>
                </a:solidFill>
              </a:rPr>
              <a:t>30</a:t>
            </a:r>
            <a:r>
              <a:rPr lang="zh-TW" altLang="en-US" sz="2400" dirty="0" smtClean="0">
                <a:solidFill>
                  <a:srgbClr val="FF0000"/>
                </a:solidFill>
              </a:rPr>
              <a:t>萬</a:t>
            </a:r>
            <a:endParaRPr lang="en-US" altLang="zh-TW" sz="2400" dirty="0" smtClean="0">
              <a:solidFill>
                <a:srgbClr val="FF0000"/>
              </a:solidFill>
            </a:endParaRPr>
          </a:p>
          <a:p>
            <a:endParaRPr lang="en-US" altLang="zh-TW" dirty="0"/>
          </a:p>
          <a:p>
            <a:endParaRPr lang="zh-TW" altLang="en-US" dirty="0"/>
          </a:p>
        </p:txBody>
      </p:sp>
      <p:sp>
        <p:nvSpPr>
          <p:cNvPr id="10" name="向左箭號 9"/>
          <p:cNvSpPr/>
          <p:nvPr/>
        </p:nvSpPr>
        <p:spPr>
          <a:xfrm flipH="1">
            <a:off x="477888" y="2780928"/>
            <a:ext cx="535012" cy="432048"/>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2" name="文字方塊 1"/>
          <p:cNvSpPr txBox="1"/>
          <p:nvPr/>
        </p:nvSpPr>
        <p:spPr>
          <a:xfrm>
            <a:off x="1133792" y="2737373"/>
            <a:ext cx="768668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TW" altLang="en-US" sz="2000" dirty="0">
                <a:solidFill>
                  <a:srgbClr val="3513FF"/>
                </a:solidFill>
              </a:rPr>
              <a:t>新購自用住宅用地的申報移轉現值－</a:t>
            </a:r>
            <a:r>
              <a:rPr lang="en-US" altLang="zh-TW" sz="2000" dirty="0">
                <a:solidFill>
                  <a:srgbClr val="3513FF"/>
                </a:solidFill>
              </a:rPr>
              <a:t>(</a:t>
            </a:r>
            <a:r>
              <a:rPr lang="zh-TW" altLang="en-US" sz="2000" dirty="0">
                <a:solidFill>
                  <a:srgbClr val="3513FF"/>
                </a:solidFill>
              </a:rPr>
              <a:t>原出售自宅用地申報移轉現</a:t>
            </a:r>
            <a:endParaRPr lang="en-US" altLang="zh-TW" sz="2000" dirty="0">
              <a:solidFill>
                <a:srgbClr val="3513FF"/>
              </a:solidFill>
            </a:endParaRPr>
          </a:p>
          <a:p>
            <a:r>
              <a:rPr lang="zh-TW" altLang="en-US" sz="2000" dirty="0">
                <a:solidFill>
                  <a:srgbClr val="3513FF"/>
                </a:solidFill>
              </a:rPr>
              <a:t>         值－已繳土地增值稅</a:t>
            </a:r>
            <a:r>
              <a:rPr lang="en-US" altLang="zh-TW" sz="2000" dirty="0" smtClean="0">
                <a:solidFill>
                  <a:srgbClr val="3513FF"/>
                </a:solidFill>
              </a:rPr>
              <a:t>)</a:t>
            </a:r>
            <a:r>
              <a:rPr lang="zh-TW" altLang="en-US" sz="2000" dirty="0" smtClean="0">
                <a:solidFill>
                  <a:srgbClr val="3513FF"/>
                </a:solidFill>
              </a:rPr>
              <a:t> </a:t>
            </a:r>
            <a:r>
              <a:rPr lang="en-US" altLang="zh-TW" sz="2000" b="1" dirty="0" smtClean="0">
                <a:solidFill>
                  <a:srgbClr val="3513FF"/>
                </a:solidFill>
              </a:rPr>
              <a:t>= </a:t>
            </a:r>
            <a:r>
              <a:rPr lang="en-US" altLang="zh-TW" sz="2000" b="1" dirty="0">
                <a:solidFill>
                  <a:srgbClr val="3513FF"/>
                </a:solidFill>
              </a:rPr>
              <a:t>A</a:t>
            </a:r>
            <a:r>
              <a:rPr lang="zh-TW" altLang="en-US" sz="2000" dirty="0">
                <a:solidFill>
                  <a:srgbClr val="3513FF"/>
                </a:solidFill>
              </a:rPr>
              <a:t> </a:t>
            </a:r>
            <a:r>
              <a:rPr lang="en-US" altLang="zh-TW" sz="2000" dirty="0">
                <a:solidFill>
                  <a:srgbClr val="3513FF"/>
                </a:solidFill>
              </a:rPr>
              <a:t>(</a:t>
            </a:r>
            <a:r>
              <a:rPr lang="zh-TW" altLang="en-US" sz="2000" dirty="0">
                <a:solidFill>
                  <a:srgbClr val="3513FF"/>
                </a:solidFill>
              </a:rPr>
              <a:t>若為零或負數，則不符合退稅要件</a:t>
            </a:r>
            <a:r>
              <a:rPr lang="en-US" altLang="zh-TW" sz="2000" dirty="0" smtClean="0">
                <a:solidFill>
                  <a:srgbClr val="3513FF"/>
                </a:solidFill>
              </a:rPr>
              <a:t>)</a:t>
            </a:r>
            <a:endParaRPr lang="en-US" altLang="zh-TW" sz="2000" dirty="0">
              <a:solidFill>
                <a:srgbClr val="3513FF"/>
              </a:solidFill>
            </a:endParaRPr>
          </a:p>
        </p:txBody>
      </p:sp>
    </p:spTree>
    <p:extLst>
      <p:ext uri="{BB962C8B-B14F-4D97-AF65-F5344CB8AC3E}">
        <p14:creationId xmlns:p14="http://schemas.microsoft.com/office/powerpoint/2010/main" val="1055688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p:txBody>
          <a:bodyPr vert="horz" lIns="91440" tIns="45720" rIns="91440" bIns="45720" rtlCol="0" anchor="ctr">
            <a:normAutofit/>
          </a:bodyPr>
          <a:lstStyle/>
          <a:p>
            <a:r>
              <a:rPr lang="zh-TW" altLang="en-US" sz="4000" b="1" dirty="0">
                <a:latin typeface="微軟正黑體" panose="020B0604030504040204" pitchFamily="34" charset="-120"/>
                <a:ea typeface="微軟正黑體" panose="020B0604030504040204" pitchFamily="34" charset="-120"/>
              </a:rPr>
              <a:t>貳、移轉稅</a:t>
            </a:r>
          </a:p>
        </p:txBody>
      </p:sp>
      <p:sp>
        <p:nvSpPr>
          <p:cNvPr id="3" name="內容版面配置區 2"/>
          <p:cNvSpPr>
            <a:spLocks noGrp="1"/>
          </p:cNvSpPr>
          <p:nvPr>
            <p:ph idx="1"/>
          </p:nvPr>
        </p:nvSpPr>
        <p:spPr>
          <a:xfrm>
            <a:off x="457200" y="1124744"/>
            <a:ext cx="5266928" cy="5328592"/>
          </a:xfrm>
        </p:spPr>
        <p:txBody>
          <a:bodyPr vert="horz" lIns="91440" tIns="45720" rIns="91440" bIns="45720" rtlCol="0">
            <a:normAutofit/>
          </a:bodyPr>
          <a:lstStyle/>
          <a:p>
            <a:pPr marL="0" indent="0">
              <a:buNone/>
            </a:pPr>
            <a:r>
              <a:rPr lang="zh-TW" altLang="en-US" b="1" dirty="0">
                <a:solidFill>
                  <a:srgbClr val="0070C0"/>
                </a:solidFill>
                <a:latin typeface="微軟正黑體" panose="020B0604030504040204" pitchFamily="34" charset="-120"/>
                <a:ea typeface="微軟正黑體" panose="020B0604030504040204" pitchFamily="34" charset="-120"/>
              </a:rPr>
              <a:t>◎</a:t>
            </a:r>
            <a:r>
              <a:rPr lang="zh-TW" altLang="en-US" b="1" dirty="0" smtClean="0">
                <a:solidFill>
                  <a:srgbClr val="0070C0"/>
                </a:solidFill>
                <a:latin typeface="微軟正黑體" panose="020B0604030504040204" pitchFamily="34" charset="-120"/>
                <a:ea typeface="微軟正黑體" panose="020B0604030504040204" pitchFamily="34" charset="-120"/>
              </a:rPr>
              <a:t>農業用地申請不課徵土地增值</a:t>
            </a:r>
            <a:r>
              <a:rPr lang="zh-TW" altLang="zh-TW" b="1" dirty="0" smtClean="0">
                <a:solidFill>
                  <a:srgbClr val="0070C0"/>
                </a:solidFill>
                <a:latin typeface="微軟正黑體" panose="020B0604030504040204" pitchFamily="34" charset="-120"/>
                <a:ea typeface="微軟正黑體" panose="020B0604030504040204" pitchFamily="34" charset="-120"/>
              </a:rPr>
              <a:t>稅</a:t>
            </a:r>
            <a:endParaRPr lang="en-US" altLang="zh-TW" b="1" dirty="0" smtClean="0">
              <a:solidFill>
                <a:srgbClr val="0070C0"/>
              </a:solidFill>
              <a:latin typeface="微軟正黑體" panose="020B0604030504040204" pitchFamily="34" charset="-120"/>
              <a:ea typeface="微軟正黑體" panose="020B0604030504040204" pitchFamily="34" charset="-120"/>
            </a:endParaRPr>
          </a:p>
          <a:p>
            <a:pPr marL="0" indent="0">
              <a:buNone/>
            </a:pPr>
            <a:r>
              <a:rPr lang="zh-TW" altLang="en-US" b="1" dirty="0" smtClean="0">
                <a:solidFill>
                  <a:prstClr val="black"/>
                </a:solidFill>
                <a:latin typeface="微軟正黑體" panose="020B0604030504040204" pitchFamily="34" charset="-120"/>
                <a:ea typeface="微軟正黑體" panose="020B0604030504040204" pitchFamily="34" charset="-120"/>
              </a:rPr>
              <a:t>檢</a:t>
            </a:r>
            <a:r>
              <a:rPr lang="zh-TW" altLang="en-US" b="1" dirty="0">
                <a:solidFill>
                  <a:prstClr val="black"/>
                </a:solidFill>
                <a:latin typeface="微軟正黑體" panose="020B0604030504040204" pitchFamily="34" charset="-120"/>
                <a:ea typeface="微軟正黑體" panose="020B0604030504040204" pitchFamily="34" charset="-120"/>
              </a:rPr>
              <a:t>附</a:t>
            </a:r>
            <a:r>
              <a:rPr lang="zh-TW" altLang="en-US" b="1" dirty="0" smtClean="0">
                <a:solidFill>
                  <a:prstClr val="black"/>
                </a:solidFill>
                <a:latin typeface="微軟正黑體" panose="020B0604030504040204" pitchFamily="34" charset="-120"/>
                <a:ea typeface="微軟正黑體" panose="020B0604030504040204" pitchFamily="34" charset="-120"/>
              </a:rPr>
              <a:t>文件：</a:t>
            </a:r>
            <a:endParaRPr lang="en-US" altLang="zh-TW" b="1" dirty="0">
              <a:solidFill>
                <a:prstClr val="black"/>
              </a:solidFill>
              <a:latin typeface="微軟正黑體" panose="020B0604030504040204" pitchFamily="34" charset="-120"/>
              <a:ea typeface="微軟正黑體" panose="020B0604030504040204" pitchFamily="34" charset="-120"/>
            </a:endParaRPr>
          </a:p>
          <a:p>
            <a:pPr marL="0" indent="0">
              <a:lnSpc>
                <a:spcPct val="80000"/>
              </a:lnSpc>
              <a:buNone/>
            </a:pPr>
            <a:r>
              <a:rPr lang="zh-TW" altLang="zh-TW" sz="2400" dirty="0">
                <a:solidFill>
                  <a:srgbClr val="FF0000"/>
                </a:solidFill>
                <a:latin typeface="微軟正黑體" panose="020B0604030504040204" pitchFamily="34" charset="-120"/>
                <a:ea typeface="微軟正黑體" panose="020B0604030504040204" pitchFamily="34" charset="-120"/>
              </a:rPr>
              <a:t>一、農業用地移轉不課徵</a:t>
            </a:r>
            <a:r>
              <a:rPr lang="zh-TW" altLang="zh-TW" sz="2400" dirty="0" smtClean="0">
                <a:solidFill>
                  <a:srgbClr val="FF0000"/>
                </a:solidFill>
                <a:latin typeface="微軟正黑體" panose="020B0604030504040204" pitchFamily="34" charset="-120"/>
                <a:ea typeface="微軟正黑體" panose="020B0604030504040204" pitchFamily="34" charset="-120"/>
              </a:rPr>
              <a:t>土地增值稅</a:t>
            </a:r>
            <a:endParaRPr lang="en-US" altLang="zh-TW" sz="2400" dirty="0" smtClean="0">
              <a:solidFill>
                <a:srgbClr val="FF0000"/>
              </a:solidFill>
              <a:latin typeface="微軟正黑體" panose="020B0604030504040204" pitchFamily="34" charset="-120"/>
              <a:ea typeface="微軟正黑體" panose="020B0604030504040204" pitchFamily="34" charset="-120"/>
            </a:endParaRPr>
          </a:p>
          <a:p>
            <a:pPr marL="0" indent="0">
              <a:lnSpc>
                <a:spcPct val="80000"/>
              </a:lnSpc>
              <a:buNone/>
            </a:pPr>
            <a:r>
              <a:rPr lang="zh-TW" altLang="zh-TW" sz="2400" b="1" dirty="0" smtClean="0">
                <a:solidFill>
                  <a:srgbClr val="FF0000"/>
                </a:solidFill>
                <a:latin typeface="微軟正黑體" panose="020B0604030504040204" pitchFamily="34" charset="-120"/>
                <a:ea typeface="微軟正黑體" panose="020B0604030504040204" pitchFamily="34" charset="-120"/>
              </a:rPr>
              <a:t>申請書</a:t>
            </a:r>
            <a:r>
              <a:rPr lang="zh-TW" altLang="zh-TW" sz="2400" dirty="0">
                <a:solidFill>
                  <a:srgbClr val="FF0000"/>
                </a:solidFill>
                <a:latin typeface="微軟正黑體" panose="020B0604030504040204" pitchFamily="34" charset="-120"/>
                <a:ea typeface="微軟正黑體" panose="020B0604030504040204" pitchFamily="34" charset="-120"/>
              </a:rPr>
              <a:t>。</a:t>
            </a:r>
          </a:p>
          <a:p>
            <a:pPr marL="0" indent="0">
              <a:lnSpc>
                <a:spcPct val="80000"/>
              </a:lnSpc>
              <a:buNone/>
            </a:pPr>
            <a:r>
              <a:rPr lang="zh-TW" altLang="zh-TW" sz="2400" dirty="0">
                <a:solidFill>
                  <a:srgbClr val="FF0000"/>
                </a:solidFill>
                <a:latin typeface="微軟正黑體" panose="020B0604030504040204" pitchFamily="34" charset="-120"/>
                <a:ea typeface="微軟正黑體" panose="020B0604030504040204" pitchFamily="34" charset="-120"/>
              </a:rPr>
              <a:t>二、農業用地：</a:t>
            </a:r>
          </a:p>
          <a:p>
            <a:pPr marL="0" indent="0">
              <a:lnSpc>
                <a:spcPct val="80000"/>
              </a:lnSpc>
              <a:buNone/>
            </a:pPr>
            <a:r>
              <a:rPr lang="zh-TW" altLang="zh-TW" sz="2400" b="1" dirty="0">
                <a:solidFill>
                  <a:srgbClr val="FF0000"/>
                </a:solidFill>
                <a:latin typeface="微軟正黑體" panose="020B0604030504040204" pitchFamily="34" charset="-120"/>
                <a:ea typeface="微軟正黑體" panose="020B0604030504040204" pitchFamily="34" charset="-120"/>
              </a:rPr>
              <a:t>農業用地作農業使用證明書</a:t>
            </a:r>
            <a:r>
              <a:rPr lang="zh-TW" altLang="zh-TW" sz="2400" dirty="0">
                <a:solidFill>
                  <a:srgbClr val="FF0000"/>
                </a:solidFill>
                <a:latin typeface="微軟正黑體" panose="020B0604030504040204" pitchFamily="34" charset="-120"/>
                <a:ea typeface="微軟正黑體" panose="020B0604030504040204" pitchFamily="34" charset="-120"/>
              </a:rPr>
              <a:t>。</a:t>
            </a:r>
          </a:p>
          <a:p>
            <a:pPr marL="0" indent="0">
              <a:lnSpc>
                <a:spcPct val="80000"/>
              </a:lnSpc>
              <a:buNone/>
            </a:pPr>
            <a:r>
              <a:rPr lang="zh-TW" altLang="zh-TW" sz="2400" dirty="0">
                <a:solidFill>
                  <a:srgbClr val="FF0000"/>
                </a:solidFill>
                <a:latin typeface="微軟正黑體" panose="020B0604030504040204" pitchFamily="34" charset="-120"/>
                <a:ea typeface="微軟正黑體" panose="020B0604030504040204" pitchFamily="34" charset="-120"/>
              </a:rPr>
              <a:t>三、視同農業用地：</a:t>
            </a:r>
          </a:p>
          <a:p>
            <a:pPr marL="0" indent="0">
              <a:lnSpc>
                <a:spcPct val="80000"/>
              </a:lnSpc>
              <a:buNone/>
            </a:pPr>
            <a:r>
              <a:rPr lang="zh-TW" altLang="zh-TW" sz="2400" dirty="0">
                <a:solidFill>
                  <a:srgbClr val="FF0000"/>
                </a:solidFill>
                <a:latin typeface="微軟正黑體" panose="020B0604030504040204" pitchFamily="34" charset="-120"/>
                <a:ea typeface="微軟正黑體" panose="020B0604030504040204" pitchFamily="34" charset="-120"/>
              </a:rPr>
              <a:t>（一）</a:t>
            </a:r>
            <a:r>
              <a:rPr lang="zh-TW" altLang="zh-TW" sz="2400" b="1" dirty="0">
                <a:solidFill>
                  <a:srgbClr val="FF0000"/>
                </a:solidFill>
                <a:latin typeface="微軟正黑體" panose="020B0604030504040204" pitchFamily="34" charset="-120"/>
                <a:ea typeface="微軟正黑體" panose="020B0604030504040204" pitchFamily="34" charset="-120"/>
              </a:rPr>
              <a:t>農業用地作農業使用證明書</a:t>
            </a:r>
            <a:r>
              <a:rPr lang="zh-TW" altLang="zh-TW" sz="2400" b="1" dirty="0" smtClean="0">
                <a:solidFill>
                  <a:srgbClr val="FF0000"/>
                </a:solidFill>
                <a:latin typeface="微軟正黑體" panose="020B0604030504040204" pitchFamily="34" charset="-120"/>
                <a:ea typeface="微軟正黑體" panose="020B0604030504040204" pitchFamily="34" charset="-120"/>
              </a:rPr>
              <a:t>。</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0" indent="0">
              <a:lnSpc>
                <a:spcPct val="80000"/>
              </a:lnSpc>
              <a:buNone/>
            </a:pPr>
            <a:r>
              <a:rPr lang="zh-TW" altLang="zh-TW" sz="2400" dirty="0" smtClean="0">
                <a:solidFill>
                  <a:srgbClr val="FF0000"/>
                </a:solidFill>
                <a:latin typeface="微軟正黑體" panose="020B0604030504040204" pitchFamily="34" charset="-120"/>
                <a:ea typeface="微軟正黑體" panose="020B0604030504040204" pitchFamily="34" charset="-120"/>
              </a:rPr>
              <a:t>（</a:t>
            </a:r>
            <a:r>
              <a:rPr lang="zh-TW" altLang="zh-TW" sz="2400" dirty="0">
                <a:solidFill>
                  <a:srgbClr val="FF0000"/>
                </a:solidFill>
                <a:latin typeface="微軟正黑體" panose="020B0604030504040204" pitchFamily="34" charset="-120"/>
                <a:ea typeface="微軟正黑體" panose="020B0604030504040204" pitchFamily="34" charset="-120"/>
              </a:rPr>
              <a:t>二）</a:t>
            </a:r>
            <a:r>
              <a:rPr lang="zh-TW" altLang="zh-TW" sz="2400" b="1" dirty="0">
                <a:solidFill>
                  <a:srgbClr val="FF0000"/>
                </a:solidFill>
                <a:latin typeface="微軟正黑體" panose="020B0604030504040204" pitchFamily="34" charset="-120"/>
                <a:ea typeface="微軟正黑體" panose="020B0604030504040204" pitchFamily="34" charset="-120"/>
              </a:rPr>
              <a:t>法律主管機關核發仍應依</a:t>
            </a:r>
            <a:r>
              <a:rPr lang="zh-TW" altLang="zh-TW" sz="2400" b="1" dirty="0" smtClean="0">
                <a:solidFill>
                  <a:srgbClr val="FF0000"/>
                </a:solidFill>
                <a:latin typeface="微軟正黑體" panose="020B0604030504040204" pitchFamily="34" charset="-120"/>
                <a:ea typeface="微軟正黑體" panose="020B0604030504040204" pitchFamily="34" charset="-120"/>
              </a:rPr>
              <a:t>原來</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0" indent="0">
              <a:lnSpc>
                <a:spcPct val="80000"/>
              </a:lnSpc>
              <a:buNone/>
            </a:pPr>
            <a:r>
              <a:rPr lang="zh-TW" altLang="zh-TW" sz="2400" b="1" dirty="0" smtClean="0">
                <a:solidFill>
                  <a:srgbClr val="FF0000"/>
                </a:solidFill>
                <a:latin typeface="微軟正黑體" panose="020B0604030504040204" pitchFamily="34" charset="-120"/>
                <a:ea typeface="微軟正黑體" panose="020B0604030504040204" pitchFamily="34" charset="-120"/>
              </a:rPr>
              <a:t>農業</a:t>
            </a:r>
            <a:r>
              <a:rPr lang="zh-TW" altLang="zh-TW" sz="2400" b="1" dirty="0">
                <a:solidFill>
                  <a:srgbClr val="FF0000"/>
                </a:solidFill>
                <a:latin typeface="微軟正黑體" panose="020B0604030504040204" pitchFamily="34" charset="-120"/>
                <a:ea typeface="微軟正黑體" panose="020B0604030504040204" pitchFamily="34" charset="-120"/>
              </a:rPr>
              <a:t>用地使用管制證明書。</a:t>
            </a:r>
          </a:p>
          <a:p>
            <a:pPr marL="0" indent="0">
              <a:buNone/>
            </a:pPr>
            <a:endParaRPr lang="zh-TW" altLang="zh-TW" sz="2600" b="1" dirty="0">
              <a:latin typeface="微軟正黑體" panose="020B0604030504040204" pitchFamily="34" charset="-120"/>
              <a:ea typeface="微軟正黑體" panose="020B0604030504040204" pitchFamily="34" charset="-120"/>
            </a:endParaRPr>
          </a:p>
          <a:p>
            <a:pPr marL="0" indent="0">
              <a:buNone/>
            </a:pPr>
            <a:endParaRPr lang="zh-TW" altLang="en-US" sz="2600" dirty="0">
              <a:latin typeface="微軟正黑體" panose="020B0604030504040204" pitchFamily="34" charset="-120"/>
              <a:ea typeface="微軟正黑體" panose="020B0604030504040204" pitchFamily="34" charset="-120"/>
            </a:endParaRPr>
          </a:p>
        </p:txBody>
      </p:sp>
      <p:sp>
        <p:nvSpPr>
          <p:cNvPr id="36" name="頁尾版面配置區 6"/>
          <p:cNvSpPr txBox="1">
            <a:spLocks/>
          </p:cNvSpPr>
          <p:nvPr/>
        </p:nvSpPr>
        <p:spPr>
          <a:xfrm>
            <a:off x="0" y="6225351"/>
            <a:ext cx="9144000" cy="260648"/>
          </a:xfrm>
          <a:prstGeom prst="rect">
            <a:avLst/>
          </a:prstGeom>
          <a:solidFill>
            <a:schemeClr val="accent2">
              <a:lumMod val="50000"/>
            </a:schemeClr>
          </a:solidFill>
        </p:spPr>
        <p:txBody>
          <a:bodyPr/>
          <a:lstStyle/>
          <a:p>
            <a:pPr defTabSz="449263" fontAlgn="base">
              <a:spcBef>
                <a:spcPct val="0"/>
              </a:spcBef>
              <a:spcAft>
                <a:spcPct val="0"/>
              </a:spcAft>
              <a:buClr>
                <a:srgbClr val="000000"/>
              </a:buClr>
              <a:buSzPct val="100000"/>
              <a:buFont typeface="Times New Roman" pitchFamily="18" charset="0"/>
              <a:buNone/>
              <a:defRPr/>
            </a:pPr>
            <a:r>
              <a:rPr lang="zh-TW" altLang="en-US" sz="1050" dirty="0" smtClean="0">
                <a:solidFill>
                  <a:prstClr val="white"/>
                </a:solidFill>
                <a:latin typeface="Arial" pitchFamily="34" charset="0"/>
                <a:cs typeface="Arial" pitchFamily="34" charset="0"/>
              </a:rPr>
              <a:t>                                 林秀銘                                                                                                                                                            </a:t>
            </a:r>
            <a:endParaRPr lang="zh-TW" altLang="en-US" sz="1050" dirty="0">
              <a:solidFill>
                <a:prstClr val="white"/>
              </a:solidFill>
              <a:latin typeface="Arial" pitchFamily="34" charset="0"/>
              <a:cs typeface="Arial" pitchFamily="34" charset="0"/>
            </a:endParaRPr>
          </a:p>
        </p:txBody>
      </p:sp>
      <p:sp>
        <p:nvSpPr>
          <p:cNvPr id="37" name="投影片編號版面配置區 5"/>
          <p:cNvSpPr txBox="1">
            <a:spLocks/>
          </p:cNvSpPr>
          <p:nvPr/>
        </p:nvSpPr>
        <p:spPr>
          <a:xfrm>
            <a:off x="7452320" y="6453336"/>
            <a:ext cx="480060" cy="237744"/>
          </a:xfrm>
          <a:prstGeom prst="rect">
            <a:avLst/>
          </a:prstGeom>
        </p:spPr>
        <p:txBody>
          <a:bodyPr/>
          <a:lstStyle/>
          <a:p>
            <a:pPr defTabSz="449263" fontAlgn="base">
              <a:spcBef>
                <a:spcPct val="0"/>
              </a:spcBef>
              <a:spcAft>
                <a:spcPct val="0"/>
              </a:spcAft>
              <a:buClr>
                <a:srgbClr val="000000"/>
              </a:buClr>
              <a:buSzPct val="100000"/>
              <a:buFont typeface="Times New Roman" pitchFamily="18" charset="0"/>
              <a:buNone/>
              <a:defRPr/>
            </a:pPr>
            <a:fld id="{CA8D9AD5-F248-4919-864A-CFD76CC027D6}" type="slidenum">
              <a:rPr lang="en-US" altLang="zh-TW" sz="1050" smtClean="0">
                <a:solidFill>
                  <a:prstClr val="white"/>
                </a:solidFill>
                <a:latin typeface="Arial" pitchFamily="34" charset="0"/>
                <a:cs typeface="Arial" pitchFamily="34" charset="0"/>
              </a:rPr>
              <a:pPr defTabSz="449263" fontAlgn="base">
                <a:spcBef>
                  <a:spcPct val="0"/>
                </a:spcBef>
                <a:spcAft>
                  <a:spcPct val="0"/>
                </a:spcAft>
                <a:buClr>
                  <a:srgbClr val="000000"/>
                </a:buClr>
                <a:buSzPct val="100000"/>
                <a:buFont typeface="Times New Roman" pitchFamily="18" charset="0"/>
                <a:buNone/>
                <a:defRPr/>
              </a:pPr>
              <a:t>34</a:t>
            </a:fld>
            <a:endParaRPr lang="zh-TW" altLang="en-US" sz="1050" dirty="0">
              <a:solidFill>
                <a:prstClr val="white"/>
              </a:solidFill>
              <a:latin typeface="Arial" pitchFamily="34" charset="0"/>
              <a:cs typeface="Arial" pitchFamily="34" charset="0"/>
            </a:endParaRPr>
          </a:p>
        </p:txBody>
      </p:sp>
      <p:pic>
        <p:nvPicPr>
          <p:cNvPr id="1026" name="Picture 2" descr="http://pic.pimg.tw/onlylouds/1418472630-3733802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064" y="1951482"/>
            <a:ext cx="304800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579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四</a:t>
            </a:r>
            <a:r>
              <a:rPr lang="en-US" altLang="zh-TW" sz="4000" b="1" dirty="0" smtClean="0">
                <a:latin typeface="微軟正黑體" panose="020B0604030504040204" pitchFamily="34" charset="-120"/>
                <a:ea typeface="微軟正黑體" panose="020B0604030504040204" pitchFamily="34" charset="-120"/>
              </a:rPr>
              <a:t>)</a:t>
            </a:r>
            <a:r>
              <a:rPr lang="zh-TW" altLang="zh-TW" sz="4000" b="1" dirty="0" smtClean="0">
                <a:latin typeface="微軟正黑體" panose="020B0604030504040204" pitchFamily="34" charset="-120"/>
                <a:ea typeface="微軟正黑體" panose="020B0604030504040204" pitchFamily="34" charset="-120"/>
              </a:rPr>
              <a:t>辦理農地</a:t>
            </a:r>
            <a:r>
              <a:rPr lang="zh-TW" altLang="en-US" sz="4000" b="1" dirty="0" smtClean="0">
                <a:latin typeface="微軟正黑體" panose="020B0604030504040204" pitchFamily="34" charset="-120"/>
                <a:ea typeface="微軟正黑體" panose="020B0604030504040204" pitchFamily="34" charset="-120"/>
              </a:rPr>
              <a:t>農用</a:t>
            </a:r>
            <a:r>
              <a:rPr lang="zh-TW" altLang="zh-TW" sz="4000" b="1" dirty="0" smtClean="0">
                <a:latin typeface="微軟正黑體" panose="020B0604030504040204" pitchFamily="34" charset="-120"/>
                <a:ea typeface="微軟正黑體" panose="020B0604030504040204" pitchFamily="34" charset="-120"/>
              </a:rPr>
              <a:t>證明</a:t>
            </a:r>
            <a:r>
              <a:rPr lang="zh-TW" altLang="en-US" sz="4000" b="1" dirty="0" smtClean="0">
                <a:latin typeface="微軟正黑體" panose="020B0604030504040204" pitchFamily="34" charset="-120"/>
                <a:ea typeface="微軟正黑體" panose="020B0604030504040204" pitchFamily="34" charset="-120"/>
              </a:rPr>
              <a:t>申請</a:t>
            </a:r>
            <a:r>
              <a:rPr lang="zh-TW" altLang="zh-TW" sz="4000" b="1" dirty="0" smtClean="0">
                <a:latin typeface="微軟正黑體" panose="020B0604030504040204" pitchFamily="34" charset="-120"/>
                <a:ea typeface="微軟正黑體" panose="020B0604030504040204" pitchFamily="34" charset="-120"/>
              </a:rPr>
              <a:t>應</a:t>
            </a:r>
            <a:r>
              <a:rPr lang="zh-TW" altLang="zh-TW" sz="4000" b="1" dirty="0">
                <a:latin typeface="微軟正黑體" panose="020B0604030504040204" pitchFamily="34" charset="-120"/>
                <a:ea typeface="微軟正黑體" panose="020B0604030504040204" pitchFamily="34" charset="-120"/>
              </a:rPr>
              <a:t>備文件</a:t>
            </a:r>
            <a:endParaRPr lang="zh-TW" altLang="en-US" sz="4000"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57200" y="1417639"/>
            <a:ext cx="8229600" cy="4315618"/>
          </a:xfrm>
        </p:spPr>
        <p:txBody>
          <a:bodyPr>
            <a:normAutofit/>
          </a:bodyPr>
          <a:lstStyle/>
          <a:p>
            <a:pPr marL="0" indent="0" algn="ctr">
              <a:spcAft>
                <a:spcPts val="0"/>
              </a:spcAft>
              <a:buNone/>
            </a:pPr>
            <a:endParaRPr lang="zh-TW" altLang="zh-TW" sz="2000" kern="150" dirty="0" smtClean="0">
              <a:latin typeface="Times New Roman" panose="02020603050405020304" pitchFamily="18" charset="0"/>
              <a:ea typeface="新細明體, PMingLiU"/>
            </a:endParaRPr>
          </a:p>
          <a:p>
            <a:pPr marL="0" indent="0" algn="just">
              <a:buSzPts val="1800"/>
              <a:buNone/>
            </a:pPr>
            <a:r>
              <a:rPr lang="zh-TW" altLang="en-US" b="1" dirty="0" smtClean="0">
                <a:solidFill>
                  <a:srgbClr val="0070C0"/>
                </a:solidFill>
                <a:latin typeface="微軟正黑體" panose="020B0604030504040204" pitchFamily="34" charset="-120"/>
                <a:ea typeface="微軟正黑體" panose="020B0604030504040204" pitchFamily="34" charset="-120"/>
              </a:rPr>
              <a:t>◎檢</a:t>
            </a:r>
            <a:r>
              <a:rPr lang="zh-TW" altLang="en-US" b="1" dirty="0">
                <a:solidFill>
                  <a:srgbClr val="0070C0"/>
                </a:solidFill>
                <a:latin typeface="微軟正黑體" panose="020B0604030504040204" pitchFamily="34" charset="-120"/>
                <a:ea typeface="微軟正黑體" panose="020B0604030504040204" pitchFamily="34" charset="-120"/>
              </a:rPr>
              <a:t>附</a:t>
            </a:r>
            <a:r>
              <a:rPr lang="zh-TW" altLang="zh-TW" b="1" dirty="0" smtClean="0">
                <a:solidFill>
                  <a:srgbClr val="0070C0"/>
                </a:solidFill>
                <a:latin typeface="微軟正黑體" panose="020B0604030504040204" pitchFamily="34" charset="-120"/>
                <a:ea typeface="微軟正黑體" panose="020B0604030504040204" pitchFamily="34" charset="-120"/>
              </a:rPr>
              <a:t>文件</a:t>
            </a:r>
            <a:r>
              <a:rPr lang="en-US" altLang="zh-TW" b="1" dirty="0">
                <a:solidFill>
                  <a:srgbClr val="0070C0"/>
                </a:solidFill>
                <a:latin typeface="微軟正黑體" panose="020B0604030504040204" pitchFamily="34" charset="-120"/>
                <a:ea typeface="微軟正黑體" panose="020B0604030504040204" pitchFamily="34" charset="-120"/>
              </a:rPr>
              <a:t>:</a:t>
            </a:r>
            <a:endParaRPr lang="zh-TW" altLang="zh-TW" b="1" dirty="0">
              <a:solidFill>
                <a:srgbClr val="0070C0"/>
              </a:solidFill>
              <a:latin typeface="微軟正黑體" panose="020B0604030504040204" pitchFamily="34" charset="-120"/>
              <a:ea typeface="微軟正黑體" panose="020B0604030504040204" pitchFamily="34" charset="-120"/>
            </a:endParaRPr>
          </a:p>
          <a:p>
            <a:pPr marL="0" lvl="0" indent="0" algn="just">
              <a:lnSpc>
                <a:spcPct val="80000"/>
              </a:lnSpc>
              <a:buSzPts val="1800"/>
              <a:buNone/>
            </a:pPr>
            <a:r>
              <a:rPr lang="en-US" altLang="zh-TW" b="1" dirty="0">
                <a:solidFill>
                  <a:srgbClr val="0070C0"/>
                </a:solidFill>
                <a:latin typeface="微軟正黑體" panose="020B0604030504040204" pitchFamily="34" charset="-120"/>
                <a:ea typeface="微軟正黑體" panose="020B0604030504040204" pitchFamily="34" charset="-120"/>
              </a:rPr>
              <a:t>1.</a:t>
            </a:r>
            <a:r>
              <a:rPr lang="zh-TW" altLang="zh-TW" b="1" dirty="0">
                <a:solidFill>
                  <a:srgbClr val="0070C0"/>
                </a:solidFill>
                <a:latin typeface="微軟正黑體" panose="020B0604030504040204" pitchFamily="34" charset="-120"/>
                <a:ea typeface="微軟正黑體" panose="020B0604030504040204" pitchFamily="34" charset="-120"/>
              </a:rPr>
              <a:t>申請書（含審核表、會勘紀錄表）</a:t>
            </a:r>
          </a:p>
          <a:p>
            <a:pPr marL="0" lvl="0" indent="0" algn="just">
              <a:lnSpc>
                <a:spcPct val="80000"/>
              </a:lnSpc>
              <a:buSzPts val="1800"/>
              <a:buNone/>
            </a:pPr>
            <a:r>
              <a:rPr lang="en-US" altLang="zh-TW" b="1" dirty="0">
                <a:solidFill>
                  <a:srgbClr val="0070C0"/>
                </a:solidFill>
                <a:latin typeface="微軟正黑體" panose="020B0604030504040204" pitchFamily="34" charset="-120"/>
                <a:ea typeface="微軟正黑體" panose="020B0604030504040204" pitchFamily="34" charset="-120"/>
              </a:rPr>
              <a:t>2.</a:t>
            </a:r>
            <a:r>
              <a:rPr lang="zh-TW" altLang="zh-TW" b="1" dirty="0">
                <a:solidFill>
                  <a:srgbClr val="0070C0"/>
                </a:solidFill>
                <a:latin typeface="微軟正黑體" panose="020B0604030504040204" pitchFamily="34" charset="-120"/>
                <a:ea typeface="微軟正黑體" panose="020B0604030504040204" pitchFamily="34" charset="-120"/>
              </a:rPr>
              <a:t>地籍圖謄本及土地登記簿謄本正本</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zh-TW" b="1" dirty="0">
                <a:solidFill>
                  <a:srgbClr val="0070C0"/>
                </a:solidFill>
                <a:latin typeface="微軟正黑體" panose="020B0604030504040204" pitchFamily="34" charset="-120"/>
                <a:ea typeface="微軟正黑體" panose="020B0604030504040204" pitchFamily="34" charset="-120"/>
              </a:rPr>
              <a:t>一個月內核發</a:t>
            </a:r>
            <a:r>
              <a:rPr lang="en-US" altLang="zh-TW" b="1" dirty="0">
                <a:solidFill>
                  <a:srgbClr val="0070C0"/>
                </a:solidFill>
                <a:latin typeface="微軟正黑體" panose="020B0604030504040204" pitchFamily="34" charset="-120"/>
                <a:ea typeface="微軟正黑體" panose="020B0604030504040204" pitchFamily="34" charset="-120"/>
              </a:rPr>
              <a:t>)</a:t>
            </a:r>
            <a:endParaRPr lang="zh-TW" altLang="zh-TW" b="1" dirty="0">
              <a:solidFill>
                <a:srgbClr val="0070C0"/>
              </a:solidFill>
              <a:latin typeface="微軟正黑體" panose="020B0604030504040204" pitchFamily="34" charset="-120"/>
              <a:ea typeface="微軟正黑體" panose="020B0604030504040204" pitchFamily="34" charset="-120"/>
            </a:endParaRPr>
          </a:p>
          <a:p>
            <a:pPr marL="0" lvl="0" indent="0" algn="just">
              <a:lnSpc>
                <a:spcPct val="80000"/>
              </a:lnSpc>
              <a:buSzPts val="1800"/>
              <a:buNone/>
            </a:pPr>
            <a:r>
              <a:rPr lang="en-US" altLang="zh-TW" b="1" dirty="0">
                <a:solidFill>
                  <a:srgbClr val="0070C0"/>
                </a:solidFill>
                <a:latin typeface="微軟正黑體" panose="020B0604030504040204" pitchFamily="34" charset="-120"/>
                <a:ea typeface="微軟正黑體" panose="020B0604030504040204" pitchFamily="34" charset="-120"/>
              </a:rPr>
              <a:t>3.</a:t>
            </a:r>
            <a:r>
              <a:rPr lang="zh-TW" altLang="zh-TW" b="1" dirty="0">
                <a:solidFill>
                  <a:srgbClr val="0070C0"/>
                </a:solidFill>
                <a:latin typeface="微軟正黑體" panose="020B0604030504040204" pitchFamily="34" charset="-120"/>
                <a:ea typeface="微軟正黑體" panose="020B0604030504040204" pitchFamily="34" charset="-120"/>
              </a:rPr>
              <a:t>身份證影本、戶口名簿影本或戶籍謄本</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zh-TW" b="1" dirty="0">
                <a:solidFill>
                  <a:srgbClr val="0070C0"/>
                </a:solidFill>
                <a:latin typeface="微軟正黑體" panose="020B0604030504040204" pitchFamily="34" charset="-120"/>
                <a:ea typeface="微軟正黑體" panose="020B0604030504040204" pitchFamily="34" charset="-120"/>
              </a:rPr>
              <a:t>擇一</a:t>
            </a:r>
            <a:r>
              <a:rPr lang="en-US" altLang="zh-TW" b="1" dirty="0">
                <a:solidFill>
                  <a:srgbClr val="0070C0"/>
                </a:solidFill>
                <a:latin typeface="微軟正黑體" panose="020B0604030504040204" pitchFamily="34" charset="-120"/>
                <a:ea typeface="微軟正黑體" panose="020B0604030504040204" pitchFamily="34" charset="-120"/>
              </a:rPr>
              <a:t>)</a:t>
            </a:r>
          </a:p>
          <a:p>
            <a:pPr marL="0" lvl="0" indent="0" algn="just">
              <a:lnSpc>
                <a:spcPct val="80000"/>
              </a:lnSpc>
              <a:buSzPts val="1800"/>
              <a:buNone/>
            </a:pPr>
            <a:r>
              <a:rPr lang="en-US" altLang="zh-TW" b="1" dirty="0">
                <a:solidFill>
                  <a:srgbClr val="0070C0"/>
                </a:solidFill>
                <a:latin typeface="微軟正黑體" panose="020B0604030504040204" pitchFamily="34" charset="-120"/>
                <a:ea typeface="微軟正黑體" panose="020B0604030504040204" pitchFamily="34" charset="-120"/>
              </a:rPr>
              <a:t>4.</a:t>
            </a:r>
            <a:r>
              <a:rPr lang="zh-TW" altLang="zh-TW" b="1" dirty="0">
                <a:solidFill>
                  <a:srgbClr val="0070C0"/>
                </a:solidFill>
                <a:latin typeface="微軟正黑體" panose="020B0604030504040204" pitchFamily="34" charset="-120"/>
                <a:ea typeface="微軟正黑體" panose="020B0604030504040204" pitchFamily="34" charset="-120"/>
              </a:rPr>
              <a:t>都市計畫範圍內：檢附分區使用證明正本</a:t>
            </a:r>
          </a:p>
          <a:p>
            <a:pPr marL="0" indent="0">
              <a:lnSpc>
                <a:spcPct val="80000"/>
              </a:lnSpc>
              <a:buSzPts val="1800"/>
              <a:buNone/>
            </a:pP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zh-TW" sz="2400" dirty="0">
                <a:solidFill>
                  <a:srgbClr val="FF0000"/>
                </a:solidFill>
                <a:latin typeface="微軟正黑體" panose="020B0604030504040204" pitchFamily="34" charset="-120"/>
                <a:ea typeface="微軟正黑體" panose="020B0604030504040204" pitchFamily="34" charset="-120"/>
              </a:rPr>
              <a:t>農業用地作農業使用證明書之有效期間為六個月。</a:t>
            </a:r>
          </a:p>
          <a:p>
            <a:pPr marL="0" lvl="0" indent="0" algn="just">
              <a:buSzPts val="1800"/>
              <a:buNone/>
            </a:pPr>
            <a:endParaRPr lang="zh-TW" altLang="zh-TW" sz="2000" kern="150" dirty="0">
              <a:latin typeface="標楷體" panose="03000509000000000000" pitchFamily="65" charset="-120"/>
              <a:ea typeface="標楷體" panose="03000509000000000000" pitchFamily="65" charset="-120"/>
              <a:cs typeface="Times New Roman" panose="02020603050405020304" pitchFamily="18" charset="0"/>
            </a:endParaRPr>
          </a:p>
          <a:p>
            <a:endParaRPr lang="zh-TW" altLang="en-US" dirty="0"/>
          </a:p>
        </p:txBody>
      </p:sp>
      <p:sp>
        <p:nvSpPr>
          <p:cNvPr id="4" name="頁尾版面配置區 6"/>
          <p:cNvSpPr txBox="1">
            <a:spLocks/>
          </p:cNvSpPr>
          <p:nvPr/>
        </p:nvSpPr>
        <p:spPr>
          <a:xfrm>
            <a:off x="0" y="6412570"/>
            <a:ext cx="9144000" cy="260648"/>
          </a:xfrm>
          <a:prstGeom prst="rect">
            <a:avLst/>
          </a:prstGeom>
          <a:solidFill>
            <a:schemeClr val="accent2">
              <a:lumMod val="50000"/>
            </a:schemeClr>
          </a:solidFill>
        </p:spPr>
        <p:txBody>
          <a:bodyPr/>
          <a:lstStyle/>
          <a:p>
            <a:pPr defTabSz="449263" fontAlgn="base">
              <a:spcBef>
                <a:spcPct val="0"/>
              </a:spcBef>
              <a:spcAft>
                <a:spcPct val="0"/>
              </a:spcAft>
              <a:buClr>
                <a:srgbClr val="000000"/>
              </a:buClr>
              <a:buSzPct val="100000"/>
              <a:buFont typeface="Times New Roman" pitchFamily="18" charset="0"/>
              <a:buNone/>
              <a:defRPr/>
            </a:pPr>
            <a:r>
              <a:rPr lang="zh-TW" altLang="en-US" sz="1050" dirty="0" smtClean="0">
                <a:solidFill>
                  <a:prstClr val="white"/>
                </a:solidFill>
                <a:latin typeface="Arial" pitchFamily="34" charset="0"/>
                <a:cs typeface="Arial" pitchFamily="34" charset="0"/>
              </a:rPr>
              <a:t>                                 林秀銘                                                                                                                                                            </a:t>
            </a:r>
            <a:endParaRPr lang="zh-TW" altLang="en-US" sz="105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583335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6"/>
          <p:cNvSpPr txBox="1">
            <a:spLocks/>
          </p:cNvSpPr>
          <p:nvPr/>
        </p:nvSpPr>
        <p:spPr>
          <a:xfrm>
            <a:off x="0" y="6412570"/>
            <a:ext cx="9144000" cy="260648"/>
          </a:xfrm>
          <a:prstGeom prst="rect">
            <a:avLst/>
          </a:prstGeom>
          <a:solidFill>
            <a:schemeClr val="accent2">
              <a:lumMod val="50000"/>
            </a:schemeClr>
          </a:solidFill>
        </p:spPr>
        <p:txBody>
          <a:bodyPr/>
          <a:lstStyle/>
          <a:p>
            <a:pPr defTabSz="449263" fontAlgn="base">
              <a:spcBef>
                <a:spcPct val="0"/>
              </a:spcBef>
              <a:spcAft>
                <a:spcPct val="0"/>
              </a:spcAft>
              <a:buClr>
                <a:srgbClr val="000000"/>
              </a:buClr>
              <a:buSzPct val="100000"/>
              <a:buFont typeface="Times New Roman" pitchFamily="18" charset="0"/>
              <a:buNone/>
              <a:defRPr/>
            </a:pPr>
            <a:r>
              <a:rPr lang="zh-TW" altLang="en-US" sz="1050" dirty="0" smtClean="0">
                <a:solidFill>
                  <a:prstClr val="white"/>
                </a:solidFill>
                <a:latin typeface="Arial" pitchFamily="34" charset="0"/>
                <a:cs typeface="Arial" pitchFamily="34" charset="0"/>
              </a:rPr>
              <a:t>                                 林秀銘                                                                                                                                                            </a:t>
            </a:r>
            <a:endParaRPr lang="zh-TW" altLang="en-US" sz="1050" dirty="0">
              <a:solidFill>
                <a:prstClr val="white"/>
              </a:solidFill>
              <a:latin typeface="Arial" pitchFamily="34" charset="0"/>
              <a:cs typeface="Arial" pitchFamily="34" charset="0"/>
            </a:endParaRPr>
          </a:p>
        </p:txBody>
      </p:sp>
      <p:sp>
        <p:nvSpPr>
          <p:cNvPr id="2" name="標題 1"/>
          <p:cNvSpPr>
            <a:spLocks noGrp="1"/>
          </p:cNvSpPr>
          <p:nvPr>
            <p:ph type="title"/>
          </p:nvPr>
        </p:nvSpPr>
        <p:spPr/>
        <p:txBody>
          <a:bodyPr vert="horz" lIns="91440" tIns="45720" rIns="91440" bIns="45720" rtlCol="0" anchor="ctr">
            <a:normAutofit/>
          </a:bodyPr>
          <a:lstStyle/>
          <a:p>
            <a:r>
              <a:rPr lang="zh-TW" altLang="en-US" sz="4000" b="1" dirty="0">
                <a:latin typeface="微軟正黑體" panose="020B0604030504040204" pitchFamily="34" charset="-120"/>
                <a:ea typeface="微軟正黑體" panose="020B0604030504040204" pitchFamily="34" charset="-120"/>
              </a:rPr>
              <a:t>貳、移轉稅</a:t>
            </a:r>
          </a:p>
        </p:txBody>
      </p:sp>
      <p:sp>
        <p:nvSpPr>
          <p:cNvPr id="3" name="內容版面配置區 2"/>
          <p:cNvSpPr>
            <a:spLocks noGrp="1"/>
          </p:cNvSpPr>
          <p:nvPr>
            <p:ph sz="half" idx="2"/>
          </p:nvPr>
        </p:nvSpPr>
        <p:spPr>
          <a:xfrm>
            <a:off x="663312" y="2288327"/>
            <a:ext cx="4328220" cy="4008405"/>
          </a:xfrm>
        </p:spPr>
        <p:txBody>
          <a:bodyPr vert="horz" lIns="91440" tIns="45720" rIns="91440" bIns="45720" rtlCol="0">
            <a:noAutofit/>
          </a:bodyPr>
          <a:lstStyle/>
          <a:p>
            <a:pPr marL="0" lvl="0" indent="0">
              <a:lnSpc>
                <a:spcPct val="80000"/>
              </a:lnSpc>
              <a:buNone/>
            </a:pPr>
            <a:r>
              <a:rPr lang="en-US" altLang="zh-TW" sz="2600" dirty="0" smtClean="0">
                <a:solidFill>
                  <a:srgbClr val="FF0000"/>
                </a:solidFill>
                <a:latin typeface="微軟正黑體" panose="020B0604030504040204" pitchFamily="34" charset="-120"/>
                <a:ea typeface="微軟正黑體" panose="020B0604030504040204" pitchFamily="34" charset="-120"/>
              </a:rPr>
              <a:t>1.</a:t>
            </a:r>
            <a:r>
              <a:rPr lang="zh-TW" altLang="zh-TW" sz="2600" dirty="0" smtClean="0">
                <a:solidFill>
                  <a:srgbClr val="FF0000"/>
                </a:solidFill>
                <a:latin typeface="微軟正黑體" panose="020B0604030504040204" pitchFamily="34" charset="-120"/>
                <a:ea typeface="微軟正黑體" panose="020B0604030504040204" pitchFamily="34" charset="-120"/>
              </a:rPr>
              <a:t>遺產</a:t>
            </a:r>
            <a:r>
              <a:rPr lang="zh-TW" altLang="zh-TW" sz="2600" dirty="0">
                <a:solidFill>
                  <a:srgbClr val="FF0000"/>
                </a:solidFill>
                <a:latin typeface="微軟正黑體" panose="020B0604030504040204" pitchFamily="34" charset="-120"/>
                <a:ea typeface="微軟正黑體" panose="020B0604030504040204" pitchFamily="34" charset="-120"/>
              </a:rPr>
              <a:t>中作農業使用之</a:t>
            </a:r>
            <a:r>
              <a:rPr lang="zh-TW" altLang="zh-TW" sz="2600" dirty="0" smtClean="0">
                <a:solidFill>
                  <a:srgbClr val="FF0000"/>
                </a:solidFill>
                <a:latin typeface="微軟正黑體" panose="020B0604030504040204" pitchFamily="34" charset="-120"/>
                <a:ea typeface="微軟正黑體" panose="020B0604030504040204" pitchFamily="34" charset="-120"/>
              </a:rPr>
              <a:t>農</a:t>
            </a:r>
            <a:endParaRPr lang="en-US" altLang="zh-TW" sz="2600" dirty="0" smtClean="0">
              <a:solidFill>
                <a:srgbClr val="FF0000"/>
              </a:solidFill>
              <a:latin typeface="微軟正黑體" panose="020B0604030504040204" pitchFamily="34" charset="-120"/>
              <a:ea typeface="微軟正黑體" panose="020B0604030504040204" pitchFamily="34" charset="-120"/>
            </a:endParaRPr>
          </a:p>
          <a:p>
            <a:pPr marL="0" lvl="0" indent="0">
              <a:lnSpc>
                <a:spcPct val="80000"/>
              </a:lnSpc>
              <a:buNone/>
            </a:pPr>
            <a:r>
              <a:rPr lang="zh-TW" altLang="zh-TW" sz="2600" dirty="0" smtClean="0">
                <a:solidFill>
                  <a:srgbClr val="FF0000"/>
                </a:solidFill>
                <a:latin typeface="微軟正黑體" panose="020B0604030504040204" pitchFamily="34" charset="-120"/>
                <a:ea typeface="微軟正黑體" panose="020B0604030504040204" pitchFamily="34" charset="-120"/>
              </a:rPr>
              <a:t>業用地及</a:t>
            </a:r>
            <a:r>
              <a:rPr lang="zh-TW" altLang="zh-TW" sz="2600" dirty="0">
                <a:solidFill>
                  <a:srgbClr val="FF0000"/>
                </a:solidFill>
                <a:latin typeface="微軟正黑體" panose="020B0604030504040204" pitchFamily="34" charset="-120"/>
                <a:ea typeface="微軟正黑體" panose="020B0604030504040204" pitchFamily="34" charset="-120"/>
              </a:rPr>
              <a:t>其地上農作物</a:t>
            </a:r>
            <a:r>
              <a:rPr lang="zh-TW" altLang="zh-TW" sz="2600" dirty="0" smtClean="0">
                <a:solidFill>
                  <a:srgbClr val="FF0000"/>
                </a:solidFill>
                <a:latin typeface="微軟正黑體" panose="020B0604030504040204" pitchFamily="34" charset="-120"/>
                <a:ea typeface="微軟正黑體" panose="020B0604030504040204" pitchFamily="34" charset="-120"/>
              </a:rPr>
              <a:t>，由</a:t>
            </a:r>
            <a:r>
              <a:rPr lang="zh-TW" altLang="zh-TW" sz="2600" dirty="0">
                <a:solidFill>
                  <a:srgbClr val="FF0000"/>
                </a:solidFill>
                <a:latin typeface="微軟正黑體" panose="020B0604030504040204" pitchFamily="34" charset="-120"/>
                <a:ea typeface="微軟正黑體" panose="020B0604030504040204" pitchFamily="34" charset="-120"/>
              </a:rPr>
              <a:t>繼承人或受遺贈人</a:t>
            </a:r>
            <a:r>
              <a:rPr lang="zh-TW" altLang="zh-TW" sz="2600" dirty="0" smtClean="0">
                <a:solidFill>
                  <a:srgbClr val="FF0000"/>
                </a:solidFill>
                <a:latin typeface="微軟正黑體" panose="020B0604030504040204" pitchFamily="34" charset="-120"/>
                <a:ea typeface="微軟正黑體" panose="020B0604030504040204" pitchFamily="34" charset="-120"/>
              </a:rPr>
              <a:t>承受者，</a:t>
            </a:r>
            <a:r>
              <a:rPr lang="zh-TW" altLang="zh-TW" sz="2600" b="1" dirty="0" smtClean="0">
                <a:solidFill>
                  <a:srgbClr val="FF0000"/>
                </a:solidFill>
                <a:latin typeface="微軟正黑體" panose="020B0604030504040204" pitchFamily="34" charset="-120"/>
                <a:ea typeface="微軟正黑體" panose="020B0604030504040204" pitchFamily="34" charset="-120"/>
              </a:rPr>
              <a:t>扣除</a:t>
            </a:r>
            <a:r>
              <a:rPr lang="zh-TW" altLang="zh-TW" sz="2600" b="1" dirty="0">
                <a:solidFill>
                  <a:srgbClr val="FF0000"/>
                </a:solidFill>
                <a:latin typeface="微軟正黑體" panose="020B0604030504040204" pitchFamily="34" charset="-120"/>
                <a:ea typeface="微軟正黑體" panose="020B0604030504040204" pitchFamily="34" charset="-120"/>
              </a:rPr>
              <a:t>其土地及地上</a:t>
            </a:r>
            <a:r>
              <a:rPr lang="zh-TW" altLang="zh-TW" sz="2600" b="1" dirty="0" smtClean="0">
                <a:solidFill>
                  <a:srgbClr val="FF0000"/>
                </a:solidFill>
                <a:latin typeface="微軟正黑體" panose="020B0604030504040204" pitchFamily="34" charset="-120"/>
                <a:ea typeface="微軟正黑體" panose="020B0604030504040204" pitchFamily="34" charset="-120"/>
              </a:rPr>
              <a:t>農作物價值之</a:t>
            </a:r>
            <a:r>
              <a:rPr lang="zh-TW" altLang="zh-TW" sz="2600" b="1" dirty="0">
                <a:solidFill>
                  <a:srgbClr val="FF0000"/>
                </a:solidFill>
                <a:latin typeface="微軟正黑體" panose="020B0604030504040204" pitchFamily="34" charset="-120"/>
                <a:ea typeface="微軟正黑體" panose="020B0604030504040204" pitchFamily="34" charset="-120"/>
              </a:rPr>
              <a:t>全數</a:t>
            </a:r>
            <a:r>
              <a:rPr lang="zh-TW" altLang="zh-TW" sz="2600" dirty="0" smtClean="0">
                <a:solidFill>
                  <a:srgbClr val="FF0000"/>
                </a:solidFill>
                <a:latin typeface="微軟正黑體" panose="020B0604030504040204" pitchFamily="34" charset="-120"/>
                <a:ea typeface="微軟正黑體" panose="020B0604030504040204" pitchFamily="34" charset="-120"/>
              </a:rPr>
              <a:t>。</a:t>
            </a:r>
            <a:endParaRPr lang="en-US" altLang="zh-TW" sz="2600" dirty="0" smtClean="0">
              <a:solidFill>
                <a:srgbClr val="FF0000"/>
              </a:solidFill>
              <a:latin typeface="微軟正黑體" panose="020B0604030504040204" pitchFamily="34" charset="-120"/>
              <a:ea typeface="微軟正黑體" panose="020B0604030504040204" pitchFamily="34" charset="-120"/>
            </a:endParaRPr>
          </a:p>
          <a:p>
            <a:pPr marL="0" lvl="0" indent="0">
              <a:lnSpc>
                <a:spcPct val="80000"/>
              </a:lnSpc>
              <a:buNone/>
            </a:pPr>
            <a:endParaRPr lang="en-US" altLang="zh-TW" sz="2600" dirty="0" smtClean="0">
              <a:solidFill>
                <a:srgbClr val="FF0000"/>
              </a:solidFill>
              <a:latin typeface="微軟正黑體" panose="020B0604030504040204" pitchFamily="34" charset="-120"/>
              <a:ea typeface="微軟正黑體" panose="020B0604030504040204" pitchFamily="34" charset="-120"/>
            </a:endParaRPr>
          </a:p>
          <a:p>
            <a:pPr marL="0" lvl="0" indent="0">
              <a:lnSpc>
                <a:spcPct val="80000"/>
              </a:lnSpc>
              <a:buNone/>
            </a:pPr>
            <a:r>
              <a:rPr lang="en-US" altLang="zh-TW" sz="2600" dirty="0" smtClean="0">
                <a:solidFill>
                  <a:srgbClr val="0070C0"/>
                </a:solidFill>
                <a:latin typeface="微軟正黑體" panose="020B0604030504040204" pitchFamily="34" charset="-120"/>
                <a:ea typeface="微軟正黑體" panose="020B0604030504040204" pitchFamily="34" charset="-120"/>
              </a:rPr>
              <a:t>2.</a:t>
            </a:r>
            <a:r>
              <a:rPr lang="zh-TW" altLang="zh-TW" sz="2600" dirty="0" smtClean="0">
                <a:solidFill>
                  <a:srgbClr val="0070C0"/>
                </a:solidFill>
                <a:latin typeface="微軟正黑體" panose="020B0604030504040204" pitchFamily="34" charset="-120"/>
                <a:ea typeface="微軟正黑體" panose="020B0604030504040204" pitchFamily="34" charset="-120"/>
              </a:rPr>
              <a:t>作</a:t>
            </a:r>
            <a:r>
              <a:rPr lang="zh-TW" altLang="zh-TW" sz="2600" dirty="0">
                <a:solidFill>
                  <a:srgbClr val="0070C0"/>
                </a:solidFill>
                <a:latin typeface="微軟正黑體" panose="020B0604030504040204" pitchFamily="34" charset="-120"/>
                <a:ea typeface="微軟正黑體" panose="020B0604030504040204" pitchFamily="34" charset="-120"/>
              </a:rPr>
              <a:t>農業使用之農業</a:t>
            </a:r>
            <a:r>
              <a:rPr lang="zh-TW" altLang="zh-TW" sz="2600" dirty="0" smtClean="0">
                <a:solidFill>
                  <a:srgbClr val="0070C0"/>
                </a:solidFill>
                <a:latin typeface="微軟正黑體" panose="020B0604030504040204" pitchFamily="34" charset="-120"/>
                <a:ea typeface="微軟正黑體" panose="020B0604030504040204" pitchFamily="34" charset="-120"/>
              </a:rPr>
              <a:t>用地</a:t>
            </a:r>
            <a:endParaRPr lang="en-US" altLang="zh-TW" sz="2600" dirty="0" smtClean="0">
              <a:solidFill>
                <a:srgbClr val="0070C0"/>
              </a:solidFill>
              <a:latin typeface="微軟正黑體" panose="020B0604030504040204" pitchFamily="34" charset="-120"/>
              <a:ea typeface="微軟正黑體" panose="020B0604030504040204" pitchFamily="34" charset="-120"/>
            </a:endParaRPr>
          </a:p>
          <a:p>
            <a:pPr marL="0" lvl="0" indent="0">
              <a:lnSpc>
                <a:spcPct val="80000"/>
              </a:lnSpc>
              <a:buNone/>
            </a:pPr>
            <a:r>
              <a:rPr lang="zh-TW" altLang="zh-TW" sz="2600" dirty="0" smtClean="0">
                <a:solidFill>
                  <a:srgbClr val="0070C0"/>
                </a:solidFill>
                <a:latin typeface="微軟正黑體" panose="020B0604030504040204" pitchFamily="34" charset="-120"/>
                <a:ea typeface="微軟正黑體" panose="020B0604030504040204" pitchFamily="34" charset="-120"/>
              </a:rPr>
              <a:t>及</a:t>
            </a:r>
            <a:r>
              <a:rPr lang="zh-TW" altLang="zh-TW" sz="2600" dirty="0">
                <a:solidFill>
                  <a:srgbClr val="0070C0"/>
                </a:solidFill>
                <a:latin typeface="微軟正黑體" panose="020B0604030504040204" pitchFamily="34" charset="-120"/>
                <a:ea typeface="微軟正黑體" panose="020B0604030504040204" pitchFamily="34" charset="-120"/>
              </a:rPr>
              <a:t>其地上農作物，贈與</a:t>
            </a:r>
            <a:r>
              <a:rPr lang="zh-TW" altLang="zh-TW" sz="2600" dirty="0" smtClean="0">
                <a:solidFill>
                  <a:srgbClr val="0070C0"/>
                </a:solidFill>
                <a:latin typeface="微軟正黑體" panose="020B0604030504040204" pitchFamily="34" charset="-120"/>
                <a:ea typeface="微軟正黑體" panose="020B0604030504040204" pitchFamily="34" charset="-120"/>
              </a:rPr>
              <a:t>民法</a:t>
            </a:r>
            <a:r>
              <a:rPr lang="zh-TW" altLang="zh-TW" sz="2600" dirty="0">
                <a:solidFill>
                  <a:srgbClr val="0070C0"/>
                </a:solidFill>
                <a:latin typeface="微軟正黑體" panose="020B0604030504040204" pitchFamily="34" charset="-120"/>
                <a:ea typeface="微軟正黑體" panose="020B0604030504040204" pitchFamily="34" charset="-120"/>
              </a:rPr>
              <a:t>第</a:t>
            </a:r>
            <a:r>
              <a:rPr lang="en-US" altLang="zh-TW" sz="2600" dirty="0">
                <a:solidFill>
                  <a:srgbClr val="0070C0"/>
                </a:solidFill>
                <a:latin typeface="微軟正黑體" panose="020B0604030504040204" pitchFamily="34" charset="-120"/>
                <a:ea typeface="微軟正黑體" panose="020B0604030504040204" pitchFamily="34" charset="-120"/>
              </a:rPr>
              <a:t>1138</a:t>
            </a:r>
            <a:r>
              <a:rPr lang="zh-TW" altLang="zh-TW" sz="2600" dirty="0">
                <a:solidFill>
                  <a:srgbClr val="0070C0"/>
                </a:solidFill>
                <a:latin typeface="微軟正黑體" panose="020B0604030504040204" pitchFamily="34" charset="-120"/>
                <a:ea typeface="微軟正黑體" panose="020B0604030504040204" pitchFamily="34" charset="-120"/>
              </a:rPr>
              <a:t>條所定繼承人</a:t>
            </a:r>
            <a:r>
              <a:rPr lang="zh-TW" altLang="zh-TW" sz="2600" dirty="0" smtClean="0">
                <a:solidFill>
                  <a:srgbClr val="0070C0"/>
                </a:solidFill>
                <a:latin typeface="微軟正黑體" panose="020B0604030504040204" pitchFamily="34" charset="-120"/>
                <a:ea typeface="微軟正黑體" panose="020B0604030504040204" pitchFamily="34" charset="-120"/>
              </a:rPr>
              <a:t>者，</a:t>
            </a:r>
            <a:r>
              <a:rPr lang="zh-TW" altLang="zh-TW" sz="2600" b="1" dirty="0">
                <a:solidFill>
                  <a:srgbClr val="0070C0"/>
                </a:solidFill>
                <a:latin typeface="微軟正黑體" panose="020B0604030504040204" pitchFamily="34" charset="-120"/>
                <a:ea typeface="微軟正黑體" panose="020B0604030504040204" pitchFamily="34" charset="-120"/>
              </a:rPr>
              <a:t>不計入其土地及地上</a:t>
            </a:r>
            <a:r>
              <a:rPr lang="zh-TW" altLang="zh-TW" sz="2600" b="1" dirty="0" smtClean="0">
                <a:solidFill>
                  <a:srgbClr val="0070C0"/>
                </a:solidFill>
                <a:latin typeface="微軟正黑體" panose="020B0604030504040204" pitchFamily="34" charset="-120"/>
                <a:ea typeface="微軟正黑體" panose="020B0604030504040204" pitchFamily="34" charset="-120"/>
              </a:rPr>
              <a:t>農作物</a:t>
            </a:r>
            <a:r>
              <a:rPr lang="zh-TW" altLang="zh-TW" sz="2600" b="1" dirty="0">
                <a:solidFill>
                  <a:srgbClr val="0070C0"/>
                </a:solidFill>
                <a:latin typeface="微軟正黑體" panose="020B0604030504040204" pitchFamily="34" charset="-120"/>
                <a:ea typeface="微軟正黑體" panose="020B0604030504040204" pitchFamily="34" charset="-120"/>
              </a:rPr>
              <a:t>價值之全數。</a:t>
            </a:r>
          </a:p>
          <a:p>
            <a:pPr marL="0" indent="0">
              <a:lnSpc>
                <a:spcPct val="80000"/>
              </a:lnSpc>
              <a:buNone/>
            </a:pPr>
            <a:endParaRPr lang="zh-TW" altLang="zh-TW" sz="3200" dirty="0">
              <a:solidFill>
                <a:srgbClr val="FF0000"/>
              </a:solidFill>
              <a:latin typeface="微軟正黑體" panose="020B0604030504040204" pitchFamily="34" charset="-120"/>
              <a:ea typeface="微軟正黑體" panose="020B0604030504040204" pitchFamily="34" charset="-120"/>
            </a:endParaRPr>
          </a:p>
          <a:p>
            <a:pPr marL="0" indent="0">
              <a:lnSpc>
                <a:spcPts val="1400"/>
              </a:lnSpc>
              <a:spcAft>
                <a:spcPts val="0"/>
              </a:spcAft>
              <a:buNone/>
            </a:pPr>
            <a:endParaRPr lang="en-US" altLang="zh-TW" b="1" dirty="0">
              <a:solidFill>
                <a:srgbClr val="FF0000"/>
              </a:solidFill>
              <a:latin typeface="微軟正黑體" panose="020B0604030504040204" pitchFamily="34" charset="-120"/>
              <a:ea typeface="微軟正黑體" panose="020B0604030504040204" pitchFamily="34" charset="-120"/>
            </a:endParaRPr>
          </a:p>
        </p:txBody>
      </p:sp>
      <p:sp>
        <p:nvSpPr>
          <p:cNvPr id="9" name="內容版面配置區 8"/>
          <p:cNvSpPr>
            <a:spLocks noGrp="1"/>
          </p:cNvSpPr>
          <p:nvPr>
            <p:ph sz="quarter" idx="4"/>
          </p:nvPr>
        </p:nvSpPr>
        <p:spPr>
          <a:xfrm>
            <a:off x="9461744" y="6977517"/>
            <a:ext cx="3723723" cy="3547285"/>
          </a:xfrm>
        </p:spPr>
        <p:txBody>
          <a:bodyPr>
            <a:normAutofit/>
          </a:bodyPr>
          <a:lstStyle/>
          <a:p>
            <a:pPr marL="0" lvl="0" indent="0">
              <a:buNone/>
            </a:pPr>
            <a:endParaRPr lang="en-US" altLang="zh-TW" sz="3600" b="1" dirty="0">
              <a:solidFill>
                <a:srgbClr val="0070C0"/>
              </a:solidFill>
              <a:latin typeface="微軟正黑體" panose="020B0604030504040204" pitchFamily="34" charset="-120"/>
              <a:ea typeface="微軟正黑體" panose="020B0604030504040204" pitchFamily="34" charset="-120"/>
            </a:endParaRPr>
          </a:p>
          <a:p>
            <a:pPr marL="0" indent="0">
              <a:spcAft>
                <a:spcPts val="0"/>
              </a:spcAft>
              <a:buNone/>
            </a:pPr>
            <a:endParaRPr lang="zh-TW" altLang="zh-TW" sz="2600" dirty="0">
              <a:latin typeface="微軟正黑體" panose="020B0604030504040204" pitchFamily="34" charset="-120"/>
              <a:ea typeface="微軟正黑體" panose="020B0604030504040204" pitchFamily="34" charset="-120"/>
            </a:endParaRPr>
          </a:p>
          <a:p>
            <a:endParaRPr lang="zh-TW" altLang="en-US" dirty="0"/>
          </a:p>
        </p:txBody>
      </p:sp>
      <p:sp>
        <p:nvSpPr>
          <p:cNvPr id="7" name="投影片編號版面配置區 5"/>
          <p:cNvSpPr txBox="1">
            <a:spLocks/>
          </p:cNvSpPr>
          <p:nvPr/>
        </p:nvSpPr>
        <p:spPr>
          <a:xfrm>
            <a:off x="8460432" y="6434752"/>
            <a:ext cx="480060" cy="237744"/>
          </a:xfrm>
          <a:prstGeom prst="rect">
            <a:avLst/>
          </a:prstGeom>
        </p:spPr>
        <p:txBody>
          <a:bodyPr/>
          <a:lstStyle/>
          <a:p>
            <a:pPr defTabSz="449263" fontAlgn="base">
              <a:spcBef>
                <a:spcPct val="0"/>
              </a:spcBef>
              <a:spcAft>
                <a:spcPct val="0"/>
              </a:spcAft>
              <a:buClr>
                <a:srgbClr val="000000"/>
              </a:buClr>
              <a:buSzPct val="100000"/>
              <a:buFont typeface="Times New Roman" pitchFamily="18" charset="0"/>
              <a:buNone/>
              <a:defRPr/>
            </a:pPr>
            <a:fld id="{CA8D9AD5-F248-4919-864A-CFD76CC027D6}" type="slidenum">
              <a:rPr lang="en-US" altLang="zh-TW" sz="1050" smtClean="0">
                <a:solidFill>
                  <a:srgbClr val="002060"/>
                </a:solidFill>
                <a:latin typeface="Arial" pitchFamily="34" charset="0"/>
                <a:cs typeface="Arial" pitchFamily="34" charset="0"/>
              </a:rPr>
              <a:pPr defTabSz="449263" fontAlgn="base">
                <a:spcBef>
                  <a:spcPct val="0"/>
                </a:spcBef>
                <a:spcAft>
                  <a:spcPct val="0"/>
                </a:spcAft>
                <a:buClr>
                  <a:srgbClr val="000000"/>
                </a:buClr>
                <a:buSzPct val="100000"/>
                <a:buFont typeface="Times New Roman" pitchFamily="18" charset="0"/>
                <a:buNone/>
                <a:defRPr/>
              </a:pPr>
              <a:t>36</a:t>
            </a:fld>
            <a:endParaRPr lang="zh-TW" altLang="en-US" sz="1050" dirty="0">
              <a:solidFill>
                <a:srgbClr val="002060"/>
              </a:solidFill>
              <a:latin typeface="Arial" pitchFamily="34" charset="0"/>
              <a:cs typeface="Arial" pitchFamily="34" charset="0"/>
            </a:endParaRPr>
          </a:p>
        </p:txBody>
      </p:sp>
      <p:sp>
        <p:nvSpPr>
          <p:cNvPr id="10" name="文字版面配置區 9"/>
          <p:cNvSpPr>
            <a:spLocks noGrp="1"/>
          </p:cNvSpPr>
          <p:nvPr>
            <p:ph type="body" idx="1"/>
          </p:nvPr>
        </p:nvSpPr>
        <p:spPr>
          <a:xfrm>
            <a:off x="582382" y="1192666"/>
            <a:ext cx="8555300" cy="1090144"/>
          </a:xfrm>
        </p:spPr>
        <p:txBody>
          <a:bodyPr>
            <a:noAutofit/>
          </a:bodyPr>
          <a:lstStyle/>
          <a:p>
            <a:r>
              <a:rPr lang="zh-TW" altLang="en-US" sz="3200" dirty="0" smtClean="0">
                <a:latin typeface="微軟正黑體" panose="020B0604030504040204" pitchFamily="34" charset="-120"/>
                <a:ea typeface="微軟正黑體" panose="020B0604030504040204" pitchFamily="34" charset="-120"/>
              </a:rPr>
              <a:t>◎</a:t>
            </a:r>
            <a:r>
              <a:rPr lang="en-US" altLang="zh-TW" sz="3200" dirty="0" smtClean="0">
                <a:latin typeface="微軟正黑體" panose="020B0604030504040204" pitchFamily="34" charset="-120"/>
                <a:ea typeface="微軟正黑體" panose="020B0604030504040204" pitchFamily="34" charset="-120"/>
              </a:rPr>
              <a:t>(</a:t>
            </a:r>
            <a:r>
              <a:rPr lang="zh-TW" altLang="en-US" sz="3200" dirty="0" smtClean="0">
                <a:latin typeface="微軟正黑體" panose="020B0604030504040204" pitchFamily="34" charset="-120"/>
                <a:ea typeface="微軟正黑體" panose="020B0604030504040204" pitchFamily="34" charset="-120"/>
              </a:rPr>
              <a:t>五</a:t>
            </a:r>
            <a:r>
              <a:rPr lang="en-US" altLang="zh-TW" sz="3200" dirty="0" smtClean="0">
                <a:latin typeface="微軟正黑體" panose="020B0604030504040204" pitchFamily="34" charset="-120"/>
                <a:ea typeface="微軟正黑體" panose="020B0604030504040204" pitchFamily="34" charset="-120"/>
              </a:rPr>
              <a:t>)</a:t>
            </a:r>
            <a:r>
              <a:rPr lang="zh-TW" altLang="zh-TW" sz="3200" dirty="0" smtClean="0">
                <a:latin typeface="微軟正黑體" panose="020B0604030504040204" pitchFamily="34" charset="-120"/>
                <a:ea typeface="微軟正黑體" panose="020B0604030504040204" pitchFamily="34" charset="-120"/>
              </a:rPr>
              <a:t>為</a:t>
            </a:r>
            <a:r>
              <a:rPr lang="zh-TW" altLang="zh-TW" sz="3200" dirty="0">
                <a:latin typeface="微軟正黑體" panose="020B0604030504040204" pitchFamily="34" charset="-120"/>
                <a:ea typeface="微軟正黑體" panose="020B0604030504040204" pitchFamily="34" charset="-120"/>
              </a:rPr>
              <a:t>推行農地農用政策，作農業使用之農業用地及其地上農作物於</a:t>
            </a:r>
            <a:r>
              <a:rPr lang="zh-TW" altLang="zh-TW" sz="3200" dirty="0">
                <a:solidFill>
                  <a:srgbClr val="FF0000"/>
                </a:solidFill>
                <a:latin typeface="微軟正黑體" panose="020B0604030504040204" pitchFamily="34" charset="-120"/>
                <a:ea typeface="微軟正黑體" panose="020B0604030504040204" pitchFamily="34" charset="-120"/>
              </a:rPr>
              <a:t>遺產</a:t>
            </a:r>
            <a:r>
              <a:rPr lang="zh-TW" altLang="en-US" sz="3200" dirty="0">
                <a:solidFill>
                  <a:srgbClr val="FF0000"/>
                </a:solidFill>
                <a:latin typeface="微軟正黑體" panose="020B0604030504040204" pitchFamily="34" charset="-120"/>
                <a:ea typeface="微軟正黑體" panose="020B0604030504040204" pitchFamily="34" charset="-120"/>
              </a:rPr>
              <a:t>及贈與</a:t>
            </a:r>
            <a:r>
              <a:rPr lang="zh-TW" altLang="zh-TW" sz="3200" dirty="0">
                <a:solidFill>
                  <a:srgbClr val="FF0000"/>
                </a:solidFill>
                <a:latin typeface="微軟正黑體" panose="020B0604030504040204" pitchFamily="34" charset="-120"/>
                <a:ea typeface="微軟正黑體" panose="020B0604030504040204" pitchFamily="34" charset="-120"/>
              </a:rPr>
              <a:t>稅</a:t>
            </a:r>
            <a:r>
              <a:rPr lang="zh-TW" altLang="zh-TW" sz="3200" dirty="0">
                <a:latin typeface="微軟正黑體" panose="020B0604030504040204" pitchFamily="34" charset="-120"/>
                <a:ea typeface="微軟正黑體" panose="020B0604030504040204" pitchFamily="34" charset="-120"/>
              </a:rPr>
              <a:t>之課徵</a:t>
            </a:r>
            <a:endParaRPr lang="zh-TW" altLang="en-US" sz="3200" dirty="0">
              <a:latin typeface="微軟正黑體" panose="020B0604030504040204" pitchFamily="34" charset="-120"/>
              <a:ea typeface="微軟正黑體" panose="020B0604030504040204" pitchFamily="34" charset="-120"/>
            </a:endParaRPr>
          </a:p>
        </p:txBody>
      </p:sp>
      <p:sp>
        <p:nvSpPr>
          <p:cNvPr id="11" name="文字版面配置區 3"/>
          <p:cNvSpPr txBox="1">
            <a:spLocks/>
          </p:cNvSpPr>
          <p:nvPr/>
        </p:nvSpPr>
        <p:spPr>
          <a:xfrm>
            <a:off x="457200" y="1052736"/>
            <a:ext cx="4040188" cy="1119338"/>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zh-TW" altLang="en-US" sz="3200" dirty="0">
              <a:solidFill>
                <a:prstClr val="black"/>
              </a:solidFill>
            </a:endParaRPr>
          </a:p>
        </p:txBody>
      </p:sp>
      <p:pic>
        <p:nvPicPr>
          <p:cNvPr id="3074" name="Picture 2" descr="http://www.coa.gov.tw/htmlarea_graph/web_articles/coa/9808/a1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532" y="2460090"/>
            <a:ext cx="3948960" cy="383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5212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1099" y="113974"/>
            <a:ext cx="8489939" cy="1333492"/>
          </a:xfrm>
        </p:spPr>
        <p:txBody>
          <a:bodyPr>
            <a:normAutofit/>
          </a:bodyPr>
          <a:lstStyle/>
          <a:p>
            <a:pPr lvl="0">
              <a:lnSpc>
                <a:spcPct val="80000"/>
              </a:lnSpc>
              <a:spcBef>
                <a:spcPct val="20000"/>
              </a:spcBef>
            </a:pPr>
            <a:r>
              <a:rPr lang="zh-TW" altLang="en-US" sz="4000" b="1" dirty="0">
                <a:solidFill>
                  <a:prstClr val="black"/>
                </a:solidFill>
                <a:latin typeface="微軟正黑體" panose="020B0604030504040204" pitchFamily="34" charset="-120"/>
                <a:ea typeface="微軟正黑體" panose="020B0604030504040204" pitchFamily="34" charset="-120"/>
              </a:rPr>
              <a:t>貳、移轉</a:t>
            </a:r>
            <a:r>
              <a:rPr lang="zh-TW" altLang="en-US" sz="4000" b="1" dirty="0" smtClean="0">
                <a:solidFill>
                  <a:prstClr val="black"/>
                </a:solidFill>
                <a:latin typeface="微軟正黑體" panose="020B0604030504040204" pitchFamily="34" charset="-120"/>
                <a:ea typeface="微軟正黑體" panose="020B0604030504040204" pitchFamily="34" charset="-120"/>
              </a:rPr>
              <a:t>稅</a:t>
            </a:r>
            <a:r>
              <a:rPr lang="en-US" altLang="zh-TW" b="1" dirty="0">
                <a:solidFill>
                  <a:prstClr val="black"/>
                </a:solidFill>
                <a:latin typeface="微軟正黑體" panose="020B0604030504040204" pitchFamily="34" charset="-120"/>
                <a:ea typeface="微軟正黑體" panose="020B0604030504040204" pitchFamily="34" charset="-120"/>
              </a:rPr>
              <a:t/>
            </a:r>
            <a:br>
              <a:rPr lang="en-US" altLang="zh-TW" b="1" dirty="0">
                <a:solidFill>
                  <a:prstClr val="black"/>
                </a:solidFill>
                <a:latin typeface="微軟正黑體" panose="020B0604030504040204" pitchFamily="34" charset="-120"/>
                <a:ea typeface="微軟正黑體" panose="020B0604030504040204" pitchFamily="34" charset="-120"/>
              </a:rPr>
            </a:br>
            <a:r>
              <a:rPr lang="zh-TW" altLang="en-US" sz="3600" b="1" dirty="0" smtClean="0">
                <a:solidFill>
                  <a:srgbClr val="FF0000"/>
                </a:solidFill>
                <a:latin typeface="微軟正黑體" panose="020B0604030504040204" pitchFamily="34" charset="-120"/>
                <a:ea typeface="微軟正黑體" panose="020B0604030504040204" pitchFamily="34" charset="-120"/>
                <a:cs typeface="+mn-cs"/>
              </a:rPr>
              <a:t>◎</a:t>
            </a:r>
            <a:r>
              <a:rPr lang="zh-TW" altLang="zh-TW" sz="3600" b="1" dirty="0">
                <a:solidFill>
                  <a:srgbClr val="FF0000"/>
                </a:solidFill>
                <a:latin typeface="微軟正黑體" panose="020B0604030504040204" pitchFamily="34" charset="-120"/>
                <a:ea typeface="微軟正黑體" panose="020B0604030504040204" pitchFamily="34" charset="-120"/>
                <a:cs typeface="+mn-cs"/>
              </a:rPr>
              <a:t>配偶相互</a:t>
            </a:r>
            <a:r>
              <a:rPr lang="zh-TW" altLang="zh-TW" sz="3600" b="1" dirty="0" smtClean="0">
                <a:solidFill>
                  <a:srgbClr val="FF0000"/>
                </a:solidFill>
                <a:latin typeface="微軟正黑體" panose="020B0604030504040204" pitchFamily="34" charset="-120"/>
                <a:ea typeface="微軟正黑體" panose="020B0604030504040204" pitchFamily="34" charset="-120"/>
                <a:cs typeface="+mn-cs"/>
              </a:rPr>
              <a:t>贈與之土地：</a:t>
            </a:r>
            <a:r>
              <a:rPr lang="zh-TW" altLang="en-US" sz="2200" b="1" dirty="0" smtClean="0">
                <a:solidFill>
                  <a:srgbClr val="0070C0"/>
                </a:solidFill>
                <a:latin typeface="微軟正黑體" panose="020B0604030504040204" pitchFamily="34" charset="-120"/>
                <a:ea typeface="微軟正黑體" panose="020B0604030504040204" pitchFamily="34" charset="-120"/>
                <a:cs typeface="+mn-cs"/>
              </a:rPr>
              <a:t>得</a:t>
            </a:r>
            <a:r>
              <a:rPr lang="zh-TW" altLang="en-US" sz="2200" b="1" dirty="0">
                <a:solidFill>
                  <a:srgbClr val="0070C0"/>
                </a:solidFill>
                <a:latin typeface="微軟正黑體" panose="020B0604030504040204" pitchFamily="34" charset="-120"/>
                <a:ea typeface="微軟正黑體" panose="020B0604030504040204" pitchFamily="34" charset="-120"/>
                <a:cs typeface="+mn-cs"/>
              </a:rPr>
              <a:t>申請</a:t>
            </a:r>
            <a:r>
              <a:rPr lang="zh-TW" altLang="zh-TW" sz="2200" b="1" dirty="0">
                <a:solidFill>
                  <a:srgbClr val="0070C0"/>
                </a:solidFill>
                <a:latin typeface="微軟正黑體" panose="020B0604030504040204" pitchFamily="34" charset="-120"/>
                <a:ea typeface="微軟正黑體" panose="020B0604030504040204" pitchFamily="34" charset="-120"/>
                <a:cs typeface="+mn-cs"/>
              </a:rPr>
              <a:t>不課徵</a:t>
            </a:r>
            <a:r>
              <a:rPr lang="zh-TW" altLang="zh-TW" sz="2200" b="1" dirty="0" smtClean="0">
                <a:solidFill>
                  <a:srgbClr val="0070C0"/>
                </a:solidFill>
                <a:latin typeface="微軟正黑體" panose="020B0604030504040204" pitchFamily="34" charset="-120"/>
                <a:ea typeface="微軟正黑體" panose="020B0604030504040204" pitchFamily="34" charset="-120"/>
                <a:cs typeface="+mn-cs"/>
              </a:rPr>
              <a:t>土地增值稅</a:t>
            </a:r>
            <a:endParaRPr lang="zh-TW" altLang="en-US" sz="2200" b="1" dirty="0">
              <a:solidFill>
                <a:srgbClr val="0070C0"/>
              </a:solidFill>
              <a:latin typeface="微軟正黑體" panose="020B0604030504040204" pitchFamily="34" charset="-120"/>
              <a:ea typeface="微軟正黑體" panose="020B0604030504040204" pitchFamily="34" charset="-120"/>
              <a:cs typeface="+mn-cs"/>
            </a:endParaRPr>
          </a:p>
        </p:txBody>
      </p:sp>
      <p:sp>
        <p:nvSpPr>
          <p:cNvPr id="9" name="內容版面配置區 8"/>
          <p:cNvSpPr>
            <a:spLocks noGrp="1"/>
          </p:cNvSpPr>
          <p:nvPr>
            <p:ph idx="1"/>
          </p:nvPr>
        </p:nvSpPr>
        <p:spPr>
          <a:xfrm>
            <a:off x="474549" y="1417638"/>
            <a:ext cx="3867109" cy="4854394"/>
          </a:xfrm>
        </p:spPr>
        <p:txBody>
          <a:bodyPr>
            <a:normAutofit/>
          </a:bodyPr>
          <a:lstStyle/>
          <a:p>
            <a:pPr marL="0" indent="0">
              <a:lnSpc>
                <a:spcPct val="80000"/>
              </a:lnSpc>
              <a:buNone/>
            </a:pPr>
            <a:r>
              <a:rPr lang="en-US" altLang="zh-TW" sz="2800" dirty="0" smtClean="0">
                <a:solidFill>
                  <a:srgbClr val="0070C0"/>
                </a:solidFill>
                <a:latin typeface="微軟正黑體" panose="020B0604030504040204" pitchFamily="34" charset="-120"/>
                <a:ea typeface="微軟正黑體" panose="020B0604030504040204" pitchFamily="34" charset="-120"/>
              </a:rPr>
              <a:t>(</a:t>
            </a:r>
            <a:r>
              <a:rPr lang="zh-TW" altLang="en-US" sz="2800" dirty="0" smtClean="0">
                <a:solidFill>
                  <a:srgbClr val="0070C0"/>
                </a:solidFill>
                <a:latin typeface="微軟正黑體" panose="020B0604030504040204" pitchFamily="34" charset="-120"/>
                <a:ea typeface="微軟正黑體" panose="020B0604030504040204" pitchFamily="34" charset="-120"/>
              </a:rPr>
              <a:t>一</a:t>
            </a:r>
            <a:r>
              <a:rPr lang="en-US" altLang="zh-TW" sz="2800" dirty="0" smtClean="0">
                <a:solidFill>
                  <a:srgbClr val="0070C0"/>
                </a:solidFill>
                <a:latin typeface="微軟正黑體" panose="020B0604030504040204" pitchFamily="34" charset="-120"/>
                <a:ea typeface="微軟正黑體" panose="020B0604030504040204" pitchFamily="34" charset="-120"/>
              </a:rPr>
              <a:t>)</a:t>
            </a:r>
            <a:r>
              <a:rPr lang="zh-TW" altLang="zh-TW" sz="2800" dirty="0" smtClean="0">
                <a:solidFill>
                  <a:srgbClr val="0070C0"/>
                </a:solidFill>
                <a:latin typeface="微軟正黑體" panose="020B0604030504040204" pitchFamily="34" charset="-120"/>
                <a:ea typeface="微軟正黑體" panose="020B0604030504040204" pitchFamily="34" charset="-120"/>
              </a:rPr>
              <a:t>配偶</a:t>
            </a:r>
            <a:r>
              <a:rPr lang="zh-TW" altLang="zh-TW" sz="2800" dirty="0">
                <a:solidFill>
                  <a:srgbClr val="0070C0"/>
                </a:solidFill>
                <a:latin typeface="微軟正黑體" panose="020B0604030504040204" pitchFamily="34" charset="-120"/>
                <a:ea typeface="微軟正黑體" panose="020B0604030504040204" pitchFamily="34" charset="-120"/>
              </a:rPr>
              <a:t>相互贈與之</a:t>
            </a:r>
            <a:r>
              <a:rPr lang="zh-TW" altLang="zh-TW" sz="2800" dirty="0" smtClean="0">
                <a:solidFill>
                  <a:srgbClr val="0070C0"/>
                </a:solidFill>
                <a:latin typeface="微軟正黑體" panose="020B0604030504040204" pitchFamily="34" charset="-120"/>
                <a:ea typeface="微軟正黑體" panose="020B0604030504040204" pitchFamily="34" charset="-120"/>
              </a:rPr>
              <a:t>土</a:t>
            </a:r>
            <a:endParaRPr lang="en-US" altLang="zh-TW" sz="2800" dirty="0" smtClean="0">
              <a:solidFill>
                <a:srgbClr val="0070C0"/>
              </a:solidFill>
              <a:latin typeface="微軟正黑體" panose="020B0604030504040204" pitchFamily="34" charset="-120"/>
              <a:ea typeface="微軟正黑體" panose="020B0604030504040204" pitchFamily="34" charset="-120"/>
            </a:endParaRPr>
          </a:p>
          <a:p>
            <a:pPr marL="0" indent="0">
              <a:lnSpc>
                <a:spcPct val="80000"/>
              </a:lnSpc>
              <a:buNone/>
            </a:pPr>
            <a:r>
              <a:rPr lang="zh-TW" altLang="zh-TW" sz="2800" dirty="0" smtClean="0">
                <a:solidFill>
                  <a:srgbClr val="0070C0"/>
                </a:solidFill>
                <a:latin typeface="微軟正黑體" panose="020B0604030504040204" pitchFamily="34" charset="-120"/>
                <a:ea typeface="微軟正黑體" panose="020B0604030504040204" pitchFamily="34" charset="-120"/>
              </a:rPr>
              <a:t>地</a:t>
            </a:r>
            <a:r>
              <a:rPr lang="zh-TW" altLang="zh-TW" sz="2800"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得申請</a:t>
            </a:r>
            <a:r>
              <a:rPr lang="zh-TW" altLang="zh-TW" sz="2800" b="1" dirty="0">
                <a:solidFill>
                  <a:srgbClr val="FF0000"/>
                </a:solidFill>
                <a:latin typeface="微軟正黑體" panose="020B0604030504040204" pitchFamily="34" charset="-120"/>
                <a:ea typeface="微軟正黑體" panose="020B0604030504040204" pitchFamily="34" charset="-120"/>
              </a:rPr>
              <a:t>不課徵</a:t>
            </a:r>
            <a:r>
              <a:rPr lang="zh-TW" altLang="zh-TW" sz="2800" dirty="0" smtClean="0">
                <a:solidFill>
                  <a:srgbClr val="FF0000"/>
                </a:solidFill>
                <a:latin typeface="微軟正黑體" panose="020B0604030504040204" pitchFamily="34" charset="-120"/>
                <a:ea typeface="微軟正黑體" panose="020B0604030504040204" pitchFamily="34" charset="-120"/>
              </a:rPr>
              <a:t>土地</a:t>
            </a:r>
            <a:endParaRPr lang="en-US" altLang="zh-TW" sz="2800" dirty="0" smtClean="0">
              <a:solidFill>
                <a:srgbClr val="FF0000"/>
              </a:solidFill>
              <a:latin typeface="微軟正黑體" panose="020B0604030504040204" pitchFamily="34" charset="-120"/>
              <a:ea typeface="微軟正黑體" panose="020B0604030504040204" pitchFamily="34" charset="-120"/>
            </a:endParaRPr>
          </a:p>
          <a:p>
            <a:pPr marL="0" indent="0">
              <a:lnSpc>
                <a:spcPct val="80000"/>
              </a:lnSpc>
              <a:buNone/>
            </a:pPr>
            <a:r>
              <a:rPr lang="zh-TW" altLang="zh-TW" sz="2800" dirty="0" smtClean="0">
                <a:solidFill>
                  <a:srgbClr val="FF0000"/>
                </a:solidFill>
                <a:latin typeface="微軟正黑體" panose="020B0604030504040204" pitchFamily="34" charset="-120"/>
                <a:ea typeface="微軟正黑體" panose="020B0604030504040204" pitchFamily="34" charset="-120"/>
              </a:rPr>
              <a:t>增值稅</a:t>
            </a:r>
            <a:r>
              <a:rPr lang="zh-TW" altLang="zh-TW" sz="2800" dirty="0" smtClean="0">
                <a:solidFill>
                  <a:srgbClr val="0070C0"/>
                </a:solidFill>
                <a:latin typeface="微軟正黑體" panose="020B0604030504040204" pitchFamily="34" charset="-120"/>
                <a:ea typeface="微軟正黑體" panose="020B0604030504040204" pitchFamily="34" charset="-120"/>
              </a:rPr>
              <a:t>。</a:t>
            </a:r>
            <a:endParaRPr lang="en-US" altLang="zh-TW" sz="2800" dirty="0" smtClean="0">
              <a:solidFill>
                <a:srgbClr val="0070C0"/>
              </a:solidFill>
              <a:latin typeface="微軟正黑體" panose="020B0604030504040204" pitchFamily="34" charset="-120"/>
              <a:ea typeface="微軟正黑體" panose="020B0604030504040204" pitchFamily="34" charset="-120"/>
            </a:endParaRPr>
          </a:p>
          <a:p>
            <a:pPr marL="0" indent="0">
              <a:lnSpc>
                <a:spcPct val="80000"/>
              </a:lnSpc>
              <a:buNone/>
            </a:pPr>
            <a:r>
              <a:rPr lang="en-US" altLang="zh-TW" sz="2800" dirty="0" smtClean="0">
                <a:solidFill>
                  <a:srgbClr val="0070C0"/>
                </a:solidFill>
                <a:latin typeface="微軟正黑體" panose="020B0604030504040204" pitchFamily="34" charset="-120"/>
                <a:ea typeface="微軟正黑體" panose="020B0604030504040204" pitchFamily="34" charset="-120"/>
              </a:rPr>
              <a:t>(</a:t>
            </a:r>
            <a:r>
              <a:rPr lang="zh-TW" altLang="en-US" sz="2800" dirty="0" smtClean="0">
                <a:solidFill>
                  <a:srgbClr val="0070C0"/>
                </a:solidFill>
                <a:latin typeface="微軟正黑體" panose="020B0604030504040204" pitchFamily="34" charset="-120"/>
                <a:ea typeface="微軟正黑體" panose="020B0604030504040204" pitchFamily="34" charset="-120"/>
              </a:rPr>
              <a:t>二</a:t>
            </a:r>
            <a:r>
              <a:rPr lang="en-US" altLang="zh-TW" sz="2800" dirty="0" smtClean="0">
                <a:solidFill>
                  <a:srgbClr val="0070C0"/>
                </a:solidFill>
                <a:latin typeface="微軟正黑體" panose="020B0604030504040204" pitchFamily="34" charset="-120"/>
                <a:ea typeface="微軟正黑體" panose="020B0604030504040204" pitchFamily="34" charset="-120"/>
              </a:rPr>
              <a:t>)</a:t>
            </a:r>
            <a:r>
              <a:rPr lang="zh-TW" altLang="zh-TW" sz="2800" b="1" dirty="0" smtClean="0">
                <a:solidFill>
                  <a:srgbClr val="0070C0"/>
                </a:solidFill>
                <a:latin typeface="微軟正黑體" panose="020B0604030504040204" pitchFamily="34" charset="-120"/>
                <a:ea typeface="微軟正黑體" panose="020B0604030504040204" pitchFamily="34" charset="-120"/>
              </a:rPr>
              <a:t>但</a:t>
            </a:r>
            <a:r>
              <a:rPr lang="zh-TW" altLang="zh-TW" sz="2800" dirty="0">
                <a:solidFill>
                  <a:srgbClr val="0070C0"/>
                </a:solidFill>
                <a:latin typeface="微軟正黑體" panose="020B0604030504040204" pitchFamily="34" charset="-120"/>
                <a:ea typeface="微軟正黑體" panose="020B0604030504040204" pitchFamily="34" charset="-120"/>
              </a:rPr>
              <a:t>於再移轉第三</a:t>
            </a:r>
            <a:r>
              <a:rPr lang="zh-TW" altLang="zh-TW" sz="2800" dirty="0" smtClean="0">
                <a:solidFill>
                  <a:srgbClr val="0070C0"/>
                </a:solidFill>
                <a:latin typeface="微軟正黑體" panose="020B0604030504040204" pitchFamily="34" charset="-120"/>
                <a:ea typeface="微軟正黑體" panose="020B0604030504040204" pitchFamily="34" charset="-120"/>
              </a:rPr>
              <a:t>人</a:t>
            </a:r>
            <a:endParaRPr lang="en-US" altLang="zh-TW" sz="2800" dirty="0" smtClean="0">
              <a:solidFill>
                <a:srgbClr val="0070C0"/>
              </a:solidFill>
              <a:latin typeface="微軟正黑體" panose="020B0604030504040204" pitchFamily="34" charset="-120"/>
              <a:ea typeface="微軟正黑體" panose="020B0604030504040204" pitchFamily="34" charset="-120"/>
            </a:endParaRPr>
          </a:p>
          <a:p>
            <a:pPr marL="0" indent="0">
              <a:lnSpc>
                <a:spcPct val="80000"/>
              </a:lnSpc>
              <a:buNone/>
            </a:pPr>
            <a:r>
              <a:rPr lang="zh-TW" altLang="zh-TW" sz="2800" dirty="0" smtClean="0">
                <a:solidFill>
                  <a:srgbClr val="0070C0"/>
                </a:solidFill>
                <a:latin typeface="微軟正黑體" panose="020B0604030504040204" pitchFamily="34" charset="-120"/>
                <a:ea typeface="微軟正黑體" panose="020B0604030504040204" pitchFamily="34" charset="-120"/>
              </a:rPr>
              <a:t>時</a:t>
            </a:r>
            <a:r>
              <a:rPr lang="zh-TW" altLang="zh-TW" sz="2800" dirty="0">
                <a:solidFill>
                  <a:srgbClr val="0070C0"/>
                </a:solidFill>
                <a:latin typeface="微軟正黑體" panose="020B0604030504040204" pitchFamily="34" charset="-120"/>
                <a:ea typeface="微軟正黑體" panose="020B0604030504040204" pitchFamily="34" charset="-120"/>
              </a:rPr>
              <a:t>，以該土地第一次</a:t>
            </a:r>
            <a:r>
              <a:rPr lang="zh-TW" altLang="zh-TW" sz="2800" dirty="0" smtClean="0">
                <a:solidFill>
                  <a:srgbClr val="0070C0"/>
                </a:solidFill>
                <a:latin typeface="微軟正黑體" panose="020B0604030504040204" pitchFamily="34" charset="-120"/>
                <a:ea typeface="微軟正黑體" panose="020B0604030504040204" pitchFamily="34" charset="-120"/>
              </a:rPr>
              <a:t>贈</a:t>
            </a:r>
            <a:endParaRPr lang="en-US" altLang="zh-TW" sz="2800" dirty="0" smtClean="0">
              <a:solidFill>
                <a:srgbClr val="0070C0"/>
              </a:solidFill>
              <a:latin typeface="微軟正黑體" panose="020B0604030504040204" pitchFamily="34" charset="-120"/>
              <a:ea typeface="微軟正黑體" panose="020B0604030504040204" pitchFamily="34" charset="-120"/>
            </a:endParaRPr>
          </a:p>
          <a:p>
            <a:pPr marL="0" indent="0">
              <a:lnSpc>
                <a:spcPct val="80000"/>
              </a:lnSpc>
              <a:buNone/>
            </a:pPr>
            <a:r>
              <a:rPr lang="zh-TW" altLang="zh-TW" sz="2800" dirty="0" smtClean="0">
                <a:solidFill>
                  <a:srgbClr val="0070C0"/>
                </a:solidFill>
                <a:latin typeface="微軟正黑體" panose="020B0604030504040204" pitchFamily="34" charset="-120"/>
                <a:ea typeface="微軟正黑體" panose="020B0604030504040204" pitchFamily="34" charset="-120"/>
              </a:rPr>
              <a:t>與</a:t>
            </a:r>
            <a:r>
              <a:rPr lang="zh-TW" altLang="zh-TW" sz="2800" dirty="0">
                <a:solidFill>
                  <a:srgbClr val="0070C0"/>
                </a:solidFill>
                <a:latin typeface="微軟正黑體" panose="020B0604030504040204" pitchFamily="34" charset="-120"/>
                <a:ea typeface="微軟正黑體" panose="020B0604030504040204" pitchFamily="34" charset="-120"/>
              </a:rPr>
              <a:t>前之原規定地價或</a:t>
            </a:r>
            <a:r>
              <a:rPr lang="zh-TW" altLang="zh-TW" sz="2800" dirty="0" smtClean="0">
                <a:solidFill>
                  <a:srgbClr val="0070C0"/>
                </a:solidFill>
                <a:latin typeface="微軟正黑體" panose="020B0604030504040204" pitchFamily="34" charset="-120"/>
                <a:ea typeface="微軟正黑體" panose="020B0604030504040204" pitchFamily="34" charset="-120"/>
              </a:rPr>
              <a:t>前</a:t>
            </a:r>
            <a:endParaRPr lang="en-US" altLang="zh-TW" sz="2800" dirty="0" smtClean="0">
              <a:solidFill>
                <a:srgbClr val="0070C0"/>
              </a:solidFill>
              <a:latin typeface="微軟正黑體" panose="020B0604030504040204" pitchFamily="34" charset="-120"/>
              <a:ea typeface="微軟正黑體" panose="020B0604030504040204" pitchFamily="34" charset="-120"/>
            </a:endParaRPr>
          </a:p>
          <a:p>
            <a:pPr marL="0" indent="0">
              <a:lnSpc>
                <a:spcPct val="80000"/>
              </a:lnSpc>
              <a:buNone/>
            </a:pPr>
            <a:r>
              <a:rPr lang="zh-TW" altLang="zh-TW" sz="2800" dirty="0" smtClean="0">
                <a:solidFill>
                  <a:srgbClr val="0070C0"/>
                </a:solidFill>
                <a:latin typeface="微軟正黑體" panose="020B0604030504040204" pitchFamily="34" charset="-120"/>
                <a:ea typeface="微軟正黑體" panose="020B0604030504040204" pitchFamily="34" charset="-120"/>
              </a:rPr>
              <a:t>次</a:t>
            </a:r>
            <a:r>
              <a:rPr lang="zh-TW" altLang="zh-TW" sz="2800" dirty="0">
                <a:solidFill>
                  <a:srgbClr val="0070C0"/>
                </a:solidFill>
                <a:latin typeface="微軟正黑體" panose="020B0604030504040204" pitchFamily="34" charset="-120"/>
                <a:ea typeface="微軟正黑體" panose="020B0604030504040204" pitchFamily="34" charset="-120"/>
              </a:rPr>
              <a:t>移轉現值為原</a:t>
            </a:r>
            <a:r>
              <a:rPr lang="zh-TW" altLang="zh-TW" sz="2800" dirty="0" smtClean="0">
                <a:solidFill>
                  <a:srgbClr val="0070C0"/>
                </a:solidFill>
                <a:latin typeface="微軟正黑體" panose="020B0604030504040204" pitchFamily="34" charset="-120"/>
                <a:ea typeface="微軟正黑體" panose="020B0604030504040204" pitchFamily="34" charset="-120"/>
              </a:rPr>
              <a:t>地價</a:t>
            </a:r>
            <a:r>
              <a:rPr lang="zh-TW" altLang="en-US" sz="2800" b="1" dirty="0" smtClean="0">
                <a:solidFill>
                  <a:srgbClr val="FF0000"/>
                </a:solidFill>
                <a:latin typeface="微軟正黑體" panose="020B0604030504040204" pitchFamily="34" charset="-120"/>
                <a:ea typeface="微軟正黑體" panose="020B0604030504040204" pitchFamily="34" charset="-120"/>
              </a:rPr>
              <a:t>課</a:t>
            </a:r>
            <a:endParaRPr lang="en-US" altLang="zh-TW" sz="2800" b="1" dirty="0" smtClean="0">
              <a:solidFill>
                <a:srgbClr val="FF0000"/>
              </a:solidFill>
              <a:latin typeface="微軟正黑體" panose="020B0604030504040204" pitchFamily="34" charset="-120"/>
              <a:ea typeface="微軟正黑體" panose="020B0604030504040204" pitchFamily="34" charset="-120"/>
            </a:endParaRPr>
          </a:p>
          <a:p>
            <a:pPr marL="0" indent="0">
              <a:lnSpc>
                <a:spcPct val="80000"/>
              </a:lnSpc>
              <a:buNone/>
            </a:pPr>
            <a:r>
              <a:rPr lang="zh-TW" altLang="en-US" sz="2800" b="1" dirty="0" smtClean="0">
                <a:solidFill>
                  <a:srgbClr val="FF0000"/>
                </a:solidFill>
                <a:latin typeface="微軟正黑體" panose="020B0604030504040204" pitchFamily="34" charset="-120"/>
                <a:ea typeface="微軟正黑體" panose="020B0604030504040204" pitchFamily="34" charset="-120"/>
              </a:rPr>
              <a:t>徵土地增值稅</a:t>
            </a:r>
            <a:r>
              <a:rPr lang="zh-TW" altLang="zh-TW" sz="2800" b="1" dirty="0" smtClean="0">
                <a:solidFill>
                  <a:srgbClr val="0070C0"/>
                </a:solidFill>
                <a:latin typeface="微軟正黑體" panose="020B0604030504040204" pitchFamily="34" charset="-120"/>
                <a:ea typeface="微軟正黑體" panose="020B0604030504040204" pitchFamily="34" charset="-120"/>
              </a:rPr>
              <a:t>。</a:t>
            </a:r>
            <a:endParaRPr lang="en-US" altLang="zh-TW" sz="2800" b="1" dirty="0" smtClean="0">
              <a:solidFill>
                <a:srgbClr val="0070C0"/>
              </a:solidFill>
              <a:latin typeface="微軟正黑體" panose="020B0604030504040204" pitchFamily="34" charset="-120"/>
              <a:ea typeface="微軟正黑體" panose="020B0604030504040204" pitchFamily="34" charset="-120"/>
            </a:endParaRPr>
          </a:p>
          <a:p>
            <a:pPr marL="0" indent="0">
              <a:lnSpc>
                <a:spcPct val="80000"/>
              </a:lnSpc>
              <a:buNone/>
            </a:pPr>
            <a:r>
              <a:rPr lang="zh-TW" altLang="en-US" sz="2800" dirty="0" smtClean="0">
                <a:solidFill>
                  <a:srgbClr val="FF0000"/>
                </a:solidFill>
                <a:latin typeface="微軟正黑體" panose="020B0604030504040204" pitchFamily="34" charset="-120"/>
                <a:ea typeface="微軟正黑體" panose="020B0604030504040204" pitchFamily="34" charset="-120"/>
              </a:rPr>
              <a:t>◎贈與稅：</a:t>
            </a:r>
            <a:endParaRPr lang="en-US" altLang="zh-TW" sz="2800" dirty="0" smtClean="0">
              <a:solidFill>
                <a:srgbClr val="FF0000"/>
              </a:solidFill>
              <a:latin typeface="微軟正黑體" panose="020B0604030504040204" pitchFamily="34" charset="-120"/>
              <a:ea typeface="微軟正黑體" panose="020B0604030504040204" pitchFamily="34" charset="-120"/>
            </a:endParaRPr>
          </a:p>
          <a:p>
            <a:pPr marL="0" indent="0">
              <a:lnSpc>
                <a:spcPct val="90000"/>
              </a:lnSpc>
              <a:buNone/>
            </a:pPr>
            <a:r>
              <a:rPr lang="zh-TW" altLang="zh-TW" sz="2800" dirty="0">
                <a:solidFill>
                  <a:srgbClr val="0070C0"/>
                </a:solidFill>
                <a:latin typeface="微軟正黑體" panose="020B0604030504040204" pitchFamily="34" charset="-120"/>
                <a:ea typeface="微軟正黑體" panose="020B0604030504040204" pitchFamily="34" charset="-120"/>
              </a:rPr>
              <a:t>配偶相互贈與之財產</a:t>
            </a:r>
            <a:r>
              <a:rPr lang="zh-TW" altLang="en-US" sz="2800" dirty="0">
                <a:solidFill>
                  <a:srgbClr val="0070C0"/>
                </a:solidFill>
                <a:latin typeface="微軟正黑體" panose="020B0604030504040204" pitchFamily="34" charset="-120"/>
                <a:ea typeface="微軟正黑體" panose="020B0604030504040204" pitchFamily="34" charset="-120"/>
              </a:rPr>
              <a:t>，</a:t>
            </a:r>
            <a:endParaRPr lang="en-US" altLang="zh-TW" sz="2800" dirty="0">
              <a:solidFill>
                <a:srgbClr val="0070C0"/>
              </a:solidFill>
              <a:latin typeface="微軟正黑體" panose="020B0604030504040204" pitchFamily="34" charset="-120"/>
              <a:ea typeface="微軟正黑體" panose="020B0604030504040204" pitchFamily="34" charset="-120"/>
            </a:endParaRPr>
          </a:p>
          <a:p>
            <a:pPr marL="0" indent="0">
              <a:lnSpc>
                <a:spcPct val="90000"/>
              </a:lnSpc>
              <a:buNone/>
            </a:pPr>
            <a:r>
              <a:rPr lang="zh-TW" altLang="en-US" sz="2800" dirty="0">
                <a:solidFill>
                  <a:srgbClr val="0070C0"/>
                </a:solidFill>
                <a:latin typeface="微軟正黑體" panose="020B0604030504040204" pitchFamily="34" charset="-120"/>
                <a:ea typeface="微軟正黑體" panose="020B0604030504040204" pitchFamily="34" charset="-120"/>
              </a:rPr>
              <a:t>贈與時</a:t>
            </a:r>
            <a:r>
              <a:rPr lang="zh-TW" altLang="en-US" sz="2800" b="1" dirty="0" smtClean="0">
                <a:solidFill>
                  <a:srgbClr val="FF0000"/>
                </a:solidFill>
                <a:latin typeface="Times New Roman" panose="02020603050405020304" pitchFamily="18" charset="0"/>
              </a:rPr>
              <a:t>不計入贈與總額</a:t>
            </a:r>
            <a:endParaRPr lang="zh-TW" altLang="zh-TW" sz="2800" b="1" dirty="0">
              <a:solidFill>
                <a:srgbClr val="FF0000"/>
              </a:solidFill>
              <a:latin typeface="Times New Roman" panose="02020603050405020304" pitchFamily="18" charset="0"/>
            </a:endParaRPr>
          </a:p>
          <a:p>
            <a:pPr marL="0" indent="0">
              <a:lnSpc>
                <a:spcPct val="80000"/>
              </a:lnSpc>
              <a:buNone/>
            </a:pPr>
            <a:endParaRPr lang="zh-TW" altLang="en-US" dirty="0">
              <a:solidFill>
                <a:srgbClr val="0070C0"/>
              </a:solidFill>
              <a:latin typeface="微軟正黑體" panose="020B0604030504040204" pitchFamily="34" charset="-120"/>
              <a:ea typeface="微軟正黑體" panose="020B0604030504040204" pitchFamily="34" charset="-120"/>
            </a:endParaRPr>
          </a:p>
        </p:txBody>
      </p:sp>
      <p:sp>
        <p:nvSpPr>
          <p:cNvPr id="11"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defTabSz="449263" fontAlgn="base">
              <a:spcBef>
                <a:spcPct val="0"/>
              </a:spcBef>
              <a:spcAft>
                <a:spcPct val="0"/>
              </a:spcAft>
              <a:buClr>
                <a:srgbClr val="000000"/>
              </a:buClr>
              <a:buSzPct val="100000"/>
              <a:buFont typeface="Times New Roman" pitchFamily="18" charset="0"/>
              <a:buNone/>
              <a:defRPr/>
            </a:pPr>
            <a:r>
              <a:rPr lang="zh-TW" altLang="en-US" sz="1050" dirty="0" smtClean="0">
                <a:solidFill>
                  <a:prstClr val="white"/>
                </a:solidFill>
                <a:latin typeface="Arial" pitchFamily="34" charset="0"/>
                <a:cs typeface="Arial" pitchFamily="34" charset="0"/>
              </a:rPr>
              <a:t>                                 林秀銘                                                                                                                                                            </a:t>
            </a:r>
            <a:endParaRPr lang="zh-TW" altLang="en-US" sz="1050" dirty="0">
              <a:solidFill>
                <a:prstClr val="white"/>
              </a:solidFill>
              <a:latin typeface="Arial" pitchFamily="34" charset="0"/>
              <a:cs typeface="Arial" pitchFamily="34" charset="0"/>
            </a:endParaRPr>
          </a:p>
        </p:txBody>
      </p:sp>
      <p:pic>
        <p:nvPicPr>
          <p:cNvPr id="1026" name="Picture 2" descr="「配偶互相贈與」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204864"/>
            <a:ext cx="4222376" cy="393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625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solidFill>
                  <a:prstClr val="black"/>
                </a:solidFill>
                <a:latin typeface="微軟正黑體" panose="020B0604030504040204" pitchFamily="34" charset="-120"/>
                <a:ea typeface="微軟正黑體" panose="020B0604030504040204" pitchFamily="34" charset="-120"/>
              </a:rPr>
              <a:t>貳、移轉稅</a:t>
            </a:r>
            <a:r>
              <a:rPr lang="en-US" altLang="zh-TW" sz="3600" b="1" dirty="0" smtClean="0">
                <a:solidFill>
                  <a:srgbClr val="FF0000"/>
                </a:solidFill>
                <a:latin typeface="微軟正黑體" panose="020B0604030504040204" pitchFamily="34" charset="-120"/>
                <a:ea typeface="微軟正黑體" panose="020B0604030504040204" pitchFamily="34" charset="-120"/>
                <a:cs typeface="+mn-cs"/>
              </a:rPr>
              <a:t/>
            </a:r>
            <a:br>
              <a:rPr lang="en-US" altLang="zh-TW" sz="3600" b="1" dirty="0" smtClean="0">
                <a:solidFill>
                  <a:srgbClr val="FF0000"/>
                </a:solidFill>
                <a:latin typeface="微軟正黑體" panose="020B0604030504040204" pitchFamily="34" charset="-120"/>
                <a:ea typeface="微軟正黑體" panose="020B0604030504040204" pitchFamily="34" charset="-120"/>
                <a:cs typeface="+mn-cs"/>
              </a:rPr>
            </a:br>
            <a:r>
              <a:rPr lang="zh-TW" altLang="zh-TW" sz="3600" b="1" dirty="0" smtClean="0">
                <a:solidFill>
                  <a:srgbClr val="FF0000"/>
                </a:solidFill>
                <a:latin typeface="微軟正黑體" panose="020B0604030504040204" pitchFamily="34" charset="-120"/>
                <a:ea typeface="微軟正黑體" panose="020B0604030504040204" pitchFamily="34" charset="-120"/>
                <a:cs typeface="+mn-cs"/>
              </a:rPr>
              <a:t>公共設施</a:t>
            </a:r>
            <a:r>
              <a:rPr lang="zh-TW" altLang="zh-TW" sz="3600" b="1" dirty="0">
                <a:solidFill>
                  <a:srgbClr val="FF0000"/>
                </a:solidFill>
                <a:latin typeface="微軟正黑體" panose="020B0604030504040204" pitchFamily="34" charset="-120"/>
                <a:ea typeface="微軟正黑體" panose="020B0604030504040204" pitchFamily="34" charset="-120"/>
                <a:cs typeface="+mn-cs"/>
              </a:rPr>
              <a:t>保留地</a:t>
            </a:r>
            <a:r>
              <a:rPr lang="zh-TW" altLang="en-US" sz="3600" b="1" dirty="0" smtClean="0">
                <a:solidFill>
                  <a:srgbClr val="FF0000"/>
                </a:solidFill>
                <a:latin typeface="微軟正黑體" panose="020B0604030504040204" pitchFamily="34" charset="-120"/>
                <a:ea typeface="微軟正黑體" panose="020B0604030504040204" pitchFamily="34" charset="-120"/>
                <a:cs typeface="+mn-cs"/>
              </a:rPr>
              <a:t>移轉：</a:t>
            </a:r>
            <a:endParaRPr lang="zh-TW" altLang="en-US" sz="2200" b="1" dirty="0">
              <a:latin typeface="微軟正黑體" panose="020B0604030504040204" pitchFamily="34" charset="-120"/>
              <a:ea typeface="微軟正黑體" panose="020B0604030504040204" pitchFamily="34" charset="-120"/>
              <a:cs typeface="+mn-cs"/>
            </a:endParaRPr>
          </a:p>
        </p:txBody>
      </p:sp>
      <p:sp>
        <p:nvSpPr>
          <p:cNvPr id="4" name="文字版面配置區 3"/>
          <p:cNvSpPr>
            <a:spLocks noGrp="1"/>
          </p:cNvSpPr>
          <p:nvPr>
            <p:ph type="body" idx="1"/>
          </p:nvPr>
        </p:nvSpPr>
        <p:spPr/>
        <p:txBody>
          <a:bodyPr>
            <a:noAutofit/>
          </a:bodyPr>
          <a:lstStyle/>
          <a:p>
            <a:r>
              <a:rPr lang="zh-TW" altLang="zh-TW" sz="3600" dirty="0">
                <a:solidFill>
                  <a:srgbClr val="3513FF"/>
                </a:solidFill>
                <a:latin typeface="微軟正黑體" panose="020B0604030504040204" pitchFamily="34" charset="-120"/>
                <a:ea typeface="微軟正黑體" panose="020B0604030504040204" pitchFamily="34" charset="-120"/>
                <a:cs typeface="+mj-cs"/>
              </a:rPr>
              <a:t>免徵土地增值稅</a:t>
            </a:r>
            <a:endParaRPr lang="zh-TW" altLang="en-US" sz="3600" dirty="0">
              <a:solidFill>
                <a:srgbClr val="3513FF"/>
              </a:solidFill>
            </a:endParaRPr>
          </a:p>
        </p:txBody>
      </p:sp>
      <p:sp>
        <p:nvSpPr>
          <p:cNvPr id="3" name="內容版面配置區 2"/>
          <p:cNvSpPr>
            <a:spLocks noGrp="1"/>
          </p:cNvSpPr>
          <p:nvPr>
            <p:ph sz="half" idx="2"/>
          </p:nvPr>
        </p:nvSpPr>
        <p:spPr/>
        <p:txBody>
          <a:bodyPr>
            <a:normAutofit fontScale="92500"/>
          </a:bodyPr>
          <a:lstStyle/>
          <a:p>
            <a:pPr marL="0" indent="0">
              <a:lnSpc>
                <a:spcPct val="90000"/>
              </a:lnSpc>
              <a:spcAft>
                <a:spcPts val="0"/>
              </a:spcAft>
              <a:buNone/>
            </a:pPr>
            <a:r>
              <a:rPr lang="zh-TW" altLang="zh-TW" sz="2800" dirty="0">
                <a:latin typeface="微軟正黑體" panose="020B0604030504040204" pitchFamily="34" charset="-120"/>
                <a:ea typeface="微軟正黑體" panose="020B0604030504040204" pitchFamily="34" charset="-120"/>
              </a:rPr>
              <a:t>所謂</a:t>
            </a:r>
            <a:r>
              <a:rPr lang="zh-TW" altLang="zh-TW" sz="2800" b="1" dirty="0">
                <a:latin typeface="微軟正黑體" panose="020B0604030504040204" pitchFamily="34" charset="-120"/>
                <a:ea typeface="微軟正黑體" panose="020B0604030504040204" pitchFamily="34" charset="-120"/>
              </a:rPr>
              <a:t>公共設施保留地</a:t>
            </a:r>
            <a:r>
              <a:rPr lang="zh-TW" altLang="zh-TW" sz="2800" dirty="0" smtClean="0">
                <a:latin typeface="微軟正黑體" panose="020B0604030504040204" pitchFamily="34" charset="-120"/>
                <a:ea typeface="微軟正黑體" panose="020B0604030504040204" pitchFamily="34" charset="-120"/>
              </a:rPr>
              <a:t>指</a:t>
            </a:r>
            <a:endParaRPr lang="en-US" altLang="zh-TW" sz="2800" dirty="0" smtClean="0">
              <a:latin typeface="微軟正黑體" panose="020B0604030504040204" pitchFamily="34" charset="-120"/>
              <a:ea typeface="微軟正黑體" panose="020B0604030504040204" pitchFamily="34" charset="-120"/>
            </a:endParaRPr>
          </a:p>
          <a:p>
            <a:pPr marL="0" indent="0">
              <a:lnSpc>
                <a:spcPct val="90000"/>
              </a:lnSpc>
              <a:spcAft>
                <a:spcPts val="0"/>
              </a:spcAft>
              <a:buNone/>
            </a:pPr>
            <a:r>
              <a:rPr lang="zh-TW" altLang="zh-TW" sz="2800" dirty="0" smtClean="0">
                <a:latin typeface="微軟正黑體" panose="020B0604030504040204" pitchFamily="34" charset="-120"/>
                <a:ea typeface="微軟正黑體" panose="020B0604030504040204" pitchFamily="34" charset="-120"/>
              </a:rPr>
              <a:t>都市</a:t>
            </a:r>
            <a:r>
              <a:rPr lang="zh-TW" altLang="zh-TW" sz="2800" dirty="0">
                <a:latin typeface="微軟正黑體" panose="020B0604030504040204" pitchFamily="34" charset="-120"/>
                <a:ea typeface="微軟正黑體" panose="020B0604030504040204" pitchFamily="34" charset="-120"/>
              </a:rPr>
              <a:t>計畫範圍內，經</a:t>
            </a:r>
            <a:r>
              <a:rPr lang="zh-TW" altLang="zh-TW" sz="2800" dirty="0" smtClean="0">
                <a:latin typeface="微軟正黑體" panose="020B0604030504040204" pitchFamily="34" charset="-120"/>
                <a:ea typeface="微軟正黑體" panose="020B0604030504040204" pitchFamily="34" charset="-120"/>
              </a:rPr>
              <a:t>劃</a:t>
            </a:r>
            <a:endParaRPr lang="en-US" altLang="zh-TW" sz="2800" dirty="0" smtClean="0">
              <a:latin typeface="微軟正黑體" panose="020B0604030504040204" pitchFamily="34" charset="-120"/>
              <a:ea typeface="微軟正黑體" panose="020B0604030504040204" pitchFamily="34" charset="-120"/>
            </a:endParaRPr>
          </a:p>
          <a:p>
            <a:pPr marL="0" indent="0">
              <a:lnSpc>
                <a:spcPct val="90000"/>
              </a:lnSpc>
              <a:spcAft>
                <a:spcPts val="0"/>
              </a:spcAft>
              <a:buNone/>
            </a:pPr>
            <a:r>
              <a:rPr lang="zh-TW" altLang="zh-TW" sz="2800" dirty="0" smtClean="0">
                <a:latin typeface="微軟正黑體" panose="020B0604030504040204" pitchFamily="34" charset="-120"/>
                <a:ea typeface="微軟正黑體" panose="020B0604030504040204" pitchFamily="34" charset="-120"/>
              </a:rPr>
              <a:t>設</a:t>
            </a:r>
            <a:r>
              <a:rPr lang="zh-TW" altLang="zh-TW" sz="2800" dirty="0">
                <a:latin typeface="微軟正黑體" panose="020B0604030504040204" pitchFamily="34" charset="-120"/>
                <a:ea typeface="微軟正黑體" panose="020B0604030504040204" pitchFamily="34" charset="-120"/>
              </a:rPr>
              <a:t>公共設施用地而</a:t>
            </a:r>
            <a:r>
              <a:rPr lang="zh-TW" altLang="zh-TW" sz="2800" dirty="0" smtClean="0">
                <a:latin typeface="微軟正黑體" panose="020B0604030504040204" pitchFamily="34" charset="-120"/>
                <a:ea typeface="微軟正黑體" panose="020B0604030504040204" pitchFamily="34" charset="-120"/>
              </a:rPr>
              <a:t>未經</a:t>
            </a:r>
            <a:endParaRPr lang="en-US" altLang="zh-TW" sz="2800" dirty="0" smtClean="0">
              <a:latin typeface="微軟正黑體" panose="020B0604030504040204" pitchFamily="34" charset="-120"/>
              <a:ea typeface="微軟正黑體" panose="020B0604030504040204" pitchFamily="34" charset="-120"/>
            </a:endParaRPr>
          </a:p>
          <a:p>
            <a:pPr marL="0" indent="0">
              <a:lnSpc>
                <a:spcPct val="90000"/>
              </a:lnSpc>
              <a:spcAft>
                <a:spcPts val="0"/>
              </a:spcAft>
              <a:buNone/>
            </a:pPr>
            <a:r>
              <a:rPr lang="zh-TW" altLang="zh-TW" sz="2800" dirty="0" smtClean="0">
                <a:latin typeface="微軟正黑體" panose="020B0604030504040204" pitchFamily="34" charset="-120"/>
                <a:ea typeface="微軟正黑體" panose="020B0604030504040204" pitchFamily="34" charset="-120"/>
              </a:rPr>
              <a:t>開闢</a:t>
            </a:r>
            <a:r>
              <a:rPr lang="zh-TW" altLang="zh-TW" sz="2800" dirty="0">
                <a:latin typeface="微軟正黑體" panose="020B0604030504040204" pitchFamily="34" charset="-120"/>
                <a:ea typeface="微軟正黑體" panose="020B0604030504040204" pitchFamily="34" charset="-120"/>
              </a:rPr>
              <a:t>或使用之公</a:t>
            </a:r>
            <a:r>
              <a:rPr lang="zh-TW" altLang="en-US" sz="2800" dirty="0">
                <a:latin typeface="微軟正黑體" panose="020B0604030504040204" pitchFamily="34" charset="-120"/>
                <a:ea typeface="微軟正黑體" panose="020B0604030504040204" pitchFamily="34" charset="-120"/>
              </a:rPr>
              <a:t>、</a:t>
            </a:r>
            <a:r>
              <a:rPr lang="zh-TW" altLang="zh-TW" sz="2800" dirty="0" smtClean="0">
                <a:latin typeface="微軟正黑體" panose="020B0604030504040204" pitchFamily="34" charset="-120"/>
                <a:ea typeface="微軟正黑體" panose="020B0604030504040204" pitchFamily="34" charset="-120"/>
              </a:rPr>
              <a:t>私有</a:t>
            </a:r>
            <a:endParaRPr lang="en-US" altLang="zh-TW" sz="2800" dirty="0" smtClean="0">
              <a:latin typeface="微軟正黑體" panose="020B0604030504040204" pitchFamily="34" charset="-120"/>
              <a:ea typeface="微軟正黑體" panose="020B0604030504040204" pitchFamily="34" charset="-120"/>
            </a:endParaRPr>
          </a:p>
          <a:p>
            <a:pPr marL="0" indent="0">
              <a:lnSpc>
                <a:spcPct val="90000"/>
              </a:lnSpc>
              <a:spcAft>
                <a:spcPts val="0"/>
              </a:spcAft>
              <a:buNone/>
            </a:pPr>
            <a:r>
              <a:rPr lang="zh-TW" altLang="zh-TW" sz="2800" dirty="0" smtClean="0">
                <a:latin typeface="微軟正黑體" panose="020B0604030504040204" pitchFamily="34" charset="-120"/>
                <a:ea typeface="微軟正黑體" panose="020B0604030504040204" pitchFamily="34" charset="-120"/>
              </a:rPr>
              <a:t>土地。</a:t>
            </a:r>
            <a:endParaRPr lang="en-US" altLang="zh-TW" sz="2800" dirty="0" smtClean="0">
              <a:latin typeface="微軟正黑體" panose="020B0604030504040204" pitchFamily="34" charset="-120"/>
              <a:ea typeface="微軟正黑體" panose="020B0604030504040204" pitchFamily="34" charset="-120"/>
            </a:endParaRPr>
          </a:p>
          <a:p>
            <a:pPr marL="0" indent="0">
              <a:lnSpc>
                <a:spcPct val="90000"/>
              </a:lnSpc>
              <a:spcAft>
                <a:spcPts val="0"/>
              </a:spcAft>
              <a:buNone/>
            </a:pPr>
            <a:endParaRPr lang="en-US" altLang="zh-TW" sz="2800" dirty="0">
              <a:latin typeface="微軟正黑體" panose="020B0604030504040204" pitchFamily="34" charset="-120"/>
              <a:ea typeface="微軟正黑體" panose="020B0604030504040204" pitchFamily="34" charset="-120"/>
            </a:endParaRPr>
          </a:p>
          <a:p>
            <a:pPr marL="0" indent="0">
              <a:lnSpc>
                <a:spcPct val="90000"/>
              </a:lnSpc>
              <a:spcAft>
                <a:spcPts val="0"/>
              </a:spcAft>
              <a:buNone/>
            </a:pPr>
            <a:r>
              <a:rPr lang="zh-TW" altLang="zh-TW" sz="2800" dirty="0" smtClean="0">
                <a:latin typeface="微軟正黑體" panose="020B0604030504040204" pitchFamily="34" charset="-120"/>
                <a:ea typeface="微軟正黑體" panose="020B0604030504040204" pitchFamily="34" charset="-120"/>
              </a:rPr>
              <a:t>依</a:t>
            </a:r>
            <a:r>
              <a:rPr lang="zh-TW" altLang="zh-TW" sz="2800" dirty="0">
                <a:latin typeface="微軟正黑體" panose="020B0604030504040204" pitchFamily="34" charset="-120"/>
                <a:ea typeface="微軟正黑體" panose="020B0604030504040204" pitchFamily="34" charset="-120"/>
              </a:rPr>
              <a:t>都市計畫法指定之公共設施保留地尚未被徵收前之移轉，</a:t>
            </a:r>
            <a:r>
              <a:rPr lang="zh-TW" altLang="zh-TW" sz="2800" b="1" dirty="0">
                <a:solidFill>
                  <a:srgbClr val="FF0000"/>
                </a:solidFill>
                <a:latin typeface="微軟正黑體" panose="020B0604030504040204" pitchFamily="34" charset="-120"/>
                <a:ea typeface="微軟正黑體" panose="020B0604030504040204" pitchFamily="34" charset="-120"/>
              </a:rPr>
              <a:t>免徵土地增值稅</a:t>
            </a:r>
            <a:r>
              <a:rPr lang="zh-TW" altLang="zh-TW" sz="2800" dirty="0">
                <a:solidFill>
                  <a:srgbClr val="0070C0"/>
                </a:solidFill>
                <a:latin typeface="微軟正黑體" panose="020B0604030504040204" pitchFamily="34" charset="-120"/>
                <a:ea typeface="微軟正黑體" panose="020B0604030504040204" pitchFamily="34" charset="-120"/>
              </a:rPr>
              <a:t>。</a:t>
            </a:r>
            <a:endParaRPr lang="en-US" altLang="zh-TW" sz="2800" dirty="0">
              <a:solidFill>
                <a:srgbClr val="0070C0"/>
              </a:solidFill>
              <a:latin typeface="微軟正黑體" panose="020B0604030504040204" pitchFamily="34" charset="-120"/>
              <a:ea typeface="微軟正黑體" panose="020B0604030504040204" pitchFamily="34" charset="-120"/>
            </a:endParaRPr>
          </a:p>
          <a:p>
            <a:pPr marL="419100">
              <a:spcBef>
                <a:spcPts val="240"/>
              </a:spcBef>
              <a:spcAft>
                <a:spcPts val="0"/>
              </a:spcAft>
            </a:pPr>
            <a:endParaRPr lang="en-US" altLang="zh-TW" dirty="0" smtClean="0">
              <a:solidFill>
                <a:srgbClr val="000000"/>
              </a:solidFill>
              <a:latin typeface="Times New Roman" panose="02020603050405020304" pitchFamily="18" charset="0"/>
            </a:endParaRPr>
          </a:p>
          <a:p>
            <a:pPr marL="419100">
              <a:spcBef>
                <a:spcPts val="240"/>
              </a:spcBef>
              <a:spcAft>
                <a:spcPts val="0"/>
              </a:spcAft>
            </a:pPr>
            <a:endParaRPr lang="zh-TW" altLang="zh-TW" dirty="0">
              <a:solidFill>
                <a:srgbClr val="000000"/>
              </a:solidFill>
              <a:latin typeface="Times New Roman" panose="02020603050405020304" pitchFamily="18" charset="0"/>
            </a:endParaRPr>
          </a:p>
          <a:p>
            <a:endParaRPr lang="zh-TW" altLang="en-US" dirty="0"/>
          </a:p>
        </p:txBody>
      </p:sp>
      <p:sp>
        <p:nvSpPr>
          <p:cNvPr id="5" name="文字版面配置區 4"/>
          <p:cNvSpPr>
            <a:spLocks noGrp="1"/>
          </p:cNvSpPr>
          <p:nvPr>
            <p:ph type="body" sz="quarter" idx="3"/>
          </p:nvPr>
        </p:nvSpPr>
        <p:spPr/>
        <p:txBody>
          <a:bodyPr>
            <a:normAutofit fontScale="85000" lnSpcReduction="10000"/>
          </a:bodyPr>
          <a:lstStyle/>
          <a:p>
            <a:r>
              <a:rPr lang="zh-TW" altLang="en-US" sz="3200" dirty="0" smtClean="0">
                <a:solidFill>
                  <a:prstClr val="black"/>
                </a:solidFill>
                <a:latin typeface="微軟正黑體" panose="020B0604030504040204" pitchFamily="34" charset="-120"/>
                <a:ea typeface="微軟正黑體" panose="020B0604030504040204" pitchFamily="34" charset="-120"/>
              </a:rPr>
              <a:t>◎</a:t>
            </a:r>
            <a:r>
              <a:rPr lang="zh-TW" altLang="zh-TW" sz="3200" dirty="0" smtClean="0">
                <a:solidFill>
                  <a:prstClr val="black"/>
                </a:solidFill>
                <a:latin typeface="微軟正黑體" panose="020B0604030504040204" pitchFamily="34" charset="-120"/>
                <a:ea typeface="微軟正黑體" panose="020B0604030504040204" pitchFamily="34" charset="-120"/>
              </a:rPr>
              <a:t>申請</a:t>
            </a:r>
            <a:r>
              <a:rPr lang="zh-TW" altLang="zh-TW" sz="3200" dirty="0">
                <a:solidFill>
                  <a:prstClr val="black"/>
                </a:solidFill>
                <a:latin typeface="微軟正黑體" panose="020B0604030504040204" pitchFamily="34" charset="-120"/>
                <a:ea typeface="微軟正黑體" panose="020B0604030504040204" pitchFamily="34" charset="-120"/>
              </a:rPr>
              <a:t>免</a:t>
            </a:r>
            <a:r>
              <a:rPr lang="zh-TW" altLang="zh-TW" sz="3200" dirty="0" smtClean="0">
                <a:solidFill>
                  <a:prstClr val="black"/>
                </a:solidFill>
                <a:latin typeface="微軟正黑體" panose="020B0604030504040204" pitchFamily="34" charset="-120"/>
                <a:ea typeface="微軟正黑體" panose="020B0604030504040204" pitchFamily="34" charset="-120"/>
              </a:rPr>
              <a:t>徵</a:t>
            </a:r>
            <a:r>
              <a:rPr lang="zh-TW" altLang="en-US" sz="3200" dirty="0" smtClean="0">
                <a:solidFill>
                  <a:prstClr val="black"/>
                </a:solidFill>
                <a:latin typeface="微軟正黑體" panose="020B0604030504040204" pitchFamily="34" charset="-120"/>
                <a:ea typeface="微軟正黑體" panose="020B0604030504040204" pitchFamily="34" charset="-120"/>
              </a:rPr>
              <a:t>時應</a:t>
            </a:r>
            <a:r>
              <a:rPr lang="zh-TW" altLang="en-US" sz="3200" dirty="0">
                <a:solidFill>
                  <a:prstClr val="black"/>
                </a:solidFill>
                <a:latin typeface="微軟正黑體" panose="020B0604030504040204" pitchFamily="34" charset="-120"/>
                <a:ea typeface="微軟正黑體" panose="020B0604030504040204" pitchFamily="34" charset="-120"/>
              </a:rPr>
              <a:t>檢附文件</a:t>
            </a:r>
          </a:p>
        </p:txBody>
      </p:sp>
      <p:sp>
        <p:nvSpPr>
          <p:cNvPr id="6" name="內容版面配置區 5"/>
          <p:cNvSpPr>
            <a:spLocks noGrp="1"/>
          </p:cNvSpPr>
          <p:nvPr>
            <p:ph sz="quarter" idx="4"/>
          </p:nvPr>
        </p:nvSpPr>
        <p:spPr>
          <a:xfrm>
            <a:off x="4741768" y="2291921"/>
            <a:ext cx="3887415" cy="2864842"/>
          </a:xfrm>
        </p:spPr>
        <p:txBody>
          <a:bodyPr>
            <a:normAutofit/>
          </a:bodyPr>
          <a:lstStyle/>
          <a:p>
            <a:pPr marL="0" indent="0">
              <a:lnSpc>
                <a:spcPct val="80000"/>
              </a:lnSpc>
              <a:spcAft>
                <a:spcPts val="0"/>
              </a:spcAft>
              <a:buNone/>
            </a:pP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zh-TW" b="1" dirty="0" smtClean="0">
                <a:solidFill>
                  <a:srgbClr val="FF0000"/>
                </a:solidFill>
                <a:latin typeface="微軟正黑體" panose="020B0604030504040204" pitchFamily="34" charset="-120"/>
                <a:ea typeface="微軟正黑體" panose="020B0604030504040204" pitchFamily="34" charset="-120"/>
              </a:rPr>
              <a:t>一</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zh-TW" b="1" dirty="0" smtClean="0">
                <a:solidFill>
                  <a:srgbClr val="FF0000"/>
                </a:solidFill>
                <a:latin typeface="微軟正黑體" panose="020B0604030504040204" pitchFamily="34" charset="-120"/>
                <a:ea typeface="微軟正黑體" panose="020B0604030504040204" pitchFamily="34" charset="-120"/>
              </a:rPr>
              <a:t>土地</a:t>
            </a:r>
            <a:r>
              <a:rPr lang="zh-TW" altLang="zh-TW" b="1" dirty="0">
                <a:solidFill>
                  <a:srgbClr val="FF0000"/>
                </a:solidFill>
                <a:latin typeface="微軟正黑體" panose="020B0604030504040204" pitchFamily="34" charset="-120"/>
                <a:ea typeface="微軟正黑體" panose="020B0604030504040204" pitchFamily="34" charset="-120"/>
              </a:rPr>
              <a:t>分區使用證明書</a:t>
            </a:r>
            <a:r>
              <a:rPr lang="zh-TW" altLang="zh-TW" b="1" dirty="0" smtClean="0">
                <a:solidFill>
                  <a:srgbClr val="FF0000"/>
                </a:solidFill>
                <a:latin typeface="微軟正黑體" panose="020B0604030504040204" pitchFamily="34" charset="-120"/>
                <a:ea typeface="微軟正黑體" panose="020B0604030504040204" pitchFamily="34" charset="-120"/>
              </a:rPr>
              <a:t>。</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0" indent="0">
              <a:lnSpc>
                <a:spcPct val="80000"/>
              </a:lnSpc>
              <a:buNone/>
            </a:pP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zh-TW" b="1" dirty="0" smtClean="0">
                <a:solidFill>
                  <a:srgbClr val="FF0000"/>
                </a:solidFill>
                <a:latin typeface="微軟正黑體" panose="020B0604030504040204" pitchFamily="34" charset="-120"/>
                <a:ea typeface="微軟正黑體" panose="020B0604030504040204" pitchFamily="34" charset="-120"/>
              </a:rPr>
              <a:t>二</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zh-TW" b="1" dirty="0" smtClean="0">
                <a:solidFill>
                  <a:srgbClr val="FF0000"/>
                </a:solidFill>
                <a:latin typeface="微軟正黑體" panose="020B0604030504040204" pitchFamily="34" charset="-120"/>
                <a:ea typeface="微軟正黑體" panose="020B0604030504040204" pitchFamily="34" charset="-120"/>
              </a:rPr>
              <a:t>契約</a:t>
            </a:r>
            <a:r>
              <a:rPr lang="zh-TW" altLang="zh-TW" b="1" dirty="0">
                <a:solidFill>
                  <a:srgbClr val="FF0000"/>
                </a:solidFill>
                <a:latin typeface="微軟正黑體" panose="020B0604030504040204" pitchFamily="34" charset="-120"/>
                <a:ea typeface="微軟正黑體" panose="020B0604030504040204" pitchFamily="34" charset="-120"/>
              </a:rPr>
              <a:t>書影本乙份</a:t>
            </a:r>
            <a:r>
              <a:rPr lang="zh-TW" altLang="zh-TW" b="1" dirty="0" smtClean="0">
                <a:solidFill>
                  <a:srgbClr val="FF0000"/>
                </a:solidFill>
                <a:latin typeface="微軟正黑體" panose="020B0604030504040204" pitchFamily="34" charset="-120"/>
                <a:ea typeface="微軟正黑體" panose="020B0604030504040204" pitchFamily="34" charset="-120"/>
              </a:rPr>
              <a:t>。</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zh-TW" b="1" dirty="0" smtClean="0">
                <a:solidFill>
                  <a:srgbClr val="FF0000"/>
                </a:solidFill>
                <a:latin typeface="微軟正黑體" panose="020B0604030504040204" pitchFamily="34" charset="-120"/>
                <a:ea typeface="微軟正黑體" panose="020B0604030504040204" pitchFamily="34" charset="-120"/>
              </a:rPr>
              <a:t>正本</a:t>
            </a:r>
            <a:r>
              <a:rPr lang="zh-TW" altLang="zh-TW" b="1" dirty="0">
                <a:solidFill>
                  <a:srgbClr val="FF0000"/>
                </a:solidFill>
                <a:latin typeface="微軟正黑體" panose="020B0604030504040204" pitchFamily="34" charset="-120"/>
                <a:ea typeface="微軟正黑體" panose="020B0604030504040204" pitchFamily="34" charset="-120"/>
              </a:rPr>
              <a:t>查對後</a:t>
            </a:r>
            <a:r>
              <a:rPr lang="zh-TW" altLang="zh-TW" b="1" dirty="0" smtClean="0">
                <a:solidFill>
                  <a:srgbClr val="FF0000"/>
                </a:solidFill>
                <a:latin typeface="微軟正黑體" panose="020B0604030504040204" pitchFamily="34" charset="-120"/>
                <a:ea typeface="微軟正黑體" panose="020B0604030504040204" pitchFamily="34" charset="-120"/>
              </a:rPr>
              <a:t>退還</a:t>
            </a:r>
            <a:r>
              <a:rPr lang="en-US" altLang="zh-TW" b="1" dirty="0" smtClean="0">
                <a:solidFill>
                  <a:srgbClr val="FF0000"/>
                </a:solidFill>
                <a:latin typeface="微軟正黑體" panose="020B0604030504040204" pitchFamily="34" charset="-120"/>
                <a:ea typeface="微軟正黑體" panose="020B0604030504040204" pitchFamily="34" charset="-120"/>
              </a:rPr>
              <a:t>)</a:t>
            </a:r>
          </a:p>
          <a:p>
            <a:pPr marL="0" indent="0">
              <a:lnSpc>
                <a:spcPct val="80000"/>
              </a:lnSpc>
              <a:buNone/>
            </a:pP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0" indent="0">
              <a:lnSpc>
                <a:spcPct val="80000"/>
              </a:lnSpc>
              <a:buNone/>
            </a:pPr>
            <a:r>
              <a:rPr lang="zh-TW" altLang="en-US" sz="2000" dirty="0" smtClean="0">
                <a:solidFill>
                  <a:srgbClr val="3513FF"/>
                </a:solidFill>
                <a:latin typeface="微軟正黑體" panose="020B0604030504040204" pitchFamily="34" charset="-120"/>
                <a:ea typeface="微軟正黑體" panose="020B0604030504040204" pitchFamily="34" charset="-120"/>
              </a:rPr>
              <a:t> </a:t>
            </a:r>
            <a:r>
              <a:rPr lang="en-US" altLang="zh-TW" sz="2000" dirty="0" smtClean="0">
                <a:solidFill>
                  <a:srgbClr val="3513FF"/>
                </a:solidFill>
                <a:latin typeface="微軟正黑體" panose="020B0604030504040204" pitchFamily="34" charset="-120"/>
                <a:ea typeface="微軟正黑體" panose="020B0604030504040204" pitchFamily="34" charset="-120"/>
              </a:rPr>
              <a:t>※</a:t>
            </a:r>
            <a:r>
              <a:rPr lang="zh-TW" altLang="en-US" sz="2000" dirty="0" smtClean="0">
                <a:solidFill>
                  <a:srgbClr val="3513FF"/>
                </a:solidFill>
                <a:latin typeface="微軟正黑體" panose="020B0604030504040204" pitchFamily="34" charset="-120"/>
                <a:ea typeface="微軟正黑體" panose="020B0604030504040204" pitchFamily="34" charset="-120"/>
              </a:rPr>
              <a:t>公共設施</a:t>
            </a:r>
            <a:r>
              <a:rPr lang="zh-TW" altLang="en-US" sz="2000" dirty="0">
                <a:solidFill>
                  <a:srgbClr val="3513FF"/>
                </a:solidFill>
                <a:latin typeface="微軟正黑體" panose="020B0604030504040204" pitchFamily="34" charset="-120"/>
                <a:ea typeface="微軟正黑體" panose="020B0604030504040204" pitchFamily="34" charset="-120"/>
              </a:rPr>
              <a:t>保留</a:t>
            </a:r>
            <a:r>
              <a:rPr lang="zh-TW" altLang="en-US" sz="2000" dirty="0" smtClean="0">
                <a:solidFill>
                  <a:srgbClr val="3513FF"/>
                </a:solidFill>
                <a:latin typeface="微軟正黑體" panose="020B0604030504040204" pitchFamily="34" charset="-120"/>
                <a:ea typeface="微軟正黑體" panose="020B0604030504040204" pitchFamily="34" charset="-120"/>
              </a:rPr>
              <a:t>地</a:t>
            </a:r>
            <a:r>
              <a:rPr lang="zh-TW" altLang="en-US" sz="2000" dirty="0">
                <a:solidFill>
                  <a:srgbClr val="3513FF"/>
                </a:solidFill>
                <a:latin typeface="微軟正黑體" panose="020B0604030504040204" pitchFamily="34" charset="-120"/>
                <a:ea typeface="微軟正黑體" panose="020B0604030504040204" pitchFamily="34" charset="-120"/>
              </a:rPr>
              <a:t>因繼承或因配偶、直系血親間之贈與而移轉者，免徵遺產稅或</a:t>
            </a:r>
            <a:r>
              <a:rPr lang="zh-TW" altLang="en-US" sz="2000" dirty="0" smtClean="0">
                <a:solidFill>
                  <a:srgbClr val="3513FF"/>
                </a:solidFill>
                <a:latin typeface="微軟正黑體" panose="020B0604030504040204" pitchFamily="34" charset="-120"/>
                <a:ea typeface="微軟正黑體" panose="020B0604030504040204" pitchFamily="34" charset="-120"/>
              </a:rPr>
              <a:t>贈與稅</a:t>
            </a:r>
            <a:endParaRPr lang="en-US" altLang="zh-TW" sz="2000" dirty="0" smtClean="0">
              <a:solidFill>
                <a:srgbClr val="3513FF"/>
              </a:solidFill>
              <a:latin typeface="微軟正黑體" panose="020B0604030504040204" pitchFamily="34" charset="-120"/>
              <a:ea typeface="微軟正黑體" panose="020B0604030504040204" pitchFamily="34" charset="-120"/>
            </a:endParaRPr>
          </a:p>
          <a:p>
            <a:pPr marL="0" indent="0">
              <a:lnSpc>
                <a:spcPct val="80000"/>
              </a:lnSpc>
              <a:buNone/>
            </a:pPr>
            <a:endParaRPr lang="zh-TW" altLang="en-US" b="1" dirty="0">
              <a:solidFill>
                <a:srgbClr val="FF0000"/>
              </a:solidFill>
              <a:latin typeface="微軟正黑體" panose="020B0604030504040204" pitchFamily="34" charset="-120"/>
              <a:ea typeface="微軟正黑體" panose="020B0604030504040204" pitchFamily="34" charset="-120"/>
            </a:endParaRPr>
          </a:p>
        </p:txBody>
      </p:sp>
      <p:pic>
        <p:nvPicPr>
          <p:cNvPr id="1026" name="Picture 2" descr="「公共設施保留地」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509119"/>
            <a:ext cx="2047875" cy="2089241"/>
          </a:xfrm>
          <a:prstGeom prst="rect">
            <a:avLst/>
          </a:prstGeom>
          <a:noFill/>
          <a:extLst>
            <a:ext uri="{909E8E84-426E-40DD-AFC4-6F175D3DCCD1}">
              <a14:hiddenFill xmlns:a14="http://schemas.microsoft.com/office/drawing/2010/main">
                <a:solidFill>
                  <a:srgbClr val="FFFFFF"/>
                </a:solidFill>
              </a14:hiddenFill>
            </a:ext>
          </a:extLst>
        </p:spPr>
      </p:pic>
      <p:sp>
        <p:nvSpPr>
          <p:cNvPr id="8"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defTabSz="449263" fontAlgn="base">
              <a:spcBef>
                <a:spcPct val="0"/>
              </a:spcBef>
              <a:spcAft>
                <a:spcPct val="0"/>
              </a:spcAft>
              <a:buClr>
                <a:srgbClr val="000000"/>
              </a:buClr>
              <a:buSzPct val="100000"/>
              <a:buFont typeface="Times New Roman" pitchFamily="18" charset="0"/>
              <a:buNone/>
              <a:defRPr/>
            </a:pPr>
            <a:r>
              <a:rPr lang="zh-TW" altLang="en-US" sz="1050" dirty="0" smtClean="0">
                <a:solidFill>
                  <a:prstClr val="white"/>
                </a:solidFill>
                <a:latin typeface="Arial" pitchFamily="34" charset="0"/>
                <a:cs typeface="Arial" pitchFamily="34" charset="0"/>
              </a:rPr>
              <a:t>                                 林秀銘                                                                                                                                                            </a:t>
            </a:r>
            <a:endParaRPr lang="zh-TW" altLang="en-US" sz="105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469293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57128"/>
            <a:ext cx="8229600" cy="1570186"/>
          </a:xfrm>
        </p:spPr>
        <p:txBody>
          <a:bodyPr>
            <a:normAutofit/>
          </a:bodyPr>
          <a:lstStyle/>
          <a:p>
            <a:r>
              <a:rPr lang="zh-TW" altLang="en-US" b="1" dirty="0">
                <a:solidFill>
                  <a:prstClr val="black"/>
                </a:solidFill>
                <a:latin typeface="微軟正黑體" panose="020B0604030504040204" pitchFamily="34" charset="-120"/>
                <a:ea typeface="微軟正黑體" panose="020B0604030504040204" pitchFamily="34" charset="-120"/>
              </a:rPr>
              <a:t>貳、移轉</a:t>
            </a:r>
            <a:r>
              <a:rPr lang="zh-TW" altLang="en-US" b="1" dirty="0" smtClean="0">
                <a:solidFill>
                  <a:prstClr val="black"/>
                </a:solidFill>
                <a:latin typeface="微軟正黑體" panose="020B0604030504040204" pitchFamily="34" charset="-120"/>
                <a:ea typeface="微軟正黑體" panose="020B0604030504040204" pitchFamily="34" charset="-120"/>
              </a:rPr>
              <a:t>稅</a:t>
            </a:r>
            <a:r>
              <a:rPr lang="en-US" altLang="zh-TW" sz="4000" b="1" dirty="0" smtClean="0">
                <a:solidFill>
                  <a:prstClr val="black"/>
                </a:solidFill>
                <a:latin typeface="微軟正黑體" panose="020B0604030504040204" pitchFamily="34" charset="-120"/>
                <a:ea typeface="微軟正黑體" panose="020B0604030504040204" pitchFamily="34" charset="-120"/>
              </a:rPr>
              <a:t/>
            </a:r>
            <a:br>
              <a:rPr lang="en-US" altLang="zh-TW" sz="4000" b="1" dirty="0" smtClean="0">
                <a:solidFill>
                  <a:prstClr val="black"/>
                </a:solidFill>
                <a:latin typeface="微軟正黑體" panose="020B0604030504040204" pitchFamily="34" charset="-120"/>
                <a:ea typeface="微軟正黑體" panose="020B0604030504040204" pitchFamily="34" charset="-120"/>
              </a:rPr>
            </a:br>
            <a:r>
              <a:rPr lang="zh-TW" altLang="en-US" sz="4000" b="1" dirty="0" smtClean="0">
                <a:solidFill>
                  <a:srgbClr val="FF0000"/>
                </a:solidFill>
                <a:latin typeface="微軟正黑體" panose="020B0604030504040204" pitchFamily="34" charset="-120"/>
                <a:ea typeface="微軟正黑體" panose="020B0604030504040204" pitchFamily="34" charset="-120"/>
              </a:rPr>
              <a:t>◎長期持</a:t>
            </a:r>
            <a:r>
              <a:rPr lang="zh-TW" altLang="en-US" sz="4000" b="1" dirty="0">
                <a:solidFill>
                  <a:srgbClr val="FF0000"/>
                </a:solidFill>
                <a:latin typeface="微軟正黑體" panose="020B0604030504040204" pitchFamily="34" charset="-120"/>
                <a:ea typeface="微軟正黑體" panose="020B0604030504040204" pitchFamily="34" charset="-120"/>
              </a:rPr>
              <a:t>有</a:t>
            </a:r>
            <a:r>
              <a:rPr lang="zh-TW" altLang="zh-TW" sz="4000" b="1" dirty="0" smtClean="0">
                <a:solidFill>
                  <a:srgbClr val="FF0000"/>
                </a:solidFill>
                <a:latin typeface="微軟正黑體" panose="020B0604030504040204" pitchFamily="34" charset="-120"/>
                <a:ea typeface="微軟正黑體" panose="020B0604030504040204" pitchFamily="34" charset="-120"/>
              </a:rPr>
              <a:t>土地</a:t>
            </a:r>
            <a:r>
              <a:rPr lang="zh-TW" altLang="en-US" sz="4000" b="1" dirty="0" smtClean="0">
                <a:solidFill>
                  <a:srgbClr val="FF0000"/>
                </a:solidFill>
                <a:latin typeface="微軟正黑體" panose="020B0604030504040204" pitchFamily="34" charset="-120"/>
                <a:ea typeface="微軟正黑體" panose="020B0604030504040204" pitchFamily="34" charset="-120"/>
              </a:rPr>
              <a:t>移轉之減徵</a:t>
            </a:r>
            <a:r>
              <a:rPr lang="zh-TW" altLang="zh-TW" sz="4000" b="1" dirty="0" smtClean="0">
                <a:solidFill>
                  <a:srgbClr val="FF0000"/>
                </a:solidFill>
                <a:latin typeface="微軟正黑體" panose="020B0604030504040204" pitchFamily="34" charset="-120"/>
                <a:ea typeface="微軟正黑體" panose="020B0604030504040204" pitchFamily="34" charset="-120"/>
              </a:rPr>
              <a:t>：</a:t>
            </a:r>
            <a:endParaRPr lang="zh-TW" altLang="en-US" sz="4000" dirty="0"/>
          </a:p>
        </p:txBody>
      </p:sp>
      <p:sp>
        <p:nvSpPr>
          <p:cNvPr id="5" name="頁尾版面配置區 6"/>
          <p:cNvSpPr txBox="1">
            <a:spLocks/>
          </p:cNvSpPr>
          <p:nvPr/>
        </p:nvSpPr>
        <p:spPr>
          <a:xfrm>
            <a:off x="0" y="6237312"/>
            <a:ext cx="9144000" cy="360040"/>
          </a:xfrm>
          <a:prstGeom prst="rect">
            <a:avLst/>
          </a:prstGeom>
          <a:solidFill>
            <a:srgbClr val="C0504D">
              <a:lumMod val="50000"/>
            </a:srgbClr>
          </a:solidFill>
        </p:spPr>
        <p:txBody>
          <a:bodyPr/>
          <a:lstStyle/>
          <a:p>
            <a:pPr defTabSz="449263" fontAlgn="base">
              <a:spcBef>
                <a:spcPct val="0"/>
              </a:spcBef>
              <a:spcAft>
                <a:spcPct val="0"/>
              </a:spcAft>
              <a:buClr>
                <a:srgbClr val="000000"/>
              </a:buClr>
              <a:buSzPct val="100000"/>
              <a:buFont typeface="Times New Roman" pitchFamily="18" charset="0"/>
              <a:buNone/>
              <a:defRPr/>
            </a:pPr>
            <a:r>
              <a:rPr lang="zh-TW" altLang="en-US" sz="1050" kern="0" dirty="0" smtClean="0">
                <a:solidFill>
                  <a:prstClr val="white"/>
                </a:solidFill>
                <a:latin typeface="Arial"/>
                <a:cs typeface="Arial"/>
              </a:rPr>
              <a:t>                                 林秀銘                                                                                                                                                            </a:t>
            </a:r>
            <a:endParaRPr lang="zh-TW" altLang="en-US" sz="1050" kern="0" dirty="0">
              <a:solidFill>
                <a:prstClr val="white"/>
              </a:solidFill>
              <a:latin typeface="Arial"/>
              <a:cs typeface="Arial"/>
            </a:endParaRPr>
          </a:p>
        </p:txBody>
      </p:sp>
      <p:pic>
        <p:nvPicPr>
          <p:cNvPr id="6" name="Picture 2" descr="http://pic.pimg.tw/dinosaurs/1310546606-598551aca1df6072e42242abf506b0e7.gif?v=13105466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745649"/>
            <a:ext cx="1293204" cy="12210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內容版面配置區 12"/>
          <p:cNvGraphicFramePr>
            <a:graphicFrameLocks noGrp="1"/>
          </p:cNvGraphicFramePr>
          <p:nvPr>
            <p:ph idx="1"/>
            <p:extLst>
              <p:ext uri="{D42A27DB-BD31-4B8C-83A1-F6EECF244321}">
                <p14:modId xmlns:p14="http://schemas.microsoft.com/office/powerpoint/2010/main" val="21932142"/>
              </p:ext>
            </p:extLst>
          </p:nvPr>
        </p:nvGraphicFramePr>
        <p:xfrm>
          <a:off x="1115617" y="2255221"/>
          <a:ext cx="7344815" cy="3406029"/>
        </p:xfrm>
        <a:graphic>
          <a:graphicData uri="http://schemas.openxmlformats.org/drawingml/2006/table">
            <a:tbl>
              <a:tblPr firstRow="1" firstCol="1" bandRow="1">
                <a:tableStyleId>{5C22544A-7EE6-4342-B048-85BDC9FD1C3A}</a:tableStyleId>
              </a:tblPr>
              <a:tblGrid>
                <a:gridCol w="1743944">
                  <a:extLst>
                    <a:ext uri="{9D8B030D-6E8A-4147-A177-3AD203B41FA5}">
                      <a16:colId xmlns:a16="http://schemas.microsoft.com/office/drawing/2014/main" xmlns="" val="796582783"/>
                    </a:ext>
                  </a:extLst>
                </a:gridCol>
                <a:gridCol w="1742998">
                  <a:extLst>
                    <a:ext uri="{9D8B030D-6E8A-4147-A177-3AD203B41FA5}">
                      <a16:colId xmlns:a16="http://schemas.microsoft.com/office/drawing/2014/main" xmlns="" val="925548715"/>
                    </a:ext>
                  </a:extLst>
                </a:gridCol>
                <a:gridCol w="1878312">
                  <a:extLst>
                    <a:ext uri="{9D8B030D-6E8A-4147-A177-3AD203B41FA5}">
                      <a16:colId xmlns:a16="http://schemas.microsoft.com/office/drawing/2014/main" xmlns="" val="582566533"/>
                    </a:ext>
                  </a:extLst>
                </a:gridCol>
                <a:gridCol w="1979561">
                  <a:extLst>
                    <a:ext uri="{9D8B030D-6E8A-4147-A177-3AD203B41FA5}">
                      <a16:colId xmlns:a16="http://schemas.microsoft.com/office/drawing/2014/main" xmlns="" val="4033014821"/>
                    </a:ext>
                  </a:extLst>
                </a:gridCol>
              </a:tblGrid>
              <a:tr h="597867">
                <a:tc gridSpan="4">
                  <a:txBody>
                    <a:bodyPr/>
                    <a:lstStyle/>
                    <a:p>
                      <a:pPr algn="ctr">
                        <a:spcAft>
                          <a:spcPts val="0"/>
                        </a:spcAft>
                      </a:pPr>
                      <a:r>
                        <a:rPr lang="zh-TW" sz="3200" kern="0" dirty="0">
                          <a:effectLst/>
                        </a:rPr>
                        <a:t>長期持有減徵之稅率結構表</a:t>
                      </a:r>
                      <a:endParaRPr lang="zh-TW" sz="3200" kern="100" dirty="0">
                        <a:effectLst/>
                        <a:latin typeface="Times New Roman" panose="02020603050405020304" pitchFamily="18" charset="0"/>
                        <a:ea typeface="新細明體" panose="02020500000000000000" pitchFamily="18" charset="-120"/>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235735375"/>
                  </a:ext>
                </a:extLst>
              </a:tr>
              <a:tr h="978328">
                <a:tc>
                  <a:txBody>
                    <a:bodyPr/>
                    <a:lstStyle/>
                    <a:p>
                      <a:pPr marL="279400" algn="ctr">
                        <a:spcAft>
                          <a:spcPts val="0"/>
                        </a:spcAft>
                      </a:pPr>
                      <a:r>
                        <a:rPr lang="zh-TW" sz="2400" kern="0" dirty="0">
                          <a:effectLst/>
                        </a:rPr>
                        <a:t>級距</a:t>
                      </a:r>
                      <a:endParaRPr lang="zh-TW" sz="2400" kern="100" dirty="0">
                        <a:effectLst/>
                      </a:endParaRPr>
                    </a:p>
                    <a:p>
                      <a:pPr>
                        <a:spcAft>
                          <a:spcPts val="0"/>
                        </a:spcAft>
                      </a:pPr>
                      <a:r>
                        <a:rPr lang="zh-TW" sz="2400" kern="0" dirty="0">
                          <a:effectLst/>
                        </a:rPr>
                        <a:t>持有期間</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2800" kern="0" dirty="0">
                          <a:effectLst/>
                        </a:rPr>
                        <a:t>第一級</a:t>
                      </a:r>
                      <a:endParaRPr lang="zh-TW" sz="2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2800" kern="0">
                          <a:effectLst/>
                        </a:rPr>
                        <a:t>第二級</a:t>
                      </a:r>
                      <a:endParaRPr lang="zh-TW" sz="2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2800" kern="0">
                          <a:effectLst/>
                        </a:rPr>
                        <a:t>第三級</a:t>
                      </a:r>
                      <a:endParaRPr lang="zh-TW" sz="2800" kern="100">
                        <a:effectLst/>
                        <a:latin typeface="Times New Roman" panose="02020603050405020304" pitchFamily="18" charset="0"/>
                        <a:ea typeface="新細明體" panose="02020500000000000000" pitchFamily="18" charset="-120"/>
                      </a:endParaRPr>
                    </a:p>
                  </a:txBody>
                  <a:tcPr marL="17780" marR="17780" marT="0" marB="0" anchor="ctr"/>
                </a:tc>
                <a:extLst>
                  <a:ext uri="{0D108BD9-81ED-4DB2-BD59-A6C34878D82A}">
                    <a16:rowId xmlns:a16="http://schemas.microsoft.com/office/drawing/2014/main" xmlns="" val="4060813210"/>
                  </a:ext>
                </a:extLst>
              </a:tr>
              <a:tr h="597867">
                <a:tc>
                  <a:txBody>
                    <a:bodyPr/>
                    <a:lstStyle/>
                    <a:p>
                      <a:pPr algn="ctr">
                        <a:spcAft>
                          <a:spcPts val="0"/>
                        </a:spcAft>
                      </a:pPr>
                      <a:r>
                        <a:rPr lang="en-US" sz="2400" kern="0">
                          <a:effectLst/>
                        </a:rPr>
                        <a:t>20</a:t>
                      </a:r>
                      <a:r>
                        <a:rPr lang="zh-TW" sz="2400" kern="0">
                          <a:effectLst/>
                        </a:rPr>
                        <a:t>年以上</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2800" kern="0">
                          <a:effectLst/>
                        </a:rPr>
                        <a:t>20%</a:t>
                      </a:r>
                      <a:endParaRPr lang="zh-TW" sz="2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2800" kern="0" dirty="0">
                          <a:effectLst/>
                        </a:rPr>
                        <a:t>28%</a:t>
                      </a:r>
                      <a:endParaRPr lang="zh-TW" sz="2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2800" kern="0">
                          <a:effectLst/>
                        </a:rPr>
                        <a:t>36%</a:t>
                      </a:r>
                      <a:endParaRPr lang="zh-TW" sz="2800" kern="100">
                        <a:effectLst/>
                        <a:latin typeface="Times New Roman" panose="02020603050405020304" pitchFamily="18" charset="0"/>
                        <a:ea typeface="新細明體" panose="02020500000000000000" pitchFamily="18" charset="-120"/>
                      </a:endParaRPr>
                    </a:p>
                  </a:txBody>
                  <a:tcPr marL="17780" marR="17780" marT="0" marB="0" anchor="ctr"/>
                </a:tc>
                <a:extLst>
                  <a:ext uri="{0D108BD9-81ED-4DB2-BD59-A6C34878D82A}">
                    <a16:rowId xmlns:a16="http://schemas.microsoft.com/office/drawing/2014/main" xmlns="" val="2933651295"/>
                  </a:ext>
                </a:extLst>
              </a:tr>
              <a:tr h="634100">
                <a:tc>
                  <a:txBody>
                    <a:bodyPr/>
                    <a:lstStyle/>
                    <a:p>
                      <a:pPr algn="ctr">
                        <a:spcAft>
                          <a:spcPts val="0"/>
                        </a:spcAft>
                      </a:pPr>
                      <a:r>
                        <a:rPr lang="en-US" sz="2400" kern="0">
                          <a:effectLst/>
                        </a:rPr>
                        <a:t>30</a:t>
                      </a:r>
                      <a:r>
                        <a:rPr lang="zh-TW" sz="2400" kern="0">
                          <a:effectLst/>
                        </a:rPr>
                        <a:t>年以上</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2800" kern="0">
                          <a:effectLst/>
                        </a:rPr>
                        <a:t>20%</a:t>
                      </a:r>
                      <a:endParaRPr lang="zh-TW" sz="2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2800" kern="0">
                          <a:effectLst/>
                        </a:rPr>
                        <a:t>27%</a:t>
                      </a:r>
                      <a:endParaRPr lang="zh-TW" sz="2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2800" kern="0" dirty="0">
                          <a:effectLst/>
                        </a:rPr>
                        <a:t>34%</a:t>
                      </a:r>
                      <a:endParaRPr lang="zh-TW" sz="2800" kern="100" dirty="0">
                        <a:effectLst/>
                        <a:latin typeface="Times New Roman" panose="02020603050405020304" pitchFamily="18" charset="0"/>
                        <a:ea typeface="新細明體" panose="02020500000000000000" pitchFamily="18" charset="-120"/>
                      </a:endParaRPr>
                    </a:p>
                  </a:txBody>
                  <a:tcPr marL="17780" marR="17780" marT="0" marB="0" anchor="ctr"/>
                </a:tc>
                <a:extLst>
                  <a:ext uri="{0D108BD9-81ED-4DB2-BD59-A6C34878D82A}">
                    <a16:rowId xmlns:a16="http://schemas.microsoft.com/office/drawing/2014/main" xmlns="" val="3591527901"/>
                  </a:ext>
                </a:extLst>
              </a:tr>
              <a:tr h="597867">
                <a:tc>
                  <a:txBody>
                    <a:bodyPr/>
                    <a:lstStyle/>
                    <a:p>
                      <a:pPr algn="ctr">
                        <a:spcAft>
                          <a:spcPts val="0"/>
                        </a:spcAft>
                      </a:pPr>
                      <a:r>
                        <a:rPr lang="en-US" sz="2400" kern="0" dirty="0">
                          <a:effectLst/>
                        </a:rPr>
                        <a:t>40</a:t>
                      </a:r>
                      <a:r>
                        <a:rPr lang="zh-TW" sz="2400" kern="0" dirty="0">
                          <a:effectLst/>
                        </a:rPr>
                        <a:t>年以上</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2800" kern="0">
                          <a:effectLst/>
                        </a:rPr>
                        <a:t>20%</a:t>
                      </a:r>
                      <a:endParaRPr lang="zh-TW" sz="28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2800" kern="0" dirty="0">
                          <a:effectLst/>
                        </a:rPr>
                        <a:t>26%</a:t>
                      </a:r>
                      <a:endParaRPr lang="zh-TW" sz="28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en-US" sz="2800" kern="0" dirty="0">
                          <a:effectLst/>
                        </a:rPr>
                        <a:t>32%</a:t>
                      </a:r>
                      <a:endParaRPr lang="zh-TW" sz="2800" kern="100" dirty="0">
                        <a:effectLst/>
                        <a:latin typeface="Times New Roman" panose="02020603050405020304" pitchFamily="18" charset="0"/>
                        <a:ea typeface="新細明體" panose="02020500000000000000" pitchFamily="18" charset="-120"/>
                      </a:endParaRPr>
                    </a:p>
                  </a:txBody>
                  <a:tcPr marL="17780" marR="17780" marT="0" marB="0" anchor="ctr"/>
                </a:tc>
                <a:extLst>
                  <a:ext uri="{0D108BD9-81ED-4DB2-BD59-A6C34878D82A}">
                    <a16:rowId xmlns:a16="http://schemas.microsoft.com/office/drawing/2014/main" xmlns="" val="580770181"/>
                  </a:ext>
                </a:extLst>
              </a:tr>
            </a:tbl>
          </a:graphicData>
        </a:graphic>
      </p:graphicFrame>
      <p:cxnSp>
        <p:nvCxnSpPr>
          <p:cNvPr id="15" name="直線接點 14"/>
          <p:cNvCxnSpPr>
            <a:cxnSpLocks/>
          </p:cNvCxnSpPr>
          <p:nvPr/>
        </p:nvCxnSpPr>
        <p:spPr>
          <a:xfrm>
            <a:off x="1187624" y="2924944"/>
            <a:ext cx="1584176" cy="792088"/>
          </a:xfrm>
          <a:prstGeom prst="line">
            <a:avLst/>
          </a:prstGeom>
          <a:noFill/>
          <a:ln w="9525" cap="flat" cmpd="sng" algn="ctr">
            <a:solidFill>
              <a:srgbClr val="4F81BD">
                <a:shade val="95000"/>
                <a:satMod val="105000"/>
              </a:srgbClr>
            </a:solidFill>
            <a:prstDash val="solid"/>
          </a:ln>
          <a:effectLst/>
        </p:spPr>
      </p:cxnSp>
    </p:spTree>
    <p:extLst>
      <p:ext uri="{BB962C8B-B14F-4D97-AF65-F5344CB8AC3E}">
        <p14:creationId xmlns:p14="http://schemas.microsoft.com/office/powerpoint/2010/main" val="421735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3753" y="533743"/>
            <a:ext cx="8229600" cy="735017"/>
          </a:xfrm>
        </p:spPr>
        <p:txBody>
          <a:bodyPr>
            <a:normAutofit fontScale="90000"/>
          </a:bodyPr>
          <a:lstStyle/>
          <a:p>
            <a:pPr lvl="0" eaLnBrk="0" fontAlgn="base" hangingPunct="0">
              <a:spcAft>
                <a:spcPct val="0"/>
              </a:spcAft>
            </a:pPr>
            <a:r>
              <a:rPr lang="zh-TW" altLang="zh-TW" sz="4000" b="1"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我國主要不動產相關稅賦表</a:t>
            </a:r>
            <a:r>
              <a:rPr lang="zh-TW" altLang="zh-TW" sz="1800" dirty="0">
                <a:solidFill>
                  <a:prstClr val="black"/>
                </a:solidFill>
                <a:latin typeface="Arial" panose="020B0604020202020204" pitchFamily="34" charset="0"/>
                <a:cs typeface="+mn-cs"/>
              </a:rPr>
              <a:t/>
            </a:r>
            <a:br>
              <a:rPr lang="zh-TW" altLang="zh-TW" sz="1800" dirty="0">
                <a:solidFill>
                  <a:prstClr val="black"/>
                </a:solidFill>
                <a:latin typeface="Arial" panose="020B0604020202020204" pitchFamily="34" charset="0"/>
                <a:cs typeface="+mn-cs"/>
              </a:rPr>
            </a:br>
            <a:endParaRPr lang="zh-TW" altLang="en-US" b="1" dirty="0">
              <a:latin typeface="華康棒棒體W5" panose="040F0509000000000000" pitchFamily="81" charset="-120"/>
              <a:ea typeface="華康棒棒體W5" panose="040F0509000000000000" pitchFamily="81" charset="-120"/>
            </a:endParaRPr>
          </a:p>
        </p:txBody>
      </p:sp>
      <p:sp>
        <p:nvSpPr>
          <p:cNvPr id="12"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3"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4</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505171608"/>
              </p:ext>
            </p:extLst>
          </p:nvPr>
        </p:nvGraphicFramePr>
        <p:xfrm>
          <a:off x="539552" y="1030807"/>
          <a:ext cx="8147247" cy="5299504"/>
        </p:xfrm>
        <a:graphic>
          <a:graphicData uri="http://schemas.openxmlformats.org/drawingml/2006/table">
            <a:tbl>
              <a:tblPr firstRow="1" firstCol="1" bandRow="1"/>
              <a:tblGrid>
                <a:gridCol w="1762541">
                  <a:extLst>
                    <a:ext uri="{9D8B030D-6E8A-4147-A177-3AD203B41FA5}">
                      <a16:colId xmlns:a16="http://schemas.microsoft.com/office/drawing/2014/main" xmlns="" val="20000"/>
                    </a:ext>
                  </a:extLst>
                </a:gridCol>
                <a:gridCol w="2072374">
                  <a:extLst>
                    <a:ext uri="{9D8B030D-6E8A-4147-A177-3AD203B41FA5}">
                      <a16:colId xmlns:a16="http://schemas.microsoft.com/office/drawing/2014/main" xmlns="" val="20001"/>
                    </a:ext>
                  </a:extLst>
                </a:gridCol>
                <a:gridCol w="2069741">
                  <a:extLst>
                    <a:ext uri="{9D8B030D-6E8A-4147-A177-3AD203B41FA5}">
                      <a16:colId xmlns:a16="http://schemas.microsoft.com/office/drawing/2014/main" xmlns="" val="20002"/>
                    </a:ext>
                  </a:extLst>
                </a:gridCol>
                <a:gridCol w="2242591">
                  <a:extLst>
                    <a:ext uri="{9D8B030D-6E8A-4147-A177-3AD203B41FA5}">
                      <a16:colId xmlns:a16="http://schemas.microsoft.com/office/drawing/2014/main" xmlns="" val="20003"/>
                    </a:ext>
                  </a:extLst>
                </a:gridCol>
              </a:tblGrid>
              <a:tr h="299960">
                <a:tc>
                  <a:txBody>
                    <a:bodyPr/>
                    <a:lstStyle/>
                    <a:p>
                      <a:pPr algn="l">
                        <a:lnSpc>
                          <a:spcPts val="2100"/>
                        </a:lnSpc>
                        <a:spcAft>
                          <a:spcPts val="0"/>
                        </a:spcAft>
                      </a:pPr>
                      <a:r>
                        <a:rPr lang="zh-TW" sz="1800" b="1"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稅</a:t>
                      </a:r>
                      <a:r>
                        <a:rPr lang="en-US" sz="1800" b="1"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        </a:t>
                      </a:r>
                      <a:r>
                        <a:rPr lang="zh-TW" sz="1800" b="1"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2100"/>
                        </a:lnSpc>
                        <a:spcAft>
                          <a:spcPts val="0"/>
                        </a:spcAft>
                      </a:pPr>
                      <a:r>
                        <a:rPr lang="zh-TW" sz="1800" b="1"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繳納期間</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2100"/>
                        </a:lnSpc>
                        <a:spcAft>
                          <a:spcPts val="0"/>
                        </a:spcAft>
                      </a:pPr>
                      <a:r>
                        <a:rPr lang="zh-TW" sz="1800" b="1"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納稅原因</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2100"/>
                        </a:lnSpc>
                        <a:spcAft>
                          <a:spcPts val="0"/>
                        </a:spcAft>
                      </a:pPr>
                      <a:r>
                        <a:rPr lang="zh-TW" sz="1200" b="1"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管轄機關</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0"/>
                  </a:ext>
                </a:extLst>
              </a:tr>
              <a:tr h="299960">
                <a:tc>
                  <a:txBody>
                    <a:bodyPr/>
                    <a:lstStyle/>
                    <a:p>
                      <a:pPr algn="l">
                        <a:lnSpc>
                          <a:spcPts val="2100"/>
                        </a:lnSpc>
                        <a:spcAft>
                          <a:spcPts val="0"/>
                        </a:spcAft>
                      </a:pPr>
                      <a:r>
                        <a:rPr lang="zh-TW" sz="1800" b="1"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房屋稅</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ts val="2100"/>
                        </a:lnSpc>
                        <a:spcAft>
                          <a:spcPts val="0"/>
                        </a:spcAft>
                      </a:pPr>
                      <a:r>
                        <a:rPr lang="zh-TW" sz="1800"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每年</a:t>
                      </a:r>
                      <a:r>
                        <a:rPr lang="en-US" sz="1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5/1-5/31</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ts val="2100"/>
                        </a:lnSpc>
                        <a:spcAft>
                          <a:spcPts val="0"/>
                        </a:spcAft>
                      </a:pPr>
                      <a:r>
                        <a:rPr lang="zh-TW" sz="18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持有</a:t>
                      </a:r>
                      <a:r>
                        <a:rPr lang="zh-TW" sz="1800" kern="100" dirty="0" smtClean="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建物</a:t>
                      </a:r>
                      <a:r>
                        <a:rPr lang="zh-TW" altLang="en-US" sz="1800" kern="100" dirty="0" smtClean="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時</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ts val="2100"/>
                        </a:lnSpc>
                        <a:spcAft>
                          <a:spcPts val="0"/>
                        </a:spcAft>
                      </a:pPr>
                      <a:r>
                        <a:rPr lang="zh-TW" sz="1800"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地方稅捐稽徵機關</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xmlns="" val="10001"/>
                  </a:ext>
                </a:extLst>
              </a:tr>
              <a:tr h="299960">
                <a:tc>
                  <a:txBody>
                    <a:bodyPr/>
                    <a:lstStyle/>
                    <a:p>
                      <a:pPr algn="l">
                        <a:lnSpc>
                          <a:spcPts val="2100"/>
                        </a:lnSpc>
                        <a:spcAft>
                          <a:spcPts val="0"/>
                        </a:spcAft>
                      </a:pPr>
                      <a:r>
                        <a:rPr lang="zh-TW" sz="1800" b="1" kern="10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地價稅</a:t>
                      </a:r>
                      <a:endParaRPr lang="zh-TW" sz="1800" b="1"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2100"/>
                        </a:lnSpc>
                        <a:spcAft>
                          <a:spcPts val="0"/>
                        </a:spcAft>
                      </a:pP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每年</a:t>
                      </a:r>
                      <a:r>
                        <a:rPr lang="en-US" sz="18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11/1-11/30</a:t>
                      </a:r>
                      <a:endParaRPr lang="zh-TW" sz="18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2100"/>
                        </a:lnSpc>
                        <a:spcAft>
                          <a:spcPts val="0"/>
                        </a:spcAft>
                      </a:pP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持有</a:t>
                      </a:r>
                      <a:r>
                        <a:rPr lang="zh-TW" sz="18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土地</a:t>
                      </a:r>
                      <a:r>
                        <a:rPr lang="zh-TW" altLang="en-US" sz="18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時</a:t>
                      </a:r>
                      <a:endParaRPr lang="zh-TW" sz="18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2100"/>
                        </a:lnSpc>
                        <a:spcAft>
                          <a:spcPts val="0"/>
                        </a:spcAft>
                      </a:pP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地方稅捐稽徵機關</a:t>
                      </a:r>
                      <a:endParaRPr lang="zh-TW" sz="18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2"/>
                  </a:ext>
                </a:extLst>
              </a:tr>
              <a:tr h="599921">
                <a:tc>
                  <a:txBody>
                    <a:bodyPr/>
                    <a:lstStyle/>
                    <a:p>
                      <a:pPr algn="l">
                        <a:lnSpc>
                          <a:spcPts val="2100"/>
                        </a:lnSpc>
                        <a:spcAft>
                          <a:spcPts val="0"/>
                        </a:spcAft>
                      </a:pPr>
                      <a:r>
                        <a:rPr lang="zh-TW" sz="1800" b="1"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契稅</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ts val="2100"/>
                        </a:lnSpc>
                        <a:spcAft>
                          <a:spcPts val="0"/>
                        </a:spcAft>
                      </a:pPr>
                      <a:r>
                        <a:rPr lang="zh-TW" sz="1800"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買買 承典 交換</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p>
                      <a:pPr algn="l">
                        <a:lnSpc>
                          <a:spcPts val="2100"/>
                        </a:lnSpc>
                        <a:spcAft>
                          <a:spcPts val="0"/>
                        </a:spcAft>
                      </a:pPr>
                      <a:r>
                        <a:rPr lang="zh-TW" sz="1800"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贈與 分割 占有</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ts val="2100"/>
                        </a:lnSpc>
                        <a:spcAft>
                          <a:spcPts val="0"/>
                        </a:spcAft>
                      </a:pPr>
                      <a:r>
                        <a:rPr lang="zh-TW" sz="18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移轉</a:t>
                      </a:r>
                      <a:r>
                        <a:rPr lang="zh-TW" sz="1800" kern="100" dirty="0" smtClean="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建物</a:t>
                      </a:r>
                      <a:r>
                        <a:rPr lang="zh-TW" altLang="en-US" sz="1800" kern="100" dirty="0" smtClean="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時</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ts val="2100"/>
                        </a:lnSpc>
                        <a:spcAft>
                          <a:spcPts val="0"/>
                        </a:spcAft>
                      </a:pPr>
                      <a:r>
                        <a:rPr lang="zh-TW" sz="1800"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地方稅捐稽徵機關</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xmlns="" val="10003"/>
                  </a:ext>
                </a:extLst>
              </a:tr>
              <a:tr h="899881">
                <a:tc>
                  <a:txBody>
                    <a:bodyPr/>
                    <a:lstStyle/>
                    <a:p>
                      <a:pPr algn="l">
                        <a:lnSpc>
                          <a:spcPts val="2100"/>
                        </a:lnSpc>
                        <a:spcAft>
                          <a:spcPts val="0"/>
                        </a:spcAft>
                      </a:pPr>
                      <a:r>
                        <a:rPr lang="zh-TW" sz="1800" b="1" kern="10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土地增值稅</a:t>
                      </a:r>
                      <a:endParaRPr lang="zh-TW" sz="1800" b="1"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2100"/>
                        </a:lnSpc>
                        <a:spcAft>
                          <a:spcPts val="0"/>
                        </a:spcAft>
                      </a:pP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土地移轉、設典、交換、分割、合併</a:t>
                      </a:r>
                      <a:endParaRPr lang="zh-TW" sz="18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2100"/>
                        </a:lnSpc>
                        <a:spcAft>
                          <a:spcPts val="0"/>
                        </a:spcAft>
                      </a:pP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土地所有權產權變動時</a:t>
                      </a:r>
                      <a:endParaRPr lang="zh-TW" sz="18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2100"/>
                        </a:lnSpc>
                        <a:spcAft>
                          <a:spcPts val="0"/>
                        </a:spcAft>
                      </a:pP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地方稅捐稽徵機關</a:t>
                      </a:r>
                      <a:endParaRPr lang="zh-TW" sz="18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4"/>
                  </a:ext>
                </a:extLst>
              </a:tr>
              <a:tr h="599921">
                <a:tc>
                  <a:txBody>
                    <a:bodyPr/>
                    <a:lstStyle/>
                    <a:p>
                      <a:pPr algn="l">
                        <a:lnSpc>
                          <a:spcPts val="2100"/>
                        </a:lnSpc>
                        <a:spcAft>
                          <a:spcPts val="0"/>
                        </a:spcAft>
                      </a:pPr>
                      <a:r>
                        <a:rPr lang="zh-TW" sz="1800" b="1"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印花稅</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ts val="2100"/>
                        </a:lnSpc>
                        <a:spcAft>
                          <a:spcPts val="0"/>
                        </a:spcAft>
                      </a:pPr>
                      <a:r>
                        <a:rPr lang="zh-TW" sz="1800"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買賣 贈與 交換</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ts val="2100"/>
                        </a:lnSpc>
                        <a:spcAft>
                          <a:spcPts val="0"/>
                        </a:spcAft>
                      </a:pPr>
                      <a:r>
                        <a:rPr lang="zh-TW" sz="1800"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買賣 贈與 交換</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p>
                      <a:pPr algn="l">
                        <a:lnSpc>
                          <a:spcPts val="2100"/>
                        </a:lnSpc>
                        <a:spcAft>
                          <a:spcPts val="0"/>
                        </a:spcAft>
                      </a:pPr>
                      <a:r>
                        <a:rPr lang="zh-TW" sz="1800"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公契</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ts val="2100"/>
                        </a:lnSpc>
                        <a:spcAft>
                          <a:spcPts val="0"/>
                        </a:spcAft>
                      </a:pPr>
                      <a:r>
                        <a:rPr lang="zh-TW" sz="18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國稅局</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xmlns="" val="10005"/>
                  </a:ext>
                </a:extLst>
              </a:tr>
              <a:tr h="899881">
                <a:tc>
                  <a:txBody>
                    <a:bodyPr/>
                    <a:lstStyle/>
                    <a:p>
                      <a:pPr algn="l">
                        <a:lnSpc>
                          <a:spcPts val="2100"/>
                        </a:lnSpc>
                        <a:spcAft>
                          <a:spcPts val="0"/>
                        </a:spcAft>
                      </a:pP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個人</a:t>
                      </a:r>
                      <a:r>
                        <a:rPr lang="zh-TW" sz="18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綜</a:t>
                      </a:r>
                      <a:r>
                        <a:rPr lang="zh-TW" altLang="en-US" sz="18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合</a:t>
                      </a:r>
                      <a:r>
                        <a:rPr lang="zh-TW" sz="18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所</a:t>
                      </a:r>
                      <a:r>
                        <a:rPr lang="zh-TW" altLang="en-US" sz="18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得</a:t>
                      </a:r>
                      <a:r>
                        <a:rPr lang="zh-TW" sz="18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稅</a:t>
                      </a:r>
                      <a:endParaRPr lang="en-US" altLang="zh-TW" sz="18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p>
                      <a:pPr algn="l">
                        <a:lnSpc>
                          <a:spcPts val="2100"/>
                        </a:lnSpc>
                        <a:spcAft>
                          <a:spcPts val="0"/>
                        </a:spcAft>
                      </a:pPr>
                      <a:r>
                        <a:rPr lang="zh-TW" sz="18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營利</a:t>
                      </a: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事業所得稅</a:t>
                      </a:r>
                      <a:endParaRPr lang="zh-TW" sz="18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2100"/>
                        </a:lnSpc>
                        <a:spcAft>
                          <a:spcPts val="0"/>
                        </a:spcAft>
                      </a:pPr>
                      <a:r>
                        <a:rPr lang="zh-TW" sz="1800" b="1" kern="10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每年</a:t>
                      </a:r>
                      <a:r>
                        <a:rPr lang="en-US" sz="1800" b="1" kern="1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5/1-5/31</a:t>
                      </a:r>
                      <a:endParaRPr lang="zh-TW" sz="1800" b="1"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2100"/>
                        </a:lnSpc>
                        <a:spcAft>
                          <a:spcPts val="0"/>
                        </a:spcAft>
                      </a:pP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租賃所得</a:t>
                      </a:r>
                      <a:endParaRPr lang="zh-TW" sz="18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p>
                      <a:pPr algn="l">
                        <a:lnSpc>
                          <a:spcPts val="2100"/>
                        </a:lnSpc>
                        <a:spcAft>
                          <a:spcPts val="0"/>
                        </a:spcAft>
                      </a:pP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財產交易所得</a:t>
                      </a:r>
                      <a:endParaRPr lang="zh-TW" sz="18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p>
                      <a:pPr algn="l">
                        <a:lnSpc>
                          <a:spcPts val="2100"/>
                        </a:lnSpc>
                        <a:spcAft>
                          <a:spcPts val="0"/>
                        </a:spcAft>
                      </a:pPr>
                      <a:r>
                        <a:rPr lang="en-US" sz="1800" b="1" kern="100" dirty="0">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a:t>
                      </a: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舊制</a:t>
                      </a:r>
                      <a:r>
                        <a:rPr lang="en-US"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a:t>
                      </a:r>
                      <a:endParaRPr lang="zh-TW" sz="18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2100"/>
                        </a:lnSpc>
                        <a:spcAft>
                          <a:spcPts val="0"/>
                        </a:spcAft>
                      </a:pP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國稅局</a:t>
                      </a:r>
                      <a:endParaRPr lang="zh-TW" sz="18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6"/>
                  </a:ext>
                </a:extLst>
              </a:tr>
              <a:tr h="299960">
                <a:tc>
                  <a:txBody>
                    <a:bodyPr/>
                    <a:lstStyle/>
                    <a:p>
                      <a:pPr algn="l">
                        <a:lnSpc>
                          <a:spcPts val="2100"/>
                        </a:lnSpc>
                        <a:spcAft>
                          <a:spcPts val="0"/>
                        </a:spcAft>
                      </a:pPr>
                      <a:r>
                        <a:rPr lang="zh-TW" sz="1800" b="1"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贈與稅</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ts val="2100"/>
                        </a:lnSpc>
                        <a:spcAft>
                          <a:spcPts val="0"/>
                        </a:spcAft>
                      </a:pPr>
                      <a:r>
                        <a:rPr lang="zh-TW" sz="18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贈與時</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ts val="2100"/>
                        </a:lnSpc>
                        <a:spcAft>
                          <a:spcPts val="0"/>
                        </a:spcAft>
                      </a:pPr>
                      <a:r>
                        <a:rPr lang="zh-TW" sz="18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贈與不動產</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ts val="2100"/>
                        </a:lnSpc>
                        <a:spcAft>
                          <a:spcPts val="0"/>
                        </a:spcAft>
                      </a:pPr>
                      <a:r>
                        <a:rPr lang="zh-TW" sz="1800"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國稅局</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xmlns="" val="10007"/>
                  </a:ext>
                </a:extLst>
              </a:tr>
              <a:tr h="299960">
                <a:tc>
                  <a:txBody>
                    <a:bodyPr/>
                    <a:lstStyle/>
                    <a:p>
                      <a:pPr algn="l">
                        <a:lnSpc>
                          <a:spcPts val="2100"/>
                        </a:lnSpc>
                        <a:spcAft>
                          <a:spcPts val="0"/>
                        </a:spcAft>
                      </a:pPr>
                      <a:r>
                        <a:rPr lang="zh-TW" sz="1800" b="1" kern="10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遺產稅</a:t>
                      </a:r>
                      <a:endParaRPr lang="zh-TW" sz="1800" b="1"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2100"/>
                        </a:lnSpc>
                        <a:spcAft>
                          <a:spcPts val="0"/>
                        </a:spcAft>
                      </a:pPr>
                      <a:r>
                        <a:rPr lang="zh-TW" sz="1800" b="1" kern="10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繼承時</a:t>
                      </a:r>
                      <a:endParaRPr lang="zh-TW" sz="1800" b="1"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2100"/>
                        </a:lnSpc>
                        <a:spcAft>
                          <a:spcPts val="0"/>
                        </a:spcAft>
                      </a:pPr>
                      <a:r>
                        <a:rPr lang="zh-TW" sz="1800" b="1" kern="10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繼承不動產</a:t>
                      </a:r>
                      <a:endParaRPr lang="zh-TW" sz="1800" b="1"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2100"/>
                        </a:lnSpc>
                        <a:spcAft>
                          <a:spcPts val="0"/>
                        </a:spcAft>
                      </a:pP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國稅局</a:t>
                      </a:r>
                      <a:endParaRPr lang="zh-TW" sz="18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8"/>
                  </a:ext>
                </a:extLst>
              </a:tr>
              <a:tr h="599921">
                <a:tc>
                  <a:txBody>
                    <a:bodyPr/>
                    <a:lstStyle/>
                    <a:p>
                      <a:pPr algn="l">
                        <a:lnSpc>
                          <a:spcPts val="2100"/>
                        </a:lnSpc>
                        <a:spcAft>
                          <a:spcPts val="0"/>
                        </a:spcAft>
                      </a:pPr>
                      <a:r>
                        <a:rPr lang="zh-TW" sz="1800" b="1" kern="10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房地合一稅</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ts val="2100"/>
                        </a:lnSpc>
                        <a:spcAft>
                          <a:spcPts val="0"/>
                        </a:spcAft>
                      </a:pPr>
                      <a:r>
                        <a:rPr lang="zh-TW" sz="18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房屋及土地</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lnSpc>
                          <a:spcPts val="2100"/>
                        </a:lnSpc>
                        <a:spcAft>
                          <a:spcPts val="0"/>
                        </a:spcAft>
                      </a:pPr>
                      <a:r>
                        <a:rPr lang="zh-TW" sz="18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交易次日起</a:t>
                      </a:r>
                      <a:r>
                        <a:rPr lang="en-US" sz="18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30</a:t>
                      </a:r>
                      <a:r>
                        <a:rPr lang="zh-TW" sz="1800" kern="100" dirty="0" smtClean="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內</a:t>
                      </a:r>
                      <a:r>
                        <a:rPr lang="zh-TW" altLang="en-US" sz="1800" kern="100" dirty="0" smtClean="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納稅申報</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ts val="2100"/>
                        </a:lnSpc>
                        <a:spcAft>
                          <a:spcPts val="0"/>
                        </a:spcAft>
                      </a:pPr>
                      <a:r>
                        <a:rPr lang="zh-TW" sz="18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財產交易所得</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lnSpc>
                          <a:spcPts val="2100"/>
                        </a:lnSpc>
                        <a:spcAft>
                          <a:spcPts val="0"/>
                        </a:spcAft>
                      </a:pPr>
                      <a:r>
                        <a:rPr lang="en-US" sz="1800" kern="100" dirty="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a:t>
                      </a:r>
                      <a:r>
                        <a:rPr lang="zh-TW" sz="18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新制</a:t>
                      </a:r>
                      <a:r>
                        <a:rPr lang="en-US" sz="18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ts val="2100"/>
                        </a:lnSpc>
                        <a:spcAft>
                          <a:spcPts val="0"/>
                        </a:spcAft>
                      </a:pPr>
                      <a:r>
                        <a:rPr lang="zh-TW" sz="18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國稅局</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460" marR="6846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1741573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esktop\老人.jpg"/>
          <p:cNvPicPr>
            <a:picLocks noChangeAspect="1" noChangeArrowheads="1"/>
          </p:cNvPicPr>
          <p:nvPr/>
        </p:nvPicPr>
        <p:blipFill>
          <a:blip r:embed="rId2" cstate="print"/>
          <a:srcRect/>
          <a:stretch>
            <a:fillRect/>
          </a:stretch>
        </p:blipFill>
        <p:spPr bwMode="auto">
          <a:xfrm>
            <a:off x="539552" y="908720"/>
            <a:ext cx="1152128" cy="1216844"/>
          </a:xfrm>
          <a:prstGeom prst="rect">
            <a:avLst/>
          </a:prstGeom>
          <a:noFill/>
        </p:spPr>
      </p:pic>
      <p:sp>
        <p:nvSpPr>
          <p:cNvPr id="3" name="矩形 2"/>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pPr>
            <a:endParaRPr lang="zh-TW" altLang="en-US" dirty="0" smtClean="0">
              <a:solidFill>
                <a:srgbClr val="FFFFFF"/>
              </a:solidFill>
            </a:endParaRPr>
          </a:p>
        </p:txBody>
      </p:sp>
      <p:grpSp>
        <p:nvGrpSpPr>
          <p:cNvPr id="2" name="Group 14"/>
          <p:cNvGrpSpPr>
            <a:grpSpLocks/>
          </p:cNvGrpSpPr>
          <p:nvPr/>
        </p:nvGrpSpPr>
        <p:grpSpPr bwMode="auto">
          <a:xfrm>
            <a:off x="1907704" y="836712"/>
            <a:ext cx="5364088" cy="504056"/>
            <a:chOff x="1162" y="3793"/>
            <a:chExt cx="2404" cy="395"/>
          </a:xfrm>
        </p:grpSpPr>
        <p:sp>
          <p:nvSpPr>
            <p:cNvPr id="17"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zh-TW" altLang="en-US">
                <a:solidFill>
                  <a:srgbClr val="FFFFFF"/>
                </a:solidFill>
              </a:endParaRPr>
            </a:p>
          </p:txBody>
        </p:sp>
        <p:sp>
          <p:nvSpPr>
            <p:cNvPr id="21"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defTabSz="449263" fontAlgn="base">
                <a:spcBef>
                  <a:spcPct val="0"/>
                </a:spcBef>
                <a:spcAft>
                  <a:spcPct val="0"/>
                </a:spcAft>
                <a:buClr>
                  <a:srgbClr val="000000"/>
                </a:buClr>
                <a:buSzPct val="100000"/>
                <a:buFont typeface="Times New Roman" pitchFamily="18" charset="0"/>
                <a:buNone/>
              </a:pPr>
              <a:endParaRPr lang="zh-TW" altLang="zh-TW" sz="3200" b="1" dirty="0">
                <a:solidFill>
                  <a:srgbClr val="FFFFFF"/>
                </a:solidFill>
                <a:ea typeface="標楷體" pitchFamily="65" charset="-120"/>
              </a:endParaRPr>
            </a:p>
          </p:txBody>
        </p:sp>
      </p:grpSp>
      <p:sp>
        <p:nvSpPr>
          <p:cNvPr id="22" name="矩形 21"/>
          <p:cNvSpPr/>
          <p:nvPr/>
        </p:nvSpPr>
        <p:spPr>
          <a:xfrm>
            <a:off x="2483768" y="836712"/>
            <a:ext cx="4464496" cy="461665"/>
          </a:xfrm>
          <a:prstGeom prst="rect">
            <a:avLst/>
          </a:prstGeom>
        </p:spPr>
        <p:txBody>
          <a:bodyPr wrap="square">
            <a:spAutoFit/>
          </a:bodyPr>
          <a:lstStyle/>
          <a:p>
            <a:pPr defTabSz="449263" fontAlgn="base">
              <a:spcBef>
                <a:spcPct val="0"/>
              </a:spcBef>
              <a:spcAft>
                <a:spcPct val="0"/>
              </a:spcAft>
              <a:buClr>
                <a:srgbClr val="000000"/>
              </a:buClr>
              <a:buSzPct val="100000"/>
              <a:buFont typeface="Times New Roman" pitchFamily="18" charset="0"/>
              <a:buNone/>
            </a:pPr>
            <a:r>
              <a:rPr lang="zh-TW" altLang="en-US" sz="2400" b="1" dirty="0" smtClean="0">
                <a:solidFill>
                  <a:srgbClr val="000000"/>
                </a:solidFill>
                <a:ea typeface="新細明體" pitchFamily="18" charset="-120"/>
              </a:rPr>
              <a:t>個人出售房地課稅新、舊制區別</a:t>
            </a:r>
            <a:endParaRPr lang="zh-TW" altLang="en-US" sz="2400" b="1" dirty="0">
              <a:solidFill>
                <a:srgbClr val="000000"/>
              </a:solidFill>
              <a:ea typeface="新細明體" pitchFamily="18" charset="-120"/>
            </a:endParaRPr>
          </a:p>
        </p:txBody>
      </p:sp>
      <p:graphicFrame>
        <p:nvGraphicFramePr>
          <p:cNvPr id="25" name="表格 24"/>
          <p:cNvGraphicFramePr>
            <a:graphicFrameLocks noGrp="1"/>
          </p:cNvGraphicFramePr>
          <p:nvPr>
            <p:extLst>
              <p:ext uri="{D42A27DB-BD31-4B8C-83A1-F6EECF244321}">
                <p14:modId xmlns:p14="http://schemas.microsoft.com/office/powerpoint/2010/main" val="2567476634"/>
              </p:ext>
            </p:extLst>
          </p:nvPr>
        </p:nvGraphicFramePr>
        <p:xfrm>
          <a:off x="0" y="1556792"/>
          <a:ext cx="9143999" cy="5270696"/>
        </p:xfrm>
        <a:graphic>
          <a:graphicData uri="http://schemas.openxmlformats.org/drawingml/2006/table">
            <a:tbl>
              <a:tblPr firstRow="1" bandRow="1">
                <a:tableStyleId>{7DF18680-E054-41AD-8BC1-D1AEF772440D}</a:tableStyleId>
              </a:tblPr>
              <a:tblGrid>
                <a:gridCol w="3707904">
                  <a:extLst>
                    <a:ext uri="{9D8B030D-6E8A-4147-A177-3AD203B41FA5}">
                      <a16:colId xmlns:a16="http://schemas.microsoft.com/office/drawing/2014/main" xmlns="" val="20000"/>
                    </a:ext>
                  </a:extLst>
                </a:gridCol>
                <a:gridCol w="1728191">
                  <a:extLst>
                    <a:ext uri="{9D8B030D-6E8A-4147-A177-3AD203B41FA5}">
                      <a16:colId xmlns:a16="http://schemas.microsoft.com/office/drawing/2014/main" xmlns="" val="20001"/>
                    </a:ext>
                  </a:extLst>
                </a:gridCol>
                <a:gridCol w="3707904">
                  <a:extLst>
                    <a:ext uri="{9D8B030D-6E8A-4147-A177-3AD203B41FA5}">
                      <a16:colId xmlns:a16="http://schemas.microsoft.com/office/drawing/2014/main" xmlns="" val="20002"/>
                    </a:ext>
                  </a:extLst>
                </a:gridCol>
              </a:tblGrid>
              <a:tr h="705516">
                <a:tc>
                  <a:txBody>
                    <a:bodyPr/>
                    <a:lstStyle/>
                    <a:p>
                      <a:pPr algn="ctr"/>
                      <a:endParaRPr lang="zh-TW" altLang="en-US" sz="280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3600" dirty="0">
                        <a:solidFill>
                          <a:srgbClr val="99FF66"/>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800" dirty="0">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734644">
                <a:tc>
                  <a:txBody>
                    <a:bodyPr/>
                    <a:lstStyle/>
                    <a:p>
                      <a:pPr algn="ctr"/>
                      <a:r>
                        <a:rPr lang="zh-TW" altLang="en-US" sz="2400" b="1" dirty="0" smtClean="0">
                          <a:solidFill>
                            <a:schemeClr val="accent6">
                              <a:lumMod val="75000"/>
                            </a:schemeClr>
                          </a:solidFill>
                        </a:rPr>
                        <a:t>免所得稅</a:t>
                      </a:r>
                      <a:endParaRPr lang="zh-TW" altLang="en-US" sz="2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800" b="1" dirty="0" smtClean="0"/>
                        <a:t>土  地</a:t>
                      </a:r>
                      <a:endParaRPr lang="zh-TW" alt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400" b="1" dirty="0" smtClean="0">
                          <a:solidFill>
                            <a:schemeClr val="accent6">
                              <a:lumMod val="75000"/>
                            </a:schemeClr>
                          </a:solidFill>
                        </a:rPr>
                        <a:t>併入房地交易所得稅</a:t>
                      </a:r>
                      <a:endParaRPr lang="zh-TW" altLang="en-US" sz="2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1"/>
                  </a:ext>
                </a:extLst>
              </a:tr>
              <a:tr h="1280245">
                <a:tc>
                  <a:txBody>
                    <a:bodyPr/>
                    <a:lstStyle/>
                    <a:p>
                      <a:pPr algn="ctr"/>
                      <a:endParaRPr lang="en-US" altLang="zh-TW" sz="2400" b="1" dirty="0" smtClean="0">
                        <a:solidFill>
                          <a:srgbClr val="FF0000"/>
                        </a:solidFill>
                      </a:endParaRPr>
                    </a:p>
                    <a:p>
                      <a:pPr algn="ctr"/>
                      <a:r>
                        <a:rPr lang="zh-TW" altLang="en-US" sz="2400" b="1" dirty="0" smtClean="0">
                          <a:solidFill>
                            <a:srgbClr val="FF0000"/>
                          </a:solidFill>
                        </a:rPr>
                        <a:t>列入</a:t>
                      </a:r>
                      <a:r>
                        <a:rPr lang="zh-TW" altLang="en-US" sz="2400" b="1" dirty="0" smtClean="0">
                          <a:solidFill>
                            <a:schemeClr val="accent6">
                              <a:lumMod val="75000"/>
                            </a:schemeClr>
                          </a:solidFill>
                        </a:rPr>
                        <a:t>財產交易所得併入個人綜合所得</a:t>
                      </a:r>
                      <a:endParaRPr lang="zh-TW" altLang="en-US" sz="2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altLang="zh-TW" sz="2800" b="1" dirty="0" smtClean="0"/>
                    </a:p>
                    <a:p>
                      <a:pPr algn="ctr"/>
                      <a:r>
                        <a:rPr lang="zh-TW" altLang="en-US" sz="2800" b="1" dirty="0" smtClean="0"/>
                        <a:t>房  屋</a:t>
                      </a:r>
                      <a:endParaRPr lang="zh-TW" alt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altLang="zh-TW" sz="2400" b="1" dirty="0" smtClean="0">
                        <a:solidFill>
                          <a:schemeClr val="accent6">
                            <a:lumMod val="75000"/>
                          </a:schemeClr>
                        </a:solidFill>
                      </a:endParaRPr>
                    </a:p>
                    <a:p>
                      <a:pPr algn="ctr"/>
                      <a:r>
                        <a:rPr lang="zh-TW" altLang="en-US" sz="2400" b="1" dirty="0" smtClean="0">
                          <a:solidFill>
                            <a:schemeClr val="accent6">
                              <a:lumMod val="75000"/>
                            </a:schemeClr>
                          </a:solidFill>
                        </a:rPr>
                        <a:t>併入房地交易所得稅</a:t>
                      </a:r>
                      <a:endParaRPr lang="zh-TW" altLang="en-US" sz="2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931752">
                <a:tc>
                  <a:txBody>
                    <a:bodyPr/>
                    <a:lstStyle/>
                    <a:p>
                      <a:pPr algn="ctr"/>
                      <a:r>
                        <a:rPr lang="en-US" altLang="zh-TW" sz="2400" b="1" dirty="0" smtClean="0">
                          <a:solidFill>
                            <a:schemeClr val="accent6">
                              <a:lumMod val="75000"/>
                            </a:schemeClr>
                          </a:solidFill>
                        </a:rPr>
                        <a:t>5%~45%</a:t>
                      </a:r>
                      <a:r>
                        <a:rPr lang="zh-TW" altLang="en-US" sz="2400" b="1" dirty="0" smtClean="0">
                          <a:solidFill>
                            <a:schemeClr val="accent6">
                              <a:lumMod val="75000"/>
                            </a:schemeClr>
                          </a:solidFill>
                        </a:rPr>
                        <a:t> </a:t>
                      </a:r>
                      <a:r>
                        <a:rPr lang="en-US" altLang="zh-TW" sz="2400" b="1" dirty="0" smtClean="0">
                          <a:solidFill>
                            <a:schemeClr val="accent6">
                              <a:lumMod val="75000"/>
                            </a:schemeClr>
                          </a:solidFill>
                        </a:rPr>
                        <a:t>(</a:t>
                      </a:r>
                      <a:r>
                        <a:rPr lang="zh-TW" altLang="en-US" sz="2400" b="1" dirty="0" smtClean="0">
                          <a:solidFill>
                            <a:schemeClr val="accent6">
                              <a:lumMod val="75000"/>
                            </a:schemeClr>
                          </a:solidFill>
                        </a:rPr>
                        <a:t>累進稅率</a:t>
                      </a:r>
                      <a:r>
                        <a:rPr lang="en-US" altLang="zh-TW" sz="2400" b="1" dirty="0" smtClean="0">
                          <a:solidFill>
                            <a:schemeClr val="accent6">
                              <a:lumMod val="75000"/>
                            </a:schemeClr>
                          </a:solidFill>
                        </a:rPr>
                        <a:t>)</a:t>
                      </a:r>
                      <a:endParaRPr lang="zh-TW" altLang="en-US" sz="2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800" b="1" dirty="0" smtClean="0"/>
                        <a:t>稅  率</a:t>
                      </a:r>
                      <a:endParaRPr lang="zh-TW" alt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TW" sz="2400" b="1" dirty="0" smtClean="0">
                          <a:solidFill>
                            <a:schemeClr val="accent6">
                              <a:lumMod val="75000"/>
                            </a:schemeClr>
                          </a:solidFill>
                        </a:rPr>
                        <a:t>45%</a:t>
                      </a:r>
                      <a:r>
                        <a:rPr lang="zh-TW" altLang="en-US" sz="2400" b="1" dirty="0" smtClean="0">
                          <a:solidFill>
                            <a:schemeClr val="accent6">
                              <a:lumMod val="75000"/>
                            </a:schemeClr>
                          </a:solidFill>
                        </a:rPr>
                        <a:t>、</a:t>
                      </a:r>
                      <a:r>
                        <a:rPr lang="en-US" altLang="zh-TW" sz="2400" b="1" dirty="0" smtClean="0">
                          <a:solidFill>
                            <a:schemeClr val="accent6">
                              <a:lumMod val="75000"/>
                            </a:schemeClr>
                          </a:solidFill>
                        </a:rPr>
                        <a:t>35%</a:t>
                      </a:r>
                      <a:r>
                        <a:rPr lang="zh-TW" altLang="en-US" sz="2400" b="1" dirty="0" smtClean="0">
                          <a:solidFill>
                            <a:schemeClr val="accent6">
                              <a:lumMod val="75000"/>
                            </a:schemeClr>
                          </a:solidFill>
                        </a:rPr>
                        <a:t>、</a:t>
                      </a:r>
                      <a:r>
                        <a:rPr lang="en-US" altLang="zh-TW" sz="2400" b="1" dirty="0" smtClean="0">
                          <a:solidFill>
                            <a:schemeClr val="accent6">
                              <a:lumMod val="75000"/>
                            </a:schemeClr>
                          </a:solidFill>
                        </a:rPr>
                        <a:t>20%</a:t>
                      </a:r>
                      <a:r>
                        <a:rPr lang="zh-TW" altLang="en-US" sz="2400" b="1" dirty="0" smtClean="0">
                          <a:solidFill>
                            <a:schemeClr val="accent6">
                              <a:lumMod val="75000"/>
                            </a:schemeClr>
                          </a:solidFill>
                        </a:rPr>
                        <a:t>、</a:t>
                      </a:r>
                      <a:r>
                        <a:rPr lang="en-US" altLang="zh-TW" sz="2400" b="1" dirty="0" smtClean="0">
                          <a:solidFill>
                            <a:schemeClr val="accent6">
                              <a:lumMod val="75000"/>
                            </a:schemeClr>
                          </a:solidFill>
                        </a:rPr>
                        <a:t>15%</a:t>
                      </a:r>
                    </a:p>
                    <a:p>
                      <a:pPr algn="ctr"/>
                      <a:endParaRPr lang="en-US" altLang="zh-TW" sz="2400" b="1" dirty="0" smtClean="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3"/>
                  </a:ext>
                </a:extLst>
              </a:tr>
              <a:tr h="1618539">
                <a:tc>
                  <a:txBody>
                    <a:bodyPr/>
                    <a:lstStyle/>
                    <a:p>
                      <a:pPr algn="ctr"/>
                      <a:endParaRPr lang="en-US" altLang="zh-TW" sz="2400" b="1" dirty="0" smtClean="0">
                        <a:solidFill>
                          <a:srgbClr val="FF0000"/>
                        </a:solidFill>
                      </a:endParaRPr>
                    </a:p>
                    <a:p>
                      <a:pPr algn="ctr"/>
                      <a:r>
                        <a:rPr lang="zh-TW" altLang="en-US" sz="2400" b="1" dirty="0" smtClean="0">
                          <a:solidFill>
                            <a:srgbClr val="FF0000"/>
                          </a:solidFill>
                        </a:rPr>
                        <a:t>於次年</a:t>
                      </a:r>
                      <a:r>
                        <a:rPr lang="en-US" altLang="zh-TW" sz="2400" b="1" dirty="0" smtClean="0">
                          <a:solidFill>
                            <a:schemeClr val="accent6">
                              <a:lumMod val="75000"/>
                            </a:schemeClr>
                          </a:solidFill>
                        </a:rPr>
                        <a:t>5/1~5/31</a:t>
                      </a:r>
                      <a:r>
                        <a:rPr lang="zh-TW" altLang="en-US" sz="2400" b="1" dirty="0" smtClean="0">
                          <a:solidFill>
                            <a:schemeClr val="accent6">
                              <a:lumMod val="75000"/>
                            </a:schemeClr>
                          </a:solidFill>
                        </a:rPr>
                        <a:t>申報繳納</a:t>
                      </a:r>
                      <a:r>
                        <a:rPr lang="en-US" altLang="zh-TW" sz="2400" b="1" dirty="0" smtClean="0">
                          <a:solidFill>
                            <a:schemeClr val="accent6">
                              <a:lumMod val="75000"/>
                            </a:schemeClr>
                          </a:solidFill>
                        </a:rPr>
                        <a:t>『</a:t>
                      </a:r>
                      <a:r>
                        <a:rPr lang="zh-TW" altLang="en-US" sz="2400" b="1" dirty="0" smtClean="0">
                          <a:solidFill>
                            <a:schemeClr val="accent6">
                              <a:lumMod val="75000"/>
                            </a:schemeClr>
                          </a:solidFill>
                        </a:rPr>
                        <a:t>個人綜合所得稅</a:t>
                      </a:r>
                      <a:r>
                        <a:rPr lang="en-US" altLang="zh-TW" sz="2400" b="1" dirty="0" smtClean="0">
                          <a:solidFill>
                            <a:schemeClr val="accent6">
                              <a:lumMod val="75000"/>
                            </a:schemeClr>
                          </a:solidFill>
                        </a:rPr>
                        <a:t>』</a:t>
                      </a:r>
                      <a:endParaRPr lang="zh-TW" altLang="en-US" sz="24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altLang="zh-TW" sz="2800" b="1" dirty="0" smtClean="0"/>
                    </a:p>
                    <a:p>
                      <a:pPr algn="ctr"/>
                      <a:r>
                        <a:rPr lang="zh-TW" altLang="en-US" sz="2800" b="1" dirty="0" smtClean="0"/>
                        <a:t>申報繳納</a:t>
                      </a:r>
                      <a:endParaRPr lang="zh-TW" alt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400" b="1" dirty="0" smtClean="0">
                          <a:solidFill>
                            <a:srgbClr val="FF0000"/>
                          </a:solidFill>
                        </a:rPr>
                        <a:t>登記完成之次日起</a:t>
                      </a:r>
                      <a:r>
                        <a:rPr lang="en-US" altLang="zh-TW" sz="2400" b="1" dirty="0" smtClean="0">
                          <a:solidFill>
                            <a:srgbClr val="FF0000"/>
                          </a:solidFill>
                        </a:rPr>
                        <a:t>30</a:t>
                      </a:r>
                      <a:r>
                        <a:rPr lang="zh-TW" altLang="en-US" sz="2400" b="1" dirty="0" smtClean="0">
                          <a:solidFill>
                            <a:srgbClr val="FF0000"/>
                          </a:solidFill>
                        </a:rPr>
                        <a:t>日內</a:t>
                      </a:r>
                      <a:r>
                        <a:rPr lang="zh-TW" altLang="en-US" sz="2200" b="1" dirty="0" smtClean="0">
                          <a:solidFill>
                            <a:schemeClr val="accent6">
                              <a:lumMod val="75000"/>
                            </a:schemeClr>
                          </a:solidFill>
                        </a:rPr>
                        <a:t>申報繳納</a:t>
                      </a:r>
                      <a:r>
                        <a:rPr lang="en-US" altLang="zh-TW" sz="2200" b="1" dirty="0" smtClean="0">
                          <a:solidFill>
                            <a:schemeClr val="accent6">
                              <a:lumMod val="75000"/>
                            </a:schemeClr>
                          </a:solidFill>
                        </a:rPr>
                        <a:t>『</a:t>
                      </a:r>
                      <a:r>
                        <a:rPr lang="zh-TW" altLang="en-US" sz="2200" b="1" dirty="0" smtClean="0">
                          <a:solidFill>
                            <a:schemeClr val="accent6">
                              <a:lumMod val="75000"/>
                            </a:schemeClr>
                          </a:solidFill>
                        </a:rPr>
                        <a:t>房地交易所得稅</a:t>
                      </a:r>
                      <a:r>
                        <a:rPr lang="en-US" altLang="zh-TW" sz="2200" b="1" dirty="0" smtClean="0">
                          <a:solidFill>
                            <a:schemeClr val="accent6">
                              <a:lumMod val="75000"/>
                            </a:schemeClr>
                          </a:solidFill>
                        </a:rPr>
                        <a:t>』</a:t>
                      </a:r>
                      <a:r>
                        <a:rPr lang="zh-TW" altLang="en-US" sz="2200" b="1" dirty="0" smtClean="0">
                          <a:solidFill>
                            <a:srgbClr val="FF0000"/>
                          </a:solidFill>
                        </a:rPr>
                        <a:t>不併入</a:t>
                      </a:r>
                      <a:r>
                        <a:rPr lang="zh-TW" altLang="en-US" sz="2200" b="1" dirty="0" smtClean="0">
                          <a:solidFill>
                            <a:schemeClr val="accent6">
                              <a:lumMod val="75000"/>
                            </a:schemeClr>
                          </a:solidFill>
                        </a:rPr>
                        <a:t>個人綜合所得總額</a:t>
                      </a:r>
                      <a:endParaRPr lang="zh-TW" altLang="en-US" sz="22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bl>
          </a:graphicData>
        </a:graphic>
      </p:graphicFrame>
      <p:sp>
        <p:nvSpPr>
          <p:cNvPr id="27" name="AutoShape 16"/>
          <p:cNvSpPr>
            <a:spLocks noChangeArrowheads="1"/>
          </p:cNvSpPr>
          <p:nvPr/>
        </p:nvSpPr>
        <p:spPr bwMode="auto">
          <a:xfrm>
            <a:off x="6300192" y="1628800"/>
            <a:ext cx="1224136" cy="504056"/>
          </a:xfrm>
          <a:prstGeom prst="roundRect">
            <a:avLst>
              <a:gd name="adj" fmla="val 50000"/>
            </a:avLst>
          </a:prstGeom>
          <a:solidFill>
            <a:srgbClr val="99FF66"/>
          </a:solidFill>
          <a:ln w="28575">
            <a:solidFill>
              <a:srgbClr val="FF3300"/>
            </a:solidFill>
            <a:prstDash val="dash"/>
            <a:round/>
            <a:headEnd/>
            <a:tailEnd/>
          </a:ln>
          <a:effectLst>
            <a:outerShdw blurRad="50800" dist="38100" dir="5400000" algn="t" rotWithShape="0">
              <a:prstClr val="black">
                <a:alpha val="40000"/>
              </a:prstClr>
            </a:outerShdw>
          </a:effectLst>
        </p:spPr>
        <p:txBody>
          <a:bodyPr wrap="none" anchor="ctr"/>
          <a:lstStyle/>
          <a:p>
            <a:pPr algn="ctr" defTabSz="449263" fontAlgn="base">
              <a:spcBef>
                <a:spcPct val="0"/>
              </a:spcBef>
              <a:spcAft>
                <a:spcPct val="0"/>
              </a:spcAft>
              <a:buClr>
                <a:srgbClr val="000000"/>
              </a:buClr>
              <a:buSzPct val="100000"/>
              <a:buFont typeface="Times New Roman" pitchFamily="18" charset="0"/>
              <a:buNone/>
            </a:pPr>
            <a:endParaRPr lang="zh-TW" altLang="zh-TW" sz="3200" b="1" dirty="0">
              <a:solidFill>
                <a:srgbClr val="FFFFFF"/>
              </a:solidFill>
              <a:ea typeface="標楷體" pitchFamily="65" charset="-120"/>
            </a:endParaRPr>
          </a:p>
        </p:txBody>
      </p:sp>
      <p:pic>
        <p:nvPicPr>
          <p:cNvPr id="1027" name="Picture 3" descr="C:\Users\User\Desktop\悟空.jpg"/>
          <p:cNvPicPr>
            <a:picLocks noChangeAspect="1" noChangeArrowheads="1"/>
          </p:cNvPicPr>
          <p:nvPr/>
        </p:nvPicPr>
        <p:blipFill>
          <a:blip r:embed="rId3" cstate="print"/>
          <a:srcRect/>
          <a:stretch>
            <a:fillRect/>
          </a:stretch>
        </p:blipFill>
        <p:spPr bwMode="auto">
          <a:xfrm>
            <a:off x="7596336" y="836712"/>
            <a:ext cx="936104" cy="1309411"/>
          </a:xfrm>
          <a:prstGeom prst="rect">
            <a:avLst/>
          </a:prstGeom>
          <a:noFill/>
        </p:spPr>
      </p:pic>
      <p:sp>
        <p:nvSpPr>
          <p:cNvPr id="28" name="矩形 27"/>
          <p:cNvSpPr/>
          <p:nvPr/>
        </p:nvSpPr>
        <p:spPr>
          <a:xfrm>
            <a:off x="6444208" y="1628800"/>
            <a:ext cx="936104" cy="523220"/>
          </a:xfrm>
          <a:prstGeom prst="rect">
            <a:avLst/>
          </a:prstGeom>
        </p:spPr>
        <p:txBody>
          <a:bodyPr wrap="square">
            <a:spAutoFit/>
          </a:bodyPr>
          <a:lstStyle/>
          <a:p>
            <a:pPr defTabSz="449263" fontAlgn="base">
              <a:spcBef>
                <a:spcPct val="0"/>
              </a:spcBef>
              <a:spcAft>
                <a:spcPct val="0"/>
              </a:spcAft>
              <a:buClr>
                <a:srgbClr val="000000"/>
              </a:buClr>
              <a:buSzPct val="100000"/>
              <a:buFont typeface="Times New Roman" pitchFamily="18" charset="0"/>
              <a:buNone/>
            </a:pPr>
            <a:r>
              <a:rPr lang="zh-TW" altLang="en-US" sz="2800" b="1" dirty="0" smtClean="0">
                <a:solidFill>
                  <a:srgbClr val="FF0000"/>
                </a:solidFill>
                <a:ea typeface="新細明體" pitchFamily="18" charset="-120"/>
              </a:rPr>
              <a:t>新制</a:t>
            </a:r>
            <a:endParaRPr lang="zh-TW" altLang="en-US" sz="2800" b="1" dirty="0">
              <a:solidFill>
                <a:srgbClr val="FF0000"/>
              </a:solidFill>
              <a:ea typeface="新細明體" pitchFamily="18" charset="-120"/>
            </a:endParaRPr>
          </a:p>
        </p:txBody>
      </p:sp>
      <p:sp>
        <p:nvSpPr>
          <p:cNvPr id="30" name="AutoShape 16"/>
          <p:cNvSpPr>
            <a:spLocks noChangeArrowheads="1"/>
          </p:cNvSpPr>
          <p:nvPr/>
        </p:nvSpPr>
        <p:spPr bwMode="auto">
          <a:xfrm>
            <a:off x="1331640" y="1700808"/>
            <a:ext cx="1224136" cy="504056"/>
          </a:xfrm>
          <a:prstGeom prst="roundRect">
            <a:avLst>
              <a:gd name="adj" fmla="val 50000"/>
            </a:avLst>
          </a:prstGeom>
          <a:solidFill>
            <a:srgbClr val="99FF66"/>
          </a:solidFill>
          <a:ln w="28575">
            <a:solidFill>
              <a:srgbClr val="003300"/>
            </a:solidFill>
            <a:prstDash val="dash"/>
            <a:round/>
            <a:headEnd/>
            <a:tailEnd/>
          </a:ln>
          <a:effectLst>
            <a:outerShdw blurRad="50800" dist="38100" dir="5400000" algn="t" rotWithShape="0">
              <a:prstClr val="black">
                <a:alpha val="40000"/>
              </a:prstClr>
            </a:outerShdw>
          </a:effectLst>
        </p:spPr>
        <p:txBody>
          <a:bodyPr wrap="none" anchor="ctr"/>
          <a:lstStyle/>
          <a:p>
            <a:pPr algn="ctr" defTabSz="449263" fontAlgn="base">
              <a:spcBef>
                <a:spcPct val="0"/>
              </a:spcBef>
              <a:spcAft>
                <a:spcPct val="0"/>
              </a:spcAft>
              <a:buClr>
                <a:srgbClr val="000000"/>
              </a:buClr>
              <a:buSzPct val="100000"/>
              <a:buFont typeface="Times New Roman" pitchFamily="18" charset="0"/>
              <a:buNone/>
            </a:pPr>
            <a:endParaRPr lang="zh-TW" altLang="zh-TW" sz="3200" b="1" dirty="0">
              <a:solidFill>
                <a:srgbClr val="FFFFFF"/>
              </a:solidFill>
              <a:ea typeface="標楷體" pitchFamily="65" charset="-120"/>
            </a:endParaRPr>
          </a:p>
        </p:txBody>
      </p:sp>
      <p:sp>
        <p:nvSpPr>
          <p:cNvPr id="31" name="矩形 30"/>
          <p:cNvSpPr/>
          <p:nvPr/>
        </p:nvSpPr>
        <p:spPr>
          <a:xfrm>
            <a:off x="1475656" y="1700808"/>
            <a:ext cx="936104" cy="523220"/>
          </a:xfrm>
          <a:prstGeom prst="rect">
            <a:avLst/>
          </a:prstGeom>
        </p:spPr>
        <p:txBody>
          <a:bodyPr wrap="square">
            <a:spAutoFit/>
          </a:bodyPr>
          <a:lstStyle/>
          <a:p>
            <a:pPr defTabSz="449263" fontAlgn="base">
              <a:spcBef>
                <a:spcPct val="0"/>
              </a:spcBef>
              <a:spcAft>
                <a:spcPct val="0"/>
              </a:spcAft>
              <a:buClr>
                <a:srgbClr val="000000"/>
              </a:buClr>
              <a:buSzPct val="100000"/>
              <a:buFont typeface="Times New Roman" pitchFamily="18" charset="0"/>
              <a:buNone/>
            </a:pPr>
            <a:r>
              <a:rPr lang="zh-TW" altLang="en-US" sz="2800" b="1" dirty="0" smtClean="0">
                <a:solidFill>
                  <a:srgbClr val="000000"/>
                </a:solidFill>
                <a:ea typeface="新細明體" pitchFamily="18" charset="-120"/>
              </a:rPr>
              <a:t>舊制</a:t>
            </a:r>
            <a:endParaRPr lang="zh-TW" altLang="en-US" sz="2800" b="1" dirty="0">
              <a:solidFill>
                <a:srgbClr val="000000"/>
              </a:solidFill>
              <a:ea typeface="新細明體" pitchFamily="18" charset="-120"/>
            </a:endParaRPr>
          </a:p>
        </p:txBody>
      </p:sp>
      <p:pic>
        <p:nvPicPr>
          <p:cNvPr id="1026" name="Picture 2" descr="C:\Users\User\Desktop\4521099-9366942388-44897.jpg"/>
          <p:cNvPicPr>
            <a:picLocks noChangeAspect="1" noChangeArrowheads="1"/>
          </p:cNvPicPr>
          <p:nvPr/>
        </p:nvPicPr>
        <p:blipFill>
          <a:blip r:embed="rId4" cstate="print"/>
          <a:srcRect/>
          <a:stretch>
            <a:fillRect/>
          </a:stretch>
        </p:blipFill>
        <p:spPr bwMode="auto">
          <a:xfrm>
            <a:off x="3707904" y="1556793"/>
            <a:ext cx="1728192" cy="648072"/>
          </a:xfrm>
          <a:prstGeom prst="rect">
            <a:avLst/>
          </a:prstGeom>
          <a:noFill/>
        </p:spPr>
      </p:pic>
      <p:sp>
        <p:nvSpPr>
          <p:cNvPr id="19" name="投影片編號版面配置區 5"/>
          <p:cNvSpPr txBox="1">
            <a:spLocks/>
          </p:cNvSpPr>
          <p:nvPr/>
        </p:nvSpPr>
        <p:spPr>
          <a:xfrm>
            <a:off x="7164288" y="6620256"/>
            <a:ext cx="480060" cy="237744"/>
          </a:xfrm>
          <a:prstGeom prst="rect">
            <a:avLst/>
          </a:prstGeom>
        </p:spPr>
        <p:txBody>
          <a:bodyPr/>
          <a:lstStyle/>
          <a:p>
            <a:pPr defTabSz="449263" fontAlgn="base">
              <a:spcBef>
                <a:spcPct val="0"/>
              </a:spcBef>
              <a:spcAft>
                <a:spcPct val="0"/>
              </a:spcAft>
              <a:buClr>
                <a:srgbClr val="000000"/>
              </a:buClr>
              <a:buSzPct val="100000"/>
              <a:buFont typeface="Times New Roman" pitchFamily="18" charset="0"/>
              <a:buNone/>
              <a:defRPr/>
            </a:pPr>
            <a:fld id="{CA8D9AD5-F248-4919-864A-CFD76CC027D6}" type="slidenum">
              <a:rPr lang="en-US" altLang="zh-TW" sz="1050" smtClean="0">
                <a:solidFill>
                  <a:srgbClr val="FFFFFF"/>
                </a:solidFill>
              </a:rPr>
              <a:pPr defTabSz="449263" fontAlgn="base">
                <a:spcBef>
                  <a:spcPct val="0"/>
                </a:spcBef>
                <a:spcAft>
                  <a:spcPct val="0"/>
                </a:spcAft>
                <a:buClr>
                  <a:srgbClr val="000000"/>
                </a:buClr>
                <a:buSzPct val="100000"/>
                <a:buFont typeface="Times New Roman" pitchFamily="18" charset="0"/>
                <a:buNone/>
                <a:defRPr/>
              </a:pPr>
              <a:t>40</a:t>
            </a:fld>
            <a:endParaRPr lang="zh-TW" altLang="en-US" sz="1050" dirty="0">
              <a:solidFill>
                <a:srgbClr val="FFFFFF"/>
              </a:solidFill>
            </a:endParaRPr>
          </a:p>
        </p:txBody>
      </p:sp>
      <p:sp>
        <p:nvSpPr>
          <p:cNvPr id="20" name="Text Box 1"/>
          <p:cNvSpPr txBox="1">
            <a:spLocks noChangeArrowheads="1"/>
          </p:cNvSpPr>
          <p:nvPr/>
        </p:nvSpPr>
        <p:spPr bwMode="auto">
          <a:xfrm>
            <a:off x="1115616" y="-14151"/>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algn="ct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TW" sz="4000" b="1" dirty="0" smtClean="0">
                <a:ln>
                  <a:solidFill>
                    <a:srgbClr val="FF0000"/>
                  </a:solidFill>
                </a:ln>
                <a:solidFill>
                  <a:srgbClr val="FF3300"/>
                </a:solidFill>
              </a:rPr>
              <a:t> </a:t>
            </a:r>
            <a:r>
              <a:rPr lang="zh-TW" altLang="en-US" sz="4000" b="1" dirty="0" smtClean="0">
                <a:ln>
                  <a:solidFill>
                    <a:srgbClr val="FF0000"/>
                  </a:solidFill>
                </a:ln>
              </a:rPr>
              <a:t>叁、所得稅 </a:t>
            </a:r>
            <a:r>
              <a:rPr lang="en-US" altLang="zh-TW" sz="4000" b="1" dirty="0" smtClean="0">
                <a:ln>
                  <a:solidFill>
                    <a:srgbClr val="FF0000"/>
                  </a:solidFill>
                </a:ln>
              </a:rPr>
              <a:t>(</a:t>
            </a:r>
            <a:r>
              <a:rPr lang="zh-TW" altLang="zh-TW" sz="4000" b="1" dirty="0" smtClean="0">
                <a:ln>
                  <a:solidFill>
                    <a:srgbClr val="FF0000"/>
                  </a:solidFill>
                </a:ln>
              </a:rPr>
              <a:t>房地合一</a:t>
            </a:r>
            <a:r>
              <a:rPr lang="en-US" altLang="zh-TW" sz="4000" b="1" dirty="0" smtClean="0">
                <a:ln>
                  <a:solidFill>
                    <a:srgbClr val="FF0000"/>
                  </a:solidFill>
                </a:ln>
              </a:rPr>
              <a:t>)</a:t>
            </a:r>
            <a:endParaRPr lang="zh-TW" altLang="en-US" sz="4000" b="1" dirty="0">
              <a:ln>
                <a:solidFill>
                  <a:srgbClr val="FF0000"/>
                </a:solidFill>
              </a:ln>
              <a:latin typeface="微軟正黑體" pitchFamily="32" charset="-120"/>
              <a:ea typeface="微軟正黑體" pitchFamily="32" charset="-120"/>
            </a:endParaRPr>
          </a:p>
        </p:txBody>
      </p:sp>
      <p:sp>
        <p:nvSpPr>
          <p:cNvPr id="23" name="頁尾版面配置區 6"/>
          <p:cNvSpPr txBox="1">
            <a:spLocks/>
          </p:cNvSpPr>
          <p:nvPr/>
        </p:nvSpPr>
        <p:spPr>
          <a:xfrm>
            <a:off x="17748" y="6574761"/>
            <a:ext cx="9144000" cy="260648"/>
          </a:xfrm>
          <a:prstGeom prst="rect">
            <a:avLst/>
          </a:prstGeom>
          <a:solidFill>
            <a:srgbClr val="C0504D">
              <a:lumMod val="50000"/>
            </a:srgbClr>
          </a:solidFill>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0" cap="none" spc="0" normalizeH="0" baseline="0" noProof="0" dirty="0" smtClean="0">
                <a:ln>
                  <a:noFill/>
                </a:ln>
                <a:solidFill>
                  <a:prstClr val="white"/>
                </a:solidFill>
                <a:effectLst/>
                <a:uLnTx/>
                <a:uFillTx/>
                <a:ea typeface="新細明體" panose="02020500000000000000" pitchFamily="18" charset="-120"/>
              </a:rPr>
              <a:t>                                 林秀銘                                                                                                                                                            </a:t>
            </a:r>
            <a:endParaRPr kumimoji="0" lang="zh-TW" altLang="en-US" sz="1050" b="0" i="0" u="none" strike="noStrike" kern="0" cap="none" spc="0" normalizeH="0" baseline="0" noProof="0" dirty="0">
              <a:ln>
                <a:noFill/>
              </a:ln>
              <a:solidFill>
                <a:prstClr val="white"/>
              </a:solidFill>
              <a:effectLst/>
              <a:uLnTx/>
              <a:uFillTx/>
              <a:ea typeface="新細明體" panose="02020500000000000000" pitchFamily="18" charset="-120"/>
            </a:endParaRPr>
          </a:p>
        </p:txBody>
      </p:sp>
    </p:spTree>
    <p:extLst>
      <p:ext uri="{BB962C8B-B14F-4D97-AF65-F5344CB8AC3E}">
        <p14:creationId xmlns:p14="http://schemas.microsoft.com/office/powerpoint/2010/main" val="3816014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bwMode="auto">
          <a:xfrm>
            <a:off x="-72008" y="861238"/>
            <a:ext cx="9144000" cy="6093296"/>
          </a:xfrm>
          <a:prstGeom prst="rect">
            <a:avLst/>
          </a:prstGeom>
          <a:gradFill flip="none" rotWithShape="1">
            <a:gsLst>
              <a:gs pos="0">
                <a:srgbClr val="6600FF">
                  <a:tint val="66000"/>
                  <a:satMod val="160000"/>
                </a:srgbClr>
              </a:gs>
              <a:gs pos="50000">
                <a:srgbClr val="6600FF">
                  <a:tint val="44500"/>
                  <a:satMod val="160000"/>
                </a:srgbClr>
              </a:gs>
              <a:gs pos="100000">
                <a:srgbClr val="6600FF">
                  <a:tint val="23500"/>
                  <a:satMod val="160000"/>
                </a:srgbClr>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marR="0" lvl="0" indent="-419100" algn="l" defTabSz="449263" rtl="0" eaLnBrk="1" fontAlgn="base" latinLnBrk="0" hangingPunct="1">
              <a:lnSpc>
                <a:spcPct val="100000"/>
              </a:lnSpc>
              <a:spcBef>
                <a:spcPts val="600"/>
              </a:spcBef>
              <a:spcAft>
                <a:spcPts val="360"/>
              </a:spcAft>
              <a:buClr>
                <a:srgbClr val="000000"/>
              </a:buClr>
              <a:buSzPct val="100000"/>
              <a:buFont typeface="Times New Roman" pitchFamily="18" charset="0"/>
              <a:buNone/>
              <a:tabLst/>
              <a:defRPr/>
            </a:pPr>
            <a:endParaRPr kumimoji="0" lang="zh-TW" altLang="en-US" sz="2200" b="1" i="0" u="none" strike="noStrike" kern="0" cap="none" spc="0" normalizeH="0" baseline="0" noProof="0" dirty="0">
              <a:ln>
                <a:noFill/>
              </a:ln>
              <a:solidFill>
                <a:srgbClr val="FF0000"/>
              </a:solidFill>
              <a:effectLst/>
              <a:uLnTx/>
              <a:uFillTx/>
              <a:latin typeface="標楷體" pitchFamily="65" charset="-120"/>
              <a:ea typeface="標楷體" pitchFamily="65" charset="-12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200" b="1" i="0" u="none" strike="noStrike" kern="0" cap="none" spc="0" normalizeH="0" baseline="0" noProof="0" dirty="0" smtClean="0">
              <a:ln>
                <a:noFill/>
              </a:ln>
              <a:solidFill>
                <a:srgbClr val="2D2DB9"/>
              </a:solidFill>
              <a:effectLst/>
              <a:uLnTx/>
              <a:uFillTx/>
              <a:latin typeface="標楷體" pitchFamily="65" charset="-120"/>
              <a:ea typeface="標楷體" pitchFamily="65" charset="-120"/>
              <a:cs typeface="Arial" pitchFamily="34" charset="0"/>
            </a:endParaRPr>
          </a:p>
          <a:p>
            <a:pPr marL="361950" marR="0" lvl="0" indent="-103505" algn="l" defTabSz="449263" rtl="0" eaLnBrk="1" fontAlgn="base" latinLnBrk="0" hangingPunct="1">
              <a:lnSpc>
                <a:spcPct val="100000"/>
              </a:lnSpc>
              <a:spcBef>
                <a:spcPct val="0"/>
              </a:spcBef>
              <a:spcAft>
                <a:spcPts val="0"/>
              </a:spcAft>
              <a:buClr>
                <a:srgbClr val="000000"/>
              </a:buClr>
              <a:buSzPct val="100000"/>
              <a:buFont typeface="Times New Roman" pitchFamily="18" charset="0"/>
              <a:buNone/>
              <a:tabLst/>
              <a:defRPr/>
            </a:pPr>
            <a:endParaRPr kumimoji="0" lang="en-US" altLang="zh-TW" sz="1800" b="0" i="0" u="none" strike="noStrike" kern="1200" cap="none" spc="0" normalizeH="0" baseline="0" noProof="0" dirty="0" smtClean="0">
              <a:ln>
                <a:noFill/>
              </a:ln>
              <a:solidFill>
                <a:srgbClr val="FFFFFF"/>
              </a:solidFill>
              <a:effectLst/>
              <a:uLnTx/>
              <a:uFillTx/>
              <a:latin typeface="Times New Roman" panose="02020603050405020304" pitchFamily="18" charset="0"/>
              <a:ea typeface="新細明體" panose="02020500000000000000" pitchFamily="18" charset="-120"/>
              <a:cs typeface="Arial" pitchFamily="34" charset="0"/>
            </a:endParaRPr>
          </a:p>
          <a:p>
            <a:pPr marL="361950" marR="0" lvl="0" indent="-103505" algn="l" defTabSz="449263" rtl="0" eaLnBrk="1" fontAlgn="base" latinLnBrk="0" hangingPunct="1">
              <a:lnSpc>
                <a:spcPct val="100000"/>
              </a:lnSpc>
              <a:spcBef>
                <a:spcPct val="0"/>
              </a:spcBef>
              <a:spcAft>
                <a:spcPts val="0"/>
              </a:spcAft>
              <a:buClr>
                <a:srgbClr val="000000"/>
              </a:buClr>
              <a:buSzPct val="100000"/>
              <a:buFont typeface="Times New Roman" pitchFamily="18" charset="0"/>
              <a:buNone/>
              <a:tabLst/>
              <a:defRPr/>
            </a:pPr>
            <a:endParaRPr kumimoji="0" lang="en-US" altLang="zh-TW" sz="2800" b="0" i="0" u="none" strike="noStrike" kern="1200" cap="none" spc="0" normalizeH="0" baseline="0" noProof="0" dirty="0">
              <a:ln>
                <a:noFill/>
              </a:ln>
              <a:solidFill>
                <a:srgbClr val="FFFFFF"/>
              </a:solidFill>
              <a:effectLst/>
              <a:uLnTx/>
              <a:uFillTx/>
              <a:latin typeface="Times New Roman" panose="02020603050405020304" pitchFamily="18" charset="0"/>
              <a:ea typeface="新細明體" panose="02020500000000000000" pitchFamily="18" charset="-12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Times New Roman" pitchFamily="18" charset="0"/>
              <a:buNone/>
              <a:tabLst/>
              <a:defRPr/>
            </a:pPr>
            <a:r>
              <a:rPr kumimoji="0" lang="zh-TW" altLang="en-US" sz="2800" b="1" i="0" u="none" strike="noStrike" kern="0" cap="none" spc="0" normalizeH="0" baseline="0" noProof="0" dirty="0" smtClean="0">
                <a:ln>
                  <a:noFill/>
                </a:ln>
                <a:solidFill>
                  <a:srgbClr val="000000"/>
                </a:solidFill>
                <a:effectLst/>
                <a:uLnTx/>
                <a:uFillTx/>
                <a:latin typeface="新細明體" pitchFamily="18" charset="-120"/>
                <a:ea typeface="新細明體" pitchFamily="18" charset="-120"/>
                <a:cs typeface="Arial" pitchFamily="34" charset="0"/>
              </a:rPr>
              <a:t>      </a:t>
            </a:r>
            <a:endParaRPr lang="en-US" altLang="zh-TW" sz="2800" b="1" kern="0" dirty="0">
              <a:solidFill>
                <a:srgbClr val="000000"/>
              </a:solidFill>
              <a:latin typeface="新細明體" pitchFamily="18" charset="-120"/>
              <a:ea typeface="新細明體" pitchFamily="18" charset="-120"/>
            </a:endParaRPr>
          </a:p>
          <a:p>
            <a:pPr defTabSz="914400" fontAlgn="auto">
              <a:spcBef>
                <a:spcPts val="0"/>
              </a:spcBef>
              <a:spcAft>
                <a:spcPts val="0"/>
              </a:spcAft>
              <a:buClrTx/>
              <a:buSzTx/>
            </a:pPr>
            <a:r>
              <a:rPr lang="zh-TW" altLang="en-US" sz="2800" dirty="0" smtClean="0">
                <a:solidFill>
                  <a:srgbClr val="FF0000"/>
                </a:solidFill>
                <a:latin typeface="helvetica" panose="020B0604020202020204" pitchFamily="34" charset="0"/>
              </a:rPr>
              <a:t>       </a:t>
            </a:r>
            <a:r>
              <a:rPr lang="zh-TW" altLang="en-US" sz="2800" b="1" kern="0" dirty="0">
                <a:solidFill>
                  <a:srgbClr val="000000"/>
                </a:solidFill>
                <a:latin typeface="新細明體" pitchFamily="18" charset="-120"/>
                <a:ea typeface="新細明體" pitchFamily="18" charset="-120"/>
              </a:rPr>
              <a:t>一、已提供或稽徵機關已查得交易時之實際成交</a:t>
            </a:r>
            <a:r>
              <a:rPr lang="zh-TW" altLang="en-US" sz="2800" b="1" kern="0" dirty="0" smtClean="0">
                <a:solidFill>
                  <a:srgbClr val="000000"/>
                </a:solidFill>
                <a:latin typeface="新細明體" pitchFamily="18" charset="-120"/>
                <a:ea typeface="新細明體" pitchFamily="18" charset="-120"/>
              </a:rPr>
              <a:t>金額</a:t>
            </a:r>
            <a:endParaRPr lang="en-US" altLang="zh-TW" sz="2800" b="1" kern="0" dirty="0" smtClean="0">
              <a:solidFill>
                <a:srgbClr val="000000"/>
              </a:solidFill>
              <a:latin typeface="新細明體" pitchFamily="18" charset="-120"/>
              <a:ea typeface="新細明體" pitchFamily="18" charset="-120"/>
            </a:endParaRPr>
          </a:p>
          <a:p>
            <a:pPr defTabSz="914400" fontAlgn="auto">
              <a:spcBef>
                <a:spcPts val="0"/>
              </a:spcBef>
              <a:spcAft>
                <a:spcPts val="0"/>
              </a:spcAft>
              <a:buClrTx/>
              <a:buSzTx/>
            </a:pPr>
            <a:r>
              <a:rPr lang="zh-TW" altLang="en-US" sz="2800" b="1" kern="0" dirty="0" smtClean="0">
                <a:solidFill>
                  <a:srgbClr val="000000"/>
                </a:solidFill>
                <a:latin typeface="新細明體" pitchFamily="18" charset="-120"/>
                <a:ea typeface="新細明體" pitchFamily="18" charset="-120"/>
              </a:rPr>
              <a:t>                及</a:t>
            </a:r>
            <a:r>
              <a:rPr lang="zh-TW" altLang="en-US" sz="2800" b="1" kern="0" dirty="0">
                <a:solidFill>
                  <a:srgbClr val="000000"/>
                </a:solidFill>
                <a:latin typeface="新細明體" pitchFamily="18" charset="-120"/>
                <a:ea typeface="新細明體" pitchFamily="18" charset="-120"/>
              </a:rPr>
              <a:t>原始取得</a:t>
            </a:r>
            <a:r>
              <a:rPr lang="zh-TW" altLang="en-US" sz="2800" b="1" kern="0" dirty="0" smtClean="0">
                <a:solidFill>
                  <a:srgbClr val="000000"/>
                </a:solidFill>
                <a:latin typeface="新細明體" pitchFamily="18" charset="-120"/>
                <a:ea typeface="新細明體" pitchFamily="18" charset="-120"/>
              </a:rPr>
              <a:t>成本者</a:t>
            </a:r>
            <a:r>
              <a:rPr lang="zh-TW" altLang="en-US" sz="2800" dirty="0">
                <a:solidFill>
                  <a:schemeClr val="tx1"/>
                </a:solidFill>
                <a:latin typeface="helvetica" panose="020B0604020202020204" pitchFamily="34" charset="0"/>
              </a:rPr>
              <a:t>：</a:t>
            </a:r>
            <a:r>
              <a:rPr lang="en-US" altLang="zh-TW" sz="2800" dirty="0">
                <a:solidFill>
                  <a:srgbClr val="FF0000"/>
                </a:solidFill>
                <a:latin typeface="helvetica" panose="020B0604020202020204" pitchFamily="34" charset="0"/>
              </a:rPr>
              <a:t> </a:t>
            </a:r>
            <a:r>
              <a:rPr lang="en-US" altLang="zh-TW" sz="2800" b="1" dirty="0">
                <a:solidFill>
                  <a:srgbClr val="FF0000"/>
                </a:solidFill>
                <a:latin typeface="helvetica" panose="020B0604020202020204" pitchFamily="34" charset="0"/>
              </a:rPr>
              <a:t>(</a:t>
            </a:r>
            <a:r>
              <a:rPr lang="zh-TW" altLang="en-US" sz="2800" b="1" dirty="0">
                <a:solidFill>
                  <a:srgbClr val="FF0000"/>
                </a:solidFill>
                <a:latin typeface="helvetica" panose="020B0604020202020204" pitchFamily="34" charset="0"/>
              </a:rPr>
              <a:t>收入</a:t>
            </a:r>
            <a:r>
              <a:rPr lang="en-US" altLang="zh-TW" sz="2800" b="1" dirty="0">
                <a:solidFill>
                  <a:srgbClr val="FF0000"/>
                </a:solidFill>
                <a:latin typeface="helvetica" panose="020B0604020202020204" pitchFamily="34" charset="0"/>
              </a:rPr>
              <a:t>-</a:t>
            </a:r>
            <a:r>
              <a:rPr lang="zh-TW" altLang="en-US" sz="2800" b="1" dirty="0">
                <a:solidFill>
                  <a:srgbClr val="FF0000"/>
                </a:solidFill>
                <a:latin typeface="helvetica" panose="020B0604020202020204" pitchFamily="34" charset="0"/>
              </a:rPr>
              <a:t>成本</a:t>
            </a:r>
            <a:r>
              <a:rPr lang="en-US" altLang="zh-TW" sz="2800" b="1" dirty="0">
                <a:solidFill>
                  <a:srgbClr val="FF0000"/>
                </a:solidFill>
                <a:latin typeface="helvetica" panose="020B0604020202020204" pitchFamily="34" charset="0"/>
              </a:rPr>
              <a:t>-</a:t>
            </a:r>
            <a:r>
              <a:rPr lang="zh-TW" altLang="en-US" sz="2800" b="1" dirty="0">
                <a:solidFill>
                  <a:srgbClr val="FF0000"/>
                </a:solidFill>
                <a:latin typeface="helvetica" panose="020B0604020202020204" pitchFamily="34" charset="0"/>
              </a:rPr>
              <a:t>費用</a:t>
            </a:r>
            <a:r>
              <a:rPr lang="en-US" altLang="zh-TW" sz="2800" b="1" dirty="0">
                <a:solidFill>
                  <a:srgbClr val="FF0000"/>
                </a:solidFill>
                <a:latin typeface="helvetica" panose="020B0604020202020204" pitchFamily="34" charset="0"/>
              </a:rPr>
              <a:t>)</a:t>
            </a:r>
          </a:p>
          <a:p>
            <a:pPr defTabSz="914400" fontAlgn="auto">
              <a:spcBef>
                <a:spcPts val="0"/>
              </a:spcBef>
              <a:spcAft>
                <a:spcPts val="0"/>
              </a:spcAft>
              <a:buClrTx/>
              <a:buSzTx/>
            </a:pPr>
            <a:r>
              <a:rPr lang="zh-TW" altLang="en-US" sz="2800" b="1" kern="0" dirty="0" smtClean="0">
                <a:solidFill>
                  <a:srgbClr val="000000"/>
                </a:solidFill>
                <a:latin typeface="新細明體" pitchFamily="18" charset="-120"/>
                <a:ea typeface="新細明體" pitchFamily="18" charset="-120"/>
              </a:rPr>
              <a:t>        二、</a:t>
            </a:r>
            <a:r>
              <a:rPr lang="zh-TW" altLang="en-US" sz="2800" b="1" dirty="0" smtClean="0">
                <a:solidFill>
                  <a:srgbClr val="141823"/>
                </a:solidFill>
                <a:latin typeface="helvetica" panose="020B0604020202020204" pitchFamily="34" charset="0"/>
              </a:rPr>
              <a:t>未依規定</a:t>
            </a:r>
            <a:r>
              <a:rPr lang="zh-TW" altLang="en-US" sz="2800" b="1" dirty="0">
                <a:solidFill>
                  <a:srgbClr val="141823"/>
                </a:solidFill>
                <a:latin typeface="helvetica" panose="020B0604020202020204" pitchFamily="34" charset="0"/>
              </a:rPr>
              <a:t>申報房屋交易所得、未提供交易</a:t>
            </a:r>
            <a:r>
              <a:rPr lang="zh-TW" altLang="en-US" sz="2800" b="1" dirty="0" smtClean="0">
                <a:solidFill>
                  <a:srgbClr val="141823"/>
                </a:solidFill>
                <a:latin typeface="helvetica" panose="020B0604020202020204" pitchFamily="34" charset="0"/>
              </a:rPr>
              <a:t>時之實</a:t>
            </a:r>
            <a:endParaRPr lang="en-US" altLang="zh-TW" sz="2800" b="1" dirty="0" smtClean="0">
              <a:solidFill>
                <a:srgbClr val="141823"/>
              </a:solidFill>
              <a:latin typeface="helvetica" panose="020B0604020202020204" pitchFamily="34" charset="0"/>
            </a:endParaRPr>
          </a:p>
          <a:p>
            <a:pPr defTabSz="914400" fontAlgn="auto">
              <a:spcBef>
                <a:spcPts val="0"/>
              </a:spcBef>
              <a:spcAft>
                <a:spcPts val="0"/>
              </a:spcAft>
              <a:buClrTx/>
              <a:buSzTx/>
            </a:pPr>
            <a:r>
              <a:rPr lang="zh-TW" altLang="en-US" sz="2800" b="1" dirty="0" smtClean="0">
                <a:solidFill>
                  <a:srgbClr val="141823"/>
                </a:solidFill>
                <a:latin typeface="helvetica" panose="020B0604020202020204" pitchFamily="34" charset="0"/>
              </a:rPr>
              <a:t>               際</a:t>
            </a:r>
            <a:r>
              <a:rPr lang="zh-TW" altLang="en-US" sz="2800" b="1" dirty="0">
                <a:solidFill>
                  <a:srgbClr val="141823"/>
                </a:solidFill>
                <a:latin typeface="helvetica" panose="020B0604020202020204" pitchFamily="34" charset="0"/>
              </a:rPr>
              <a:t>成交金額或原始取得成本，或稽徵</a:t>
            </a:r>
            <a:r>
              <a:rPr lang="zh-TW" altLang="en-US" sz="2800" b="1" dirty="0" smtClean="0">
                <a:solidFill>
                  <a:srgbClr val="141823"/>
                </a:solidFill>
                <a:latin typeface="helvetica" panose="020B0604020202020204" pitchFamily="34" charset="0"/>
              </a:rPr>
              <a:t>機關未查得</a:t>
            </a:r>
            <a:endParaRPr lang="en-US" altLang="zh-TW" sz="2800" b="1" dirty="0" smtClean="0">
              <a:solidFill>
                <a:srgbClr val="141823"/>
              </a:solidFill>
              <a:latin typeface="helvetica" panose="020B0604020202020204" pitchFamily="34" charset="0"/>
            </a:endParaRPr>
          </a:p>
          <a:p>
            <a:pPr defTabSz="914400" fontAlgn="auto">
              <a:spcBef>
                <a:spcPts val="0"/>
              </a:spcBef>
              <a:spcAft>
                <a:spcPts val="0"/>
              </a:spcAft>
              <a:buClrTx/>
              <a:buSzTx/>
            </a:pPr>
            <a:r>
              <a:rPr lang="zh-TW" altLang="en-US" sz="2800" b="1" dirty="0">
                <a:solidFill>
                  <a:srgbClr val="141823"/>
                </a:solidFill>
                <a:latin typeface="helvetica" panose="020B0604020202020204" pitchFamily="34" charset="0"/>
              </a:rPr>
              <a:t> </a:t>
            </a:r>
            <a:r>
              <a:rPr lang="zh-TW" altLang="en-US" sz="2800" b="1" dirty="0" smtClean="0">
                <a:solidFill>
                  <a:srgbClr val="141823"/>
                </a:solidFill>
                <a:latin typeface="helvetica" panose="020B0604020202020204" pitchFamily="34" charset="0"/>
              </a:rPr>
              <a:t>              交易</a:t>
            </a:r>
            <a:r>
              <a:rPr lang="zh-TW" altLang="en-US" sz="2800" b="1" dirty="0">
                <a:solidFill>
                  <a:srgbClr val="141823"/>
                </a:solidFill>
                <a:latin typeface="helvetica" panose="020B0604020202020204" pitchFamily="34" charset="0"/>
              </a:rPr>
              <a:t>時之實際成交金額或原始取得成本</a:t>
            </a:r>
            <a:r>
              <a:rPr lang="zh-TW" altLang="en-US" sz="2800" b="1" dirty="0" smtClean="0">
                <a:solidFill>
                  <a:srgbClr val="141823"/>
                </a:solidFill>
                <a:latin typeface="helvetica" panose="020B0604020202020204" pitchFamily="34" charset="0"/>
              </a:rPr>
              <a:t>者</a:t>
            </a:r>
            <a:r>
              <a:rPr lang="zh-TW" altLang="en-US" sz="2800" b="1" dirty="0">
                <a:solidFill>
                  <a:srgbClr val="141823"/>
                </a:solidFill>
                <a:latin typeface="helvetica" panose="020B0604020202020204" pitchFamily="34" charset="0"/>
              </a:rPr>
              <a:t>：</a:t>
            </a:r>
            <a:endParaRPr lang="en-US" altLang="zh-TW" sz="2800" b="1" dirty="0" smtClean="0">
              <a:solidFill>
                <a:srgbClr val="141823"/>
              </a:solidFill>
              <a:latin typeface="helvetica" panose="020B0604020202020204" pitchFamily="34" charset="0"/>
            </a:endParaRPr>
          </a:p>
          <a:p>
            <a:pPr defTabSz="914400" fontAlgn="auto">
              <a:spcBef>
                <a:spcPts val="0"/>
              </a:spcBef>
              <a:spcAft>
                <a:spcPts val="0"/>
              </a:spcAft>
              <a:buClrTx/>
              <a:buSzTx/>
            </a:pPr>
            <a:r>
              <a:rPr lang="zh-TW" altLang="en-US" sz="2800" dirty="0" smtClean="0">
                <a:solidFill>
                  <a:srgbClr val="141823"/>
                </a:solidFill>
                <a:latin typeface="helvetica" panose="020B0604020202020204" pitchFamily="34" charset="0"/>
              </a:rPr>
              <a:t>            </a:t>
            </a:r>
            <a:r>
              <a:rPr lang="en-US" altLang="zh-TW" sz="2800" dirty="0" smtClean="0">
                <a:solidFill>
                  <a:srgbClr val="141823"/>
                </a:solidFill>
                <a:latin typeface="helvetica" panose="020B0604020202020204" pitchFamily="34" charset="0"/>
              </a:rPr>
              <a:t>1.</a:t>
            </a:r>
            <a:r>
              <a:rPr lang="zh-TW" altLang="en-US" sz="2800" dirty="0" smtClean="0">
                <a:solidFill>
                  <a:srgbClr val="141823"/>
                </a:solidFill>
                <a:latin typeface="helvetica" panose="020B0604020202020204" pitchFamily="34" charset="0"/>
              </a:rPr>
              <a:t>按</a:t>
            </a:r>
            <a:r>
              <a:rPr lang="zh-TW" altLang="en-US" sz="2800" dirty="0">
                <a:solidFill>
                  <a:srgbClr val="141823"/>
                </a:solidFill>
                <a:latin typeface="helvetica" panose="020B0604020202020204" pitchFamily="34" charset="0"/>
              </a:rPr>
              <a:t>出售時之</a:t>
            </a:r>
            <a:r>
              <a:rPr lang="zh-TW" altLang="en-US" sz="2800" b="1" dirty="0">
                <a:solidFill>
                  <a:srgbClr val="FF0000"/>
                </a:solidFill>
                <a:latin typeface="helvetica" panose="020B0604020202020204" pitchFamily="34" charset="0"/>
              </a:rPr>
              <a:t>房屋評定現值</a:t>
            </a:r>
            <a:r>
              <a:rPr lang="zh-TW" altLang="en-US" sz="2800" dirty="0">
                <a:solidFill>
                  <a:srgbClr val="FF0000"/>
                </a:solidFill>
                <a:latin typeface="helvetica" panose="020B0604020202020204" pitchFamily="34" charset="0"/>
              </a:rPr>
              <a:t>占</a:t>
            </a:r>
            <a:r>
              <a:rPr lang="zh-TW" altLang="en-US" sz="2800" b="1" dirty="0">
                <a:solidFill>
                  <a:srgbClr val="FF0000"/>
                </a:solidFill>
                <a:latin typeface="helvetica" panose="020B0604020202020204" pitchFamily="34" charset="0"/>
              </a:rPr>
              <a:t>公告土地現值及</a:t>
            </a:r>
            <a:r>
              <a:rPr lang="zh-TW" altLang="en-US" sz="2800" b="1" dirty="0" smtClean="0">
                <a:solidFill>
                  <a:srgbClr val="FF0000"/>
                </a:solidFill>
                <a:latin typeface="helvetica" panose="020B0604020202020204" pitchFamily="34" charset="0"/>
              </a:rPr>
              <a:t>房屋</a:t>
            </a:r>
            <a:endParaRPr lang="en-US" altLang="zh-TW" sz="2800" b="1" dirty="0" smtClean="0">
              <a:solidFill>
                <a:srgbClr val="FF0000"/>
              </a:solidFill>
              <a:latin typeface="helvetica" panose="020B0604020202020204" pitchFamily="34" charset="0"/>
            </a:endParaRPr>
          </a:p>
          <a:p>
            <a:pPr defTabSz="914400" fontAlgn="auto">
              <a:spcBef>
                <a:spcPts val="0"/>
              </a:spcBef>
              <a:spcAft>
                <a:spcPts val="0"/>
              </a:spcAft>
              <a:buClrTx/>
              <a:buSzTx/>
            </a:pPr>
            <a:r>
              <a:rPr lang="zh-TW" altLang="en-US" sz="2800" b="1" dirty="0">
                <a:solidFill>
                  <a:srgbClr val="FF0000"/>
                </a:solidFill>
                <a:latin typeface="helvetica" panose="020B0604020202020204" pitchFamily="34" charset="0"/>
              </a:rPr>
              <a:t> </a:t>
            </a:r>
            <a:r>
              <a:rPr lang="zh-TW" altLang="en-US" sz="2800" b="1" dirty="0" smtClean="0">
                <a:solidFill>
                  <a:srgbClr val="FF0000"/>
                </a:solidFill>
                <a:latin typeface="helvetica" panose="020B0604020202020204" pitchFamily="34" charset="0"/>
              </a:rPr>
              <a:t>              評定</a:t>
            </a:r>
            <a:r>
              <a:rPr lang="zh-TW" altLang="en-US" sz="2800" b="1" dirty="0">
                <a:solidFill>
                  <a:srgbClr val="FF0000"/>
                </a:solidFill>
                <a:latin typeface="helvetica" panose="020B0604020202020204" pitchFamily="34" charset="0"/>
              </a:rPr>
              <a:t>現值總額之比例</a:t>
            </a:r>
            <a:r>
              <a:rPr lang="zh-TW" altLang="en-US" sz="2800" dirty="0" smtClean="0">
                <a:solidFill>
                  <a:srgbClr val="141823"/>
                </a:solidFill>
                <a:latin typeface="helvetica" panose="020B0604020202020204" pitchFamily="34" charset="0"/>
              </a:rPr>
              <a:t>計算，歸屬於房屋之收入。</a:t>
            </a:r>
            <a:endParaRPr lang="en-US" altLang="zh-TW" sz="2800" dirty="0" smtClean="0">
              <a:solidFill>
                <a:srgbClr val="141823"/>
              </a:solidFill>
              <a:latin typeface="helvetica" panose="020B0604020202020204" pitchFamily="34" charset="0"/>
            </a:endParaRPr>
          </a:p>
          <a:p>
            <a:pPr defTabSz="914400" fontAlgn="auto">
              <a:spcBef>
                <a:spcPts val="0"/>
              </a:spcBef>
              <a:spcAft>
                <a:spcPts val="0"/>
              </a:spcAft>
              <a:buClrTx/>
              <a:buSzTx/>
            </a:pPr>
            <a:r>
              <a:rPr lang="zh-TW" altLang="en-US" sz="2800" dirty="0" smtClean="0">
                <a:solidFill>
                  <a:srgbClr val="141823"/>
                </a:solidFill>
                <a:latin typeface="helvetica" panose="020B0604020202020204" pitchFamily="34" charset="0"/>
              </a:rPr>
              <a:t>            </a:t>
            </a:r>
            <a:r>
              <a:rPr lang="en-US" altLang="zh-TW" sz="2800" dirty="0" smtClean="0">
                <a:solidFill>
                  <a:srgbClr val="141823"/>
                </a:solidFill>
                <a:latin typeface="helvetica" panose="020B0604020202020204" pitchFamily="34" charset="0"/>
              </a:rPr>
              <a:t>2.</a:t>
            </a:r>
            <a:r>
              <a:rPr lang="zh-TW" altLang="en-US" sz="2800" dirty="0">
                <a:solidFill>
                  <a:srgbClr val="141823"/>
                </a:solidFill>
                <a:latin typeface="helvetica" panose="020B0604020202020204" pitchFamily="34" charset="0"/>
              </a:rPr>
              <a:t>按</a:t>
            </a:r>
            <a:r>
              <a:rPr lang="zh-TW" altLang="en-US" sz="2800" dirty="0" smtClean="0">
                <a:solidFill>
                  <a:srgbClr val="141823"/>
                </a:solidFill>
                <a:latin typeface="helvetica" panose="020B0604020202020204" pitchFamily="34" charset="0"/>
              </a:rPr>
              <a:t>財政部每年核定之</a:t>
            </a:r>
            <a:r>
              <a:rPr lang="zh-TW" altLang="en-US" sz="2800" b="1" dirty="0" smtClean="0">
                <a:solidFill>
                  <a:srgbClr val="FF0000"/>
                </a:solidFill>
                <a:latin typeface="helvetica" panose="020B0604020202020204" pitchFamily="34" charset="0"/>
              </a:rPr>
              <a:t>「財產交易所得標準」</a:t>
            </a:r>
            <a:endParaRPr lang="en-US" altLang="zh-TW" sz="2800" b="1" dirty="0" smtClean="0">
              <a:solidFill>
                <a:srgbClr val="FF0000"/>
              </a:solidFill>
              <a:latin typeface="helvetica" panose="020B0604020202020204" pitchFamily="34" charset="0"/>
            </a:endParaRPr>
          </a:p>
          <a:p>
            <a:pPr defTabSz="914400" fontAlgn="auto">
              <a:spcBef>
                <a:spcPts val="0"/>
              </a:spcBef>
              <a:spcAft>
                <a:spcPts val="0"/>
              </a:spcAft>
              <a:buClrTx/>
              <a:buSzTx/>
            </a:pPr>
            <a:r>
              <a:rPr lang="zh-TW" altLang="en-US" sz="2800" b="1" dirty="0" smtClean="0">
                <a:solidFill>
                  <a:srgbClr val="FF0000"/>
                </a:solidFill>
                <a:latin typeface="helvetica" panose="020B0604020202020204" pitchFamily="34" charset="0"/>
              </a:rPr>
              <a:t>                ×房屋評定現值之百分比</a:t>
            </a:r>
            <a:r>
              <a:rPr lang="zh-TW" altLang="en-US" sz="2800" dirty="0" smtClean="0">
                <a:solidFill>
                  <a:srgbClr val="141823"/>
                </a:solidFill>
                <a:latin typeface="helvetica" panose="020B0604020202020204" pitchFamily="34" charset="0"/>
              </a:rPr>
              <a:t>計算</a:t>
            </a:r>
            <a:r>
              <a:rPr lang="zh-TW" altLang="en-US" sz="2800" dirty="0">
                <a:solidFill>
                  <a:srgbClr val="141823"/>
                </a:solidFill>
                <a:latin typeface="helvetica" panose="020B0604020202020204" pitchFamily="34" charset="0"/>
              </a:rPr>
              <a:t>。</a:t>
            </a:r>
            <a:endParaRPr lang="en-US" altLang="zh-TW" sz="2800" b="1" kern="0" dirty="0">
              <a:solidFill>
                <a:srgbClr val="000000"/>
              </a:solidFill>
              <a:latin typeface="新細明體" pitchFamily="18" charset="-120"/>
              <a:ea typeface="新細明體" pitchFamily="18" charset="-120"/>
            </a:endParaRPr>
          </a:p>
        </p:txBody>
      </p:sp>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zh-TW" altLang="en-US" sz="1800" b="0" i="0" u="none" strike="noStrike" kern="1200" cap="none" spc="0" normalizeH="0" baseline="0" noProof="0" dirty="0" smtClean="0">
              <a:ln>
                <a:noFill/>
              </a:ln>
              <a:solidFill>
                <a:srgbClr val="FFFFFF"/>
              </a:solidFill>
              <a:effectLst/>
              <a:uLnTx/>
              <a:uFillTx/>
              <a:latin typeface="Arial" charset="0"/>
              <a:ea typeface="+mn-ea"/>
              <a:cs typeface="Arial" charset="0"/>
            </a:endParaRPr>
          </a:p>
        </p:txBody>
      </p:sp>
      <p:grpSp>
        <p:nvGrpSpPr>
          <p:cNvPr id="3" name="Group 14"/>
          <p:cNvGrpSpPr>
            <a:grpSpLocks/>
          </p:cNvGrpSpPr>
          <p:nvPr/>
        </p:nvGrpSpPr>
        <p:grpSpPr bwMode="auto">
          <a:xfrm>
            <a:off x="935596" y="974414"/>
            <a:ext cx="7128792" cy="527014"/>
            <a:chOff x="1162" y="3793"/>
            <a:chExt cx="2404" cy="395"/>
          </a:xfrm>
        </p:grpSpPr>
        <p:sp>
          <p:nvSpPr>
            <p:cNvPr id="13"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4"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zh-TW" sz="3200" b="1" i="0" u="none" strike="noStrike" kern="1200" cap="none" spc="0" normalizeH="0" baseline="0" noProof="0" dirty="0">
                <a:ln>
                  <a:noFill/>
                </a:ln>
                <a:solidFill>
                  <a:srgbClr val="FFFFFF"/>
                </a:solidFill>
                <a:effectLst/>
                <a:uLnTx/>
                <a:uFillTx/>
                <a:latin typeface="Arial" pitchFamily="34" charset="0"/>
                <a:ea typeface="標楷體" pitchFamily="65" charset="-120"/>
                <a:cs typeface="Arial" pitchFamily="34" charset="0"/>
              </a:endParaRPr>
            </a:p>
          </p:txBody>
        </p:sp>
      </p:grpSp>
      <p:sp>
        <p:nvSpPr>
          <p:cNvPr id="15" name="矩形 14"/>
          <p:cNvSpPr/>
          <p:nvPr/>
        </p:nvSpPr>
        <p:spPr>
          <a:xfrm>
            <a:off x="395536" y="764704"/>
            <a:ext cx="2988840" cy="400110"/>
          </a:xfrm>
          <a:prstGeom prst="rect">
            <a:avLst/>
          </a:prstGeom>
        </p:spPr>
        <p:txBody>
          <a:bodyPr wrap="square">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zh-TW" altLang="en-US" sz="2000" b="0" i="0" u="none" strike="noStrike" kern="1200" cap="none" spc="0" normalizeH="0" baseline="0" noProof="0" dirty="0">
              <a:ln>
                <a:noFill/>
              </a:ln>
              <a:solidFill>
                <a:srgbClr val="000000"/>
              </a:solidFill>
              <a:effectLst/>
              <a:uLnTx/>
              <a:uFillTx/>
              <a:latin typeface="Arial" pitchFamily="34" charset="0"/>
              <a:ea typeface="新細明體" pitchFamily="18" charset="-120"/>
              <a:cs typeface="Arial" pitchFamily="34" charset="0"/>
            </a:endParaRPr>
          </a:p>
        </p:txBody>
      </p:sp>
      <p:sp>
        <p:nvSpPr>
          <p:cNvPr id="18" name="投影片編號版面配置區 5"/>
          <p:cNvSpPr txBox="1">
            <a:spLocks/>
          </p:cNvSpPr>
          <p:nvPr/>
        </p:nvSpPr>
        <p:spPr>
          <a:xfrm>
            <a:off x="7380312" y="662025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41</a:t>
            </a:fld>
            <a:endParaRPr kumimoji="0" lang="zh-TW" altLang="en-US" sz="105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1"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lvl="0" algn="ct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en-US" sz="4000" b="1" dirty="0">
                <a:ln>
                  <a:solidFill>
                    <a:srgbClr val="FF0000"/>
                  </a:solidFill>
                </a:ln>
              </a:rPr>
              <a:t>叁、所得稅 </a:t>
            </a:r>
            <a:r>
              <a:rPr lang="en-US" altLang="zh-TW" sz="4000" b="1" dirty="0">
                <a:ln>
                  <a:solidFill>
                    <a:srgbClr val="FF0000"/>
                  </a:solidFill>
                </a:ln>
              </a:rPr>
              <a:t>(</a:t>
            </a:r>
            <a:r>
              <a:rPr lang="zh-TW" altLang="zh-TW" sz="4000" b="1" dirty="0">
                <a:ln>
                  <a:solidFill>
                    <a:srgbClr val="FF0000"/>
                  </a:solidFill>
                </a:ln>
              </a:rPr>
              <a:t>房地合一</a:t>
            </a:r>
            <a:r>
              <a:rPr lang="en-US" altLang="zh-TW" sz="4000" b="1" dirty="0">
                <a:ln>
                  <a:solidFill>
                    <a:srgbClr val="FF0000"/>
                  </a:solidFill>
                </a:ln>
              </a:rPr>
              <a:t>)</a:t>
            </a:r>
            <a:endParaRPr lang="zh-TW" altLang="en-US" sz="4000" b="1" dirty="0">
              <a:ln>
                <a:solidFill>
                  <a:srgbClr val="FF0000"/>
                </a:solidFill>
              </a:ln>
              <a:latin typeface="微軟正黑體" pitchFamily="32" charset="-120"/>
              <a:ea typeface="微軟正黑體" pitchFamily="32" charset="-120"/>
            </a:endParaRPr>
          </a:p>
        </p:txBody>
      </p:sp>
      <p:sp>
        <p:nvSpPr>
          <p:cNvPr id="16" name="文字方塊 15"/>
          <p:cNvSpPr txBox="1"/>
          <p:nvPr/>
        </p:nvSpPr>
        <p:spPr>
          <a:xfrm>
            <a:off x="179512" y="1511796"/>
            <a:ext cx="8712968" cy="95410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lvl="0" defTabSz="914400" fontAlgn="auto">
              <a:spcBef>
                <a:spcPts val="0"/>
              </a:spcBef>
              <a:spcAft>
                <a:spcPts val="0"/>
              </a:spcAft>
              <a:buClrTx/>
              <a:buSzTx/>
              <a:defRPr/>
            </a:pPr>
            <a:r>
              <a:rPr lang="zh-TW" altLang="en-US" sz="2800" b="1" kern="0" dirty="0" smtClean="0">
                <a:solidFill>
                  <a:srgbClr val="3513FF"/>
                </a:solidFill>
                <a:latin typeface="微軟正黑體" panose="020B0604030504040204" pitchFamily="34" charset="-120"/>
                <a:ea typeface="微軟正黑體" panose="020B0604030504040204" pitchFamily="34" charset="-120"/>
                <a:cs typeface="Arial"/>
              </a:rPr>
              <a:t>個人出售</a:t>
            </a:r>
            <a:r>
              <a:rPr lang="zh-TW" altLang="en-US" sz="2800" b="1" kern="0" dirty="0">
                <a:solidFill>
                  <a:srgbClr val="3513FF"/>
                </a:solidFill>
                <a:latin typeface="微軟正黑體" panose="020B0604030504040204" pitchFamily="34" charset="-120"/>
                <a:ea typeface="微軟正黑體" panose="020B0604030504040204" pitchFamily="34" charset="-120"/>
                <a:cs typeface="Arial"/>
              </a:rPr>
              <a:t>房屋後，應</a:t>
            </a:r>
            <a:r>
              <a:rPr lang="zh-TW" altLang="en-US" sz="2800" b="1" kern="0" dirty="0" smtClean="0">
                <a:solidFill>
                  <a:srgbClr val="3513FF"/>
                </a:solidFill>
                <a:latin typeface="微軟正黑體" panose="020B0604030504040204" pitchFamily="34" charset="-120"/>
                <a:ea typeface="微軟正黑體" panose="020B0604030504040204" pitchFamily="34" charset="-120"/>
                <a:cs typeface="Arial"/>
              </a:rPr>
              <a:t>於隔年五月</a:t>
            </a:r>
            <a:r>
              <a:rPr lang="zh-TW" altLang="en-US" sz="2800" b="1" kern="0" dirty="0">
                <a:solidFill>
                  <a:srgbClr val="3513FF"/>
                </a:solidFill>
                <a:latin typeface="微軟正黑體" panose="020B0604030504040204" pitchFamily="34" charset="-120"/>
                <a:ea typeface="微軟正黑體" panose="020B0604030504040204" pitchFamily="34" charset="-120"/>
                <a:cs typeface="Arial"/>
              </a:rPr>
              <a:t>申報綜所稅「財產交易所得</a:t>
            </a:r>
            <a:r>
              <a:rPr lang="zh-TW" altLang="en-US" sz="2800" b="1" kern="0" dirty="0" smtClean="0">
                <a:solidFill>
                  <a:srgbClr val="3513FF"/>
                </a:solidFill>
                <a:latin typeface="微軟正黑體" panose="020B0604030504040204" pitchFamily="34" charset="-120"/>
                <a:ea typeface="微軟正黑體" panose="020B0604030504040204" pitchFamily="34" charset="-120"/>
                <a:cs typeface="Arial"/>
              </a:rPr>
              <a:t>」。有</a:t>
            </a:r>
            <a:r>
              <a:rPr lang="zh-TW" altLang="en-US" sz="2800" b="1" kern="0" dirty="0">
                <a:solidFill>
                  <a:srgbClr val="3513FF"/>
                </a:solidFill>
                <a:latin typeface="微軟正黑體" panose="020B0604030504040204" pitchFamily="34" charset="-120"/>
                <a:ea typeface="微軟正黑體" panose="020B0604030504040204" pitchFamily="34" charset="-120"/>
                <a:cs typeface="Arial"/>
              </a:rPr>
              <a:t>兩種計算方式，可以擇一申報</a:t>
            </a:r>
            <a:r>
              <a:rPr lang="zh-TW" altLang="en-US" sz="2800" b="1" kern="0" dirty="0" smtClean="0">
                <a:solidFill>
                  <a:srgbClr val="3513FF"/>
                </a:solidFill>
                <a:latin typeface="微軟正黑體" panose="020B0604030504040204" pitchFamily="34" charset="-120"/>
                <a:ea typeface="微軟正黑體" panose="020B0604030504040204" pitchFamily="34" charset="-120"/>
                <a:cs typeface="Arial"/>
              </a:rPr>
              <a:t>：</a:t>
            </a:r>
            <a:endParaRPr kumimoji="0" lang="en-US" altLang="zh-TW" sz="2800" b="1" i="0" u="none" strike="noStrike" kern="0" cap="none" spc="0" normalizeH="0" baseline="0" noProof="0" dirty="0">
              <a:ln>
                <a:noFill/>
              </a:ln>
              <a:solidFill>
                <a:srgbClr val="3513FF"/>
              </a:solidFill>
              <a:effectLst/>
              <a:uLnTx/>
              <a:uFillTx/>
              <a:latin typeface="微軟正黑體" panose="020B0604030504040204" pitchFamily="34" charset="-120"/>
              <a:ea typeface="微軟正黑體" panose="020B0604030504040204" pitchFamily="34" charset="-120"/>
              <a:cs typeface="Arial"/>
            </a:endParaRPr>
          </a:p>
        </p:txBody>
      </p:sp>
      <p:sp>
        <p:nvSpPr>
          <p:cNvPr id="4" name="矩形 3"/>
          <p:cNvSpPr/>
          <p:nvPr/>
        </p:nvSpPr>
        <p:spPr>
          <a:xfrm>
            <a:off x="755576" y="983732"/>
            <a:ext cx="6510992"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                          財產交易所得稅之</a:t>
            </a:r>
            <a:r>
              <a:rPr kumimoji="0" lang="zh-TW" altLang="en-US" sz="2400" b="1" i="0" u="none" strike="noStrike" kern="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舊制</a:t>
            </a:r>
            <a:endParaRPr kumimoji="0" lang="zh-TW" altLang="en-US" sz="1800" b="0" i="0" u="none" strike="noStrike" kern="0" cap="none" spc="0" normalizeH="0" baseline="0" noProof="0" dirty="0" smtClean="0">
              <a:ln>
                <a:noFill/>
              </a:ln>
              <a:solidFill>
                <a:sysClr val="windowText" lastClr="000000"/>
              </a:solidFill>
              <a:effectLst/>
              <a:uLnTx/>
              <a:uFillTx/>
            </a:endParaRPr>
          </a:p>
        </p:txBody>
      </p:sp>
      <p:sp>
        <p:nvSpPr>
          <p:cNvPr id="19" name="頁尾版面配置區 6"/>
          <p:cNvSpPr txBox="1">
            <a:spLocks/>
          </p:cNvSpPr>
          <p:nvPr/>
        </p:nvSpPr>
        <p:spPr>
          <a:xfrm>
            <a:off x="-82806" y="6666427"/>
            <a:ext cx="9144000" cy="260648"/>
          </a:xfrm>
          <a:prstGeom prst="rect">
            <a:avLst/>
          </a:prstGeom>
          <a:solidFill>
            <a:srgbClr val="C0504D">
              <a:lumMod val="50000"/>
            </a:srgbClr>
          </a:solidFill>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0" cap="none" spc="0" normalizeH="0" baseline="0" noProof="0" dirty="0" smtClean="0">
                <a:ln>
                  <a:noFill/>
                </a:ln>
                <a:solidFill>
                  <a:prstClr val="white"/>
                </a:solidFill>
                <a:effectLst/>
                <a:uLnTx/>
                <a:uFillTx/>
                <a:ea typeface="新細明體" panose="02020500000000000000" pitchFamily="18" charset="-120"/>
              </a:rPr>
              <a:t>                                 林秀銘                                                                                                                                                            </a:t>
            </a:r>
            <a:endParaRPr kumimoji="0" lang="zh-TW" altLang="en-US" sz="1050" b="0" i="0" u="none" strike="noStrike" kern="0" cap="none" spc="0" normalizeH="0" baseline="0" noProof="0" dirty="0">
              <a:ln>
                <a:noFill/>
              </a:ln>
              <a:solidFill>
                <a:prstClr val="white"/>
              </a:solidFill>
              <a:effectLst/>
              <a:uLnTx/>
              <a:uFillTx/>
              <a:ea typeface="新細明體" panose="02020500000000000000" pitchFamily="18" charset="-120"/>
            </a:endParaRPr>
          </a:p>
        </p:txBody>
      </p:sp>
    </p:spTree>
    <p:extLst>
      <p:ext uri="{BB962C8B-B14F-4D97-AF65-F5344CB8AC3E}">
        <p14:creationId xmlns:p14="http://schemas.microsoft.com/office/powerpoint/2010/main" val="2618499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nvPr>
        </p:nvGraphicFramePr>
        <p:xfrm>
          <a:off x="251520" y="476674"/>
          <a:ext cx="8784976" cy="6651620"/>
        </p:xfrm>
        <a:graphic>
          <a:graphicData uri="http://schemas.openxmlformats.org/drawingml/2006/table">
            <a:tbl>
              <a:tblPr firstRow="1" firstCol="1" bandRow="1">
                <a:tableStyleId>{5C22544A-7EE6-4342-B048-85BDC9FD1C3A}</a:tableStyleId>
              </a:tblPr>
              <a:tblGrid>
                <a:gridCol w="1038224">
                  <a:extLst>
                    <a:ext uri="{9D8B030D-6E8A-4147-A177-3AD203B41FA5}">
                      <a16:colId xmlns="" xmlns:a16="http://schemas.microsoft.com/office/drawing/2014/main" val="20000"/>
                    </a:ext>
                  </a:extLst>
                </a:gridCol>
                <a:gridCol w="2634184">
                  <a:extLst>
                    <a:ext uri="{9D8B030D-6E8A-4147-A177-3AD203B41FA5}">
                      <a16:colId xmlns="" xmlns:a16="http://schemas.microsoft.com/office/drawing/2014/main" val="20001"/>
                    </a:ext>
                  </a:extLst>
                </a:gridCol>
                <a:gridCol w="5112568">
                  <a:extLst>
                    <a:ext uri="{9D8B030D-6E8A-4147-A177-3AD203B41FA5}">
                      <a16:colId xmlns="" xmlns:a16="http://schemas.microsoft.com/office/drawing/2014/main" val="20002"/>
                    </a:ext>
                  </a:extLst>
                </a:gridCol>
              </a:tblGrid>
              <a:tr h="438003">
                <a:tc>
                  <a:txBody>
                    <a:bodyPr/>
                    <a:lstStyle/>
                    <a:p>
                      <a:pPr algn="ctr">
                        <a:spcAft>
                          <a:spcPts val="0"/>
                        </a:spcAft>
                      </a:pPr>
                      <a:r>
                        <a:rPr lang="zh-TW" sz="1200" kern="100" dirty="0">
                          <a:effectLst/>
                        </a:rPr>
                        <a:t>制度與項目</a:t>
                      </a:r>
                      <a:endParaRPr lang="zh-TW" sz="1200" kern="100" dirty="0">
                        <a:effectLst/>
                        <a:latin typeface="Calibri"/>
                        <a:ea typeface="新細明體"/>
                        <a:cs typeface="Times New Roman"/>
                      </a:endParaRPr>
                    </a:p>
                  </a:txBody>
                  <a:tcPr marL="44280" marR="44280" marT="0" marB="0" anchor="ctr"/>
                </a:tc>
                <a:tc>
                  <a:txBody>
                    <a:bodyPr/>
                    <a:lstStyle/>
                    <a:p>
                      <a:pPr>
                        <a:spcAft>
                          <a:spcPts val="0"/>
                        </a:spcAft>
                      </a:pPr>
                      <a:r>
                        <a:rPr lang="zh-TW" sz="1400" kern="100" dirty="0">
                          <a:solidFill>
                            <a:srgbClr val="FFFF00"/>
                          </a:solidFill>
                          <a:effectLst/>
                        </a:rPr>
                        <a:t>個人出售房屋之財產交易</a:t>
                      </a:r>
                      <a:r>
                        <a:rPr lang="zh-TW" sz="1400" kern="100" dirty="0" smtClean="0">
                          <a:solidFill>
                            <a:srgbClr val="FFFF00"/>
                          </a:solidFill>
                          <a:effectLst/>
                        </a:rPr>
                        <a:t>所得</a:t>
                      </a:r>
                      <a:endParaRPr lang="en-US" altLang="zh-TW" sz="1400" kern="100" dirty="0" smtClean="0">
                        <a:solidFill>
                          <a:srgbClr val="FFFF00"/>
                        </a:solidFill>
                        <a:effectLst/>
                      </a:endParaRPr>
                    </a:p>
                    <a:p>
                      <a:pPr algn="ctr">
                        <a:spcAft>
                          <a:spcPts val="0"/>
                        </a:spcAft>
                      </a:pPr>
                      <a:r>
                        <a:rPr lang="en-US" sz="1400" kern="100" dirty="0" smtClean="0">
                          <a:solidFill>
                            <a:srgbClr val="FFFF00"/>
                          </a:solidFill>
                          <a:effectLst/>
                        </a:rPr>
                        <a:t>(</a:t>
                      </a:r>
                      <a:r>
                        <a:rPr lang="zh-TW" sz="1400" kern="100" dirty="0">
                          <a:solidFill>
                            <a:srgbClr val="FFFF00"/>
                          </a:solidFill>
                          <a:effectLst/>
                        </a:rPr>
                        <a:t>舊制</a:t>
                      </a:r>
                      <a:r>
                        <a:rPr lang="en-US" sz="1400" kern="100" dirty="0">
                          <a:solidFill>
                            <a:srgbClr val="FFFF00"/>
                          </a:solidFill>
                          <a:effectLst/>
                        </a:rPr>
                        <a:t>)</a:t>
                      </a:r>
                      <a:endParaRPr lang="zh-TW" sz="1400" kern="100" dirty="0">
                        <a:solidFill>
                          <a:srgbClr val="FFFF00"/>
                        </a:solidFill>
                        <a:effectLst/>
                        <a:latin typeface="Calibri"/>
                        <a:ea typeface="新細明體"/>
                        <a:cs typeface="Times New Roman"/>
                      </a:endParaRPr>
                    </a:p>
                  </a:txBody>
                  <a:tcPr marL="44280" marR="44280" marT="0" marB="0" anchor="ctr"/>
                </a:tc>
                <a:tc>
                  <a:txBody>
                    <a:bodyPr/>
                    <a:lstStyle/>
                    <a:p>
                      <a:pPr algn="ctr">
                        <a:spcAft>
                          <a:spcPts val="0"/>
                        </a:spcAft>
                      </a:pPr>
                      <a:r>
                        <a:rPr lang="zh-TW" sz="1600" kern="100" dirty="0">
                          <a:solidFill>
                            <a:srgbClr val="FF0000"/>
                          </a:solidFill>
                          <a:effectLst/>
                        </a:rPr>
                        <a:t>個人房屋土地交易</a:t>
                      </a:r>
                      <a:r>
                        <a:rPr lang="zh-TW" sz="1600" kern="100" dirty="0" smtClean="0">
                          <a:solidFill>
                            <a:srgbClr val="FF0000"/>
                          </a:solidFill>
                          <a:effectLst/>
                        </a:rPr>
                        <a:t>所得稅</a:t>
                      </a:r>
                      <a:r>
                        <a:rPr lang="zh-TW" altLang="en-US" sz="1600" kern="100" dirty="0" smtClean="0">
                          <a:solidFill>
                            <a:srgbClr val="FF0000"/>
                          </a:solidFill>
                          <a:effectLst/>
                        </a:rPr>
                        <a:t>   </a:t>
                      </a:r>
                      <a:r>
                        <a:rPr lang="en-US" sz="1600" kern="100" dirty="0" smtClean="0">
                          <a:solidFill>
                            <a:srgbClr val="FF0000"/>
                          </a:solidFill>
                          <a:effectLst/>
                        </a:rPr>
                        <a:t>(</a:t>
                      </a:r>
                      <a:r>
                        <a:rPr lang="zh-TW" sz="1600" kern="100" dirty="0">
                          <a:solidFill>
                            <a:srgbClr val="FF0000"/>
                          </a:solidFill>
                          <a:effectLst/>
                        </a:rPr>
                        <a:t>新制</a:t>
                      </a:r>
                      <a:r>
                        <a:rPr lang="en-US" sz="1600" kern="100" dirty="0">
                          <a:solidFill>
                            <a:srgbClr val="FF0000"/>
                          </a:solidFill>
                          <a:effectLst/>
                        </a:rPr>
                        <a:t>)</a:t>
                      </a:r>
                      <a:endParaRPr lang="zh-TW" sz="1600" kern="100" dirty="0">
                        <a:solidFill>
                          <a:srgbClr val="FF0000"/>
                        </a:solidFill>
                        <a:effectLst/>
                        <a:latin typeface="Calibri"/>
                        <a:ea typeface="新細明體"/>
                        <a:cs typeface="Times New Roman"/>
                      </a:endParaRPr>
                    </a:p>
                  </a:txBody>
                  <a:tcPr marL="44280" marR="44280" marT="0" marB="0" anchor="ctr"/>
                </a:tc>
                <a:extLst>
                  <a:ext uri="{0D108BD9-81ED-4DB2-BD59-A6C34878D82A}">
                    <a16:rowId xmlns="" xmlns:a16="http://schemas.microsoft.com/office/drawing/2014/main" val="10000"/>
                  </a:ext>
                </a:extLst>
              </a:tr>
              <a:tr h="657004">
                <a:tc>
                  <a:txBody>
                    <a:bodyPr/>
                    <a:lstStyle/>
                    <a:p>
                      <a:pPr algn="just">
                        <a:spcAft>
                          <a:spcPts val="0"/>
                        </a:spcAft>
                      </a:pPr>
                      <a:r>
                        <a:rPr lang="en-US" sz="1200" kern="100" dirty="0">
                          <a:effectLst/>
                        </a:rPr>
                        <a:t>(</a:t>
                      </a:r>
                      <a:r>
                        <a:rPr lang="zh-TW" sz="1200" kern="100" dirty="0">
                          <a:effectLst/>
                        </a:rPr>
                        <a:t>一</a:t>
                      </a:r>
                      <a:r>
                        <a:rPr lang="en-US" sz="1200" kern="100" dirty="0" smtClean="0">
                          <a:effectLst/>
                        </a:rPr>
                        <a:t>)</a:t>
                      </a:r>
                      <a:r>
                        <a:rPr lang="zh-TW" sz="1200" kern="100" dirty="0" smtClean="0">
                          <a:effectLst/>
                        </a:rPr>
                        <a:t>稅制</a:t>
                      </a:r>
                      <a:r>
                        <a:rPr lang="zh-TW" sz="1200" kern="100" dirty="0">
                          <a:effectLst/>
                        </a:rPr>
                        <a:t>目的</a:t>
                      </a:r>
                      <a:endParaRPr lang="zh-TW" sz="1200" kern="100" dirty="0">
                        <a:effectLst/>
                        <a:latin typeface="Calibri"/>
                        <a:ea typeface="新細明體"/>
                        <a:cs typeface="Times New Roman"/>
                      </a:endParaRPr>
                    </a:p>
                  </a:txBody>
                  <a:tcPr marL="44280" marR="44280" marT="0" marB="0" anchor="ctr"/>
                </a:tc>
                <a:tc>
                  <a:txBody>
                    <a:bodyPr/>
                    <a:lstStyle/>
                    <a:p>
                      <a:pPr>
                        <a:spcAft>
                          <a:spcPts val="0"/>
                        </a:spcAft>
                      </a:pPr>
                      <a:r>
                        <a:rPr lang="zh-TW" altLang="zh-TW" sz="1400" kern="100" dirty="0" smtClean="0">
                          <a:effectLst/>
                          <a:latin typeface="Times New Roman" panose="02020603050405020304" pitchFamily="18" charset="0"/>
                          <a:ea typeface="+mn-ea"/>
                        </a:rPr>
                        <a:t>於房地交易時，土地僅課徵土地增值稅，土地部分免納所得稅。</a:t>
                      </a:r>
                      <a:r>
                        <a:rPr lang="zh-TW" altLang="zh-TW" sz="1400" kern="100" dirty="0" smtClean="0">
                          <a:effectLst/>
                          <a:ea typeface="+mn-ea"/>
                          <a:cs typeface="Times New Roman" panose="02020603050405020304" pitchFamily="18" charset="0"/>
                        </a:rPr>
                        <a:t>房屋部分應核實申報財產交易所得稅或依評定價格課徵財財交易所得稅</a:t>
                      </a:r>
                      <a:endParaRPr lang="zh-TW" sz="1400" b="1" kern="100" dirty="0">
                        <a:solidFill>
                          <a:srgbClr val="FF0000"/>
                        </a:solidFill>
                        <a:effectLst/>
                        <a:latin typeface="Calibri"/>
                        <a:ea typeface="新細明體"/>
                        <a:cs typeface="Times New Roman"/>
                      </a:endParaRPr>
                    </a:p>
                  </a:txBody>
                  <a:tcPr marL="44280" marR="44280" marT="0" marB="0" anchor="ctr"/>
                </a:tc>
                <a:tc>
                  <a:txBody>
                    <a:bodyPr/>
                    <a:lstStyle/>
                    <a:p>
                      <a:pPr>
                        <a:spcAft>
                          <a:spcPts val="0"/>
                        </a:spcAft>
                      </a:pPr>
                      <a:r>
                        <a:rPr lang="zh-TW" sz="1400" kern="100" dirty="0">
                          <a:effectLst/>
                        </a:rPr>
                        <a:t>於房屋及土地出售時，計算房地全部實際獲利，減除已課徵土地增值稅的土地漲價總數額後，</a:t>
                      </a:r>
                      <a:r>
                        <a:rPr lang="zh-TW" sz="1400" kern="100" dirty="0" smtClean="0">
                          <a:effectLst/>
                        </a:rPr>
                        <a:t>就</a:t>
                      </a:r>
                      <a:r>
                        <a:rPr lang="zh-TW" altLang="en-US" sz="1400" kern="100" dirty="0" smtClean="0">
                          <a:effectLst/>
                        </a:rPr>
                        <a:t>所得</a:t>
                      </a:r>
                      <a:r>
                        <a:rPr lang="zh-TW" sz="1400" kern="100" dirty="0" smtClean="0">
                          <a:effectLst/>
                        </a:rPr>
                        <a:t>部分</a:t>
                      </a:r>
                      <a:r>
                        <a:rPr lang="zh-TW" altLang="en-US" sz="1400" kern="100" dirty="0" smtClean="0">
                          <a:effectLst/>
                        </a:rPr>
                        <a:t>納稅申報</a:t>
                      </a:r>
                      <a:endParaRPr lang="zh-TW" sz="1400" kern="100" dirty="0">
                        <a:effectLst/>
                        <a:latin typeface="Calibri"/>
                        <a:ea typeface="新細明體"/>
                        <a:cs typeface="Times New Roman"/>
                      </a:endParaRPr>
                    </a:p>
                  </a:txBody>
                  <a:tcPr marL="44280" marR="44280" marT="0" marB="0" anchor="ctr"/>
                </a:tc>
                <a:extLst>
                  <a:ext uri="{0D108BD9-81ED-4DB2-BD59-A6C34878D82A}">
                    <a16:rowId xmlns="" xmlns:a16="http://schemas.microsoft.com/office/drawing/2014/main" val="10001"/>
                  </a:ext>
                </a:extLst>
              </a:tr>
              <a:tr h="1095007">
                <a:tc>
                  <a:txBody>
                    <a:bodyPr/>
                    <a:lstStyle/>
                    <a:p>
                      <a:pPr algn="just">
                        <a:spcAft>
                          <a:spcPts val="0"/>
                        </a:spcAft>
                      </a:pPr>
                      <a:r>
                        <a:rPr lang="en-US" sz="1200" kern="100" dirty="0">
                          <a:effectLst/>
                        </a:rPr>
                        <a:t>(</a:t>
                      </a:r>
                      <a:r>
                        <a:rPr lang="zh-TW" sz="1200" kern="100" dirty="0">
                          <a:effectLst/>
                        </a:rPr>
                        <a:t>二</a:t>
                      </a:r>
                      <a:r>
                        <a:rPr lang="en-US" sz="1200" kern="100" dirty="0" smtClean="0">
                          <a:effectLst/>
                        </a:rPr>
                        <a:t>)</a:t>
                      </a:r>
                      <a:r>
                        <a:rPr lang="zh-TW" sz="1200" kern="100" dirty="0" smtClean="0">
                          <a:effectLst/>
                        </a:rPr>
                        <a:t>課稅</a:t>
                      </a:r>
                      <a:r>
                        <a:rPr lang="zh-TW" sz="1200" kern="100" dirty="0">
                          <a:effectLst/>
                        </a:rPr>
                        <a:t>範圍</a:t>
                      </a:r>
                      <a:endParaRPr lang="zh-TW" sz="1200" kern="100" dirty="0">
                        <a:effectLst/>
                        <a:latin typeface="Calibri"/>
                        <a:ea typeface="新細明體"/>
                        <a:cs typeface="Times New Roman"/>
                      </a:endParaRPr>
                    </a:p>
                  </a:txBody>
                  <a:tcPr marL="44280" marR="44280" marT="0" marB="0" anchor="ctr"/>
                </a:tc>
                <a:tc>
                  <a:txBody>
                    <a:bodyPr/>
                    <a:lstStyle/>
                    <a:p>
                      <a:pPr algn="just">
                        <a:spcAft>
                          <a:spcPts val="0"/>
                        </a:spcAft>
                      </a:pPr>
                      <a:r>
                        <a:rPr lang="en-US" sz="1400" kern="100" dirty="0">
                          <a:effectLst/>
                        </a:rPr>
                        <a:t>1.</a:t>
                      </a:r>
                      <a:r>
                        <a:rPr lang="zh-TW" sz="1400" kern="100" dirty="0">
                          <a:effectLst/>
                        </a:rPr>
                        <a:t>房屋</a:t>
                      </a:r>
                      <a:r>
                        <a:rPr lang="en-US" sz="1400" kern="100" dirty="0">
                          <a:effectLst/>
                        </a:rPr>
                        <a:t>:</a:t>
                      </a:r>
                      <a:r>
                        <a:rPr lang="zh-TW" sz="1400" kern="100" dirty="0">
                          <a:effectLst/>
                        </a:rPr>
                        <a:t>依</a:t>
                      </a:r>
                      <a:r>
                        <a:rPr lang="zh-TW" sz="1400" kern="100" dirty="0">
                          <a:solidFill>
                            <a:srgbClr val="FF0000"/>
                          </a:solidFill>
                          <a:effectLst/>
                        </a:rPr>
                        <a:t>房屋評定價格</a:t>
                      </a:r>
                      <a:r>
                        <a:rPr lang="zh-TW" sz="1400" kern="100" dirty="0">
                          <a:effectLst/>
                        </a:rPr>
                        <a:t>計算交易所得課稅</a:t>
                      </a:r>
                    </a:p>
                    <a:p>
                      <a:pPr algn="just">
                        <a:spcAft>
                          <a:spcPts val="0"/>
                        </a:spcAft>
                      </a:pPr>
                      <a:r>
                        <a:rPr lang="en-US" sz="1400" kern="100" dirty="0">
                          <a:effectLst/>
                        </a:rPr>
                        <a:t>2.</a:t>
                      </a:r>
                      <a:r>
                        <a:rPr lang="zh-TW" sz="1400" kern="100" dirty="0">
                          <a:effectLst/>
                        </a:rPr>
                        <a:t>土地</a:t>
                      </a:r>
                      <a:r>
                        <a:rPr lang="en-US" sz="1400" kern="100" dirty="0">
                          <a:effectLst/>
                        </a:rPr>
                        <a:t>:</a:t>
                      </a:r>
                      <a:r>
                        <a:rPr lang="zh-TW" sz="1400" b="1" kern="100" dirty="0">
                          <a:solidFill>
                            <a:srgbClr val="FF3300"/>
                          </a:solidFill>
                          <a:effectLst/>
                        </a:rPr>
                        <a:t>免納所得稅</a:t>
                      </a:r>
                      <a:endParaRPr lang="zh-TW" sz="1400" b="1" kern="100" dirty="0">
                        <a:solidFill>
                          <a:srgbClr val="FF3300"/>
                        </a:solidFill>
                        <a:effectLst/>
                        <a:latin typeface="Calibri"/>
                        <a:ea typeface="新細明體"/>
                        <a:cs typeface="Times New Roman"/>
                      </a:endParaRPr>
                    </a:p>
                  </a:txBody>
                  <a:tcPr marL="44280" marR="44280" marT="0" marB="0" anchor="ctr"/>
                </a:tc>
                <a:tc>
                  <a:txBody>
                    <a:bodyPr/>
                    <a:lstStyle/>
                    <a:p>
                      <a:pPr marL="85090" indent="-85090">
                        <a:spcAft>
                          <a:spcPts val="0"/>
                        </a:spcAft>
                      </a:pPr>
                      <a:r>
                        <a:rPr lang="en-US" sz="1400" kern="100" dirty="0">
                          <a:effectLst/>
                        </a:rPr>
                        <a:t>1.</a:t>
                      </a:r>
                      <a:r>
                        <a:rPr lang="zh-TW" sz="1400" kern="100" dirty="0">
                          <a:effectLst/>
                        </a:rPr>
                        <a:t>自</a:t>
                      </a:r>
                      <a:r>
                        <a:rPr lang="en-US" sz="1400" kern="100" dirty="0">
                          <a:effectLst/>
                        </a:rPr>
                        <a:t>105</a:t>
                      </a:r>
                      <a:r>
                        <a:rPr lang="zh-TW" sz="1400" kern="100" dirty="0">
                          <a:effectLst/>
                        </a:rPr>
                        <a:t>年</a:t>
                      </a:r>
                      <a:r>
                        <a:rPr lang="en-US" sz="1400" kern="100" dirty="0">
                          <a:effectLst/>
                        </a:rPr>
                        <a:t>1</a:t>
                      </a:r>
                      <a:r>
                        <a:rPr lang="zh-TW" sz="1400" kern="100" dirty="0">
                          <a:effectLst/>
                        </a:rPr>
                        <a:t>月</a:t>
                      </a:r>
                      <a:r>
                        <a:rPr lang="en-US" sz="1400" kern="100" dirty="0">
                          <a:effectLst/>
                        </a:rPr>
                        <a:t>1</a:t>
                      </a:r>
                      <a:r>
                        <a:rPr lang="zh-TW" sz="1400" kern="100" dirty="0">
                          <a:effectLst/>
                        </a:rPr>
                        <a:t>日起交易下列房屋土地者，所得合一案實價課稅：</a:t>
                      </a:r>
                    </a:p>
                    <a:p>
                      <a:pPr marL="266700" indent="-266700">
                        <a:spcAft>
                          <a:spcPts val="0"/>
                        </a:spcAft>
                      </a:pPr>
                      <a:r>
                        <a:rPr lang="en-US" sz="1400" kern="100" dirty="0">
                          <a:effectLst/>
                        </a:rPr>
                        <a:t> (1)103</a:t>
                      </a:r>
                      <a:r>
                        <a:rPr lang="zh-TW" sz="1400" kern="100" dirty="0">
                          <a:effectLst/>
                        </a:rPr>
                        <a:t>年</a:t>
                      </a:r>
                      <a:r>
                        <a:rPr lang="en-US" sz="1400" kern="100" dirty="0">
                          <a:effectLst/>
                        </a:rPr>
                        <a:t>1</a:t>
                      </a:r>
                      <a:r>
                        <a:rPr lang="zh-TW" sz="1400" kern="100" dirty="0">
                          <a:effectLst/>
                        </a:rPr>
                        <a:t>月</a:t>
                      </a:r>
                      <a:r>
                        <a:rPr lang="en-US" sz="1400" kern="100" dirty="0">
                          <a:effectLst/>
                        </a:rPr>
                        <a:t>2</a:t>
                      </a:r>
                      <a:r>
                        <a:rPr lang="zh-TW" sz="1400" kern="100" dirty="0">
                          <a:effectLst/>
                        </a:rPr>
                        <a:t>日以後取得</a:t>
                      </a:r>
                      <a:r>
                        <a:rPr lang="zh-TW" sz="1400" kern="100" dirty="0" smtClean="0">
                          <a:effectLst/>
                        </a:rPr>
                        <a:t>，</a:t>
                      </a:r>
                      <a:r>
                        <a:rPr lang="zh-TW" altLang="en-US" sz="1400" kern="100" dirty="0" smtClean="0">
                          <a:effectLst/>
                        </a:rPr>
                        <a:t>其</a:t>
                      </a:r>
                      <a:r>
                        <a:rPr lang="zh-TW" sz="1400" kern="100" dirty="0" smtClean="0">
                          <a:effectLst/>
                        </a:rPr>
                        <a:t>持有</a:t>
                      </a:r>
                      <a:r>
                        <a:rPr lang="zh-TW" sz="1400" kern="100" dirty="0">
                          <a:effectLst/>
                        </a:rPr>
                        <a:t>期間</a:t>
                      </a:r>
                      <a:r>
                        <a:rPr lang="en-US" sz="1400" kern="100" dirty="0">
                          <a:effectLst/>
                        </a:rPr>
                        <a:t>2</a:t>
                      </a:r>
                      <a:r>
                        <a:rPr lang="zh-TW" sz="1400" kern="100" dirty="0">
                          <a:effectLst/>
                        </a:rPr>
                        <a:t>年以內。</a:t>
                      </a:r>
                    </a:p>
                    <a:p>
                      <a:pPr>
                        <a:spcAft>
                          <a:spcPts val="0"/>
                        </a:spcAft>
                      </a:pPr>
                      <a:r>
                        <a:rPr lang="en-US" sz="1400" kern="100" dirty="0">
                          <a:effectLst/>
                        </a:rPr>
                        <a:t> (2)105</a:t>
                      </a:r>
                      <a:r>
                        <a:rPr lang="zh-TW" sz="1400" kern="100" dirty="0">
                          <a:effectLst/>
                        </a:rPr>
                        <a:t>年</a:t>
                      </a:r>
                      <a:r>
                        <a:rPr lang="en-US" sz="1400" kern="100" dirty="0">
                          <a:effectLst/>
                        </a:rPr>
                        <a:t>1</a:t>
                      </a:r>
                      <a:r>
                        <a:rPr lang="zh-TW" sz="1400" kern="100" dirty="0">
                          <a:effectLst/>
                        </a:rPr>
                        <a:t>月</a:t>
                      </a:r>
                      <a:r>
                        <a:rPr lang="en-US" sz="1400" kern="100" dirty="0">
                          <a:effectLst/>
                        </a:rPr>
                        <a:t>1</a:t>
                      </a:r>
                      <a:r>
                        <a:rPr lang="zh-TW" sz="1400" kern="100" dirty="0">
                          <a:effectLst/>
                        </a:rPr>
                        <a:t>日以後取得。</a:t>
                      </a:r>
                    </a:p>
                    <a:p>
                      <a:pPr marL="85090" indent="-85090">
                        <a:spcAft>
                          <a:spcPts val="0"/>
                        </a:spcAft>
                      </a:pPr>
                      <a:r>
                        <a:rPr lang="en-US" sz="1400" kern="100" dirty="0">
                          <a:effectLst/>
                        </a:rPr>
                        <a:t>2.105</a:t>
                      </a:r>
                      <a:r>
                        <a:rPr lang="zh-TW" sz="1400" kern="100" dirty="0">
                          <a:effectLst/>
                        </a:rPr>
                        <a:t>年</a:t>
                      </a:r>
                      <a:r>
                        <a:rPr lang="en-US" sz="1400" kern="100" dirty="0">
                          <a:effectLst/>
                        </a:rPr>
                        <a:t>1</a:t>
                      </a:r>
                      <a:r>
                        <a:rPr lang="zh-TW" sz="1400" kern="100" dirty="0">
                          <a:effectLst/>
                        </a:rPr>
                        <a:t>月</a:t>
                      </a:r>
                      <a:r>
                        <a:rPr lang="en-US" sz="1400" kern="100" dirty="0">
                          <a:effectLst/>
                        </a:rPr>
                        <a:t>1</a:t>
                      </a:r>
                      <a:r>
                        <a:rPr lang="zh-TW" sz="1400" kern="100" dirty="0">
                          <a:effectLst/>
                        </a:rPr>
                        <a:t>日起起取得已設定地上權方式的房屋使用權</a:t>
                      </a:r>
                      <a:r>
                        <a:rPr lang="zh-TW" sz="1400" kern="100" dirty="0" smtClean="0">
                          <a:effectLst/>
                        </a:rPr>
                        <a:t>：</a:t>
                      </a:r>
                      <a:r>
                        <a:rPr lang="en-US" altLang="zh-TW" sz="1400" kern="100" dirty="0" smtClean="0">
                          <a:solidFill>
                            <a:srgbClr val="FF0000"/>
                          </a:solidFill>
                          <a:effectLst/>
                        </a:rPr>
                        <a:t>(</a:t>
                      </a:r>
                      <a:r>
                        <a:rPr lang="zh-TW" sz="1400" kern="100" dirty="0" smtClean="0">
                          <a:solidFill>
                            <a:srgbClr val="FF0000"/>
                          </a:solidFill>
                          <a:effectLst/>
                        </a:rPr>
                        <a:t>視</a:t>
                      </a:r>
                      <a:r>
                        <a:rPr lang="zh-TW" altLang="en-US" sz="1400" kern="100" dirty="0" smtClean="0">
                          <a:solidFill>
                            <a:srgbClr val="FF0000"/>
                          </a:solidFill>
                          <a:effectLst/>
                        </a:rPr>
                        <a:t>同</a:t>
                      </a:r>
                      <a:r>
                        <a:rPr lang="zh-TW" sz="1400" kern="100" dirty="0" smtClean="0">
                          <a:solidFill>
                            <a:srgbClr val="FF0000"/>
                          </a:solidFill>
                          <a:effectLst/>
                        </a:rPr>
                        <a:t>房屋交易</a:t>
                      </a:r>
                      <a:r>
                        <a:rPr lang="en-US" altLang="zh-TW" sz="1400" kern="100" dirty="0" smtClean="0">
                          <a:solidFill>
                            <a:srgbClr val="FF0000"/>
                          </a:solidFill>
                          <a:effectLst/>
                        </a:rPr>
                        <a:t>)</a:t>
                      </a:r>
                      <a:r>
                        <a:rPr lang="zh-TW" sz="1400" kern="100" dirty="0" smtClean="0">
                          <a:effectLst/>
                        </a:rPr>
                        <a:t>課</a:t>
                      </a:r>
                      <a:r>
                        <a:rPr lang="zh-TW" sz="1400" kern="100" dirty="0">
                          <a:effectLst/>
                        </a:rPr>
                        <a:t>徵所得稅。</a:t>
                      </a:r>
                      <a:endParaRPr lang="zh-TW" sz="1400" kern="100" dirty="0">
                        <a:effectLst/>
                        <a:latin typeface="Calibri"/>
                        <a:ea typeface="新細明體"/>
                        <a:cs typeface="Times New Roman"/>
                      </a:endParaRPr>
                    </a:p>
                  </a:txBody>
                  <a:tcPr marL="44280" marR="44280" marT="0" marB="0" anchor="ctr"/>
                </a:tc>
                <a:extLst>
                  <a:ext uri="{0D108BD9-81ED-4DB2-BD59-A6C34878D82A}">
                    <a16:rowId xmlns="" xmlns:a16="http://schemas.microsoft.com/office/drawing/2014/main" val="10002"/>
                  </a:ext>
                </a:extLst>
              </a:tr>
              <a:tr h="64054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00" dirty="0">
                          <a:effectLst/>
                        </a:rPr>
                        <a:t>(</a:t>
                      </a:r>
                      <a:r>
                        <a:rPr lang="zh-TW" sz="1200" kern="100" dirty="0">
                          <a:effectLst/>
                        </a:rPr>
                        <a:t>三</a:t>
                      </a:r>
                      <a:r>
                        <a:rPr lang="en-US" sz="1200" kern="100" dirty="0" smtClean="0">
                          <a:effectLst/>
                        </a:rPr>
                        <a:t>)</a:t>
                      </a:r>
                      <a:r>
                        <a:rPr lang="en-US" altLang="zh-TW" sz="1200" kern="100" dirty="0" smtClean="0">
                          <a:effectLst/>
                        </a:rPr>
                        <a:t> (</a:t>
                      </a:r>
                      <a:r>
                        <a:rPr lang="zh-TW" altLang="zh-TW" sz="1200" kern="100" dirty="0" smtClean="0">
                          <a:effectLst/>
                        </a:rPr>
                        <a:t>稅基</a:t>
                      </a:r>
                      <a:r>
                        <a:rPr lang="en-US" altLang="zh-TW" sz="1200" kern="100" dirty="0" smtClean="0">
                          <a:effectLst/>
                        </a:rPr>
                        <a:t>)</a:t>
                      </a:r>
                      <a:endParaRPr lang="zh-TW" altLang="zh-TW" sz="1200" kern="100" dirty="0" smtClean="0">
                        <a:effectLst/>
                        <a:latin typeface="+mn-lt"/>
                        <a:ea typeface="+mn-ea"/>
                        <a:cs typeface="Times New Roman"/>
                      </a:endParaRPr>
                    </a:p>
                    <a:p>
                      <a:pPr algn="just">
                        <a:spcAft>
                          <a:spcPts val="0"/>
                        </a:spcAft>
                      </a:pPr>
                      <a:r>
                        <a:rPr lang="zh-TW" sz="1200" kern="100" dirty="0" smtClean="0">
                          <a:effectLst/>
                        </a:rPr>
                        <a:t>課稅所得</a:t>
                      </a:r>
                      <a:endParaRPr lang="en-US" altLang="zh-TW" sz="1200" kern="100" dirty="0" smtClean="0">
                        <a:effectLst/>
                      </a:endParaRPr>
                    </a:p>
                  </a:txBody>
                  <a:tcPr marL="44280" marR="44280" marT="0" marB="0" anchor="ctr"/>
                </a:tc>
                <a:tc>
                  <a:txBody>
                    <a:bodyPr/>
                    <a:lstStyle/>
                    <a:p>
                      <a:pPr algn="just">
                        <a:spcAft>
                          <a:spcPts val="0"/>
                        </a:spcAft>
                      </a:pPr>
                      <a:r>
                        <a:rPr lang="zh-TW" sz="1400" kern="100" dirty="0">
                          <a:effectLst/>
                        </a:rPr>
                        <a:t>房屋收入</a:t>
                      </a:r>
                      <a:r>
                        <a:rPr lang="en-US" sz="1400" kern="100" dirty="0">
                          <a:effectLst/>
                        </a:rPr>
                        <a:t>-</a:t>
                      </a:r>
                      <a:r>
                        <a:rPr lang="zh-TW" sz="1400" kern="100" dirty="0">
                          <a:effectLst/>
                        </a:rPr>
                        <a:t>成本</a:t>
                      </a:r>
                      <a:r>
                        <a:rPr lang="en-US" sz="1400" kern="100" dirty="0">
                          <a:effectLst/>
                        </a:rPr>
                        <a:t>-</a:t>
                      </a:r>
                      <a:r>
                        <a:rPr lang="zh-TW" sz="1400" kern="100" dirty="0">
                          <a:effectLst/>
                        </a:rPr>
                        <a:t>費用</a:t>
                      </a:r>
                      <a:endParaRPr lang="zh-TW" sz="1400" kern="100" dirty="0">
                        <a:effectLst/>
                        <a:latin typeface="Calibri"/>
                        <a:ea typeface="新細明體"/>
                        <a:cs typeface="Times New Roman"/>
                      </a:endParaRPr>
                    </a:p>
                  </a:txBody>
                  <a:tcPr marL="44280" marR="44280" marT="0" marB="0" anchor="ctr"/>
                </a:tc>
                <a:tc>
                  <a:txBody>
                    <a:bodyPr/>
                    <a:lstStyle/>
                    <a:p>
                      <a:pPr>
                        <a:spcAft>
                          <a:spcPts val="0"/>
                        </a:spcAft>
                      </a:pPr>
                      <a:r>
                        <a:rPr lang="zh-TW" sz="1400" kern="100" dirty="0">
                          <a:effectLst/>
                        </a:rPr>
                        <a:t>房地收入</a:t>
                      </a:r>
                      <a:r>
                        <a:rPr lang="en-US" sz="1400" kern="100" dirty="0">
                          <a:effectLst/>
                        </a:rPr>
                        <a:t>-</a:t>
                      </a:r>
                      <a:r>
                        <a:rPr lang="zh-TW" sz="1400" kern="100" dirty="0">
                          <a:effectLst/>
                        </a:rPr>
                        <a:t>成本</a:t>
                      </a:r>
                      <a:r>
                        <a:rPr lang="en-US" sz="1400" kern="100" dirty="0">
                          <a:effectLst/>
                        </a:rPr>
                        <a:t>-</a:t>
                      </a:r>
                      <a:r>
                        <a:rPr lang="zh-TW" sz="1400" kern="100" dirty="0">
                          <a:effectLst/>
                        </a:rPr>
                        <a:t>費用</a:t>
                      </a:r>
                      <a:r>
                        <a:rPr lang="en-US" sz="1400" kern="100" dirty="0">
                          <a:effectLst/>
                        </a:rPr>
                        <a:t>-</a:t>
                      </a:r>
                      <a:r>
                        <a:rPr lang="zh-TW" sz="1400" kern="100" dirty="0">
                          <a:effectLst/>
                        </a:rPr>
                        <a:t>依土地稅法</a:t>
                      </a:r>
                      <a:r>
                        <a:rPr lang="zh-TW" sz="1400" kern="100" dirty="0" smtClean="0">
                          <a:effectLst/>
                        </a:rPr>
                        <a:t>計算</a:t>
                      </a:r>
                      <a:r>
                        <a:rPr lang="zh-TW" altLang="en-US" sz="1400" kern="100" dirty="0" smtClean="0">
                          <a:effectLst/>
                        </a:rPr>
                        <a:t>之</a:t>
                      </a:r>
                      <a:r>
                        <a:rPr lang="zh-TW" sz="1400" b="1" kern="100" dirty="0" smtClean="0">
                          <a:solidFill>
                            <a:srgbClr val="FF0000"/>
                          </a:solidFill>
                          <a:effectLst/>
                        </a:rPr>
                        <a:t>土地</a:t>
                      </a:r>
                      <a:r>
                        <a:rPr lang="zh-TW" sz="1400" b="1" kern="100" dirty="0">
                          <a:solidFill>
                            <a:srgbClr val="FF0000"/>
                          </a:solidFill>
                          <a:effectLst/>
                        </a:rPr>
                        <a:t>漲價總數額</a:t>
                      </a:r>
                      <a:endParaRPr lang="zh-TW" sz="1400" b="1" kern="100" dirty="0">
                        <a:solidFill>
                          <a:srgbClr val="FF0000"/>
                        </a:solidFill>
                        <a:effectLst/>
                        <a:latin typeface="Calibri"/>
                        <a:ea typeface="新細明體"/>
                        <a:cs typeface="Times New Roman"/>
                      </a:endParaRPr>
                    </a:p>
                  </a:txBody>
                  <a:tcPr marL="44280" marR="44280" marT="0" marB="0" anchor="ctr"/>
                </a:tc>
                <a:extLst>
                  <a:ext uri="{0D108BD9-81ED-4DB2-BD59-A6C34878D82A}">
                    <a16:rowId xmlns="" xmlns:a16="http://schemas.microsoft.com/office/drawing/2014/main" val="10003"/>
                  </a:ext>
                </a:extLst>
              </a:tr>
              <a:tr h="2880320">
                <a:tc>
                  <a:txBody>
                    <a:bodyPr/>
                    <a:lstStyle/>
                    <a:p>
                      <a:pPr algn="just">
                        <a:spcAft>
                          <a:spcPts val="0"/>
                        </a:spcAft>
                      </a:pPr>
                      <a:r>
                        <a:rPr lang="en-US" sz="1200" kern="100" dirty="0">
                          <a:effectLst/>
                        </a:rPr>
                        <a:t>(</a:t>
                      </a:r>
                      <a:r>
                        <a:rPr lang="zh-TW" sz="1200" kern="100" dirty="0">
                          <a:effectLst/>
                        </a:rPr>
                        <a:t>四</a:t>
                      </a:r>
                      <a:r>
                        <a:rPr lang="en-US" sz="1200" kern="100" dirty="0">
                          <a:effectLst/>
                        </a:rPr>
                        <a:t>)</a:t>
                      </a:r>
                      <a:r>
                        <a:rPr lang="zh-TW" sz="1200" kern="100" dirty="0">
                          <a:effectLst/>
                        </a:rPr>
                        <a:t>稅率</a:t>
                      </a:r>
                      <a:endParaRPr lang="zh-TW" sz="1200" kern="100" dirty="0">
                        <a:effectLst/>
                        <a:latin typeface="Calibri"/>
                        <a:ea typeface="新細明體"/>
                        <a:cs typeface="Times New Roman"/>
                      </a:endParaRPr>
                    </a:p>
                  </a:txBody>
                  <a:tcPr marL="44280" marR="44280" marT="0" marB="0" anchor="ctr"/>
                </a:tc>
                <a:tc>
                  <a:txBody>
                    <a:bodyPr/>
                    <a:lstStyle/>
                    <a:p>
                      <a:pPr algn="just">
                        <a:spcAft>
                          <a:spcPts val="0"/>
                        </a:spcAft>
                      </a:pPr>
                      <a:r>
                        <a:rPr lang="en-US" sz="1400" kern="100" dirty="0">
                          <a:effectLst/>
                        </a:rPr>
                        <a:t>1.</a:t>
                      </a:r>
                      <a:r>
                        <a:rPr lang="zh-TW" sz="1400" kern="100" dirty="0">
                          <a:effectLst/>
                        </a:rPr>
                        <a:t>境內居住者：</a:t>
                      </a:r>
                    </a:p>
                    <a:p>
                      <a:pPr marL="109855" algn="just">
                        <a:spcAft>
                          <a:spcPts val="0"/>
                        </a:spcAft>
                      </a:pPr>
                      <a:r>
                        <a:rPr lang="zh-TW" sz="1400" kern="100" dirty="0">
                          <a:solidFill>
                            <a:srgbClr val="FF0000"/>
                          </a:solidFill>
                          <a:effectLst/>
                        </a:rPr>
                        <a:t>併入綜合所得總額按</a:t>
                      </a:r>
                      <a:r>
                        <a:rPr lang="en-US" sz="1400" kern="100" dirty="0">
                          <a:solidFill>
                            <a:srgbClr val="FF0000"/>
                          </a:solidFill>
                          <a:effectLst/>
                        </a:rPr>
                        <a:t>5%~45%</a:t>
                      </a:r>
                      <a:r>
                        <a:rPr lang="zh-TW" sz="1400" kern="100" dirty="0">
                          <a:solidFill>
                            <a:srgbClr val="FF0000"/>
                          </a:solidFill>
                          <a:effectLst/>
                        </a:rPr>
                        <a:t>累進稅率課稅</a:t>
                      </a:r>
                    </a:p>
                    <a:p>
                      <a:pPr algn="just">
                        <a:spcAft>
                          <a:spcPts val="0"/>
                        </a:spcAft>
                      </a:pPr>
                      <a:r>
                        <a:rPr lang="en-US" sz="1400" kern="100" dirty="0">
                          <a:effectLst/>
                        </a:rPr>
                        <a:t>2.</a:t>
                      </a:r>
                      <a:r>
                        <a:rPr lang="zh-TW" sz="1400" kern="100" dirty="0">
                          <a:effectLst/>
                        </a:rPr>
                        <a:t>非境內居住者：</a:t>
                      </a:r>
                    </a:p>
                    <a:p>
                      <a:pPr indent="109855" algn="just">
                        <a:spcAft>
                          <a:spcPts val="0"/>
                        </a:spcAft>
                      </a:pPr>
                      <a:r>
                        <a:rPr lang="zh-TW" sz="1400" kern="100" dirty="0">
                          <a:effectLst/>
                        </a:rPr>
                        <a:t>按所得額</a:t>
                      </a:r>
                      <a:r>
                        <a:rPr lang="en-US" sz="1400" kern="100" dirty="0">
                          <a:solidFill>
                            <a:srgbClr val="FF0000"/>
                          </a:solidFill>
                          <a:effectLst/>
                        </a:rPr>
                        <a:t>20%</a:t>
                      </a:r>
                      <a:r>
                        <a:rPr lang="zh-TW" sz="1400" kern="100" dirty="0">
                          <a:effectLst/>
                        </a:rPr>
                        <a:t>扣繳率課稅</a:t>
                      </a:r>
                      <a:endParaRPr lang="zh-TW" sz="1400" kern="100" dirty="0">
                        <a:effectLst/>
                        <a:latin typeface="Calibri"/>
                        <a:ea typeface="新細明體"/>
                        <a:cs typeface="Times New Roman"/>
                      </a:endParaRPr>
                    </a:p>
                  </a:txBody>
                  <a:tcPr marL="44280" marR="44280" marT="0" marB="0" anchor="ctr"/>
                </a:tc>
                <a:tc>
                  <a:txBody>
                    <a:bodyPr/>
                    <a:lstStyle/>
                    <a:p>
                      <a:pPr>
                        <a:spcAft>
                          <a:spcPts val="0"/>
                        </a:spcAft>
                      </a:pPr>
                      <a:r>
                        <a:rPr lang="en-US" sz="1400" kern="100" dirty="0" smtClean="0">
                          <a:effectLst/>
                        </a:rPr>
                        <a:t>1</a:t>
                      </a:r>
                      <a:r>
                        <a:rPr lang="en-US" sz="1400" kern="100" dirty="0">
                          <a:effectLst/>
                        </a:rPr>
                        <a:t>.</a:t>
                      </a:r>
                      <a:r>
                        <a:rPr lang="zh-TW" sz="1400" kern="100" dirty="0">
                          <a:effectLst/>
                        </a:rPr>
                        <a:t>境內居住者：</a:t>
                      </a:r>
                    </a:p>
                    <a:p>
                      <a:pPr>
                        <a:spcAft>
                          <a:spcPts val="0"/>
                        </a:spcAft>
                      </a:pPr>
                      <a:r>
                        <a:rPr lang="en-US" sz="1400" kern="100" dirty="0">
                          <a:effectLst/>
                        </a:rPr>
                        <a:t> (1)</a:t>
                      </a:r>
                      <a:r>
                        <a:rPr lang="zh-TW" sz="1400" kern="100" dirty="0">
                          <a:effectLst/>
                        </a:rPr>
                        <a:t>一般稅率，依持有時間認定：</a:t>
                      </a:r>
                    </a:p>
                    <a:p>
                      <a:pPr>
                        <a:spcAft>
                          <a:spcPts val="0"/>
                        </a:spcAft>
                      </a:pPr>
                      <a:r>
                        <a:rPr lang="en-US" sz="1400" kern="100" dirty="0">
                          <a:effectLst/>
                        </a:rPr>
                        <a:t>   1</a:t>
                      </a:r>
                      <a:r>
                        <a:rPr lang="zh-TW" sz="1400" kern="100" dirty="0">
                          <a:effectLst/>
                        </a:rPr>
                        <a:t>持有期間在</a:t>
                      </a:r>
                      <a:r>
                        <a:rPr lang="en-US" sz="1400" kern="100" dirty="0">
                          <a:effectLst/>
                        </a:rPr>
                        <a:t>1</a:t>
                      </a:r>
                      <a:r>
                        <a:rPr lang="zh-TW" sz="1400" kern="100" dirty="0">
                          <a:effectLst/>
                        </a:rPr>
                        <a:t>年</a:t>
                      </a:r>
                      <a:r>
                        <a:rPr lang="zh-TW" sz="1400" kern="100" dirty="0" smtClean="0">
                          <a:effectLst/>
                        </a:rPr>
                        <a:t>以內</a:t>
                      </a:r>
                      <a:r>
                        <a:rPr lang="zh-TW" altLang="en-US" sz="1400" kern="100" dirty="0" smtClean="0">
                          <a:effectLst/>
                        </a:rPr>
                        <a:t>者</a:t>
                      </a:r>
                      <a:r>
                        <a:rPr lang="zh-TW" sz="1400" kern="100" dirty="0" smtClean="0">
                          <a:effectLst/>
                        </a:rPr>
                        <a:t>，</a:t>
                      </a:r>
                      <a:r>
                        <a:rPr lang="zh-TW" sz="1400" kern="100" dirty="0">
                          <a:effectLst/>
                        </a:rPr>
                        <a:t>稅率為</a:t>
                      </a:r>
                      <a:r>
                        <a:rPr lang="en-US" sz="1400" kern="100" dirty="0">
                          <a:solidFill>
                            <a:srgbClr val="FF0000"/>
                          </a:solidFill>
                          <a:effectLst/>
                        </a:rPr>
                        <a:t>45%</a:t>
                      </a:r>
                      <a:endParaRPr lang="zh-TW" sz="1400" kern="100" dirty="0">
                        <a:solidFill>
                          <a:srgbClr val="FF0000"/>
                        </a:solidFill>
                        <a:effectLst/>
                      </a:endParaRPr>
                    </a:p>
                    <a:p>
                      <a:pPr marL="356870" indent="-356870">
                        <a:spcAft>
                          <a:spcPts val="0"/>
                        </a:spcAft>
                      </a:pPr>
                      <a:r>
                        <a:rPr lang="en-US" sz="1400" kern="100" dirty="0">
                          <a:effectLst/>
                        </a:rPr>
                        <a:t>   2</a:t>
                      </a:r>
                      <a:r>
                        <a:rPr lang="zh-TW" sz="1400" kern="100" dirty="0">
                          <a:effectLst/>
                        </a:rPr>
                        <a:t>持有期間超過</a:t>
                      </a:r>
                      <a:r>
                        <a:rPr lang="en-US" sz="1400" kern="100" dirty="0">
                          <a:effectLst/>
                        </a:rPr>
                        <a:t>1</a:t>
                      </a:r>
                      <a:r>
                        <a:rPr lang="zh-TW" sz="1400" kern="100" dirty="0">
                          <a:effectLst/>
                        </a:rPr>
                        <a:t>年且在</a:t>
                      </a:r>
                      <a:r>
                        <a:rPr lang="en-US" sz="1400" kern="100" dirty="0">
                          <a:effectLst/>
                        </a:rPr>
                        <a:t>2</a:t>
                      </a:r>
                      <a:r>
                        <a:rPr lang="zh-TW" sz="1400" kern="100" dirty="0">
                          <a:effectLst/>
                        </a:rPr>
                        <a:t>年</a:t>
                      </a:r>
                      <a:r>
                        <a:rPr lang="zh-TW" sz="1400" kern="100" dirty="0" smtClean="0">
                          <a:effectLst/>
                        </a:rPr>
                        <a:t>以內</a:t>
                      </a:r>
                      <a:r>
                        <a:rPr lang="zh-TW" altLang="en-US" sz="1400" kern="100" dirty="0" smtClean="0">
                          <a:effectLst/>
                        </a:rPr>
                        <a:t>者</a:t>
                      </a:r>
                      <a:r>
                        <a:rPr lang="zh-TW" sz="1400" kern="100" dirty="0" smtClean="0">
                          <a:effectLst/>
                        </a:rPr>
                        <a:t>，</a:t>
                      </a:r>
                      <a:r>
                        <a:rPr lang="zh-TW" sz="1400" kern="100" dirty="0">
                          <a:effectLst/>
                        </a:rPr>
                        <a:t>稅率為</a:t>
                      </a:r>
                      <a:r>
                        <a:rPr lang="en-US" sz="1400" kern="100" dirty="0">
                          <a:solidFill>
                            <a:srgbClr val="FF0000"/>
                          </a:solidFill>
                          <a:effectLst/>
                        </a:rPr>
                        <a:t>35%</a:t>
                      </a:r>
                      <a:endParaRPr lang="zh-TW" sz="1400" kern="100" dirty="0">
                        <a:solidFill>
                          <a:srgbClr val="FF0000"/>
                        </a:solidFill>
                        <a:effectLst/>
                      </a:endParaRPr>
                    </a:p>
                    <a:p>
                      <a:pPr marL="356870" indent="-356870">
                        <a:spcAft>
                          <a:spcPts val="0"/>
                        </a:spcAft>
                      </a:pPr>
                      <a:r>
                        <a:rPr lang="en-US" sz="1400" kern="100" dirty="0">
                          <a:effectLst/>
                        </a:rPr>
                        <a:t>   3</a:t>
                      </a:r>
                      <a:r>
                        <a:rPr lang="zh-TW" sz="1400" kern="100" dirty="0">
                          <a:effectLst/>
                        </a:rPr>
                        <a:t>持有期間超過</a:t>
                      </a:r>
                      <a:r>
                        <a:rPr lang="en-US" sz="1400" kern="100" dirty="0">
                          <a:effectLst/>
                        </a:rPr>
                        <a:t>2</a:t>
                      </a:r>
                      <a:r>
                        <a:rPr lang="zh-TW" sz="1400" kern="100" dirty="0">
                          <a:effectLst/>
                        </a:rPr>
                        <a:t>年且在</a:t>
                      </a:r>
                      <a:r>
                        <a:rPr lang="en-US" sz="1400" kern="100" dirty="0">
                          <a:effectLst/>
                        </a:rPr>
                        <a:t>10</a:t>
                      </a:r>
                      <a:r>
                        <a:rPr lang="zh-TW" sz="1400" kern="100" dirty="0">
                          <a:effectLst/>
                        </a:rPr>
                        <a:t>年</a:t>
                      </a:r>
                      <a:r>
                        <a:rPr lang="zh-TW" sz="1400" kern="100" dirty="0" smtClean="0">
                          <a:effectLst/>
                        </a:rPr>
                        <a:t>以內</a:t>
                      </a:r>
                      <a:r>
                        <a:rPr lang="zh-TW" altLang="en-US" sz="1400" kern="100" dirty="0" smtClean="0">
                          <a:effectLst/>
                        </a:rPr>
                        <a:t>者</a:t>
                      </a:r>
                      <a:r>
                        <a:rPr lang="zh-TW" sz="1400" kern="100" dirty="0" smtClean="0">
                          <a:effectLst/>
                        </a:rPr>
                        <a:t>，</a:t>
                      </a:r>
                      <a:r>
                        <a:rPr lang="zh-TW" sz="1400" kern="100" dirty="0">
                          <a:effectLst/>
                        </a:rPr>
                        <a:t>稅率為</a:t>
                      </a:r>
                      <a:r>
                        <a:rPr lang="en-US" sz="1400" kern="100" dirty="0">
                          <a:solidFill>
                            <a:srgbClr val="FF0000"/>
                          </a:solidFill>
                          <a:effectLst/>
                        </a:rPr>
                        <a:t>20%</a:t>
                      </a:r>
                      <a:endParaRPr lang="zh-TW" sz="1400" kern="100" dirty="0">
                        <a:solidFill>
                          <a:srgbClr val="FF0000"/>
                        </a:solidFill>
                        <a:effectLst/>
                      </a:endParaRPr>
                    </a:p>
                    <a:p>
                      <a:pPr>
                        <a:spcAft>
                          <a:spcPts val="0"/>
                        </a:spcAft>
                      </a:pPr>
                      <a:r>
                        <a:rPr lang="en-US" sz="1400" kern="100" dirty="0">
                          <a:effectLst/>
                        </a:rPr>
                        <a:t>   4</a:t>
                      </a:r>
                      <a:r>
                        <a:rPr lang="zh-TW" sz="1400" kern="100" dirty="0">
                          <a:effectLst/>
                        </a:rPr>
                        <a:t>持有期間超過</a:t>
                      </a:r>
                      <a:r>
                        <a:rPr lang="en-US" sz="1400" kern="100" dirty="0">
                          <a:effectLst/>
                        </a:rPr>
                        <a:t>10</a:t>
                      </a:r>
                      <a:r>
                        <a:rPr lang="zh-TW" sz="1400" kern="100" dirty="0" smtClean="0">
                          <a:effectLst/>
                        </a:rPr>
                        <a:t>年，</a:t>
                      </a:r>
                      <a:r>
                        <a:rPr lang="zh-TW" sz="1400" kern="100" dirty="0">
                          <a:effectLst/>
                        </a:rPr>
                        <a:t>稅率為</a:t>
                      </a:r>
                      <a:r>
                        <a:rPr lang="en-US" sz="1400" kern="100" dirty="0">
                          <a:solidFill>
                            <a:srgbClr val="FF0000"/>
                          </a:solidFill>
                          <a:effectLst/>
                        </a:rPr>
                        <a:t>15%</a:t>
                      </a:r>
                      <a:endParaRPr lang="zh-TW" sz="1400" kern="100" dirty="0">
                        <a:solidFill>
                          <a:srgbClr val="FF0000"/>
                        </a:solidFill>
                        <a:effectLst/>
                      </a:endParaRPr>
                    </a:p>
                    <a:p>
                      <a:pPr>
                        <a:spcAft>
                          <a:spcPts val="0"/>
                        </a:spcAft>
                      </a:pPr>
                      <a:r>
                        <a:rPr lang="en-US" sz="1400" kern="100" dirty="0">
                          <a:effectLst/>
                        </a:rPr>
                        <a:t> (2)</a:t>
                      </a:r>
                      <a:r>
                        <a:rPr lang="zh-TW" sz="1400" kern="100" dirty="0">
                          <a:effectLst/>
                        </a:rPr>
                        <a:t>非自願因素</a:t>
                      </a:r>
                      <a:r>
                        <a:rPr lang="zh-TW" sz="1400" kern="100" dirty="0" smtClean="0">
                          <a:effectLst/>
                        </a:rPr>
                        <a:t>：符合</a:t>
                      </a:r>
                      <a:r>
                        <a:rPr lang="zh-TW" sz="1400" kern="100" dirty="0">
                          <a:effectLst/>
                        </a:rPr>
                        <a:t>財政部公告的調職、非自願離職或其他非自願因素，交易且持有期間在</a:t>
                      </a:r>
                      <a:r>
                        <a:rPr lang="en-US" sz="1400" kern="100" dirty="0">
                          <a:effectLst/>
                        </a:rPr>
                        <a:t>2</a:t>
                      </a:r>
                      <a:r>
                        <a:rPr lang="zh-TW" sz="1400" kern="100" dirty="0">
                          <a:effectLst/>
                        </a:rPr>
                        <a:t>年以下的房地，稅率為</a:t>
                      </a:r>
                      <a:r>
                        <a:rPr lang="en-US" sz="1400" kern="100" dirty="0">
                          <a:effectLst/>
                        </a:rPr>
                        <a:t>20%</a:t>
                      </a:r>
                      <a:endParaRPr lang="zh-TW" sz="1400" kern="100" dirty="0">
                        <a:effectLst/>
                      </a:endParaRPr>
                    </a:p>
                    <a:p>
                      <a:pPr>
                        <a:spcAft>
                          <a:spcPts val="0"/>
                        </a:spcAft>
                      </a:pPr>
                      <a:r>
                        <a:rPr lang="en-US" sz="1400" kern="100" dirty="0">
                          <a:effectLst/>
                        </a:rPr>
                        <a:t> (3)</a:t>
                      </a:r>
                      <a:r>
                        <a:rPr lang="zh-TW" sz="1400" kern="100" dirty="0">
                          <a:effectLst/>
                        </a:rPr>
                        <a:t>自建或合建</a:t>
                      </a:r>
                      <a:r>
                        <a:rPr lang="zh-TW" sz="1400" kern="100" dirty="0" smtClean="0">
                          <a:effectLst/>
                        </a:rPr>
                        <a:t>：</a:t>
                      </a:r>
                      <a:r>
                        <a:rPr lang="en-US" sz="1400" kern="100" dirty="0" smtClean="0">
                          <a:effectLst/>
                        </a:rPr>
                        <a:t> </a:t>
                      </a:r>
                      <a:r>
                        <a:rPr lang="zh-TW" sz="1400" kern="100" dirty="0">
                          <a:effectLst/>
                        </a:rPr>
                        <a:t>以自有土地與營利事業合作興建房屋，自土地取得之日起算</a:t>
                      </a:r>
                      <a:r>
                        <a:rPr lang="en-US" sz="1400" kern="100" dirty="0">
                          <a:effectLst/>
                        </a:rPr>
                        <a:t>2</a:t>
                      </a:r>
                      <a:r>
                        <a:rPr lang="zh-TW" sz="1400" kern="100" dirty="0">
                          <a:effectLst/>
                        </a:rPr>
                        <a:t>年內完成銷售該房地，稅率為</a:t>
                      </a:r>
                      <a:r>
                        <a:rPr lang="en-US" sz="1400" kern="100" dirty="0">
                          <a:effectLst/>
                        </a:rPr>
                        <a:t>20%</a:t>
                      </a:r>
                      <a:endParaRPr lang="zh-TW" sz="1400" kern="100" dirty="0">
                        <a:effectLst/>
                      </a:endParaRPr>
                    </a:p>
                    <a:p>
                      <a:pPr>
                        <a:spcAft>
                          <a:spcPts val="0"/>
                        </a:spcAft>
                      </a:pPr>
                      <a:r>
                        <a:rPr lang="en-US" sz="1400" kern="100" dirty="0">
                          <a:effectLst/>
                        </a:rPr>
                        <a:t> </a:t>
                      </a:r>
                      <a:r>
                        <a:rPr lang="en-US" sz="1400" b="1" kern="100" dirty="0">
                          <a:solidFill>
                            <a:srgbClr val="FF0000"/>
                          </a:solidFill>
                          <a:effectLst/>
                        </a:rPr>
                        <a:t>(4)</a:t>
                      </a:r>
                      <a:r>
                        <a:rPr lang="zh-TW" sz="1400" b="1" kern="100" dirty="0">
                          <a:solidFill>
                            <a:srgbClr val="FF0000"/>
                          </a:solidFill>
                          <a:effectLst/>
                        </a:rPr>
                        <a:t>自住房地：</a:t>
                      </a:r>
                    </a:p>
                    <a:p>
                      <a:pPr marL="266700" indent="-266700">
                        <a:spcAft>
                          <a:spcPts val="0"/>
                        </a:spcAft>
                      </a:pPr>
                      <a:r>
                        <a:rPr lang="en-US" sz="1400" b="1" kern="100" dirty="0">
                          <a:solidFill>
                            <a:srgbClr val="FF0000"/>
                          </a:solidFill>
                          <a:effectLst/>
                        </a:rPr>
                        <a:t>   </a:t>
                      </a:r>
                      <a:r>
                        <a:rPr lang="zh-TW" altLang="en-US" sz="1400" b="1" kern="100" dirty="0" smtClean="0">
                          <a:solidFill>
                            <a:srgbClr val="FF0000"/>
                          </a:solidFill>
                          <a:effectLst/>
                        </a:rPr>
                        <a:t>符合其要件者，</a:t>
                      </a:r>
                      <a:r>
                        <a:rPr lang="zh-TW" sz="1400" b="1" kern="100" dirty="0" smtClean="0">
                          <a:solidFill>
                            <a:srgbClr val="FF0000"/>
                          </a:solidFill>
                          <a:effectLst/>
                        </a:rPr>
                        <a:t>課稅</a:t>
                      </a:r>
                      <a:r>
                        <a:rPr lang="zh-TW" sz="1400" b="1" kern="100" dirty="0">
                          <a:solidFill>
                            <a:srgbClr val="FF0000"/>
                          </a:solidFill>
                          <a:effectLst/>
                        </a:rPr>
                        <a:t>所得超過</a:t>
                      </a:r>
                      <a:r>
                        <a:rPr lang="en-US" sz="1400" b="1" kern="100" dirty="0">
                          <a:solidFill>
                            <a:srgbClr val="FF0000"/>
                          </a:solidFill>
                          <a:effectLst/>
                        </a:rPr>
                        <a:t>400</a:t>
                      </a:r>
                      <a:r>
                        <a:rPr lang="zh-TW" sz="1400" b="1" kern="100" dirty="0">
                          <a:solidFill>
                            <a:srgbClr val="FF0000"/>
                          </a:solidFill>
                          <a:effectLst/>
                        </a:rPr>
                        <a:t>萬元部分，稅率為</a:t>
                      </a:r>
                      <a:r>
                        <a:rPr lang="en-US" sz="1400" b="1" kern="100" dirty="0">
                          <a:solidFill>
                            <a:srgbClr val="FF0000"/>
                          </a:solidFill>
                          <a:effectLst/>
                        </a:rPr>
                        <a:t>10%</a:t>
                      </a:r>
                      <a:endParaRPr lang="zh-TW" sz="1400" b="1" kern="100" dirty="0">
                        <a:solidFill>
                          <a:srgbClr val="FF0000"/>
                        </a:solidFill>
                        <a:effectLst/>
                        <a:latin typeface="Calibri"/>
                        <a:ea typeface="新細明體"/>
                        <a:cs typeface="Times New Roman"/>
                      </a:endParaRPr>
                    </a:p>
                  </a:txBody>
                  <a:tcPr marL="44280" marR="44280" marT="0" marB="0" anchor="ctr"/>
                </a:tc>
                <a:extLst>
                  <a:ext uri="{0D108BD9-81ED-4DB2-BD59-A6C34878D82A}">
                    <a16:rowId xmlns="" xmlns:a16="http://schemas.microsoft.com/office/drawing/2014/main" val="10004"/>
                  </a:ext>
                </a:extLst>
              </a:tr>
              <a:tr h="530942">
                <a:tc>
                  <a:txBody>
                    <a:bodyPr/>
                    <a:lstStyle/>
                    <a:p>
                      <a:pPr algn="just">
                        <a:spcAft>
                          <a:spcPts val="0"/>
                        </a:spcAft>
                      </a:pPr>
                      <a:r>
                        <a:rPr lang="en-US" sz="1200" kern="100" dirty="0">
                          <a:effectLst/>
                        </a:rPr>
                        <a:t>(</a:t>
                      </a:r>
                      <a:r>
                        <a:rPr lang="zh-TW" sz="1200" kern="100" dirty="0">
                          <a:effectLst/>
                        </a:rPr>
                        <a:t>五</a:t>
                      </a:r>
                      <a:r>
                        <a:rPr lang="en-US" sz="1200" kern="100" dirty="0" smtClean="0">
                          <a:effectLst/>
                        </a:rPr>
                        <a:t>)</a:t>
                      </a:r>
                      <a:r>
                        <a:rPr lang="zh-TW" sz="1200" kern="100" dirty="0" smtClean="0">
                          <a:effectLst/>
                        </a:rPr>
                        <a:t>申報</a:t>
                      </a:r>
                      <a:r>
                        <a:rPr lang="zh-TW" sz="1200" kern="100" dirty="0">
                          <a:effectLst/>
                        </a:rPr>
                        <a:t>方式</a:t>
                      </a:r>
                      <a:endParaRPr lang="zh-TW" sz="1200" kern="100" dirty="0">
                        <a:effectLst/>
                        <a:latin typeface="Calibri"/>
                        <a:ea typeface="新細明體"/>
                        <a:cs typeface="Times New Roman"/>
                      </a:endParaRPr>
                    </a:p>
                  </a:txBody>
                  <a:tcPr marL="44280" marR="44280" marT="0" marB="0" anchor="ctr"/>
                </a:tc>
                <a:tc>
                  <a:txBody>
                    <a:bodyPr/>
                    <a:lstStyle/>
                    <a:p>
                      <a:pPr algn="just">
                        <a:spcAft>
                          <a:spcPts val="0"/>
                        </a:spcAft>
                      </a:pPr>
                      <a:r>
                        <a:rPr lang="zh-TW" sz="1400" kern="100" dirty="0">
                          <a:effectLst/>
                        </a:rPr>
                        <a:t>併入年度綜合所得總額，於次年</a:t>
                      </a:r>
                      <a:r>
                        <a:rPr lang="en-US" sz="1400" kern="100" dirty="0">
                          <a:effectLst/>
                        </a:rPr>
                        <a:t>5</a:t>
                      </a:r>
                      <a:r>
                        <a:rPr lang="zh-TW" sz="1400" kern="100" dirty="0">
                          <a:effectLst/>
                        </a:rPr>
                        <a:t>月辦理</a:t>
                      </a:r>
                      <a:r>
                        <a:rPr lang="zh-TW" sz="1400" kern="100" dirty="0" smtClean="0">
                          <a:effectLst/>
                        </a:rPr>
                        <a:t>結算</a:t>
                      </a:r>
                      <a:r>
                        <a:rPr lang="zh-TW" altLang="en-US" sz="1400" kern="100" dirty="0" smtClean="0">
                          <a:solidFill>
                            <a:srgbClr val="FF0000"/>
                          </a:solidFill>
                          <a:effectLst/>
                        </a:rPr>
                        <a:t>合併</a:t>
                      </a:r>
                      <a:r>
                        <a:rPr lang="zh-TW" sz="1400" kern="100" dirty="0" smtClean="0">
                          <a:solidFill>
                            <a:srgbClr val="FF0000"/>
                          </a:solidFill>
                          <a:effectLst/>
                        </a:rPr>
                        <a:t>申報</a:t>
                      </a:r>
                      <a:endParaRPr lang="zh-TW" sz="1400" kern="100" dirty="0">
                        <a:solidFill>
                          <a:srgbClr val="FF0000"/>
                        </a:solidFill>
                        <a:effectLst/>
                        <a:latin typeface="Calibri"/>
                        <a:ea typeface="新細明體"/>
                        <a:cs typeface="Times New Roman"/>
                      </a:endParaRPr>
                    </a:p>
                  </a:txBody>
                  <a:tcPr marL="44280" marR="44280" marT="0" marB="0" anchor="ctr"/>
                </a:tc>
                <a:tc>
                  <a:txBody>
                    <a:bodyPr/>
                    <a:lstStyle/>
                    <a:p>
                      <a:pPr>
                        <a:spcAft>
                          <a:spcPts val="0"/>
                        </a:spcAft>
                      </a:pPr>
                      <a:r>
                        <a:rPr lang="en-US" sz="1400" kern="100" dirty="0">
                          <a:effectLst/>
                        </a:rPr>
                        <a:t>1.</a:t>
                      </a:r>
                      <a:r>
                        <a:rPr lang="zh-TW" sz="1400" kern="100" dirty="0">
                          <a:effectLst/>
                        </a:rPr>
                        <a:t>不併計綜合所得總額，採</a:t>
                      </a:r>
                      <a:r>
                        <a:rPr lang="zh-TW" sz="1400" kern="100" dirty="0">
                          <a:solidFill>
                            <a:srgbClr val="FF0000"/>
                          </a:solidFill>
                          <a:effectLst/>
                        </a:rPr>
                        <a:t>分離課稅</a:t>
                      </a:r>
                      <a:r>
                        <a:rPr lang="zh-TW" sz="1400" kern="100" dirty="0">
                          <a:effectLst/>
                        </a:rPr>
                        <a:t>。</a:t>
                      </a:r>
                    </a:p>
                    <a:p>
                      <a:pPr marL="83820" indent="-85090">
                        <a:spcAft>
                          <a:spcPts val="0"/>
                        </a:spcAft>
                      </a:pPr>
                      <a:r>
                        <a:rPr lang="en-US" sz="1400" kern="100" dirty="0">
                          <a:effectLst/>
                        </a:rPr>
                        <a:t>2.</a:t>
                      </a:r>
                      <a:r>
                        <a:rPr lang="zh-TW" sz="1400" kern="100" dirty="0">
                          <a:effectLst/>
                        </a:rPr>
                        <a:t>房地完成所有權移轉登記日之次日起</a:t>
                      </a:r>
                      <a:r>
                        <a:rPr lang="en-US" sz="1400" kern="100" dirty="0">
                          <a:effectLst/>
                        </a:rPr>
                        <a:t>30</a:t>
                      </a:r>
                      <a:r>
                        <a:rPr lang="zh-TW" sz="1400" kern="100" dirty="0">
                          <a:effectLst/>
                        </a:rPr>
                        <a:t>日內申報納稅</a:t>
                      </a:r>
                      <a:endParaRPr lang="zh-TW" sz="1400" kern="100" dirty="0">
                        <a:effectLst/>
                        <a:latin typeface="Calibri"/>
                        <a:ea typeface="新細明體"/>
                        <a:cs typeface="Times New Roman"/>
                      </a:endParaRPr>
                    </a:p>
                  </a:txBody>
                  <a:tcPr marL="44280" marR="44280" marT="0" marB="0" anchor="ctr"/>
                </a:tc>
                <a:extLst>
                  <a:ext uri="{0D108BD9-81ED-4DB2-BD59-A6C34878D82A}">
                    <a16:rowId xmlns="" xmlns:a16="http://schemas.microsoft.com/office/drawing/2014/main" val="10005"/>
                  </a:ext>
                </a:extLst>
              </a:tr>
            </a:tbl>
          </a:graphicData>
        </a:graphic>
      </p:graphicFrame>
      <p:sp>
        <p:nvSpPr>
          <p:cNvPr id="5" name="投影片編號版面配置區 5"/>
          <p:cNvSpPr txBox="1">
            <a:spLocks/>
          </p:cNvSpPr>
          <p:nvPr/>
        </p:nvSpPr>
        <p:spPr>
          <a:xfrm>
            <a:off x="7452320" y="6453336"/>
            <a:ext cx="480060" cy="237744"/>
          </a:xfrm>
          <a:prstGeom prst="rect">
            <a:avLst/>
          </a:prstGeom>
        </p:spPr>
        <p:txBody>
          <a:bodyPr/>
          <a:lstStyle/>
          <a:p>
            <a:pPr defTabSz="449263" fontAlgn="base">
              <a:spcBef>
                <a:spcPct val="0"/>
              </a:spcBef>
              <a:spcAft>
                <a:spcPct val="0"/>
              </a:spcAft>
              <a:buClr>
                <a:srgbClr val="000000"/>
              </a:buClr>
              <a:buSzPct val="100000"/>
              <a:buFont typeface="Times New Roman" pitchFamily="18" charset="0"/>
              <a:buNone/>
              <a:defRPr/>
            </a:pPr>
            <a:fld id="{CA8D9AD5-F248-4919-864A-CFD76CC027D6}" type="slidenum">
              <a:rPr lang="en-US" altLang="zh-TW" sz="1050" smtClean="0">
                <a:solidFill>
                  <a:srgbClr val="F79646">
                    <a:lumMod val="75000"/>
                  </a:srgbClr>
                </a:solidFill>
                <a:latin typeface="Arial" pitchFamily="34" charset="0"/>
                <a:cs typeface="Arial" pitchFamily="34" charset="0"/>
              </a:rPr>
              <a:pPr defTabSz="449263" fontAlgn="base">
                <a:spcBef>
                  <a:spcPct val="0"/>
                </a:spcBef>
                <a:spcAft>
                  <a:spcPct val="0"/>
                </a:spcAft>
                <a:buClr>
                  <a:srgbClr val="000000"/>
                </a:buClr>
                <a:buSzPct val="100000"/>
                <a:buFont typeface="Times New Roman" pitchFamily="18" charset="0"/>
                <a:buNone/>
                <a:defRPr/>
              </a:pPr>
              <a:t>42</a:t>
            </a:fld>
            <a:endParaRPr lang="zh-TW" altLang="en-US" sz="1050" dirty="0">
              <a:solidFill>
                <a:srgbClr val="F79646">
                  <a:lumMod val="75000"/>
                </a:srgbClr>
              </a:solidFill>
              <a:latin typeface="Arial" pitchFamily="34" charset="0"/>
              <a:cs typeface="Arial" pitchFamily="34" charset="0"/>
            </a:endParaRPr>
          </a:p>
        </p:txBody>
      </p:sp>
      <p:sp>
        <p:nvSpPr>
          <p:cNvPr id="6" name="文字方塊 5"/>
          <p:cNvSpPr txBox="1"/>
          <p:nvPr/>
        </p:nvSpPr>
        <p:spPr>
          <a:xfrm>
            <a:off x="251518" y="116632"/>
            <a:ext cx="4608514" cy="461665"/>
          </a:xfrm>
          <a:prstGeom prst="rect">
            <a:avLst/>
          </a:prstGeom>
          <a:noFill/>
        </p:spPr>
        <p:txBody>
          <a:bodyPr wrap="square" rtlCol="0">
            <a:spAutoFit/>
          </a:bodyPr>
          <a:lstStyle/>
          <a:p>
            <a:r>
              <a:rPr lang="zh-TW" altLang="en-US" sz="2400" b="1" dirty="0" smtClean="0">
                <a:solidFill>
                  <a:prstClr val="black"/>
                </a:solidFill>
                <a:latin typeface="微軟正黑體" panose="020B0604030504040204" pitchFamily="34" charset="-120"/>
                <a:ea typeface="微軟正黑體" panose="020B0604030504040204" pitchFamily="34" charset="-120"/>
                <a:cs typeface="Arial" pitchFamily="34" charset="0"/>
              </a:rPr>
              <a:t>財產交易所得稅</a:t>
            </a:r>
            <a:r>
              <a:rPr lang="zh-TW" altLang="en-US" sz="2400" b="1" dirty="0" smtClean="0">
                <a:solidFill>
                  <a:srgbClr val="FF0000"/>
                </a:solidFill>
                <a:latin typeface="微軟正黑體" panose="020B0604030504040204" pitchFamily="34" charset="-120"/>
                <a:ea typeface="微軟正黑體" panose="020B0604030504040204" pitchFamily="34" charset="-120"/>
                <a:cs typeface="Arial" pitchFamily="34" charset="0"/>
              </a:rPr>
              <a:t>新制</a:t>
            </a:r>
            <a:r>
              <a:rPr lang="zh-TW" altLang="en-US" sz="2400" b="1" dirty="0" smtClean="0">
                <a:solidFill>
                  <a:prstClr val="black"/>
                </a:solidFill>
                <a:latin typeface="微軟正黑體" panose="020B0604030504040204" pitchFamily="34" charset="-120"/>
                <a:ea typeface="微軟正黑體" panose="020B0604030504040204" pitchFamily="34" charset="-120"/>
                <a:cs typeface="Arial" pitchFamily="34" charset="0"/>
              </a:rPr>
              <a:t>與</a:t>
            </a:r>
            <a:r>
              <a:rPr lang="zh-TW" altLang="en-US" sz="2400" b="1" dirty="0" smtClean="0">
                <a:solidFill>
                  <a:srgbClr val="FF0000"/>
                </a:solidFill>
                <a:latin typeface="微軟正黑體" panose="020B0604030504040204" pitchFamily="34" charset="-120"/>
                <a:ea typeface="微軟正黑體" panose="020B0604030504040204" pitchFamily="34" charset="-120"/>
                <a:cs typeface="Arial" pitchFamily="34" charset="0"/>
              </a:rPr>
              <a:t>舊制</a:t>
            </a:r>
            <a:r>
              <a:rPr lang="zh-TW" altLang="en-US" sz="2400" b="1" dirty="0" smtClean="0">
                <a:solidFill>
                  <a:prstClr val="black"/>
                </a:solidFill>
                <a:latin typeface="微軟正黑體" panose="020B0604030504040204" pitchFamily="34" charset="-120"/>
                <a:ea typeface="微軟正黑體" panose="020B0604030504040204" pitchFamily="34" charset="-120"/>
                <a:cs typeface="Arial" pitchFamily="34" charset="0"/>
              </a:rPr>
              <a:t>比較</a:t>
            </a:r>
            <a:endParaRPr lang="zh-TW" altLang="en-US" sz="2400" b="1" dirty="0">
              <a:solidFill>
                <a:prstClr val="black"/>
              </a:solidFill>
              <a:latin typeface="微軟正黑體" panose="020B0604030504040204" pitchFamily="34" charset="-120"/>
              <a:ea typeface="微軟正黑體" panose="020B0604030504040204" pitchFamily="34" charset="-120"/>
              <a:cs typeface="Arial" pitchFamily="34" charset="0"/>
            </a:endParaRPr>
          </a:p>
        </p:txBody>
      </p:sp>
    </p:spTree>
    <p:extLst>
      <p:ext uri="{BB962C8B-B14F-4D97-AF65-F5344CB8AC3E}">
        <p14:creationId xmlns:p14="http://schemas.microsoft.com/office/powerpoint/2010/main" val="20383843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825555" y="2204864"/>
            <a:ext cx="3967478" cy="4154984"/>
          </a:xfrm>
          <a:prstGeom prst="rect">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ln>
            <a:noFill/>
          </a:ln>
        </p:spPr>
        <p:txBody>
          <a:bodyPr wrap="square">
            <a:spAutoFit/>
          </a:bodyPr>
          <a:lstStyle/>
          <a:p>
            <a:pPr marL="550545" indent="-103505" defTabSz="449263" fontAlgn="base">
              <a:spcBef>
                <a:spcPct val="0"/>
              </a:spcBef>
              <a:buClr>
                <a:srgbClr val="000000"/>
              </a:buClr>
              <a:buSzPct val="100000"/>
              <a:buFont typeface="Times New Roman" pitchFamily="18" charset="0"/>
              <a:buNone/>
            </a:pPr>
            <a:r>
              <a:rPr lang="en-US" altLang="zh-TW" sz="2400" b="1" dirty="0" smtClean="0">
                <a:solidFill>
                  <a:srgbClr val="FFFF00"/>
                </a:solidFill>
              </a:rPr>
              <a:t>2.</a:t>
            </a:r>
            <a:r>
              <a:rPr lang="zh-TW" altLang="zh-TW" sz="2400" b="1" dirty="0" smtClean="0">
                <a:solidFill>
                  <a:srgbClr val="FFFF00"/>
                </a:solidFill>
              </a:rPr>
              <a:t>繼承</a:t>
            </a:r>
            <a:r>
              <a:rPr lang="zh-TW" altLang="zh-TW" sz="2400" b="1" dirty="0">
                <a:solidFill>
                  <a:srgbClr val="FFFF00"/>
                </a:solidFill>
              </a:rPr>
              <a:t>或受贈取得者：</a:t>
            </a:r>
          </a:p>
          <a:p>
            <a:pPr defTabSz="449263" fontAlgn="base">
              <a:spcBef>
                <a:spcPct val="0"/>
              </a:spcBef>
              <a:spcAft>
                <a:spcPct val="0"/>
              </a:spcAft>
              <a:buClr>
                <a:srgbClr val="000000"/>
              </a:buClr>
              <a:buSzPct val="100000"/>
              <a:buFont typeface="Times New Roman" pitchFamily="18" charset="0"/>
              <a:buNone/>
              <a:defRPr/>
            </a:pPr>
            <a:r>
              <a:rPr lang="en-US" altLang="zh-TW" sz="2400" b="1" dirty="0" smtClean="0">
                <a:solidFill>
                  <a:srgbClr val="FFFF00"/>
                </a:solidFill>
              </a:rPr>
              <a:t>((</a:t>
            </a:r>
            <a:r>
              <a:rPr lang="zh-TW" altLang="zh-TW" sz="2400" b="1" dirty="0">
                <a:solidFill>
                  <a:srgbClr val="FFFF00"/>
                </a:solidFill>
              </a:rPr>
              <a:t>成交價額</a:t>
            </a:r>
            <a:r>
              <a:rPr lang="en-US" altLang="zh-TW" sz="2400" b="1" dirty="0">
                <a:solidFill>
                  <a:srgbClr val="FFFF00"/>
                </a:solidFill>
              </a:rPr>
              <a:t>-</a:t>
            </a:r>
            <a:r>
              <a:rPr lang="zh-TW" altLang="zh-TW" sz="2400" b="1" dirty="0">
                <a:solidFill>
                  <a:srgbClr val="FFFF00"/>
                </a:solidFill>
              </a:rPr>
              <a:t>繼承或受贈時之房屋評定現值及公告土地現</a:t>
            </a:r>
            <a:r>
              <a:rPr lang="zh-TW" altLang="zh-TW" sz="2400" b="1" dirty="0" smtClean="0">
                <a:solidFill>
                  <a:srgbClr val="FFFF00"/>
                </a:solidFill>
              </a:rPr>
              <a:t>值</a:t>
            </a:r>
            <a:r>
              <a:rPr lang="en-US" altLang="zh-TW" sz="2400" b="1" dirty="0" smtClean="0">
                <a:solidFill>
                  <a:srgbClr val="FFFF00"/>
                </a:solidFill>
              </a:rPr>
              <a:t>(</a:t>
            </a:r>
            <a:r>
              <a:rPr lang="zh-TW" altLang="zh-TW" sz="2400" b="1" dirty="0" smtClean="0">
                <a:solidFill>
                  <a:srgbClr val="FFFF00"/>
                </a:solidFill>
              </a:rPr>
              <a:t>按</a:t>
            </a:r>
            <a:r>
              <a:rPr lang="zh-TW" altLang="zh-TW" sz="2400" b="1" dirty="0">
                <a:solidFill>
                  <a:srgbClr val="FFFF00"/>
                </a:solidFill>
              </a:rPr>
              <a:t>政府發布之消費者物價指數調整後之</a:t>
            </a:r>
            <a:r>
              <a:rPr lang="zh-TW" altLang="zh-TW" sz="2400" b="1" dirty="0" smtClean="0">
                <a:solidFill>
                  <a:srgbClr val="FFFF00"/>
                </a:solidFill>
              </a:rPr>
              <a:t>價值</a:t>
            </a:r>
            <a:r>
              <a:rPr lang="en-US" altLang="zh-TW" sz="2400" b="1" dirty="0" smtClean="0">
                <a:solidFill>
                  <a:srgbClr val="FFFF00"/>
                </a:solidFill>
              </a:rPr>
              <a:t>)-</a:t>
            </a:r>
            <a:r>
              <a:rPr lang="zh-TW" altLang="en-US" sz="2400" b="1" dirty="0">
                <a:solidFill>
                  <a:srgbClr val="FFFF00"/>
                </a:solidFill>
              </a:rPr>
              <a:t>費用</a:t>
            </a:r>
            <a:r>
              <a:rPr lang="en-US" altLang="zh-TW" sz="2400" b="1" dirty="0" smtClean="0">
                <a:solidFill>
                  <a:srgbClr val="FFFF00"/>
                </a:solidFill>
              </a:rPr>
              <a:t>)</a:t>
            </a:r>
          </a:p>
          <a:p>
            <a:pPr defTabSz="449263" fontAlgn="base">
              <a:spcBef>
                <a:spcPct val="0"/>
              </a:spcBef>
              <a:spcAft>
                <a:spcPct val="0"/>
              </a:spcAft>
              <a:buClr>
                <a:srgbClr val="000000"/>
              </a:buClr>
              <a:buSzPct val="100000"/>
              <a:buFont typeface="Times New Roman" pitchFamily="18" charset="0"/>
              <a:buNone/>
              <a:defRPr/>
            </a:pPr>
            <a:r>
              <a:rPr lang="zh-TW" altLang="en-US" sz="2400" b="1" dirty="0">
                <a:solidFill>
                  <a:srgbClr val="FFFF00"/>
                </a:solidFill>
              </a:rPr>
              <a:t>並減除當次交易依土地稅法計算之</a:t>
            </a:r>
            <a:r>
              <a:rPr lang="zh-TW" altLang="zh-TW" sz="2400" b="1" dirty="0">
                <a:solidFill>
                  <a:srgbClr val="FF0000"/>
                </a:solidFill>
              </a:rPr>
              <a:t>土地漲價總數額</a:t>
            </a:r>
            <a:r>
              <a:rPr lang="zh-TW" altLang="en-US" sz="2400" b="1" dirty="0">
                <a:solidFill>
                  <a:srgbClr val="FFFFFF"/>
                </a:solidFill>
              </a:rPr>
              <a:t>為</a:t>
            </a:r>
            <a:r>
              <a:rPr lang="zh-TW" altLang="zh-TW" sz="2400" b="1" dirty="0">
                <a:solidFill>
                  <a:srgbClr val="FFFFFF"/>
                </a:solidFill>
              </a:rPr>
              <a:t>所得額</a:t>
            </a:r>
            <a:r>
              <a:rPr lang="zh-TW" altLang="zh-TW" sz="2400" b="1" dirty="0" smtClean="0">
                <a:solidFill>
                  <a:srgbClr val="FFFFFF"/>
                </a:solidFill>
              </a:rPr>
              <a:t>。</a:t>
            </a:r>
            <a:endParaRPr lang="zh-TW" altLang="zh-TW" sz="2400" b="1" dirty="0">
              <a:solidFill>
                <a:srgbClr val="FFFFFF"/>
              </a:solidFill>
            </a:endParaRPr>
          </a:p>
          <a:p>
            <a:pPr defTabSz="449263" fontAlgn="base">
              <a:spcBef>
                <a:spcPct val="0"/>
              </a:spcBef>
              <a:spcAft>
                <a:spcPct val="0"/>
              </a:spcAft>
              <a:buClr>
                <a:srgbClr val="000000"/>
              </a:buClr>
              <a:buSzPct val="100000"/>
              <a:buFont typeface="Times New Roman" pitchFamily="16" charset="0"/>
              <a:buNone/>
              <a:defRPr/>
            </a:pPr>
            <a:endParaRPr kumimoji="1" lang="en-US" altLang="zh-TW" sz="2400" b="1" dirty="0" smtClean="0">
              <a:solidFill>
                <a:srgbClr val="FFFF00"/>
              </a:solidFill>
              <a:latin typeface="新細明體" pitchFamily="18" charset="-120"/>
              <a:ea typeface="新細明體" pitchFamily="18" charset="-120"/>
              <a:cs typeface="Times New Roman" pitchFamily="18" charset="0"/>
            </a:endParaRPr>
          </a:p>
          <a:p>
            <a:pPr defTabSz="449263" fontAlgn="base">
              <a:spcBef>
                <a:spcPct val="0"/>
              </a:spcBef>
              <a:spcAft>
                <a:spcPct val="0"/>
              </a:spcAft>
              <a:buClr>
                <a:srgbClr val="000000"/>
              </a:buClr>
              <a:buSzPct val="100000"/>
              <a:buFont typeface="Times New Roman" pitchFamily="18" charset="0"/>
              <a:buNone/>
              <a:defRPr/>
            </a:pPr>
            <a:endParaRPr kumimoji="1" lang="en-US" altLang="zh-TW" sz="2400" b="1" dirty="0" smtClean="0">
              <a:solidFill>
                <a:srgbClr val="FFFFFF"/>
              </a:solidFill>
              <a:latin typeface="新細明體" pitchFamily="18" charset="-120"/>
              <a:ea typeface="新細明體" pitchFamily="18" charset="-120"/>
              <a:cs typeface="Times New Roman" pitchFamily="18" charset="0"/>
            </a:endParaRPr>
          </a:p>
          <a:p>
            <a:pPr defTabSz="449263" fontAlgn="base">
              <a:spcBef>
                <a:spcPct val="0"/>
              </a:spcBef>
              <a:spcAft>
                <a:spcPct val="0"/>
              </a:spcAft>
              <a:buClr>
                <a:srgbClr val="000000"/>
              </a:buClr>
              <a:buSzPct val="100000"/>
              <a:buFont typeface="Times New Roman" pitchFamily="18" charset="0"/>
              <a:buNone/>
              <a:defRPr/>
            </a:pPr>
            <a:r>
              <a:rPr kumimoji="1" lang="en-US" altLang="zh-TW" sz="2400" b="1" dirty="0" smtClean="0">
                <a:solidFill>
                  <a:srgbClr val="FFFFFF"/>
                </a:solidFill>
                <a:latin typeface="新細明體" pitchFamily="18" charset="-120"/>
                <a:ea typeface="新細明體" pitchFamily="18" charset="-120"/>
                <a:cs typeface="Times New Roman" pitchFamily="18" charset="0"/>
              </a:rPr>
              <a:t> </a:t>
            </a:r>
          </a:p>
        </p:txBody>
      </p:sp>
      <p:sp>
        <p:nvSpPr>
          <p:cNvPr id="19" name="矩形 18"/>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pPr>
            <a:endParaRPr lang="zh-TW" altLang="en-US" dirty="0" smtClean="0">
              <a:solidFill>
                <a:srgbClr val="FFFFFF"/>
              </a:solidFill>
            </a:endParaRPr>
          </a:p>
        </p:txBody>
      </p:sp>
      <p:sp>
        <p:nvSpPr>
          <p:cNvPr id="20" name="Text Box 1"/>
          <p:cNvSpPr txBox="1">
            <a:spLocks noChangeArrowheads="1"/>
          </p:cNvSpPr>
          <p:nvPr/>
        </p:nvSpPr>
        <p:spPr bwMode="auto">
          <a:xfrm>
            <a:off x="975499" y="98066"/>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lvl="0" algn="ct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en-US" sz="4000" b="1" dirty="0">
                <a:ln>
                  <a:solidFill>
                    <a:srgbClr val="FF0000"/>
                  </a:solidFill>
                </a:ln>
              </a:rPr>
              <a:t>叁、所得稅 </a:t>
            </a:r>
            <a:r>
              <a:rPr lang="en-US" altLang="zh-TW" sz="4000" b="1" dirty="0">
                <a:ln>
                  <a:solidFill>
                    <a:srgbClr val="FF0000"/>
                  </a:solidFill>
                </a:ln>
              </a:rPr>
              <a:t>(</a:t>
            </a:r>
            <a:r>
              <a:rPr lang="zh-TW" altLang="zh-TW" sz="4000" b="1" dirty="0">
                <a:ln>
                  <a:solidFill>
                    <a:srgbClr val="FF0000"/>
                  </a:solidFill>
                </a:ln>
              </a:rPr>
              <a:t>房地合一</a:t>
            </a:r>
            <a:r>
              <a:rPr lang="en-US" altLang="zh-TW" sz="4000" b="1" dirty="0">
                <a:ln>
                  <a:solidFill>
                    <a:srgbClr val="FF0000"/>
                  </a:solidFill>
                </a:ln>
              </a:rPr>
              <a:t>)</a:t>
            </a:r>
            <a:endParaRPr lang="zh-TW" altLang="en-US" sz="4000" b="1" dirty="0">
              <a:ln>
                <a:solidFill>
                  <a:srgbClr val="FF0000"/>
                </a:solidFill>
              </a:ln>
              <a:latin typeface="微軟正黑體" pitchFamily="32" charset="-120"/>
              <a:ea typeface="微軟正黑體" pitchFamily="32" charset="-120"/>
            </a:endParaRPr>
          </a:p>
        </p:txBody>
      </p:sp>
      <p:grpSp>
        <p:nvGrpSpPr>
          <p:cNvPr id="2" name="Group 14"/>
          <p:cNvGrpSpPr>
            <a:grpSpLocks/>
          </p:cNvGrpSpPr>
          <p:nvPr/>
        </p:nvGrpSpPr>
        <p:grpSpPr bwMode="auto">
          <a:xfrm>
            <a:off x="179512" y="1196752"/>
            <a:ext cx="3456384" cy="483047"/>
            <a:chOff x="1162" y="3793"/>
            <a:chExt cx="2404" cy="395"/>
          </a:xfrm>
        </p:grpSpPr>
        <p:sp>
          <p:nvSpPr>
            <p:cNvPr id="15"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zh-TW" altLang="en-US">
                <a:solidFill>
                  <a:srgbClr val="FFFFFF"/>
                </a:solidFill>
              </a:endParaRPr>
            </a:p>
          </p:txBody>
        </p:sp>
        <p:sp>
          <p:nvSpPr>
            <p:cNvPr id="16" name="AutoShape 16"/>
            <p:cNvSpPr>
              <a:spLocks noChangeArrowheads="1"/>
            </p:cNvSpPr>
            <p:nvPr/>
          </p:nvSpPr>
          <p:spPr bwMode="auto">
            <a:xfrm>
              <a:off x="1345" y="3793"/>
              <a:ext cx="2133" cy="349"/>
            </a:xfrm>
            <a:prstGeom prst="roundRect">
              <a:avLst>
                <a:gd name="adj" fmla="val 50000"/>
              </a:avLst>
            </a:prstGeom>
            <a:solidFill>
              <a:srgbClr val="FFFF99"/>
            </a:solidFill>
            <a:ln w="9525">
              <a:noFill/>
              <a:round/>
              <a:headEnd/>
              <a:tailEnd/>
            </a:ln>
          </p:spPr>
          <p:txBody>
            <a:bodyPr wrap="none" anchor="ctr"/>
            <a:lstStyle/>
            <a:p>
              <a:pPr algn="ctr" defTabSz="449263" fontAlgn="base">
                <a:spcBef>
                  <a:spcPct val="0"/>
                </a:spcBef>
                <a:spcAft>
                  <a:spcPct val="0"/>
                </a:spcAft>
                <a:buClr>
                  <a:srgbClr val="000000"/>
                </a:buClr>
                <a:buSzPct val="100000"/>
                <a:buFont typeface="Times New Roman" pitchFamily="18" charset="0"/>
                <a:buNone/>
              </a:pPr>
              <a:endParaRPr lang="zh-TW" altLang="zh-TW" sz="3200" b="1" dirty="0">
                <a:solidFill>
                  <a:srgbClr val="FFFFFF"/>
                </a:solidFill>
                <a:ea typeface="標楷體" pitchFamily="65" charset="-120"/>
              </a:endParaRPr>
            </a:p>
          </p:txBody>
        </p:sp>
      </p:grpSp>
      <p:grpSp>
        <p:nvGrpSpPr>
          <p:cNvPr id="3" name="Group 14"/>
          <p:cNvGrpSpPr>
            <a:grpSpLocks/>
          </p:cNvGrpSpPr>
          <p:nvPr/>
        </p:nvGrpSpPr>
        <p:grpSpPr bwMode="auto">
          <a:xfrm>
            <a:off x="4644006" y="1196752"/>
            <a:ext cx="3888433" cy="483047"/>
            <a:chOff x="1162" y="3793"/>
            <a:chExt cx="2404" cy="395"/>
          </a:xfrm>
        </p:grpSpPr>
        <p:sp>
          <p:nvSpPr>
            <p:cNvPr id="2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zh-TW" altLang="en-US">
                <a:solidFill>
                  <a:srgbClr val="FFFFFF"/>
                </a:solidFill>
              </a:endParaRPr>
            </a:p>
          </p:txBody>
        </p:sp>
        <p:sp>
          <p:nvSpPr>
            <p:cNvPr id="25"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defTabSz="449263" fontAlgn="base">
                <a:spcBef>
                  <a:spcPct val="0"/>
                </a:spcBef>
                <a:spcAft>
                  <a:spcPct val="0"/>
                </a:spcAft>
                <a:buClr>
                  <a:srgbClr val="000000"/>
                </a:buClr>
                <a:buSzPct val="100000"/>
                <a:buFont typeface="Times New Roman" pitchFamily="18" charset="0"/>
                <a:buNone/>
              </a:pPr>
              <a:endParaRPr lang="zh-TW" altLang="zh-TW" sz="3200" b="1" dirty="0">
                <a:solidFill>
                  <a:srgbClr val="FFFFFF"/>
                </a:solidFill>
                <a:ea typeface="標楷體" pitchFamily="65" charset="-120"/>
              </a:endParaRPr>
            </a:p>
          </p:txBody>
        </p:sp>
      </p:grpSp>
      <p:sp>
        <p:nvSpPr>
          <p:cNvPr id="29" name="投影片編號版面配置區 5"/>
          <p:cNvSpPr txBox="1">
            <a:spLocks/>
          </p:cNvSpPr>
          <p:nvPr/>
        </p:nvSpPr>
        <p:spPr>
          <a:xfrm>
            <a:off x="7380312" y="6453336"/>
            <a:ext cx="480060" cy="237744"/>
          </a:xfrm>
          <a:prstGeom prst="rect">
            <a:avLst/>
          </a:prstGeom>
        </p:spPr>
        <p:txBody>
          <a:bodyPr/>
          <a:lstStyle/>
          <a:p>
            <a:pPr defTabSz="449263" fontAlgn="base">
              <a:spcBef>
                <a:spcPct val="0"/>
              </a:spcBef>
              <a:spcAft>
                <a:spcPct val="0"/>
              </a:spcAft>
              <a:buClr>
                <a:srgbClr val="000000"/>
              </a:buClr>
              <a:buSzPct val="100000"/>
              <a:buFont typeface="Times New Roman" pitchFamily="18" charset="0"/>
              <a:buNone/>
              <a:defRPr/>
            </a:pPr>
            <a:fld id="{CA8D9AD5-F248-4919-864A-CFD76CC027D6}" type="slidenum">
              <a:rPr lang="en-US" altLang="zh-TW" sz="1050" smtClean="0">
                <a:solidFill>
                  <a:srgbClr val="FFFFFF"/>
                </a:solidFill>
              </a:rPr>
              <a:pPr defTabSz="449263" fontAlgn="base">
                <a:spcBef>
                  <a:spcPct val="0"/>
                </a:spcBef>
                <a:spcAft>
                  <a:spcPct val="0"/>
                </a:spcAft>
                <a:buClr>
                  <a:srgbClr val="000000"/>
                </a:buClr>
                <a:buSzPct val="100000"/>
                <a:buFont typeface="Times New Roman" pitchFamily="18" charset="0"/>
                <a:buNone/>
                <a:defRPr/>
              </a:pPr>
              <a:t>43</a:t>
            </a:fld>
            <a:endParaRPr lang="zh-TW" altLang="en-US" sz="1050" dirty="0">
              <a:solidFill>
                <a:srgbClr val="FFFFFF"/>
              </a:solidFill>
            </a:endParaRPr>
          </a:p>
        </p:txBody>
      </p:sp>
      <p:sp>
        <p:nvSpPr>
          <p:cNvPr id="18" name="文字方塊 17"/>
          <p:cNvSpPr txBox="1"/>
          <p:nvPr/>
        </p:nvSpPr>
        <p:spPr>
          <a:xfrm>
            <a:off x="463827" y="1755726"/>
            <a:ext cx="3969817" cy="1846659"/>
          </a:xfrm>
          <a:prstGeom prst="rect">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lin ang="13500000" scaled="1"/>
            <a:tileRect/>
          </a:gradFill>
          <a:ln>
            <a:noFill/>
          </a:ln>
        </p:spPr>
        <p:txBody>
          <a:bodyPr vert="horz" wrap="square" rtlCol="0">
            <a:spAutoFit/>
          </a:bodyPr>
          <a:lstStyle/>
          <a:p>
            <a:pPr marL="550545" indent="-103505" defTabSz="449263" fontAlgn="base">
              <a:spcBef>
                <a:spcPct val="0"/>
              </a:spcBef>
              <a:buClr>
                <a:srgbClr val="000000"/>
              </a:buClr>
              <a:buSzPct val="100000"/>
              <a:buFont typeface="Times New Roman" pitchFamily="18" charset="0"/>
              <a:buNone/>
            </a:pPr>
            <a:r>
              <a:rPr lang="en-US" altLang="zh-TW" sz="2400" b="1" dirty="0">
                <a:solidFill>
                  <a:srgbClr val="FFFF00"/>
                </a:solidFill>
              </a:rPr>
              <a:t>1.</a:t>
            </a:r>
            <a:r>
              <a:rPr lang="zh-TW" altLang="zh-TW" sz="2400" b="1" dirty="0">
                <a:solidFill>
                  <a:srgbClr val="FFFF00"/>
                </a:solidFill>
              </a:rPr>
              <a:t>出價取得者：</a:t>
            </a:r>
          </a:p>
          <a:p>
            <a:pPr defTabSz="449263" fontAlgn="base">
              <a:spcBef>
                <a:spcPct val="0"/>
              </a:spcBef>
              <a:spcAft>
                <a:spcPct val="0"/>
              </a:spcAft>
              <a:buClr>
                <a:srgbClr val="000000"/>
              </a:buClr>
              <a:buSzPct val="100000"/>
              <a:buFont typeface="Times New Roman" pitchFamily="18" charset="0"/>
              <a:buNone/>
              <a:defRPr/>
            </a:pPr>
            <a:r>
              <a:rPr lang="en-US" altLang="zh-TW" sz="2400" b="1" dirty="0" smtClean="0">
                <a:solidFill>
                  <a:srgbClr val="FFFF00"/>
                </a:solidFill>
              </a:rPr>
              <a:t>(</a:t>
            </a:r>
            <a:r>
              <a:rPr lang="zh-TW" altLang="en-US" sz="2400" b="1" dirty="0" smtClean="0">
                <a:solidFill>
                  <a:srgbClr val="FFFF00"/>
                </a:solidFill>
              </a:rPr>
              <a:t>收入</a:t>
            </a:r>
            <a:r>
              <a:rPr lang="en-US" altLang="zh-TW" sz="2400" b="1" dirty="0" smtClean="0">
                <a:solidFill>
                  <a:srgbClr val="FFFF00"/>
                </a:solidFill>
              </a:rPr>
              <a:t>-</a:t>
            </a:r>
            <a:r>
              <a:rPr lang="zh-TW" altLang="en-US" sz="2400" b="1" dirty="0" smtClean="0">
                <a:solidFill>
                  <a:srgbClr val="FFFF00"/>
                </a:solidFill>
              </a:rPr>
              <a:t>成本</a:t>
            </a:r>
            <a:r>
              <a:rPr lang="en-US" altLang="zh-TW" sz="2400" b="1" dirty="0" smtClean="0">
                <a:solidFill>
                  <a:srgbClr val="FFFF00"/>
                </a:solidFill>
              </a:rPr>
              <a:t>-</a:t>
            </a:r>
            <a:r>
              <a:rPr lang="zh-TW" altLang="en-US" sz="2400" b="1" dirty="0" smtClean="0">
                <a:solidFill>
                  <a:srgbClr val="FFFF00"/>
                </a:solidFill>
              </a:rPr>
              <a:t>費用</a:t>
            </a:r>
            <a:r>
              <a:rPr lang="en-US" altLang="zh-TW" sz="2400" b="1" dirty="0" smtClean="0">
                <a:solidFill>
                  <a:srgbClr val="FFFF00"/>
                </a:solidFill>
              </a:rPr>
              <a:t>)</a:t>
            </a:r>
          </a:p>
          <a:p>
            <a:pPr defTabSz="449263" fontAlgn="base">
              <a:spcBef>
                <a:spcPct val="0"/>
              </a:spcBef>
              <a:spcAft>
                <a:spcPct val="0"/>
              </a:spcAft>
              <a:buClr>
                <a:srgbClr val="000000"/>
              </a:buClr>
              <a:buSzPct val="100000"/>
              <a:buFont typeface="Times New Roman" pitchFamily="18" charset="0"/>
              <a:buNone/>
              <a:defRPr/>
            </a:pPr>
            <a:r>
              <a:rPr lang="zh-TW" altLang="en-US" sz="2200" b="1" dirty="0" smtClean="0">
                <a:solidFill>
                  <a:srgbClr val="FFFF00"/>
                </a:solidFill>
              </a:rPr>
              <a:t>並</a:t>
            </a:r>
            <a:r>
              <a:rPr lang="zh-TW" altLang="en-US" sz="2200" b="1" dirty="0">
                <a:solidFill>
                  <a:srgbClr val="FFFF00"/>
                </a:solidFill>
              </a:rPr>
              <a:t>減</a:t>
            </a:r>
            <a:r>
              <a:rPr lang="zh-TW" altLang="en-US" sz="2200" b="1" dirty="0" smtClean="0">
                <a:solidFill>
                  <a:srgbClr val="FFFF00"/>
                </a:solidFill>
              </a:rPr>
              <a:t>除當次交易</a:t>
            </a:r>
            <a:r>
              <a:rPr lang="zh-TW" altLang="en-US" sz="2200" b="1" dirty="0">
                <a:solidFill>
                  <a:srgbClr val="FFFF00"/>
                </a:solidFill>
              </a:rPr>
              <a:t>依</a:t>
            </a:r>
            <a:r>
              <a:rPr lang="zh-TW" altLang="en-US" sz="2200" b="1" dirty="0" smtClean="0">
                <a:solidFill>
                  <a:srgbClr val="FFFF00"/>
                </a:solidFill>
              </a:rPr>
              <a:t>土地稅法計算</a:t>
            </a:r>
            <a:r>
              <a:rPr lang="zh-TW" altLang="en-US" sz="2200" b="1" dirty="0">
                <a:solidFill>
                  <a:srgbClr val="FFFF00"/>
                </a:solidFill>
              </a:rPr>
              <a:t>之</a:t>
            </a:r>
            <a:r>
              <a:rPr lang="zh-TW" altLang="zh-TW" sz="2200" b="1" dirty="0" smtClean="0">
                <a:solidFill>
                  <a:srgbClr val="FF0000"/>
                </a:solidFill>
              </a:rPr>
              <a:t>土地漲價總數額</a:t>
            </a:r>
            <a:r>
              <a:rPr lang="zh-TW" altLang="en-US" sz="2200" b="1" dirty="0">
                <a:solidFill>
                  <a:srgbClr val="FFFFFF"/>
                </a:solidFill>
              </a:rPr>
              <a:t>為</a:t>
            </a:r>
            <a:r>
              <a:rPr lang="zh-TW" altLang="zh-TW" sz="2200" b="1" dirty="0">
                <a:solidFill>
                  <a:srgbClr val="FFFFFF"/>
                </a:solidFill>
              </a:rPr>
              <a:t>所得額</a:t>
            </a:r>
            <a:r>
              <a:rPr lang="zh-TW" altLang="zh-TW" sz="2200" b="1" dirty="0" smtClean="0">
                <a:solidFill>
                  <a:srgbClr val="FFFFFF"/>
                </a:solidFill>
              </a:rPr>
              <a:t>。</a:t>
            </a:r>
            <a:endParaRPr lang="zh-TW" altLang="zh-TW" sz="2200" b="1" dirty="0">
              <a:solidFill>
                <a:srgbClr val="FFFFFF"/>
              </a:solidFill>
            </a:endParaRPr>
          </a:p>
        </p:txBody>
      </p:sp>
      <p:sp>
        <p:nvSpPr>
          <p:cNvPr id="21" name="矩形 20"/>
          <p:cNvSpPr/>
          <p:nvPr/>
        </p:nvSpPr>
        <p:spPr>
          <a:xfrm>
            <a:off x="539552" y="1196752"/>
            <a:ext cx="2880320" cy="430887"/>
          </a:xfrm>
          <a:prstGeom prst="rect">
            <a:avLst/>
          </a:prstGeom>
        </p:spPr>
        <p:txBody>
          <a:bodyPr wrap="square">
            <a:spAutoFit/>
          </a:bodyPr>
          <a:lstStyle/>
          <a:p>
            <a:pPr algn="ctr" defTabSz="449263" fontAlgn="base">
              <a:spcBef>
                <a:spcPct val="0"/>
              </a:spcBef>
              <a:spcAft>
                <a:spcPct val="0"/>
              </a:spcAft>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TW" altLang="en-US" sz="2200" b="1" dirty="0" smtClean="0">
                <a:solidFill>
                  <a:srgbClr val="000000"/>
                </a:solidFill>
                <a:ea typeface="新細明體" pitchFamily="18" charset="-120"/>
              </a:rPr>
              <a:t>一</a:t>
            </a:r>
            <a:r>
              <a:rPr lang="zh-TW" altLang="en-US" sz="2200" b="1" dirty="0">
                <a:solidFill>
                  <a:srgbClr val="000000"/>
                </a:solidFill>
                <a:ea typeface="新細明體" pitchFamily="18" charset="-120"/>
              </a:rPr>
              <a:t>、</a:t>
            </a:r>
            <a:r>
              <a:rPr lang="zh-TW" altLang="zh-TW" sz="2200" b="1" dirty="0" smtClean="0">
                <a:solidFill>
                  <a:srgbClr val="000000"/>
                </a:solidFill>
              </a:rPr>
              <a:t>課稅計算基礎</a:t>
            </a:r>
            <a:r>
              <a:rPr lang="zh-TW" altLang="en-US" sz="2200" b="1" dirty="0">
                <a:solidFill>
                  <a:srgbClr val="000000"/>
                </a:solidFill>
              </a:rPr>
              <a:t> </a:t>
            </a:r>
            <a:r>
              <a:rPr lang="en-US" altLang="zh-TW" sz="2200" b="1" dirty="0" smtClean="0">
                <a:solidFill>
                  <a:srgbClr val="000000"/>
                </a:solidFill>
              </a:rPr>
              <a:t>1</a:t>
            </a:r>
          </a:p>
        </p:txBody>
      </p:sp>
      <p:sp>
        <p:nvSpPr>
          <p:cNvPr id="24" name="矩形 23"/>
          <p:cNvSpPr/>
          <p:nvPr/>
        </p:nvSpPr>
        <p:spPr>
          <a:xfrm>
            <a:off x="4940006" y="1217762"/>
            <a:ext cx="3232394" cy="430887"/>
          </a:xfrm>
          <a:prstGeom prst="rect">
            <a:avLst/>
          </a:prstGeom>
        </p:spPr>
        <p:txBody>
          <a:bodyPr wrap="square">
            <a:spAutoFit/>
          </a:bodyPr>
          <a:lstStyle/>
          <a:p>
            <a:pPr algn="ctr" defTabSz="449263" fontAlgn="base">
              <a:spcBef>
                <a:spcPct val="0"/>
              </a:spcBef>
              <a:spcAft>
                <a:spcPct val="0"/>
              </a:spcAft>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TW" altLang="zh-TW" sz="2200" b="1" dirty="0" smtClean="0">
                <a:solidFill>
                  <a:srgbClr val="000000"/>
                </a:solidFill>
              </a:rPr>
              <a:t>課稅計算基礎</a:t>
            </a:r>
            <a:r>
              <a:rPr lang="zh-TW" altLang="en-US" sz="2200" b="1" dirty="0">
                <a:solidFill>
                  <a:srgbClr val="000000"/>
                </a:solidFill>
              </a:rPr>
              <a:t> </a:t>
            </a:r>
            <a:r>
              <a:rPr lang="zh-TW" altLang="en-US" sz="2200" b="1" dirty="0" smtClean="0">
                <a:solidFill>
                  <a:srgbClr val="000000"/>
                </a:solidFill>
              </a:rPr>
              <a:t> </a:t>
            </a:r>
            <a:r>
              <a:rPr lang="en-US" altLang="zh-TW" sz="2200" b="1" dirty="0" smtClean="0">
                <a:solidFill>
                  <a:srgbClr val="000000"/>
                </a:solidFill>
              </a:rPr>
              <a:t>2</a:t>
            </a:r>
          </a:p>
        </p:txBody>
      </p:sp>
      <p:grpSp>
        <p:nvGrpSpPr>
          <p:cNvPr id="27" name="群組 26"/>
          <p:cNvGrpSpPr/>
          <p:nvPr/>
        </p:nvGrpSpPr>
        <p:grpSpPr>
          <a:xfrm>
            <a:off x="183414" y="3645024"/>
            <a:ext cx="4176464" cy="2592288"/>
            <a:chOff x="2152493" y="117484"/>
            <a:chExt cx="1470042" cy="756890"/>
          </a:xfrm>
        </p:grpSpPr>
        <p:sp>
          <p:nvSpPr>
            <p:cNvPr id="30" name="圓角矩形 29"/>
            <p:cNvSpPr/>
            <p:nvPr/>
          </p:nvSpPr>
          <p:spPr>
            <a:xfrm>
              <a:off x="2241740" y="117484"/>
              <a:ext cx="1380795" cy="756890"/>
            </a:xfrm>
            <a:prstGeom prst="roundRect">
              <a:avLst>
                <a:gd name="adj" fmla="val 10000"/>
              </a:avLst>
            </a:prstGeom>
            <a:solidFill>
              <a:srgbClr val="FFFF00"/>
            </a:solidFill>
          </p:spPr>
          <p:style>
            <a:lnRef idx="2">
              <a:schemeClr val="accent6"/>
            </a:lnRef>
            <a:fillRef idx="1">
              <a:schemeClr val="lt1"/>
            </a:fillRef>
            <a:effectRef idx="0">
              <a:schemeClr val="accent6"/>
            </a:effectRef>
            <a:fontRef idx="minor">
              <a:schemeClr val="dk1"/>
            </a:fontRef>
          </p:style>
        </p:sp>
        <p:sp>
          <p:nvSpPr>
            <p:cNvPr id="34" name="圓角矩形 4"/>
            <p:cNvSpPr/>
            <p:nvPr/>
          </p:nvSpPr>
          <p:spPr>
            <a:xfrm>
              <a:off x="2152493" y="139653"/>
              <a:ext cx="1470041" cy="71255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795" tIns="10795" rIns="10795" bIns="10795" numCol="1" spcCol="1270" anchor="ctr" anchorCtr="0">
              <a:noAutofit/>
            </a:bodyPr>
            <a:lstStyle/>
            <a:p>
              <a:pPr marL="550545" indent="-103505" defTabSz="449263" fontAlgn="base">
                <a:spcBef>
                  <a:spcPct val="0"/>
                </a:spcBef>
                <a:buClr>
                  <a:srgbClr val="000000"/>
                </a:buClr>
                <a:buSzPct val="100000"/>
                <a:buFont typeface="Times New Roman" pitchFamily="18" charset="0"/>
                <a:buNone/>
              </a:pPr>
              <a:endParaRPr lang="en-US" altLang="zh-TW" sz="1600" b="1" dirty="0" smtClean="0">
                <a:solidFill>
                  <a:srgbClr val="000000"/>
                </a:solidFill>
                <a:ea typeface="新細明體" pitchFamily="18" charset="-120"/>
              </a:endParaRPr>
            </a:p>
            <a:p>
              <a:pPr marL="550545" indent="-103505" defTabSz="449263" fontAlgn="base">
                <a:spcBef>
                  <a:spcPct val="0"/>
                </a:spcBef>
                <a:buClr>
                  <a:srgbClr val="000000"/>
                </a:buClr>
                <a:buSzPct val="100000"/>
                <a:buFont typeface="Times New Roman" pitchFamily="18" charset="0"/>
                <a:buNone/>
              </a:pPr>
              <a:r>
                <a:rPr lang="zh-TW" altLang="en-US" sz="1600" b="1" dirty="0" smtClean="0">
                  <a:solidFill>
                    <a:srgbClr val="000000"/>
                  </a:solidFill>
                  <a:ea typeface="新細明體" pitchFamily="18" charset="-120"/>
                </a:rPr>
                <a:t>費用</a:t>
              </a:r>
              <a:r>
                <a:rPr lang="zh-TW" altLang="en-US" sz="1600" b="1" dirty="0">
                  <a:solidFill>
                    <a:srgbClr val="000000"/>
                  </a:solidFill>
                  <a:ea typeface="新細明體" pitchFamily="18" charset="-120"/>
                </a:rPr>
                <a:t>說明</a:t>
              </a:r>
              <a:endParaRPr lang="en-US" altLang="zh-TW" sz="1600" b="1" dirty="0">
                <a:solidFill>
                  <a:srgbClr val="000000"/>
                </a:solidFill>
                <a:ea typeface="新細明體" pitchFamily="18" charset="-120"/>
              </a:endParaRPr>
            </a:p>
            <a:p>
              <a:pPr marL="550545" indent="-103505" defTabSz="449263" fontAlgn="base">
                <a:spcBef>
                  <a:spcPct val="0"/>
                </a:spcBef>
                <a:buClr>
                  <a:srgbClr val="000000"/>
                </a:buClr>
                <a:buSzPct val="100000"/>
                <a:buFont typeface="Times New Roman" pitchFamily="18" charset="0"/>
                <a:buNone/>
              </a:pPr>
              <a:r>
                <a:rPr lang="en-US" altLang="zh-TW" sz="1600" b="1" dirty="0">
                  <a:solidFill>
                    <a:srgbClr val="000000"/>
                  </a:solidFill>
                  <a:ea typeface="新細明體" pitchFamily="18" charset="-120"/>
                </a:rPr>
                <a:t>1.</a:t>
              </a:r>
              <a:r>
                <a:rPr lang="zh-TW" altLang="zh-TW" sz="1600" b="1" dirty="0">
                  <a:solidFill>
                    <a:srgbClr val="000000"/>
                  </a:solidFill>
                  <a:ea typeface="新細明體" pitchFamily="18" charset="-120"/>
                </a:rPr>
                <a:t>購入房屋、土地（如契稅、印花稅、代書費、規費、公證費、仲介費等），</a:t>
              </a:r>
            </a:p>
            <a:p>
              <a:pPr marL="550545" indent="-103505" defTabSz="449263" fontAlgn="base">
                <a:spcBef>
                  <a:spcPct val="0"/>
                </a:spcBef>
                <a:buClr>
                  <a:srgbClr val="000000"/>
                </a:buClr>
                <a:buSzPct val="100000"/>
                <a:buFont typeface="Times New Roman" pitchFamily="18" charset="0"/>
                <a:buNone/>
              </a:pPr>
              <a:r>
                <a:rPr lang="en-US" altLang="zh-TW" sz="1600" b="1" dirty="0">
                  <a:solidFill>
                    <a:srgbClr val="000000"/>
                  </a:solidFill>
                  <a:ea typeface="新細明體" pitchFamily="18" charset="-120"/>
                </a:rPr>
                <a:t>2.</a:t>
              </a:r>
              <a:r>
                <a:rPr lang="zh-TW" altLang="zh-TW" sz="1600" b="1" dirty="0">
                  <a:solidFill>
                    <a:srgbClr val="000000"/>
                  </a:solidFill>
                  <a:ea typeface="新細明體" pitchFamily="18" charset="-120"/>
                </a:rPr>
                <a:t>取得房屋後，</a:t>
              </a:r>
              <a:r>
                <a:rPr lang="en-US" altLang="zh-TW" sz="1600" b="1" dirty="0">
                  <a:solidFill>
                    <a:srgbClr val="000000"/>
                  </a:solidFill>
                  <a:ea typeface="新細明體" pitchFamily="18" charset="-120"/>
                </a:rPr>
                <a:t>(</a:t>
              </a:r>
              <a:r>
                <a:rPr lang="zh-TW" altLang="zh-TW" sz="1600" b="1" dirty="0">
                  <a:solidFill>
                    <a:srgbClr val="000000"/>
                  </a:solidFill>
                  <a:ea typeface="新細明體" pitchFamily="18" charset="-120"/>
                </a:rPr>
                <a:t>增加房屋價值或效能且非</a:t>
              </a:r>
              <a:r>
                <a:rPr lang="en-US" altLang="zh-TW" sz="1600" b="1" dirty="0">
                  <a:solidFill>
                    <a:srgbClr val="000000"/>
                  </a:solidFill>
                  <a:ea typeface="新細明體" pitchFamily="18" charset="-120"/>
                </a:rPr>
                <a:t>2</a:t>
              </a:r>
              <a:r>
                <a:rPr lang="zh-TW" altLang="zh-TW" sz="1600" b="1" dirty="0">
                  <a:solidFill>
                    <a:srgbClr val="000000"/>
                  </a:solidFill>
                  <a:ea typeface="新細明體" pitchFamily="18" charset="-120"/>
                </a:rPr>
                <a:t>年內所能耗竭之增置、改良或修繕費。</a:t>
              </a:r>
            </a:p>
            <a:p>
              <a:pPr marL="550545" indent="-103505" defTabSz="449263" fontAlgn="base">
                <a:spcBef>
                  <a:spcPct val="0"/>
                </a:spcBef>
                <a:buClr>
                  <a:srgbClr val="000000"/>
                </a:buClr>
                <a:buSzPct val="100000"/>
                <a:buFont typeface="Times New Roman" pitchFamily="18" charset="0"/>
                <a:buNone/>
              </a:pPr>
              <a:r>
                <a:rPr lang="en-US" altLang="zh-TW" sz="1600" b="1" dirty="0">
                  <a:solidFill>
                    <a:srgbClr val="000000"/>
                  </a:solidFill>
                  <a:ea typeface="新細明體" pitchFamily="18" charset="-120"/>
                </a:rPr>
                <a:t>3.</a:t>
              </a:r>
              <a:r>
                <a:rPr lang="zh-TW" altLang="zh-TW" sz="1600" b="1" dirty="0">
                  <a:solidFill>
                    <a:srgbClr val="000000"/>
                  </a:solidFill>
                  <a:ea typeface="新細明體" pitchFamily="18" charset="-120"/>
                </a:rPr>
                <a:t>取得、改良及移轉而支付之費用（如仲介費、廣告費、清潔費、搬運費等）</a:t>
              </a:r>
            </a:p>
            <a:p>
              <a:pPr marL="419100" defTabSz="449263" fontAlgn="base">
                <a:spcBef>
                  <a:spcPts val="240"/>
                </a:spcBef>
                <a:buClr>
                  <a:srgbClr val="000000"/>
                </a:buClr>
                <a:buSzPct val="100000"/>
                <a:buFont typeface="Times New Roman" pitchFamily="18" charset="0"/>
                <a:buNone/>
              </a:pPr>
              <a:r>
                <a:rPr lang="zh-TW" altLang="zh-TW" sz="1600" b="1" dirty="0">
                  <a:solidFill>
                    <a:srgbClr val="FF0000"/>
                  </a:solidFill>
                  <a:ea typeface="新細明體" pitchFamily="18" charset="-120"/>
                </a:rPr>
                <a:t>未提示上開費用之證明文件或所提示之費用證明金額未達成交價額</a:t>
              </a:r>
              <a:r>
                <a:rPr lang="en-US" altLang="zh-TW" sz="1600" b="1" dirty="0">
                  <a:solidFill>
                    <a:srgbClr val="FF0000"/>
                  </a:solidFill>
                  <a:ea typeface="新細明體" pitchFamily="18" charset="-120"/>
                </a:rPr>
                <a:t>5%</a:t>
              </a:r>
              <a:r>
                <a:rPr lang="zh-TW" altLang="zh-TW" sz="1600" b="1" dirty="0">
                  <a:solidFill>
                    <a:srgbClr val="FF0000"/>
                  </a:solidFill>
                  <a:ea typeface="新細明體" pitchFamily="18" charset="-120"/>
                </a:rPr>
                <a:t>者，稽徵機關得按成交價額</a:t>
              </a:r>
              <a:r>
                <a:rPr lang="en-US" altLang="zh-TW" sz="1600" b="1" dirty="0">
                  <a:solidFill>
                    <a:srgbClr val="FF0000"/>
                  </a:solidFill>
                  <a:ea typeface="新細明體" pitchFamily="18" charset="-120"/>
                </a:rPr>
                <a:t>5%</a:t>
              </a:r>
              <a:r>
                <a:rPr lang="zh-TW" altLang="zh-TW" sz="1600" b="1" dirty="0">
                  <a:solidFill>
                    <a:srgbClr val="FF0000"/>
                  </a:solidFill>
                  <a:ea typeface="新細明體" pitchFamily="18" charset="-120"/>
                </a:rPr>
                <a:t>計算其費用。</a:t>
              </a:r>
            </a:p>
            <a:p>
              <a:pPr algn="ctr" defTabSz="755650" fontAlgn="base">
                <a:lnSpc>
                  <a:spcPct val="90000"/>
                </a:lnSpc>
                <a:spcBef>
                  <a:spcPct val="0"/>
                </a:spcBef>
                <a:spcAft>
                  <a:spcPct val="35000"/>
                </a:spcAft>
                <a:buClr>
                  <a:srgbClr val="000000"/>
                </a:buClr>
                <a:buSzPct val="100000"/>
                <a:buFont typeface="Times New Roman" pitchFamily="18" charset="0"/>
                <a:buNone/>
              </a:pPr>
              <a:endParaRPr lang="zh-TW" altLang="en-US" sz="1700" b="1" dirty="0">
                <a:solidFill>
                  <a:srgbClr val="000000"/>
                </a:solidFill>
              </a:endParaRPr>
            </a:p>
          </p:txBody>
        </p:sp>
      </p:grpSp>
      <p:sp>
        <p:nvSpPr>
          <p:cNvPr id="31" name="頁尾版面配置區 6"/>
          <p:cNvSpPr txBox="1">
            <a:spLocks/>
          </p:cNvSpPr>
          <p:nvPr/>
        </p:nvSpPr>
        <p:spPr>
          <a:xfrm>
            <a:off x="0" y="6453336"/>
            <a:ext cx="9144000" cy="260648"/>
          </a:xfrm>
          <a:prstGeom prst="rect">
            <a:avLst/>
          </a:prstGeom>
          <a:solidFill>
            <a:srgbClr val="C0504D">
              <a:lumMod val="50000"/>
            </a:srgbClr>
          </a:solidFill>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0" cap="none" spc="0" normalizeH="0" baseline="0" noProof="0" dirty="0" smtClean="0">
                <a:ln>
                  <a:noFill/>
                </a:ln>
                <a:solidFill>
                  <a:prstClr val="white"/>
                </a:solidFill>
                <a:effectLst/>
                <a:uLnTx/>
                <a:uFillTx/>
                <a:ea typeface="新細明體" panose="02020500000000000000" pitchFamily="18" charset="-120"/>
              </a:rPr>
              <a:t>                                 林秀銘                                                                                                                                                            </a:t>
            </a:r>
            <a:endParaRPr kumimoji="0" lang="zh-TW" altLang="en-US" sz="1050" b="0" i="0" u="none" strike="noStrike" kern="0" cap="none" spc="0" normalizeH="0" baseline="0" noProof="0" dirty="0">
              <a:ln>
                <a:noFill/>
              </a:ln>
              <a:solidFill>
                <a:prstClr val="white"/>
              </a:solidFill>
              <a:effectLst/>
              <a:uLnTx/>
              <a:uFillTx/>
              <a:ea typeface="新細明體" panose="02020500000000000000" pitchFamily="18" charset="-120"/>
            </a:endParaRPr>
          </a:p>
        </p:txBody>
      </p:sp>
    </p:spTree>
    <p:extLst>
      <p:ext uri="{BB962C8B-B14F-4D97-AF65-F5344CB8AC3E}">
        <p14:creationId xmlns:p14="http://schemas.microsoft.com/office/powerpoint/2010/main" val="36954268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841412" y="1844824"/>
            <a:ext cx="4018620" cy="4031873"/>
          </a:xfrm>
          <a:prstGeom prst="rect">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ln>
            <a:noFill/>
          </a:ln>
        </p:spPr>
        <p:txBody>
          <a:bodyPr wrap="square">
            <a:spAutoFit/>
          </a:bodyPr>
          <a:lstStyle/>
          <a:p>
            <a:pPr defTabSz="449263" fontAlgn="base">
              <a:spcBef>
                <a:spcPct val="0"/>
              </a:spcBef>
              <a:spcAft>
                <a:spcPct val="0"/>
              </a:spcAft>
              <a:buClr>
                <a:srgbClr val="000000"/>
              </a:buClr>
              <a:buSzPct val="100000"/>
              <a:buFont typeface="Times New Roman" pitchFamily="16" charset="0"/>
              <a:buNone/>
              <a:defRPr/>
            </a:pPr>
            <a:r>
              <a:rPr lang="en-US" altLang="zh-TW" sz="3200" b="1" dirty="0" smtClean="0">
                <a:solidFill>
                  <a:srgbClr val="FFFF00"/>
                </a:solidFill>
              </a:rPr>
              <a:t>1.</a:t>
            </a:r>
            <a:r>
              <a:rPr lang="zh-TW" altLang="en-US" sz="3200" b="1" dirty="0" smtClean="0">
                <a:solidFill>
                  <a:srgbClr val="FFFF00"/>
                </a:solidFill>
              </a:rPr>
              <a:t>中華民國境內居住之個人</a:t>
            </a:r>
            <a:endParaRPr lang="en-US" altLang="zh-TW" sz="3200" b="1" dirty="0" smtClean="0">
              <a:solidFill>
                <a:srgbClr val="FFFF00"/>
              </a:solidFill>
            </a:endParaRPr>
          </a:p>
          <a:p>
            <a:pPr defTabSz="449263" fontAlgn="base">
              <a:spcBef>
                <a:spcPct val="0"/>
              </a:spcBef>
              <a:spcAft>
                <a:spcPct val="0"/>
              </a:spcAft>
              <a:buClr>
                <a:srgbClr val="000000"/>
              </a:buClr>
              <a:buSzPct val="100000"/>
              <a:buFont typeface="Times New Roman" pitchFamily="18" charset="0"/>
              <a:buNone/>
              <a:defRPr/>
            </a:pPr>
            <a:r>
              <a:rPr kumimoji="1" lang="zh-TW" altLang="en-US" sz="2400" b="1" dirty="0" smtClean="0">
                <a:solidFill>
                  <a:srgbClr val="FFFFFF"/>
                </a:solidFill>
                <a:latin typeface="新細明體" pitchFamily="18" charset="-120"/>
                <a:ea typeface="新細明體" pitchFamily="18" charset="-120"/>
                <a:cs typeface="Times New Roman" pitchFamily="18" charset="0"/>
              </a:rPr>
              <a:t>一般稅率之四級</a:t>
            </a:r>
            <a:r>
              <a:rPr kumimoji="1" lang="zh-TW" altLang="en-US" sz="2400" b="1" dirty="0" smtClean="0">
                <a:solidFill>
                  <a:srgbClr val="FFFFFF"/>
                </a:solidFill>
                <a:latin typeface="新細明體" pitchFamily="18" charset="-120"/>
                <a:ea typeface="新細明體" pitchFamily="18" charset="-120"/>
                <a:cs typeface="Times New Roman" pitchFamily="18" charset="0"/>
                <a:sym typeface="Wingdings" panose="05000000000000000000" pitchFamily="2" charset="2"/>
              </a:rPr>
              <a:t>：</a:t>
            </a:r>
            <a:r>
              <a:rPr lang="en-US" altLang="zh-TW" sz="2400" b="1" dirty="0">
                <a:solidFill>
                  <a:srgbClr val="FFC000"/>
                </a:solidFill>
                <a:sym typeface="Wingdings" panose="05000000000000000000" pitchFamily="2" charset="2"/>
              </a:rPr>
              <a:t>(</a:t>
            </a:r>
            <a:r>
              <a:rPr lang="zh-TW" altLang="en-US" sz="2400" b="1" dirty="0">
                <a:solidFill>
                  <a:srgbClr val="FFC000"/>
                </a:solidFill>
                <a:sym typeface="Wingdings" panose="05000000000000000000" pitchFamily="2" charset="2"/>
              </a:rPr>
              <a:t>以持有時間計算</a:t>
            </a:r>
            <a:r>
              <a:rPr lang="en-US" altLang="zh-TW" sz="2400" b="1" dirty="0">
                <a:solidFill>
                  <a:srgbClr val="FFC000"/>
                </a:solidFill>
                <a:sym typeface="Wingdings" panose="05000000000000000000" pitchFamily="2" charset="2"/>
              </a:rPr>
              <a:t>)</a:t>
            </a:r>
            <a:endParaRPr lang="en-US" altLang="zh-TW" sz="2400" b="1" dirty="0">
              <a:solidFill>
                <a:srgbClr val="FFC000"/>
              </a:solidFill>
            </a:endParaRPr>
          </a:p>
          <a:p>
            <a:pPr defTabSz="449263" fontAlgn="base">
              <a:spcBef>
                <a:spcPct val="0"/>
              </a:spcBef>
              <a:spcAft>
                <a:spcPct val="0"/>
              </a:spcAft>
              <a:buClr>
                <a:srgbClr val="000000"/>
              </a:buClr>
              <a:buSzPct val="100000"/>
              <a:buFont typeface="Times New Roman" pitchFamily="18" charset="0"/>
              <a:buNone/>
              <a:defRPr/>
            </a:pPr>
            <a:r>
              <a:rPr kumimoji="1" lang="zh-TW" altLang="en-US" sz="2400" b="1" dirty="0" smtClean="0">
                <a:solidFill>
                  <a:srgbClr val="FFFFFF"/>
                </a:solidFill>
                <a:latin typeface="新細明體" pitchFamily="18" charset="-120"/>
                <a:ea typeface="新細明體" pitchFamily="18" charset="-120"/>
                <a:cs typeface="Times New Roman" pitchFamily="18" charset="0"/>
              </a:rPr>
              <a:t>一年以內者：</a:t>
            </a:r>
            <a:r>
              <a:rPr kumimoji="1" lang="en-US" altLang="zh-TW" sz="2400" b="1" dirty="0" smtClean="0">
                <a:solidFill>
                  <a:srgbClr val="FFFF00"/>
                </a:solidFill>
                <a:latin typeface="新細明體" pitchFamily="18" charset="-120"/>
                <a:ea typeface="新細明體" pitchFamily="18" charset="-120"/>
                <a:cs typeface="Times New Roman" pitchFamily="18" charset="0"/>
              </a:rPr>
              <a:t>45%</a:t>
            </a:r>
            <a:endParaRPr kumimoji="1" lang="en-US" altLang="zh-TW" sz="2400" b="1" dirty="0">
              <a:solidFill>
                <a:srgbClr val="FFFF00"/>
              </a:solidFill>
              <a:latin typeface="新細明體" pitchFamily="18" charset="-120"/>
              <a:ea typeface="新細明體" pitchFamily="18" charset="-120"/>
              <a:cs typeface="Times New Roman" pitchFamily="18" charset="0"/>
            </a:endParaRPr>
          </a:p>
          <a:p>
            <a:pPr defTabSz="449263" fontAlgn="base">
              <a:spcBef>
                <a:spcPct val="0"/>
              </a:spcBef>
              <a:spcAft>
                <a:spcPct val="0"/>
              </a:spcAft>
              <a:buClr>
                <a:srgbClr val="000000"/>
              </a:buClr>
              <a:buSzPct val="100000"/>
              <a:buFont typeface="Times New Roman" pitchFamily="18" charset="0"/>
              <a:buNone/>
              <a:defRPr/>
            </a:pPr>
            <a:r>
              <a:rPr kumimoji="1" lang="zh-TW" altLang="en-US" sz="2400" b="1" dirty="0">
                <a:solidFill>
                  <a:srgbClr val="FFFFFF"/>
                </a:solidFill>
                <a:latin typeface="新細明體" pitchFamily="18" charset="-120"/>
                <a:ea typeface="新細明體" pitchFamily="18" charset="-120"/>
                <a:cs typeface="Times New Roman" pitchFamily="18" charset="0"/>
              </a:rPr>
              <a:t>超過一年</a:t>
            </a:r>
            <a:r>
              <a:rPr kumimoji="1" lang="zh-TW" altLang="en-US" sz="2400" b="1" dirty="0" smtClean="0">
                <a:solidFill>
                  <a:srgbClr val="FFFFFF"/>
                </a:solidFill>
                <a:latin typeface="新細明體" pitchFamily="18" charset="-120"/>
                <a:ea typeface="新細明體" pitchFamily="18" charset="-120"/>
                <a:cs typeface="Times New Roman" pitchFamily="18" charset="0"/>
              </a:rPr>
              <a:t>，未逾二年：</a:t>
            </a:r>
            <a:r>
              <a:rPr kumimoji="1" lang="en-US" altLang="zh-TW" sz="2400" b="1" dirty="0" smtClean="0">
                <a:solidFill>
                  <a:srgbClr val="FFFF00"/>
                </a:solidFill>
                <a:latin typeface="新細明體" pitchFamily="18" charset="-120"/>
                <a:ea typeface="新細明體" pitchFamily="18" charset="-120"/>
                <a:cs typeface="Times New Roman" pitchFamily="18" charset="0"/>
              </a:rPr>
              <a:t>35%</a:t>
            </a:r>
          </a:p>
          <a:p>
            <a:pPr defTabSz="449263" fontAlgn="base">
              <a:spcBef>
                <a:spcPct val="0"/>
              </a:spcBef>
              <a:spcAft>
                <a:spcPct val="0"/>
              </a:spcAft>
              <a:buClr>
                <a:srgbClr val="000000"/>
              </a:buClr>
              <a:buSzPct val="100000"/>
              <a:buFont typeface="Times New Roman" pitchFamily="18" charset="0"/>
              <a:buNone/>
              <a:defRPr/>
            </a:pPr>
            <a:r>
              <a:rPr kumimoji="1" lang="zh-TW" altLang="en-US" sz="2400" b="1" dirty="0" smtClean="0">
                <a:solidFill>
                  <a:srgbClr val="FFFFFF"/>
                </a:solidFill>
                <a:latin typeface="新細明體" pitchFamily="18" charset="-120"/>
                <a:ea typeface="新細明體" pitchFamily="18" charset="-120"/>
                <a:cs typeface="Times New Roman" pitchFamily="18" charset="0"/>
              </a:rPr>
              <a:t>超過二年，</a:t>
            </a:r>
            <a:r>
              <a:rPr kumimoji="1" lang="zh-TW" altLang="en-US" sz="2400" b="1" dirty="0">
                <a:solidFill>
                  <a:srgbClr val="FFFFFF"/>
                </a:solidFill>
                <a:latin typeface="新細明體" pitchFamily="18" charset="-120"/>
                <a:ea typeface="新細明體" pitchFamily="18" charset="-120"/>
                <a:cs typeface="Times New Roman" pitchFamily="18" charset="0"/>
              </a:rPr>
              <a:t>未逾</a:t>
            </a:r>
            <a:r>
              <a:rPr kumimoji="1" lang="zh-TW" altLang="en-US" sz="2400" b="1" dirty="0" smtClean="0">
                <a:solidFill>
                  <a:srgbClr val="FFFFFF"/>
                </a:solidFill>
                <a:latin typeface="新細明體" pitchFamily="18" charset="-120"/>
                <a:ea typeface="新細明體" pitchFamily="18" charset="-120"/>
                <a:cs typeface="Times New Roman" pitchFamily="18" charset="0"/>
              </a:rPr>
              <a:t>十年：</a:t>
            </a:r>
            <a:r>
              <a:rPr kumimoji="1" lang="en-US" altLang="zh-TW" sz="2400" b="1" dirty="0" smtClean="0">
                <a:solidFill>
                  <a:srgbClr val="FFFF00"/>
                </a:solidFill>
                <a:latin typeface="新細明體" pitchFamily="18" charset="-120"/>
                <a:ea typeface="新細明體" pitchFamily="18" charset="-120"/>
                <a:cs typeface="Times New Roman" pitchFamily="18" charset="0"/>
              </a:rPr>
              <a:t>20%</a:t>
            </a:r>
          </a:p>
          <a:p>
            <a:pPr defTabSz="449263" fontAlgn="base">
              <a:spcBef>
                <a:spcPct val="0"/>
              </a:spcBef>
              <a:spcAft>
                <a:spcPct val="0"/>
              </a:spcAft>
              <a:buClr>
                <a:srgbClr val="000000"/>
              </a:buClr>
              <a:buSzPct val="100000"/>
              <a:buFont typeface="Times New Roman" pitchFamily="18" charset="0"/>
              <a:buNone/>
              <a:defRPr/>
            </a:pPr>
            <a:r>
              <a:rPr kumimoji="1" lang="zh-TW" altLang="en-US" sz="2400" b="1" dirty="0">
                <a:solidFill>
                  <a:srgbClr val="FFFFFF"/>
                </a:solidFill>
                <a:latin typeface="新細明體" pitchFamily="18" charset="-120"/>
                <a:ea typeface="新細明體" pitchFamily="18" charset="-120"/>
                <a:cs typeface="Times New Roman" pitchFamily="18" charset="0"/>
              </a:rPr>
              <a:t>超過</a:t>
            </a:r>
            <a:r>
              <a:rPr kumimoji="1" lang="zh-TW" altLang="en-US" sz="2400" b="1" dirty="0" smtClean="0">
                <a:solidFill>
                  <a:srgbClr val="FFFFFF"/>
                </a:solidFill>
                <a:latin typeface="新細明體" pitchFamily="18" charset="-120"/>
                <a:ea typeface="新細明體" pitchFamily="18" charset="-120"/>
                <a:cs typeface="Times New Roman" pitchFamily="18" charset="0"/>
              </a:rPr>
              <a:t>十年以上者：</a:t>
            </a:r>
            <a:r>
              <a:rPr kumimoji="1" lang="en-US" altLang="zh-TW" sz="2400" b="1" dirty="0" smtClean="0">
                <a:solidFill>
                  <a:srgbClr val="FFFF00"/>
                </a:solidFill>
                <a:latin typeface="新細明體" pitchFamily="18" charset="-120"/>
                <a:ea typeface="新細明體" pitchFamily="18" charset="-120"/>
                <a:cs typeface="Times New Roman" pitchFamily="18" charset="0"/>
              </a:rPr>
              <a:t>15%</a:t>
            </a:r>
            <a:r>
              <a:rPr kumimoji="1" lang="zh-TW" altLang="en-US" sz="2400" b="1" dirty="0" smtClean="0">
                <a:solidFill>
                  <a:srgbClr val="FFFF00"/>
                </a:solidFill>
                <a:latin typeface="新細明體" pitchFamily="18" charset="-120"/>
                <a:ea typeface="新細明體" pitchFamily="18" charset="-120"/>
                <a:cs typeface="Times New Roman" pitchFamily="18" charset="0"/>
              </a:rPr>
              <a:t> </a:t>
            </a:r>
            <a:endParaRPr kumimoji="1" lang="en-US" altLang="zh-TW" sz="2400" b="1" dirty="0" smtClean="0">
              <a:solidFill>
                <a:srgbClr val="FFFF00"/>
              </a:solidFill>
              <a:latin typeface="新細明體" pitchFamily="18" charset="-120"/>
              <a:ea typeface="新細明體" pitchFamily="18" charset="-120"/>
              <a:cs typeface="Times New Roman" pitchFamily="18" charset="0"/>
            </a:endParaRPr>
          </a:p>
          <a:p>
            <a:pPr defTabSz="449263" fontAlgn="base">
              <a:spcBef>
                <a:spcPct val="0"/>
              </a:spcBef>
              <a:spcAft>
                <a:spcPct val="0"/>
              </a:spcAft>
              <a:buClr>
                <a:srgbClr val="000000"/>
              </a:buClr>
              <a:buSzPct val="100000"/>
              <a:buFont typeface="Times New Roman" pitchFamily="18" charset="0"/>
              <a:buNone/>
              <a:defRPr/>
            </a:pPr>
            <a:endParaRPr kumimoji="1" lang="en-US" altLang="zh-TW" sz="2400" b="1" dirty="0" smtClean="0">
              <a:solidFill>
                <a:srgbClr val="FFFFFF"/>
              </a:solidFill>
              <a:latin typeface="新細明體" pitchFamily="18" charset="-120"/>
              <a:ea typeface="新細明體" pitchFamily="18" charset="-120"/>
              <a:cs typeface="Times New Roman" pitchFamily="18" charset="0"/>
            </a:endParaRPr>
          </a:p>
          <a:p>
            <a:pPr defTabSz="449263" fontAlgn="base">
              <a:spcBef>
                <a:spcPct val="0"/>
              </a:spcBef>
              <a:spcAft>
                <a:spcPct val="0"/>
              </a:spcAft>
              <a:buClr>
                <a:srgbClr val="000000"/>
              </a:buClr>
              <a:buSzPct val="100000"/>
              <a:buFont typeface="Times New Roman" pitchFamily="18" charset="0"/>
              <a:buNone/>
              <a:defRPr/>
            </a:pPr>
            <a:r>
              <a:rPr kumimoji="1" lang="en-US" altLang="zh-TW" sz="2400" b="1" dirty="0" smtClean="0">
                <a:solidFill>
                  <a:srgbClr val="FFFFFF"/>
                </a:solidFill>
                <a:latin typeface="新細明體" pitchFamily="18" charset="-120"/>
                <a:ea typeface="新細明體" pitchFamily="18" charset="-120"/>
                <a:cs typeface="Times New Roman" pitchFamily="18" charset="0"/>
              </a:rPr>
              <a:t> </a:t>
            </a:r>
          </a:p>
        </p:txBody>
      </p:sp>
      <p:sp>
        <p:nvSpPr>
          <p:cNvPr id="19" name="矩形 18"/>
          <p:cNvSpPr/>
          <p:nvPr/>
        </p:nvSpPr>
        <p:spPr bwMode="auto">
          <a:xfrm>
            <a:off x="0" y="764704"/>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pPr>
            <a:endParaRPr lang="zh-TW" altLang="en-US" dirty="0" smtClean="0">
              <a:solidFill>
                <a:srgbClr val="FFFFFF"/>
              </a:solidFill>
            </a:endParaRPr>
          </a:p>
        </p:txBody>
      </p:sp>
      <p:sp>
        <p:nvSpPr>
          <p:cNvPr id="20" name="Text Box 1"/>
          <p:cNvSpPr txBox="1">
            <a:spLocks noChangeArrowheads="1"/>
          </p:cNvSpPr>
          <p:nvPr/>
        </p:nvSpPr>
        <p:spPr bwMode="auto">
          <a:xfrm>
            <a:off x="1108061" y="260536"/>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lvl="0" algn="ct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en-US" sz="4000" b="1" dirty="0">
                <a:ln>
                  <a:solidFill>
                    <a:srgbClr val="FF0000"/>
                  </a:solidFill>
                </a:ln>
              </a:rPr>
              <a:t>叁、所得稅 </a:t>
            </a:r>
            <a:r>
              <a:rPr lang="en-US" altLang="zh-TW" sz="4000" b="1" dirty="0">
                <a:ln>
                  <a:solidFill>
                    <a:srgbClr val="FF0000"/>
                  </a:solidFill>
                </a:ln>
              </a:rPr>
              <a:t>(</a:t>
            </a:r>
            <a:r>
              <a:rPr lang="zh-TW" altLang="zh-TW" sz="4000" b="1" dirty="0">
                <a:ln>
                  <a:solidFill>
                    <a:srgbClr val="FF0000"/>
                  </a:solidFill>
                </a:ln>
              </a:rPr>
              <a:t>房地合一</a:t>
            </a:r>
            <a:r>
              <a:rPr lang="en-US" altLang="zh-TW" sz="4000" b="1" dirty="0">
                <a:ln>
                  <a:solidFill>
                    <a:srgbClr val="FF0000"/>
                  </a:solidFill>
                </a:ln>
              </a:rPr>
              <a:t>)</a:t>
            </a:r>
            <a:endParaRPr lang="zh-TW" altLang="en-US" sz="4000" b="1" dirty="0">
              <a:ln>
                <a:solidFill>
                  <a:srgbClr val="FF0000"/>
                </a:solidFill>
              </a:ln>
              <a:latin typeface="微軟正黑體" pitchFamily="32" charset="-120"/>
              <a:ea typeface="微軟正黑體" pitchFamily="32" charset="-120"/>
            </a:endParaRPr>
          </a:p>
        </p:txBody>
      </p:sp>
      <p:grpSp>
        <p:nvGrpSpPr>
          <p:cNvPr id="3" name="Group 14"/>
          <p:cNvGrpSpPr>
            <a:grpSpLocks/>
          </p:cNvGrpSpPr>
          <p:nvPr/>
        </p:nvGrpSpPr>
        <p:grpSpPr bwMode="auto">
          <a:xfrm>
            <a:off x="841412" y="1168624"/>
            <a:ext cx="2160240" cy="483047"/>
            <a:chOff x="1162" y="3793"/>
            <a:chExt cx="2404" cy="395"/>
          </a:xfrm>
        </p:grpSpPr>
        <p:sp>
          <p:nvSpPr>
            <p:cNvPr id="22"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zh-TW" altLang="en-US">
                <a:solidFill>
                  <a:srgbClr val="FFFFFF"/>
                </a:solidFill>
              </a:endParaRPr>
            </a:p>
          </p:txBody>
        </p:sp>
        <p:sp>
          <p:nvSpPr>
            <p:cNvPr id="25"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defTabSz="449263" fontAlgn="base">
                <a:spcBef>
                  <a:spcPct val="0"/>
                </a:spcBef>
                <a:spcAft>
                  <a:spcPct val="0"/>
                </a:spcAft>
                <a:buClr>
                  <a:srgbClr val="000000"/>
                </a:buClr>
                <a:buSzPct val="100000"/>
                <a:buFont typeface="Times New Roman" pitchFamily="18" charset="0"/>
                <a:buNone/>
              </a:pPr>
              <a:endParaRPr lang="zh-TW" altLang="zh-TW" sz="3200" b="1" dirty="0">
                <a:solidFill>
                  <a:srgbClr val="FFFFFF"/>
                </a:solidFill>
                <a:ea typeface="標楷體" pitchFamily="65" charset="-120"/>
              </a:endParaRPr>
            </a:p>
          </p:txBody>
        </p:sp>
      </p:grpSp>
      <p:sp>
        <p:nvSpPr>
          <p:cNvPr id="26" name="矩形 25"/>
          <p:cNvSpPr/>
          <p:nvPr/>
        </p:nvSpPr>
        <p:spPr>
          <a:xfrm>
            <a:off x="827584" y="1196752"/>
            <a:ext cx="2160240" cy="461665"/>
          </a:xfrm>
          <a:prstGeom prst="rect">
            <a:avLst/>
          </a:prstGeom>
        </p:spPr>
        <p:txBody>
          <a:bodyPr wrap="square">
            <a:spAutoFit/>
          </a:bodyPr>
          <a:lstStyle/>
          <a:p>
            <a:pPr algn="ctr" defTabSz="449263" fontAlgn="base">
              <a:spcBef>
                <a:spcPct val="0"/>
              </a:spcBef>
              <a:spcAft>
                <a:spcPct val="0"/>
              </a:spcAft>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TW" altLang="en-US" sz="2400" b="1" dirty="0">
                <a:solidFill>
                  <a:srgbClr val="000000"/>
                </a:solidFill>
              </a:rPr>
              <a:t>二</a:t>
            </a:r>
            <a:r>
              <a:rPr lang="en-US" altLang="zh-TW" sz="2400" b="1" dirty="0" smtClean="0">
                <a:solidFill>
                  <a:srgbClr val="000000"/>
                </a:solidFill>
              </a:rPr>
              <a:t>.</a:t>
            </a:r>
            <a:r>
              <a:rPr lang="zh-TW" altLang="en-US" sz="2400" b="1" dirty="0" smtClean="0">
                <a:solidFill>
                  <a:srgbClr val="000000"/>
                </a:solidFill>
              </a:rPr>
              <a:t>稅 率  </a:t>
            </a:r>
            <a:r>
              <a:rPr lang="en-US" altLang="zh-TW" sz="2400" b="1" dirty="0" smtClean="0">
                <a:solidFill>
                  <a:srgbClr val="000000"/>
                </a:solidFill>
              </a:rPr>
              <a:t>1.</a:t>
            </a:r>
            <a:endParaRPr lang="en-US" altLang="zh-TW" sz="2400" b="1" dirty="0">
              <a:solidFill>
                <a:srgbClr val="000000"/>
              </a:solidFill>
            </a:endParaRPr>
          </a:p>
        </p:txBody>
      </p:sp>
      <p:sp>
        <p:nvSpPr>
          <p:cNvPr id="29" name="投影片編號版面配置區 5"/>
          <p:cNvSpPr txBox="1">
            <a:spLocks/>
          </p:cNvSpPr>
          <p:nvPr/>
        </p:nvSpPr>
        <p:spPr>
          <a:xfrm>
            <a:off x="7380312" y="6453336"/>
            <a:ext cx="480060" cy="237744"/>
          </a:xfrm>
          <a:prstGeom prst="rect">
            <a:avLst/>
          </a:prstGeom>
        </p:spPr>
        <p:txBody>
          <a:bodyPr/>
          <a:lstStyle/>
          <a:p>
            <a:pPr defTabSz="449263" fontAlgn="base">
              <a:spcBef>
                <a:spcPct val="0"/>
              </a:spcBef>
              <a:spcAft>
                <a:spcPct val="0"/>
              </a:spcAft>
              <a:buClr>
                <a:srgbClr val="000000"/>
              </a:buClr>
              <a:buSzPct val="100000"/>
              <a:buFont typeface="Times New Roman" pitchFamily="18" charset="0"/>
              <a:buNone/>
              <a:defRPr/>
            </a:pPr>
            <a:fld id="{CA8D9AD5-F248-4919-864A-CFD76CC027D6}" type="slidenum">
              <a:rPr lang="en-US" altLang="zh-TW" sz="1050" smtClean="0">
                <a:solidFill>
                  <a:srgbClr val="FFFFFF"/>
                </a:solidFill>
              </a:rPr>
              <a:pPr defTabSz="449263" fontAlgn="base">
                <a:spcBef>
                  <a:spcPct val="0"/>
                </a:spcBef>
                <a:spcAft>
                  <a:spcPct val="0"/>
                </a:spcAft>
                <a:buClr>
                  <a:srgbClr val="000000"/>
                </a:buClr>
                <a:buSzPct val="100000"/>
                <a:buFont typeface="Times New Roman" pitchFamily="18" charset="0"/>
                <a:buNone/>
                <a:defRPr/>
              </a:pPr>
              <a:t>44</a:t>
            </a:fld>
            <a:endParaRPr lang="zh-TW" altLang="en-US" sz="1050" dirty="0">
              <a:solidFill>
                <a:srgbClr val="FFFFFF"/>
              </a:solidFill>
            </a:endParaRPr>
          </a:p>
        </p:txBody>
      </p:sp>
      <p:sp>
        <p:nvSpPr>
          <p:cNvPr id="17" name="矩形 16"/>
          <p:cNvSpPr/>
          <p:nvPr/>
        </p:nvSpPr>
        <p:spPr>
          <a:xfrm>
            <a:off x="5215996" y="1794766"/>
            <a:ext cx="3736872" cy="3416320"/>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3500000" scaled="1"/>
            <a:tileRect/>
          </a:gradFill>
          <a:ln>
            <a:noFill/>
          </a:ln>
        </p:spPr>
        <p:txBody>
          <a:bodyPr wrap="square">
            <a:spAutoFit/>
          </a:bodyPr>
          <a:lstStyle/>
          <a:p>
            <a:pPr defTabSz="449263" fontAlgn="base">
              <a:spcBef>
                <a:spcPct val="0"/>
              </a:spcBef>
              <a:spcAft>
                <a:spcPct val="0"/>
              </a:spcAft>
              <a:buClr>
                <a:srgbClr val="000000"/>
              </a:buClr>
              <a:buSzPct val="100000"/>
              <a:buFont typeface="Times New Roman" pitchFamily="16" charset="0"/>
              <a:buNone/>
              <a:defRPr/>
            </a:pPr>
            <a:r>
              <a:rPr lang="en-US" altLang="zh-TW" sz="3200" b="1" dirty="0" smtClean="0">
                <a:solidFill>
                  <a:srgbClr val="FFFF00"/>
                </a:solidFill>
              </a:rPr>
              <a:t>2.</a:t>
            </a:r>
            <a:r>
              <a:rPr lang="zh-TW" altLang="en-US" sz="3200" b="1" dirty="0" smtClean="0">
                <a:solidFill>
                  <a:srgbClr val="FFFF00"/>
                </a:solidFill>
              </a:rPr>
              <a:t>非中華民國境內居住之個人及外國公司</a:t>
            </a:r>
            <a:endParaRPr lang="en-US" altLang="zh-TW" sz="2400" b="1" dirty="0" smtClean="0">
              <a:solidFill>
                <a:srgbClr val="FFFFFF">
                  <a:lumMod val="95000"/>
                </a:srgbClr>
              </a:solidFill>
            </a:endParaRPr>
          </a:p>
          <a:p>
            <a:pPr defTabSz="449263" fontAlgn="base">
              <a:spcBef>
                <a:spcPct val="0"/>
              </a:spcBef>
              <a:spcAft>
                <a:spcPct val="0"/>
              </a:spcAft>
              <a:buClr>
                <a:srgbClr val="000000"/>
              </a:buClr>
              <a:buSzPct val="100000"/>
              <a:buFont typeface="Times New Roman" pitchFamily="16" charset="0"/>
              <a:buNone/>
              <a:defRPr/>
            </a:pPr>
            <a:r>
              <a:rPr lang="zh-TW" altLang="en-US" sz="2400" b="1" dirty="0" smtClean="0">
                <a:solidFill>
                  <a:srgbClr val="FFFFFF">
                    <a:lumMod val="95000"/>
                  </a:srgbClr>
                </a:solidFill>
              </a:rPr>
              <a:t>一年以內者：</a:t>
            </a:r>
            <a:r>
              <a:rPr kumimoji="1" lang="en-US" altLang="zh-TW" sz="2400" b="1" dirty="0" smtClean="0">
                <a:solidFill>
                  <a:srgbClr val="FFFF00"/>
                </a:solidFill>
                <a:latin typeface="新細明體" pitchFamily="18" charset="-120"/>
                <a:ea typeface="新細明體" pitchFamily="18" charset="-120"/>
                <a:cs typeface="Times New Roman" pitchFamily="18" charset="0"/>
              </a:rPr>
              <a:t>45%</a:t>
            </a:r>
            <a:endParaRPr lang="en-US" altLang="zh-TW" sz="2400" b="1" dirty="0">
              <a:solidFill>
                <a:srgbClr val="FFFFFF">
                  <a:lumMod val="95000"/>
                </a:srgbClr>
              </a:solidFill>
            </a:endParaRPr>
          </a:p>
          <a:p>
            <a:pPr defTabSz="449263" fontAlgn="base">
              <a:spcBef>
                <a:spcPct val="0"/>
              </a:spcBef>
              <a:spcAft>
                <a:spcPct val="0"/>
              </a:spcAft>
              <a:buClr>
                <a:srgbClr val="000000"/>
              </a:buClr>
              <a:buSzPct val="100000"/>
              <a:buFont typeface="Times New Roman" pitchFamily="16" charset="0"/>
              <a:buNone/>
              <a:defRPr/>
            </a:pPr>
            <a:endParaRPr lang="en-US" altLang="zh-TW" sz="2400" b="1" dirty="0">
              <a:solidFill>
                <a:srgbClr val="FFFFFF">
                  <a:lumMod val="95000"/>
                </a:srgbClr>
              </a:solidFill>
            </a:endParaRPr>
          </a:p>
          <a:p>
            <a:pPr defTabSz="449263" fontAlgn="base">
              <a:spcBef>
                <a:spcPct val="0"/>
              </a:spcBef>
              <a:spcAft>
                <a:spcPct val="0"/>
              </a:spcAft>
              <a:buClr>
                <a:srgbClr val="000000"/>
              </a:buClr>
              <a:buSzPct val="100000"/>
              <a:buFont typeface="Times New Roman" pitchFamily="16" charset="0"/>
              <a:buNone/>
              <a:defRPr/>
            </a:pPr>
            <a:r>
              <a:rPr lang="zh-TW" altLang="en-US" sz="2400" b="1" dirty="0" smtClean="0">
                <a:solidFill>
                  <a:srgbClr val="FFFFFF">
                    <a:lumMod val="95000"/>
                  </a:srgbClr>
                </a:solidFill>
              </a:rPr>
              <a:t>超過一年者：</a:t>
            </a:r>
            <a:r>
              <a:rPr kumimoji="1" lang="en-US" altLang="zh-TW" sz="2400" b="1" dirty="0" smtClean="0">
                <a:solidFill>
                  <a:srgbClr val="FFFF00"/>
                </a:solidFill>
                <a:latin typeface="新細明體" pitchFamily="18" charset="-120"/>
                <a:ea typeface="新細明體" pitchFamily="18" charset="-120"/>
                <a:cs typeface="Times New Roman" pitchFamily="18" charset="0"/>
              </a:rPr>
              <a:t>35</a:t>
            </a:r>
            <a:r>
              <a:rPr kumimoji="1" lang="en-US" altLang="zh-TW" sz="2400" b="1" dirty="0">
                <a:solidFill>
                  <a:srgbClr val="FFFF00"/>
                </a:solidFill>
                <a:latin typeface="新細明體" pitchFamily="18" charset="-120"/>
                <a:ea typeface="新細明體" pitchFamily="18" charset="-120"/>
                <a:cs typeface="Times New Roman" pitchFamily="18" charset="0"/>
              </a:rPr>
              <a:t>%</a:t>
            </a:r>
            <a:r>
              <a:rPr kumimoji="1" lang="en-US" altLang="zh-TW" sz="2400" b="1" dirty="0">
                <a:solidFill>
                  <a:srgbClr val="FF3300"/>
                </a:solidFill>
                <a:latin typeface="新細明體" pitchFamily="18" charset="-120"/>
                <a:ea typeface="新細明體" pitchFamily="18" charset="-120"/>
                <a:cs typeface="Times New Roman" pitchFamily="18" charset="0"/>
              </a:rPr>
              <a:t> </a:t>
            </a:r>
            <a:r>
              <a:rPr lang="zh-TW" altLang="zh-TW" sz="2400" b="1" dirty="0" smtClean="0">
                <a:solidFill>
                  <a:srgbClr val="FFFFFF">
                    <a:lumMod val="95000"/>
                  </a:srgbClr>
                </a:solidFill>
              </a:rPr>
              <a:t>。</a:t>
            </a:r>
            <a:endParaRPr lang="en-US" altLang="zh-TW" sz="2400" b="1" dirty="0" smtClean="0">
              <a:solidFill>
                <a:srgbClr val="FFFFFF">
                  <a:lumMod val="95000"/>
                </a:srgbClr>
              </a:solidFill>
            </a:endParaRPr>
          </a:p>
          <a:p>
            <a:pPr defTabSz="449263" fontAlgn="base">
              <a:spcBef>
                <a:spcPct val="0"/>
              </a:spcBef>
              <a:spcAft>
                <a:spcPct val="0"/>
              </a:spcAft>
              <a:buClr>
                <a:srgbClr val="000000"/>
              </a:buClr>
              <a:buSzPct val="100000"/>
              <a:buFont typeface="Times New Roman" pitchFamily="16" charset="0"/>
              <a:buNone/>
              <a:defRPr/>
            </a:pPr>
            <a:endParaRPr lang="en-US" altLang="zh-TW" sz="2400" b="1" dirty="0" smtClean="0">
              <a:solidFill>
                <a:srgbClr val="FFFFFF">
                  <a:lumMod val="95000"/>
                </a:srgbClr>
              </a:solidFill>
            </a:endParaRPr>
          </a:p>
          <a:p>
            <a:pPr defTabSz="449263" fontAlgn="base">
              <a:spcBef>
                <a:spcPct val="0"/>
              </a:spcBef>
              <a:spcAft>
                <a:spcPct val="0"/>
              </a:spcAft>
              <a:buClr>
                <a:srgbClr val="000000"/>
              </a:buClr>
              <a:buSzPct val="100000"/>
              <a:buFont typeface="Times New Roman" pitchFamily="16" charset="0"/>
              <a:buNone/>
              <a:defRPr/>
            </a:pPr>
            <a:endParaRPr kumimoji="1" lang="en-US" altLang="zh-TW" sz="2400" b="1" dirty="0" smtClean="0">
              <a:solidFill>
                <a:srgbClr val="FFFFFF">
                  <a:lumMod val="95000"/>
                </a:srgbClr>
              </a:solidFill>
              <a:latin typeface="新細明體" pitchFamily="18" charset="-120"/>
              <a:ea typeface="新細明體" pitchFamily="18" charset="-120"/>
              <a:cs typeface="Times New Roman" pitchFamily="18" charset="0"/>
            </a:endParaRPr>
          </a:p>
        </p:txBody>
      </p:sp>
      <p:grpSp>
        <p:nvGrpSpPr>
          <p:cNvPr id="4" name="Group 14"/>
          <p:cNvGrpSpPr>
            <a:grpSpLocks/>
          </p:cNvGrpSpPr>
          <p:nvPr/>
        </p:nvGrpSpPr>
        <p:grpSpPr bwMode="auto">
          <a:xfrm>
            <a:off x="4860032" y="1210392"/>
            <a:ext cx="2360313" cy="483047"/>
            <a:chOff x="1162" y="3793"/>
            <a:chExt cx="2404" cy="395"/>
          </a:xfrm>
        </p:grpSpPr>
        <p:sp>
          <p:nvSpPr>
            <p:cNvPr id="31"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zh-TW" altLang="en-US">
                <a:solidFill>
                  <a:srgbClr val="FFFFFF"/>
                </a:solidFill>
              </a:endParaRPr>
            </a:p>
          </p:txBody>
        </p:sp>
        <p:sp>
          <p:nvSpPr>
            <p:cNvPr id="32"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defTabSz="449263" fontAlgn="base">
                <a:spcBef>
                  <a:spcPct val="0"/>
                </a:spcBef>
                <a:spcAft>
                  <a:spcPct val="0"/>
                </a:spcAft>
                <a:buClr>
                  <a:srgbClr val="000000"/>
                </a:buClr>
                <a:buSzPct val="100000"/>
                <a:buFont typeface="Times New Roman" pitchFamily="18" charset="0"/>
                <a:buNone/>
              </a:pPr>
              <a:endParaRPr lang="zh-TW" altLang="zh-TW" sz="3200" b="1" dirty="0">
                <a:solidFill>
                  <a:srgbClr val="FFFFFF"/>
                </a:solidFill>
                <a:ea typeface="標楷體" pitchFamily="65" charset="-120"/>
              </a:endParaRPr>
            </a:p>
          </p:txBody>
        </p:sp>
      </p:grpSp>
      <p:sp>
        <p:nvSpPr>
          <p:cNvPr id="33" name="矩形 32"/>
          <p:cNvSpPr/>
          <p:nvPr/>
        </p:nvSpPr>
        <p:spPr>
          <a:xfrm>
            <a:off x="5226745" y="1210317"/>
            <a:ext cx="1909530" cy="461665"/>
          </a:xfrm>
          <a:prstGeom prst="rect">
            <a:avLst/>
          </a:prstGeom>
        </p:spPr>
        <p:txBody>
          <a:bodyPr wrap="square">
            <a:spAutoFit/>
          </a:bodyPr>
          <a:lstStyle/>
          <a:p>
            <a:pPr algn="ctr" defTabSz="449263" fontAlgn="base">
              <a:spcBef>
                <a:spcPct val="0"/>
              </a:spcBef>
              <a:spcAft>
                <a:spcPct val="0"/>
              </a:spcAft>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TW" altLang="en-US" sz="2400" b="1" dirty="0" smtClean="0">
                <a:solidFill>
                  <a:srgbClr val="000000"/>
                </a:solidFill>
              </a:rPr>
              <a:t>稅 率</a:t>
            </a:r>
            <a:r>
              <a:rPr lang="en-US" altLang="zh-TW" sz="2400" b="1" dirty="0" smtClean="0">
                <a:solidFill>
                  <a:srgbClr val="000000"/>
                </a:solidFill>
              </a:rPr>
              <a:t>  2.</a:t>
            </a:r>
            <a:endParaRPr lang="en-US" altLang="zh-TW" sz="2400" b="1" dirty="0">
              <a:solidFill>
                <a:srgbClr val="000000"/>
              </a:solidFill>
            </a:endParaRPr>
          </a:p>
        </p:txBody>
      </p:sp>
      <p:sp>
        <p:nvSpPr>
          <p:cNvPr id="16" name="頁尾版面配置區 6"/>
          <p:cNvSpPr txBox="1">
            <a:spLocks/>
          </p:cNvSpPr>
          <p:nvPr/>
        </p:nvSpPr>
        <p:spPr>
          <a:xfrm>
            <a:off x="0" y="6453336"/>
            <a:ext cx="9144000" cy="260648"/>
          </a:xfrm>
          <a:prstGeom prst="rect">
            <a:avLst/>
          </a:prstGeom>
          <a:solidFill>
            <a:srgbClr val="C0504D">
              <a:lumMod val="50000"/>
            </a:srgbClr>
          </a:solidFill>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0" cap="none" spc="0" normalizeH="0" baseline="0" noProof="0" dirty="0" smtClean="0">
                <a:ln>
                  <a:noFill/>
                </a:ln>
                <a:solidFill>
                  <a:prstClr val="white"/>
                </a:solidFill>
                <a:effectLst/>
                <a:uLnTx/>
                <a:uFillTx/>
                <a:ea typeface="新細明體" panose="02020500000000000000" pitchFamily="18" charset="-120"/>
              </a:rPr>
              <a:t>                                 林秀銘                                                                                                                                                            </a:t>
            </a:r>
            <a:endParaRPr kumimoji="0" lang="zh-TW" altLang="en-US" sz="1050" b="0" i="0" u="none" strike="noStrike" kern="0" cap="none" spc="0" normalizeH="0" baseline="0" noProof="0" dirty="0">
              <a:ln>
                <a:noFill/>
              </a:ln>
              <a:solidFill>
                <a:prstClr val="white"/>
              </a:solidFill>
              <a:effectLst/>
              <a:uLnTx/>
              <a:uFillTx/>
              <a:ea typeface="新細明體" panose="02020500000000000000" pitchFamily="18" charset="-120"/>
            </a:endParaRPr>
          </a:p>
        </p:txBody>
      </p:sp>
    </p:spTree>
    <p:extLst>
      <p:ext uri="{BB962C8B-B14F-4D97-AF65-F5344CB8AC3E}">
        <p14:creationId xmlns:p14="http://schemas.microsoft.com/office/powerpoint/2010/main" val="2275460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93077" y="306088"/>
            <a:ext cx="5087036" cy="1108720"/>
          </a:xfrm>
        </p:spPr>
        <p:txBody>
          <a:bodyPr>
            <a:normAutofit fontScale="92500" lnSpcReduction="10000"/>
          </a:bodyPr>
          <a:lstStyle/>
          <a:p>
            <a:pPr marL="0" indent="0">
              <a:buNone/>
            </a:pPr>
            <a:r>
              <a:rPr lang="zh-TW" altLang="en-US" sz="3600" b="1" dirty="0" smtClean="0">
                <a:solidFill>
                  <a:srgbClr val="FF0000"/>
                </a:solidFill>
                <a:latin typeface="微軟正黑體" panose="020B0604030504040204" pitchFamily="34" charset="-120"/>
                <a:ea typeface="微軟正黑體" panose="020B0604030504040204" pitchFamily="34" charset="-120"/>
              </a:rPr>
              <a:t>三</a:t>
            </a:r>
            <a:r>
              <a:rPr lang="zh-TW" altLang="en-US" sz="3600" b="1" dirty="0">
                <a:solidFill>
                  <a:srgbClr val="FF0000"/>
                </a:solidFill>
                <a:latin typeface="微軟正黑體" panose="020B0604030504040204" pitchFamily="34" charset="-120"/>
                <a:ea typeface="微軟正黑體" panose="020B0604030504040204" pitchFamily="34" charset="-120"/>
              </a:rPr>
              <a:t>、</a:t>
            </a:r>
            <a:r>
              <a:rPr lang="zh-TW" altLang="en-US" sz="3600" b="1" dirty="0" smtClean="0">
                <a:solidFill>
                  <a:srgbClr val="FF0000"/>
                </a:solidFill>
                <a:latin typeface="微軟正黑體" panose="020B0604030504040204" pitchFamily="34" charset="-120"/>
                <a:ea typeface="微軟正黑體" panose="020B0604030504040204" pitchFamily="34" charset="-120"/>
              </a:rPr>
              <a:t>房地</a:t>
            </a:r>
            <a:r>
              <a:rPr lang="zh-TW" altLang="en-US" sz="3600" b="1" dirty="0">
                <a:solidFill>
                  <a:srgbClr val="FF0000"/>
                </a:solidFill>
                <a:latin typeface="微軟正黑體" panose="020B0604030504040204" pitchFamily="34" charset="-120"/>
                <a:ea typeface="微軟正黑體" panose="020B0604030504040204" pitchFamily="34" charset="-120"/>
              </a:rPr>
              <a:t>合一</a:t>
            </a:r>
            <a:r>
              <a:rPr lang="zh-TW" altLang="en-US" sz="3600" b="1" dirty="0" smtClean="0">
                <a:solidFill>
                  <a:srgbClr val="FF0000"/>
                </a:solidFill>
                <a:latin typeface="微軟正黑體" panose="020B0604030504040204" pitchFamily="34" charset="-120"/>
                <a:ea typeface="微軟正黑體" panose="020B0604030504040204" pitchFamily="34" charset="-120"/>
              </a:rPr>
              <a:t>所得稅</a:t>
            </a:r>
            <a:endParaRPr lang="en-US" altLang="zh-TW" sz="3600" b="1" dirty="0" smtClean="0">
              <a:solidFill>
                <a:srgbClr val="FF0000"/>
              </a:solidFill>
              <a:latin typeface="微軟正黑體" panose="020B0604030504040204" pitchFamily="34" charset="-120"/>
              <a:ea typeface="微軟正黑體" panose="020B0604030504040204" pitchFamily="34" charset="-120"/>
            </a:endParaRPr>
          </a:p>
          <a:p>
            <a:pPr marL="0" indent="0">
              <a:buNone/>
            </a:pPr>
            <a:r>
              <a:rPr lang="zh-TW" altLang="en-US" sz="3600" b="1" dirty="0">
                <a:solidFill>
                  <a:srgbClr val="FF0000"/>
                </a:solidFill>
                <a:latin typeface="微軟正黑體" panose="020B0604030504040204" pitchFamily="34" charset="-120"/>
                <a:ea typeface="微軟正黑體" panose="020B0604030504040204" pitchFamily="34" charset="-120"/>
              </a:rPr>
              <a:t> </a:t>
            </a:r>
            <a:r>
              <a:rPr lang="zh-TW" altLang="en-US" sz="3600" b="1" dirty="0" smtClean="0">
                <a:solidFill>
                  <a:srgbClr val="FF0000"/>
                </a:solidFill>
                <a:latin typeface="微軟正黑體" panose="020B0604030504040204" pitchFamily="34" charset="-120"/>
                <a:ea typeface="微軟正黑體" panose="020B0604030504040204" pitchFamily="34" charset="-120"/>
              </a:rPr>
              <a:t>      案例計算</a:t>
            </a:r>
            <a:r>
              <a:rPr lang="en-US" altLang="zh-TW" sz="3600" b="1" dirty="0" smtClean="0">
                <a:solidFill>
                  <a:srgbClr val="FF0000"/>
                </a:solidFill>
                <a:latin typeface="微軟正黑體" panose="020B0604030504040204" pitchFamily="34" charset="-120"/>
                <a:ea typeface="微軟正黑體" panose="020B0604030504040204" pitchFamily="34" charset="-120"/>
              </a:rPr>
              <a:t>(</a:t>
            </a:r>
            <a:r>
              <a:rPr lang="zh-TW" altLang="en-US" sz="3600" b="1" dirty="0" smtClean="0">
                <a:solidFill>
                  <a:srgbClr val="FF0000"/>
                </a:solidFill>
                <a:latin typeface="微軟正黑體" panose="020B0604030504040204" pitchFamily="34" charset="-120"/>
                <a:ea typeface="微軟正黑體" panose="020B0604030504040204" pitchFamily="34" charset="-120"/>
              </a:rPr>
              <a:t>一</a:t>
            </a:r>
            <a:r>
              <a:rPr lang="en-US" altLang="zh-TW" sz="3600" b="1" dirty="0" smtClean="0">
                <a:solidFill>
                  <a:srgbClr val="FF0000"/>
                </a:solidFill>
                <a:latin typeface="微軟正黑體" panose="020B0604030504040204" pitchFamily="34" charset="-120"/>
                <a:ea typeface="微軟正黑體" panose="020B0604030504040204" pitchFamily="34" charset="-120"/>
              </a:rPr>
              <a:t>)</a:t>
            </a:r>
            <a:endParaRPr lang="zh-TW" altLang="en-US" sz="3600" b="1" dirty="0">
              <a:solidFill>
                <a:srgbClr val="FF0000"/>
              </a:solidFill>
              <a:latin typeface="微軟正黑體" panose="020B0604030504040204" pitchFamily="34" charset="-120"/>
              <a:ea typeface="微軟正黑體" panose="020B0604030504040204" pitchFamily="34" charset="-120"/>
            </a:endParaRPr>
          </a:p>
          <a:p>
            <a:pPr marL="0" indent="0">
              <a:buNone/>
            </a:pPr>
            <a:endParaRPr lang="zh-TW" altLang="en-US" b="1" dirty="0">
              <a:latin typeface="微軟正黑體" panose="020B0604030504040204" pitchFamily="34" charset="-120"/>
              <a:ea typeface="微軟正黑體" panose="020B0604030504040204" pitchFamily="34" charset="-120"/>
            </a:endParaRPr>
          </a:p>
        </p:txBody>
      </p:sp>
      <p:sp>
        <p:nvSpPr>
          <p:cNvPr id="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defTabSz="449263" fontAlgn="base">
              <a:spcBef>
                <a:spcPct val="0"/>
              </a:spcBef>
              <a:spcAft>
                <a:spcPct val="0"/>
              </a:spcAft>
              <a:buClr>
                <a:srgbClr val="000000"/>
              </a:buClr>
              <a:buSzPct val="100000"/>
              <a:buFont typeface="Times New Roman" pitchFamily="18" charset="0"/>
              <a:buNone/>
              <a:defRPr/>
            </a:pPr>
            <a:r>
              <a:rPr lang="zh-TW" altLang="en-US" sz="1050" dirty="0" smtClean="0">
                <a:solidFill>
                  <a:prstClr val="white"/>
                </a:solidFill>
                <a:latin typeface="Arial" pitchFamily="34" charset="0"/>
                <a:cs typeface="Arial" pitchFamily="34" charset="0"/>
              </a:rPr>
              <a:t>                                 林秀銘                                                                                                                                                            </a:t>
            </a:r>
            <a:endParaRPr lang="zh-TW" altLang="en-US" sz="1050" dirty="0">
              <a:solidFill>
                <a:prstClr val="white"/>
              </a:solidFill>
              <a:latin typeface="Arial" pitchFamily="34" charset="0"/>
              <a:cs typeface="Arial" pitchFamily="34" charset="0"/>
            </a:endParaRPr>
          </a:p>
        </p:txBody>
      </p:sp>
      <p:sp>
        <p:nvSpPr>
          <p:cNvPr id="6" name="投影片編號版面配置區 5"/>
          <p:cNvSpPr txBox="1">
            <a:spLocks/>
          </p:cNvSpPr>
          <p:nvPr/>
        </p:nvSpPr>
        <p:spPr>
          <a:xfrm>
            <a:off x="7452320" y="6453336"/>
            <a:ext cx="480060" cy="237744"/>
          </a:xfrm>
          <a:prstGeom prst="rect">
            <a:avLst/>
          </a:prstGeom>
        </p:spPr>
        <p:txBody>
          <a:bodyPr/>
          <a:lstStyle/>
          <a:p>
            <a:pPr defTabSz="449263" fontAlgn="base">
              <a:spcBef>
                <a:spcPct val="0"/>
              </a:spcBef>
              <a:spcAft>
                <a:spcPct val="0"/>
              </a:spcAft>
              <a:buClr>
                <a:srgbClr val="000000"/>
              </a:buClr>
              <a:buSzPct val="100000"/>
              <a:buFont typeface="Times New Roman" pitchFamily="18" charset="0"/>
              <a:buNone/>
              <a:defRPr/>
            </a:pPr>
            <a:fld id="{CA8D9AD5-F248-4919-864A-CFD76CC027D6}" type="slidenum">
              <a:rPr lang="en-US" altLang="zh-TW" sz="1050" smtClean="0">
                <a:solidFill>
                  <a:prstClr val="white"/>
                </a:solidFill>
                <a:latin typeface="Arial" pitchFamily="34" charset="0"/>
                <a:cs typeface="Arial" pitchFamily="34" charset="0"/>
              </a:rPr>
              <a:pPr defTabSz="449263" fontAlgn="base">
                <a:spcBef>
                  <a:spcPct val="0"/>
                </a:spcBef>
                <a:spcAft>
                  <a:spcPct val="0"/>
                </a:spcAft>
                <a:buClr>
                  <a:srgbClr val="000000"/>
                </a:buClr>
                <a:buSzPct val="100000"/>
                <a:buFont typeface="Times New Roman" pitchFamily="18" charset="0"/>
                <a:buNone/>
                <a:defRPr/>
              </a:pPr>
              <a:t>45</a:t>
            </a:fld>
            <a:endParaRPr lang="zh-TW" altLang="en-US" sz="1050" dirty="0">
              <a:solidFill>
                <a:prstClr val="white"/>
              </a:solidFill>
              <a:latin typeface="Arial" pitchFamily="34" charset="0"/>
              <a:cs typeface="Arial" pitchFamily="34" charset="0"/>
            </a:endParaRPr>
          </a:p>
        </p:txBody>
      </p:sp>
      <p:sp>
        <p:nvSpPr>
          <p:cNvPr id="7" name="圓角矩形 6"/>
          <p:cNvSpPr/>
          <p:nvPr/>
        </p:nvSpPr>
        <p:spPr>
          <a:xfrm>
            <a:off x="227454" y="1571503"/>
            <a:ext cx="7680860" cy="4824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TW" altLang="zh-TW" sz="2400" kern="100" dirty="0">
                <a:solidFill>
                  <a:srgbClr val="FF0000"/>
                </a:solidFill>
                <a:latin typeface="新細明體" panose="02020500000000000000" pitchFamily="18" charset="-120"/>
                <a:cs typeface="Times New Roman" panose="02020603050405020304" pitchFamily="18" charset="0"/>
              </a:rPr>
              <a:t>甲君於</a:t>
            </a:r>
            <a:r>
              <a:rPr lang="en-US" altLang="zh-TW" sz="2400" kern="100" dirty="0">
                <a:solidFill>
                  <a:srgbClr val="FF0000"/>
                </a:solidFill>
                <a:latin typeface="新細明體" panose="02020500000000000000" pitchFamily="18" charset="-120"/>
              </a:rPr>
              <a:t>105</a:t>
            </a:r>
            <a:r>
              <a:rPr lang="zh-TW" altLang="zh-TW" sz="2400" kern="100" dirty="0">
                <a:solidFill>
                  <a:srgbClr val="FF0000"/>
                </a:solidFill>
                <a:latin typeface="新細明體" panose="02020500000000000000" pitchFamily="18" charset="-120"/>
                <a:cs typeface="Times New Roman" panose="02020603050405020304" pitchFamily="18" charset="0"/>
              </a:rPr>
              <a:t>年</a:t>
            </a:r>
            <a:r>
              <a:rPr lang="en-US" altLang="zh-TW" sz="2400" kern="100" dirty="0">
                <a:solidFill>
                  <a:srgbClr val="FF0000"/>
                </a:solidFill>
                <a:latin typeface="新細明體" panose="02020500000000000000" pitchFamily="18" charset="-120"/>
              </a:rPr>
              <a:t>6</a:t>
            </a:r>
            <a:r>
              <a:rPr lang="zh-TW" altLang="zh-TW" sz="2400" kern="100" dirty="0">
                <a:solidFill>
                  <a:srgbClr val="FF0000"/>
                </a:solidFill>
                <a:latin typeface="新細明體" panose="02020500000000000000" pitchFamily="18" charset="-120"/>
                <a:cs typeface="Times New Roman" panose="02020603050405020304" pitchFamily="18" charset="0"/>
              </a:rPr>
              <a:t>月買入</a:t>
            </a:r>
            <a:r>
              <a:rPr lang="en-US" altLang="zh-TW" sz="2400" kern="100" dirty="0">
                <a:solidFill>
                  <a:srgbClr val="FF0000"/>
                </a:solidFill>
                <a:latin typeface="新細明體" panose="02020500000000000000" pitchFamily="18" charset="-120"/>
              </a:rPr>
              <a:t>A</a:t>
            </a:r>
            <a:r>
              <a:rPr lang="zh-TW" altLang="zh-TW" sz="2400" kern="100" dirty="0">
                <a:solidFill>
                  <a:srgbClr val="FF0000"/>
                </a:solidFill>
                <a:latin typeface="新細明體" panose="02020500000000000000" pitchFamily="18" charset="-120"/>
                <a:cs typeface="Times New Roman" panose="02020603050405020304" pitchFamily="18" charset="0"/>
              </a:rPr>
              <a:t>房地，購入成本</a:t>
            </a:r>
            <a:r>
              <a:rPr lang="en-US" altLang="zh-TW" sz="2400" kern="100" dirty="0">
                <a:solidFill>
                  <a:srgbClr val="FF0000"/>
                </a:solidFill>
                <a:latin typeface="新細明體" panose="02020500000000000000" pitchFamily="18" charset="-120"/>
              </a:rPr>
              <a:t>1650</a:t>
            </a:r>
            <a:r>
              <a:rPr lang="zh-TW" altLang="zh-TW" sz="2400" kern="100" dirty="0">
                <a:solidFill>
                  <a:srgbClr val="FF0000"/>
                </a:solidFill>
                <a:latin typeface="新細明體" panose="02020500000000000000" pitchFamily="18" charset="-120"/>
                <a:cs typeface="Times New Roman" panose="02020603050405020304" pitchFamily="18" charset="0"/>
              </a:rPr>
              <a:t>萬元，於</a:t>
            </a:r>
            <a:r>
              <a:rPr lang="en-US" altLang="zh-TW" sz="2400" kern="100" dirty="0">
                <a:solidFill>
                  <a:srgbClr val="FF0000"/>
                </a:solidFill>
                <a:latin typeface="新細明體" panose="02020500000000000000" pitchFamily="18" charset="-120"/>
              </a:rPr>
              <a:t>107</a:t>
            </a:r>
            <a:r>
              <a:rPr lang="zh-TW" altLang="zh-TW" sz="2400" kern="100" dirty="0">
                <a:solidFill>
                  <a:srgbClr val="FF0000"/>
                </a:solidFill>
                <a:latin typeface="新細明體" panose="02020500000000000000" pitchFamily="18" charset="-120"/>
                <a:cs typeface="Times New Roman" panose="02020603050405020304" pitchFamily="18" charset="0"/>
              </a:rPr>
              <a:t>年</a:t>
            </a:r>
            <a:r>
              <a:rPr lang="en-US" altLang="zh-TW" sz="2400" kern="100" dirty="0">
                <a:solidFill>
                  <a:srgbClr val="FF0000"/>
                </a:solidFill>
                <a:latin typeface="新細明體" panose="02020500000000000000" pitchFamily="18" charset="-120"/>
              </a:rPr>
              <a:t>7</a:t>
            </a:r>
            <a:r>
              <a:rPr lang="zh-TW" altLang="zh-TW" sz="2400" kern="100" dirty="0">
                <a:solidFill>
                  <a:srgbClr val="FF0000"/>
                </a:solidFill>
                <a:latin typeface="新細明體" panose="02020500000000000000" pitchFamily="18" charset="-120"/>
                <a:cs typeface="Times New Roman" panose="02020603050405020304" pitchFamily="18" charset="0"/>
              </a:rPr>
              <a:t>月已</a:t>
            </a:r>
            <a:r>
              <a:rPr lang="en-US" altLang="zh-TW" sz="2400" kern="100" dirty="0">
                <a:solidFill>
                  <a:srgbClr val="FF0000"/>
                </a:solidFill>
                <a:latin typeface="新細明體" panose="02020500000000000000" pitchFamily="18" charset="-120"/>
              </a:rPr>
              <a:t>2000</a:t>
            </a:r>
            <a:r>
              <a:rPr lang="zh-TW" altLang="zh-TW" sz="2400" kern="100" dirty="0">
                <a:solidFill>
                  <a:srgbClr val="FF0000"/>
                </a:solidFill>
                <a:latin typeface="新細明體" panose="02020500000000000000" pitchFamily="18" charset="-120"/>
                <a:cs typeface="Times New Roman" panose="02020603050405020304" pitchFamily="18" charset="0"/>
              </a:rPr>
              <a:t>萬出售</a:t>
            </a:r>
            <a:r>
              <a:rPr lang="en-US" altLang="zh-TW" sz="2400" kern="100" dirty="0">
                <a:solidFill>
                  <a:srgbClr val="FF0000"/>
                </a:solidFill>
                <a:latin typeface="新細明體" panose="02020500000000000000" pitchFamily="18" charset="-120"/>
              </a:rPr>
              <a:t>A </a:t>
            </a:r>
            <a:r>
              <a:rPr lang="zh-TW" altLang="zh-TW" sz="2400" kern="100" dirty="0">
                <a:solidFill>
                  <a:srgbClr val="FF0000"/>
                </a:solidFill>
                <a:latin typeface="新細明體" panose="02020500000000000000" pitchFamily="18" charset="-120"/>
                <a:cs typeface="Times New Roman" panose="02020603050405020304" pitchFamily="18" charset="0"/>
              </a:rPr>
              <a:t>房地時，繳納土地增值稅</a:t>
            </a:r>
            <a:r>
              <a:rPr lang="en-US" altLang="zh-TW" sz="2400" kern="100" dirty="0">
                <a:solidFill>
                  <a:srgbClr val="FF0000"/>
                </a:solidFill>
                <a:latin typeface="新細明體" panose="02020500000000000000" pitchFamily="18" charset="-120"/>
              </a:rPr>
              <a:t>20</a:t>
            </a:r>
            <a:r>
              <a:rPr lang="zh-TW" altLang="zh-TW" sz="2400" kern="100" dirty="0">
                <a:solidFill>
                  <a:srgbClr val="FF0000"/>
                </a:solidFill>
                <a:latin typeface="新細明體" panose="02020500000000000000" pitchFamily="18" charset="-120"/>
                <a:cs typeface="Times New Roman" panose="02020603050405020304" pitchFamily="18" charset="0"/>
              </a:rPr>
              <a:t>萬</a:t>
            </a:r>
            <a:r>
              <a:rPr lang="en-US" altLang="zh-TW" sz="2400" kern="100" dirty="0">
                <a:solidFill>
                  <a:srgbClr val="FF0000"/>
                </a:solidFill>
                <a:latin typeface="新細明體" panose="02020500000000000000" pitchFamily="18" charset="-120"/>
              </a:rPr>
              <a:t>(</a:t>
            </a:r>
            <a:r>
              <a:rPr lang="zh-TW" altLang="zh-TW" sz="2400" kern="100" dirty="0">
                <a:solidFill>
                  <a:srgbClr val="FF0000"/>
                </a:solidFill>
                <a:latin typeface="新細明體" panose="02020500000000000000" pitchFamily="18" charset="-120"/>
                <a:cs typeface="Times New Roman" panose="02020603050405020304" pitchFamily="18" charset="0"/>
              </a:rPr>
              <a:t>土地漲價總數額為</a:t>
            </a:r>
            <a:r>
              <a:rPr lang="en-US" altLang="zh-TW" sz="2400" kern="100" dirty="0">
                <a:solidFill>
                  <a:srgbClr val="FF0000"/>
                </a:solidFill>
                <a:latin typeface="新細明體" panose="02020500000000000000" pitchFamily="18" charset="-120"/>
              </a:rPr>
              <a:t>100</a:t>
            </a:r>
            <a:r>
              <a:rPr lang="zh-TW" altLang="zh-TW" sz="2400" kern="100" dirty="0">
                <a:solidFill>
                  <a:srgbClr val="FF0000"/>
                </a:solidFill>
                <a:latin typeface="新細明體" panose="02020500000000000000" pitchFamily="18" charset="-120"/>
                <a:cs typeface="Times New Roman" panose="02020603050405020304" pitchFamily="18" charset="0"/>
              </a:rPr>
              <a:t>萬</a:t>
            </a:r>
            <a:r>
              <a:rPr lang="en-US" altLang="zh-TW" sz="2400" kern="100" dirty="0">
                <a:solidFill>
                  <a:srgbClr val="FF0000"/>
                </a:solidFill>
                <a:latin typeface="新細明體" panose="02020500000000000000" pitchFamily="18" charset="-120"/>
              </a:rPr>
              <a:t>)</a:t>
            </a:r>
            <a:r>
              <a:rPr lang="zh-TW" altLang="zh-TW" sz="2400" kern="100" dirty="0">
                <a:solidFill>
                  <a:srgbClr val="FF0000"/>
                </a:solidFill>
                <a:latin typeface="新細明體" panose="02020500000000000000" pitchFamily="18" charset="-120"/>
                <a:cs typeface="Times New Roman" panose="02020603050405020304" pitchFamily="18" charset="0"/>
              </a:rPr>
              <a:t>，而因取得、改良、移轉而支付的費用為</a:t>
            </a:r>
            <a:r>
              <a:rPr lang="en-US" altLang="zh-TW" sz="2400" kern="100" dirty="0">
                <a:solidFill>
                  <a:srgbClr val="FF0000"/>
                </a:solidFill>
                <a:latin typeface="新細明體" panose="02020500000000000000" pitchFamily="18" charset="-120"/>
              </a:rPr>
              <a:t>100</a:t>
            </a:r>
            <a:r>
              <a:rPr lang="zh-TW" altLang="zh-TW" sz="2400" kern="100" dirty="0">
                <a:solidFill>
                  <a:srgbClr val="FF0000"/>
                </a:solidFill>
                <a:latin typeface="新細明體" panose="02020500000000000000" pitchFamily="18" charset="-120"/>
                <a:cs typeface="Times New Roman" panose="02020603050405020304" pitchFamily="18" charset="0"/>
              </a:rPr>
              <a:t>萬元，其應納交易所得稅為何？</a:t>
            </a:r>
            <a:endParaRPr lang="en-US" altLang="zh-TW" sz="2400" b="1" dirty="0" smtClean="0">
              <a:solidFill>
                <a:prstClr val="black"/>
              </a:solidFill>
              <a:latin typeface="新細明體" panose="02020500000000000000" pitchFamily="18" charset="-120"/>
            </a:endParaRPr>
          </a:p>
          <a:p>
            <a:endParaRPr lang="en-US" altLang="zh-TW" sz="2200" b="1" dirty="0" smtClean="0">
              <a:solidFill>
                <a:prstClr val="black"/>
              </a:solidFill>
              <a:latin typeface="微軟正黑體" panose="020B0604030504040204" pitchFamily="34" charset="-120"/>
              <a:ea typeface="微軟正黑體" panose="020B0604030504040204" pitchFamily="34" charset="-120"/>
            </a:endParaRPr>
          </a:p>
          <a:p>
            <a:endParaRPr lang="en-US" altLang="zh-TW" sz="2200" b="1" dirty="0" smtClean="0">
              <a:solidFill>
                <a:prstClr val="black"/>
              </a:solidFill>
              <a:latin typeface="微軟正黑體" panose="020B0604030504040204" pitchFamily="34" charset="-120"/>
              <a:ea typeface="微軟正黑體" panose="020B0604030504040204" pitchFamily="34" charset="-120"/>
            </a:endParaRPr>
          </a:p>
          <a:p>
            <a:pPr marL="558800" defTabSz="449263" fontAlgn="base">
              <a:spcBef>
                <a:spcPct val="0"/>
              </a:spcBef>
              <a:buClr>
                <a:srgbClr val="000000"/>
              </a:buClr>
              <a:buSzPct val="100000"/>
              <a:buFont typeface="Times New Roman" pitchFamily="18" charset="0"/>
              <a:buNone/>
            </a:pPr>
            <a:r>
              <a:rPr lang="zh-TW" altLang="en-US" sz="2000" kern="100" dirty="0">
                <a:solidFill>
                  <a:srgbClr val="FF0000"/>
                </a:solidFill>
                <a:latin typeface="Times New Roman" panose="02020603050405020304" pitchFamily="18" charset="0"/>
              </a:rPr>
              <a:t>課稅所得額</a:t>
            </a:r>
            <a:r>
              <a:rPr lang="en-US" altLang="zh-TW" sz="2000" kern="100" dirty="0">
                <a:solidFill>
                  <a:srgbClr val="FF0000"/>
                </a:solidFill>
                <a:latin typeface="Times New Roman" panose="02020603050405020304" pitchFamily="18" charset="0"/>
              </a:rPr>
              <a:t>= 2000</a:t>
            </a:r>
            <a:r>
              <a:rPr lang="zh-TW" altLang="zh-TW" sz="2000" kern="100" dirty="0">
                <a:solidFill>
                  <a:srgbClr val="FF0000"/>
                </a:solidFill>
                <a:latin typeface="Times New Roman" panose="02020603050405020304" pitchFamily="18" charset="0"/>
              </a:rPr>
              <a:t>萬</a:t>
            </a:r>
            <a:r>
              <a:rPr lang="en-US" altLang="zh-TW" sz="2000" kern="100" dirty="0">
                <a:solidFill>
                  <a:srgbClr val="FF0000"/>
                </a:solidFill>
                <a:latin typeface="Times New Roman" panose="02020603050405020304" pitchFamily="18" charset="0"/>
              </a:rPr>
              <a:t>(</a:t>
            </a:r>
            <a:r>
              <a:rPr lang="zh-TW" altLang="zh-TW" sz="2000" kern="100" dirty="0">
                <a:solidFill>
                  <a:srgbClr val="FF0000"/>
                </a:solidFill>
                <a:latin typeface="Times New Roman" panose="02020603050405020304" pitchFamily="18" charset="0"/>
              </a:rPr>
              <a:t>交易成交價額</a:t>
            </a:r>
            <a:r>
              <a:rPr lang="en-US" altLang="zh-TW" sz="2000" kern="100" dirty="0">
                <a:solidFill>
                  <a:srgbClr val="FF0000"/>
                </a:solidFill>
                <a:latin typeface="Times New Roman" panose="02020603050405020304" pitchFamily="18" charset="0"/>
              </a:rPr>
              <a:t>)</a:t>
            </a:r>
            <a:r>
              <a:rPr lang="zh-TW" altLang="zh-TW" sz="2000" kern="100" dirty="0">
                <a:solidFill>
                  <a:srgbClr val="FF0000"/>
                </a:solidFill>
                <a:latin typeface="Times New Roman" panose="02020603050405020304" pitchFamily="18" charset="0"/>
              </a:rPr>
              <a:t>－</a:t>
            </a:r>
            <a:r>
              <a:rPr lang="en-US" altLang="zh-TW" sz="2000" kern="100" dirty="0">
                <a:solidFill>
                  <a:srgbClr val="FF0000"/>
                </a:solidFill>
                <a:latin typeface="Times New Roman" panose="02020603050405020304" pitchFamily="18" charset="0"/>
              </a:rPr>
              <a:t>1650</a:t>
            </a:r>
            <a:r>
              <a:rPr lang="zh-TW" altLang="zh-TW" sz="2000" kern="100" dirty="0">
                <a:solidFill>
                  <a:srgbClr val="FF0000"/>
                </a:solidFill>
                <a:latin typeface="Times New Roman" panose="02020603050405020304" pitchFamily="18" charset="0"/>
              </a:rPr>
              <a:t>萬</a:t>
            </a:r>
            <a:r>
              <a:rPr lang="en-US" altLang="zh-TW" sz="2000" kern="100" dirty="0">
                <a:solidFill>
                  <a:srgbClr val="FF0000"/>
                </a:solidFill>
                <a:latin typeface="Times New Roman" panose="02020603050405020304" pitchFamily="18" charset="0"/>
              </a:rPr>
              <a:t>(</a:t>
            </a:r>
            <a:r>
              <a:rPr lang="zh-TW" altLang="zh-TW" sz="2000" kern="100" dirty="0">
                <a:solidFill>
                  <a:srgbClr val="FF0000"/>
                </a:solidFill>
                <a:latin typeface="Times New Roman" panose="02020603050405020304" pitchFamily="18" charset="0"/>
              </a:rPr>
              <a:t>原始取得成本</a:t>
            </a:r>
            <a:r>
              <a:rPr lang="en-US" altLang="zh-TW" sz="2000" kern="100" dirty="0">
                <a:solidFill>
                  <a:srgbClr val="FF0000"/>
                </a:solidFill>
                <a:latin typeface="Times New Roman" panose="02020603050405020304" pitchFamily="18" charset="0"/>
              </a:rPr>
              <a:t>)</a:t>
            </a:r>
            <a:r>
              <a:rPr lang="zh-TW" altLang="zh-TW" sz="2000" kern="100" dirty="0">
                <a:solidFill>
                  <a:srgbClr val="FF0000"/>
                </a:solidFill>
                <a:latin typeface="Times New Roman" panose="02020603050405020304" pitchFamily="18" charset="0"/>
              </a:rPr>
              <a:t>－</a:t>
            </a:r>
            <a:r>
              <a:rPr lang="en-US" altLang="zh-TW" sz="2000" kern="100" dirty="0">
                <a:solidFill>
                  <a:srgbClr val="FF0000"/>
                </a:solidFill>
                <a:latin typeface="Times New Roman" panose="02020603050405020304" pitchFamily="18" charset="0"/>
              </a:rPr>
              <a:t>100</a:t>
            </a:r>
            <a:r>
              <a:rPr lang="zh-TW" altLang="zh-TW" sz="2000" kern="100" dirty="0">
                <a:solidFill>
                  <a:srgbClr val="FF0000"/>
                </a:solidFill>
                <a:latin typeface="Times New Roman" panose="02020603050405020304" pitchFamily="18" charset="0"/>
              </a:rPr>
              <a:t>萬</a:t>
            </a:r>
            <a:r>
              <a:rPr lang="en-US" altLang="zh-TW" sz="2000" kern="100" dirty="0">
                <a:solidFill>
                  <a:srgbClr val="FF0000"/>
                </a:solidFill>
                <a:latin typeface="Times New Roman" panose="02020603050405020304" pitchFamily="18" charset="0"/>
              </a:rPr>
              <a:t>(</a:t>
            </a:r>
            <a:r>
              <a:rPr lang="zh-TW" altLang="zh-TW" sz="2000" kern="100" dirty="0">
                <a:solidFill>
                  <a:srgbClr val="FF0000"/>
                </a:solidFill>
                <a:latin typeface="Times New Roman" panose="02020603050405020304" pitchFamily="18" charset="0"/>
              </a:rPr>
              <a:t>因取得、改良及移轉而支付之費用</a:t>
            </a:r>
            <a:r>
              <a:rPr lang="en-US" altLang="zh-TW" sz="2000" kern="100" dirty="0">
                <a:solidFill>
                  <a:srgbClr val="FF0000"/>
                </a:solidFill>
                <a:latin typeface="Times New Roman" panose="02020603050405020304" pitchFamily="18" charset="0"/>
              </a:rPr>
              <a:t>)</a:t>
            </a:r>
            <a:r>
              <a:rPr lang="zh-TW" altLang="zh-TW" sz="2000" kern="100" dirty="0">
                <a:solidFill>
                  <a:srgbClr val="FF0000"/>
                </a:solidFill>
                <a:latin typeface="Times New Roman" panose="02020603050405020304" pitchFamily="18" charset="0"/>
              </a:rPr>
              <a:t>－</a:t>
            </a:r>
            <a:r>
              <a:rPr lang="en-US" altLang="zh-TW" sz="2000" kern="100" dirty="0">
                <a:solidFill>
                  <a:srgbClr val="FF0000"/>
                </a:solidFill>
                <a:latin typeface="Times New Roman" panose="02020603050405020304" pitchFamily="18" charset="0"/>
              </a:rPr>
              <a:t>100</a:t>
            </a:r>
            <a:r>
              <a:rPr lang="zh-TW" altLang="zh-TW" sz="2000" kern="100" dirty="0">
                <a:solidFill>
                  <a:srgbClr val="FF0000"/>
                </a:solidFill>
                <a:latin typeface="Times New Roman" panose="02020603050405020304" pitchFamily="18" charset="0"/>
              </a:rPr>
              <a:t>萬</a:t>
            </a:r>
            <a:r>
              <a:rPr lang="en-US" altLang="zh-TW" sz="2000" b="1" kern="100" dirty="0">
                <a:solidFill>
                  <a:srgbClr val="FF0000"/>
                </a:solidFill>
                <a:latin typeface="Times New Roman" panose="02020603050405020304" pitchFamily="18" charset="0"/>
              </a:rPr>
              <a:t>(</a:t>
            </a:r>
            <a:r>
              <a:rPr lang="zh-TW" altLang="zh-TW" sz="2000" b="1" kern="100" dirty="0">
                <a:solidFill>
                  <a:srgbClr val="FF0000"/>
                </a:solidFill>
                <a:latin typeface="Times New Roman" panose="02020603050405020304" pitchFamily="18" charset="0"/>
              </a:rPr>
              <a:t>土地漲價總數額</a:t>
            </a:r>
            <a:r>
              <a:rPr lang="en-US" altLang="zh-TW" sz="2000" b="1" kern="100" dirty="0">
                <a:solidFill>
                  <a:srgbClr val="FF0000"/>
                </a:solidFill>
                <a:latin typeface="Times New Roman" panose="02020603050405020304" pitchFamily="18" charset="0"/>
              </a:rPr>
              <a:t>)</a:t>
            </a:r>
            <a:r>
              <a:rPr lang="zh-TW" altLang="zh-TW" sz="2000" kern="100" dirty="0">
                <a:solidFill>
                  <a:srgbClr val="FF0000"/>
                </a:solidFill>
                <a:latin typeface="Times New Roman" panose="02020603050405020304" pitchFamily="18" charset="0"/>
              </a:rPr>
              <a:t>＝</a:t>
            </a:r>
            <a:r>
              <a:rPr lang="en-US" altLang="zh-TW" sz="2000" kern="100" dirty="0">
                <a:solidFill>
                  <a:srgbClr val="FF0000"/>
                </a:solidFill>
                <a:latin typeface="Times New Roman" panose="02020603050405020304" pitchFamily="18" charset="0"/>
              </a:rPr>
              <a:t>150</a:t>
            </a:r>
            <a:r>
              <a:rPr lang="zh-TW" altLang="zh-TW" sz="2000" kern="100" dirty="0">
                <a:solidFill>
                  <a:srgbClr val="FF0000"/>
                </a:solidFill>
                <a:latin typeface="Times New Roman" panose="02020603050405020304" pitchFamily="18" charset="0"/>
              </a:rPr>
              <a:t>萬元</a:t>
            </a:r>
          </a:p>
          <a:p>
            <a:endParaRPr lang="en-US" altLang="zh-TW" sz="2200" dirty="0" smtClean="0">
              <a:solidFill>
                <a:prstClr val="black"/>
              </a:solidFill>
              <a:latin typeface="微軟正黑體" panose="020B0604030504040204" pitchFamily="34" charset="-120"/>
              <a:ea typeface="微軟正黑體" panose="020B0604030504040204" pitchFamily="34" charset="-120"/>
            </a:endParaRPr>
          </a:p>
          <a:p>
            <a:endParaRPr lang="en-US" altLang="zh-TW" sz="2200" dirty="0" smtClean="0">
              <a:solidFill>
                <a:srgbClr val="FF0000"/>
              </a:solidFill>
              <a:latin typeface="微軟正黑體" panose="020B0604030504040204" pitchFamily="34" charset="-120"/>
              <a:ea typeface="微軟正黑體" panose="020B0604030504040204" pitchFamily="34" charset="-120"/>
              <a:cs typeface="Arial Unicode MS"/>
            </a:endParaRPr>
          </a:p>
          <a:p>
            <a:pPr marL="558800" defTabSz="449263" fontAlgn="base">
              <a:spcBef>
                <a:spcPct val="0"/>
              </a:spcBef>
              <a:buClr>
                <a:srgbClr val="000000"/>
              </a:buClr>
              <a:buSzPct val="100000"/>
              <a:buFont typeface="Times New Roman" pitchFamily="18" charset="0"/>
              <a:buNone/>
            </a:pPr>
            <a:r>
              <a:rPr lang="zh-TW" altLang="zh-TW" sz="2000" kern="100" dirty="0">
                <a:solidFill>
                  <a:srgbClr val="FF0000"/>
                </a:solidFill>
                <a:latin typeface="Times New Roman" panose="02020603050405020304" pitchFamily="18" charset="0"/>
              </a:rPr>
              <a:t>計算應納稅額：</a:t>
            </a:r>
            <a:endParaRPr lang="zh-TW" altLang="zh-TW" sz="2000" kern="100" dirty="0">
              <a:solidFill>
                <a:prstClr val="white"/>
              </a:solidFill>
              <a:latin typeface="Times New Roman" panose="02020603050405020304" pitchFamily="18" charset="0"/>
            </a:endParaRPr>
          </a:p>
          <a:p>
            <a:pPr marL="558800" defTabSz="449263" fontAlgn="base">
              <a:spcBef>
                <a:spcPct val="0"/>
              </a:spcBef>
              <a:buClr>
                <a:srgbClr val="000000"/>
              </a:buClr>
              <a:buSzPct val="100000"/>
              <a:buFont typeface="Times New Roman" pitchFamily="18" charset="0"/>
              <a:buNone/>
            </a:pPr>
            <a:r>
              <a:rPr lang="en-US" altLang="zh-TW" sz="2000" kern="100" dirty="0">
                <a:solidFill>
                  <a:srgbClr val="FF0000"/>
                </a:solidFill>
                <a:latin typeface="Times New Roman" panose="02020603050405020304" pitchFamily="18" charset="0"/>
              </a:rPr>
              <a:t>150</a:t>
            </a:r>
            <a:r>
              <a:rPr lang="zh-TW" altLang="zh-TW" sz="2000" kern="100" dirty="0">
                <a:solidFill>
                  <a:srgbClr val="FF0000"/>
                </a:solidFill>
                <a:latin typeface="Times New Roman" panose="02020603050405020304" pitchFamily="18" charset="0"/>
              </a:rPr>
              <a:t>萬元</a:t>
            </a:r>
            <a:r>
              <a:rPr lang="en-US" altLang="zh-TW" sz="2000" kern="100" dirty="0">
                <a:solidFill>
                  <a:srgbClr val="FF0000"/>
                </a:solidFill>
                <a:latin typeface="Times New Roman" panose="02020603050405020304" pitchFamily="18" charset="0"/>
              </a:rPr>
              <a:t>×20%</a:t>
            </a:r>
            <a:r>
              <a:rPr lang="zh-TW" altLang="zh-TW" sz="2000" kern="100" dirty="0">
                <a:solidFill>
                  <a:srgbClr val="FF0000"/>
                </a:solidFill>
                <a:latin typeface="Times New Roman" panose="02020603050405020304" pitchFamily="18" charset="0"/>
              </a:rPr>
              <a:t>＝</a:t>
            </a:r>
            <a:r>
              <a:rPr lang="en-US" altLang="zh-TW" sz="2000" kern="100" dirty="0">
                <a:solidFill>
                  <a:srgbClr val="FF0000"/>
                </a:solidFill>
                <a:latin typeface="Times New Roman" panose="02020603050405020304" pitchFamily="18" charset="0"/>
              </a:rPr>
              <a:t>30</a:t>
            </a:r>
            <a:r>
              <a:rPr lang="zh-TW" altLang="zh-TW" sz="2000" kern="100" dirty="0">
                <a:solidFill>
                  <a:srgbClr val="FF0000"/>
                </a:solidFill>
                <a:latin typeface="Times New Roman" panose="02020603050405020304" pitchFamily="18" charset="0"/>
              </a:rPr>
              <a:t>萬元</a:t>
            </a:r>
            <a:endParaRPr lang="zh-TW" altLang="zh-TW" sz="2000" kern="100" dirty="0">
              <a:solidFill>
                <a:prstClr val="white"/>
              </a:solidFill>
              <a:latin typeface="Times New Roman" panose="02020603050405020304" pitchFamily="18" charset="0"/>
            </a:endParaRPr>
          </a:p>
          <a:p>
            <a:endParaRPr lang="zh-TW" altLang="en-US" sz="2000" dirty="0">
              <a:solidFill>
                <a:prstClr val="black"/>
              </a:solidFill>
            </a:endParaRPr>
          </a:p>
        </p:txBody>
      </p:sp>
      <p:sp>
        <p:nvSpPr>
          <p:cNvPr id="9" name="橢圓形圖說文字 8"/>
          <p:cNvSpPr/>
          <p:nvPr/>
        </p:nvSpPr>
        <p:spPr>
          <a:xfrm rot="327795">
            <a:off x="5864036" y="-959"/>
            <a:ext cx="3176569" cy="1722814"/>
          </a:xfrm>
          <a:prstGeom prst="wedgeEllipse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solidFill>
                  <a:srgbClr val="C00000"/>
                </a:solidFill>
              </a:rPr>
              <a:t>若為</a:t>
            </a:r>
            <a:r>
              <a:rPr lang="zh-TW" altLang="en-US" b="1" u="sng" dirty="0" smtClean="0">
                <a:solidFill>
                  <a:srgbClr val="C00000"/>
                </a:solidFill>
              </a:rPr>
              <a:t>一般稅率</a:t>
            </a:r>
            <a:r>
              <a:rPr lang="zh-TW" altLang="en-US" dirty="0" smtClean="0">
                <a:solidFill>
                  <a:srgbClr val="C00000"/>
                </a:solidFill>
              </a:rPr>
              <a:t>，持有期間</a:t>
            </a:r>
            <a:r>
              <a:rPr lang="zh-TW" altLang="en-US" u="sng" dirty="0" smtClean="0">
                <a:solidFill>
                  <a:srgbClr val="C00000"/>
                </a:solidFill>
              </a:rPr>
              <a:t>超過</a:t>
            </a:r>
            <a:r>
              <a:rPr lang="en-US" altLang="zh-TW" u="sng" dirty="0" smtClean="0">
                <a:solidFill>
                  <a:srgbClr val="C00000"/>
                </a:solidFill>
              </a:rPr>
              <a:t>2</a:t>
            </a:r>
            <a:r>
              <a:rPr lang="zh-TW" altLang="en-US" u="sng" dirty="0" smtClean="0">
                <a:solidFill>
                  <a:srgbClr val="C00000"/>
                </a:solidFill>
              </a:rPr>
              <a:t>年</a:t>
            </a:r>
            <a:r>
              <a:rPr lang="en-US" altLang="zh-TW" u="sng" dirty="0">
                <a:solidFill>
                  <a:srgbClr val="C00000"/>
                </a:solidFill>
              </a:rPr>
              <a:t>10</a:t>
            </a:r>
            <a:r>
              <a:rPr lang="zh-TW" altLang="en-US" u="sng" dirty="0">
                <a:solidFill>
                  <a:srgbClr val="C00000"/>
                </a:solidFill>
              </a:rPr>
              <a:t>年</a:t>
            </a:r>
            <a:r>
              <a:rPr lang="zh-TW" altLang="en-US" u="sng" dirty="0" smtClean="0">
                <a:solidFill>
                  <a:srgbClr val="C00000"/>
                </a:solidFill>
              </a:rPr>
              <a:t>以內</a:t>
            </a:r>
            <a:r>
              <a:rPr lang="zh-TW" altLang="en-US" b="1" dirty="0" smtClean="0">
                <a:solidFill>
                  <a:srgbClr val="C00000"/>
                </a:solidFill>
              </a:rPr>
              <a:t>元</a:t>
            </a:r>
            <a:r>
              <a:rPr lang="zh-TW" altLang="en-US" dirty="0" smtClean="0">
                <a:solidFill>
                  <a:srgbClr val="C00000"/>
                </a:solidFill>
              </a:rPr>
              <a:t>，</a:t>
            </a:r>
            <a:r>
              <a:rPr lang="zh-TW" altLang="en-US" b="1" dirty="0" smtClean="0">
                <a:solidFill>
                  <a:srgbClr val="C00000"/>
                </a:solidFill>
              </a:rPr>
              <a:t>稅率為</a:t>
            </a:r>
            <a:r>
              <a:rPr lang="en-US" altLang="zh-TW" b="1" dirty="0" smtClean="0">
                <a:solidFill>
                  <a:srgbClr val="C00000"/>
                </a:solidFill>
              </a:rPr>
              <a:t>20%</a:t>
            </a:r>
            <a:r>
              <a:rPr lang="zh-TW" altLang="en-US" dirty="0" smtClean="0">
                <a:solidFill>
                  <a:srgbClr val="C00000"/>
                </a:solidFill>
              </a:rPr>
              <a:t>，</a:t>
            </a:r>
            <a:endParaRPr lang="zh-TW" altLang="en-US" dirty="0">
              <a:solidFill>
                <a:srgbClr val="C00000"/>
              </a:solidFill>
            </a:endParaRPr>
          </a:p>
        </p:txBody>
      </p:sp>
      <p:sp>
        <p:nvSpPr>
          <p:cNvPr id="2" name="文字方塊 1"/>
          <p:cNvSpPr txBox="1"/>
          <p:nvPr/>
        </p:nvSpPr>
        <p:spPr>
          <a:xfrm>
            <a:off x="705206" y="3356992"/>
            <a:ext cx="55949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TW" altLang="en-US" dirty="0">
                <a:solidFill>
                  <a:srgbClr val="3513FF"/>
                </a:solidFill>
                <a:latin typeface="微軟正黑體" panose="020B0604030504040204" pitchFamily="34" charset="-120"/>
                <a:ea typeface="微軟正黑體" panose="020B0604030504040204" pitchFamily="34" charset="-120"/>
              </a:rPr>
              <a:t>課稅所得額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成交價額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成本</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費用</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土地漲價總</a:t>
            </a:r>
            <a:r>
              <a:rPr lang="zh-TW" altLang="en-US" dirty="0" smtClean="0">
                <a:solidFill>
                  <a:srgbClr val="3513FF"/>
                </a:solidFill>
                <a:latin typeface="微軟正黑體" panose="020B0604030504040204" pitchFamily="34" charset="-120"/>
                <a:ea typeface="微軟正黑體" panose="020B0604030504040204" pitchFamily="34" charset="-120"/>
              </a:rPr>
              <a:t>數額</a:t>
            </a:r>
            <a:endParaRPr lang="en-US" altLang="zh-TW" dirty="0">
              <a:solidFill>
                <a:srgbClr val="3513FF"/>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705206" y="5080926"/>
            <a:ext cx="4514866"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TW" altLang="en-US" dirty="0">
                <a:solidFill>
                  <a:srgbClr val="3513FF"/>
                </a:solidFill>
                <a:latin typeface="微軟正黑體" panose="020B0604030504040204" pitchFamily="34" charset="-120"/>
                <a:ea typeface="微軟正黑體" panose="020B0604030504040204" pitchFamily="34" charset="-120"/>
              </a:rPr>
              <a:t>應納稅額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課稅所得</a:t>
            </a:r>
            <a:r>
              <a:rPr lang="zh-TW" altLang="en-US" dirty="0" smtClean="0">
                <a:solidFill>
                  <a:srgbClr val="3513FF"/>
                </a:solidFill>
                <a:latin typeface="微軟正黑體" panose="020B0604030504040204" pitchFamily="34" charset="-120"/>
                <a:ea typeface="微軟正黑體" panose="020B0604030504040204" pitchFamily="34" charset="-120"/>
              </a:rPr>
              <a:t>額</a:t>
            </a:r>
            <a:r>
              <a:rPr lang="en-US" altLang="zh-TW" dirty="0" smtClean="0">
                <a:solidFill>
                  <a:srgbClr val="3513FF"/>
                </a:solidFill>
                <a:latin typeface="微軟正黑體" panose="020B0604030504040204" pitchFamily="34" charset="-120"/>
                <a:ea typeface="微軟正黑體" panose="020B0604030504040204" pitchFamily="34" charset="-120"/>
              </a:rPr>
              <a:t>)</a:t>
            </a:r>
            <a:r>
              <a:rPr lang="zh-TW" altLang="en-US" sz="2200" dirty="0" smtClean="0">
                <a:solidFill>
                  <a:prstClr val="black"/>
                </a:solidFill>
                <a:latin typeface="微軟正黑體" panose="020B0604030504040204" pitchFamily="34" charset="-120"/>
                <a:ea typeface="微軟正黑體" panose="020B0604030504040204" pitchFamily="34" charset="-120"/>
                <a:cs typeface="Arial Unicode MS"/>
              </a:rPr>
              <a:t> </a:t>
            </a:r>
            <a:r>
              <a:rPr lang="zh-TW" altLang="en-US" dirty="0">
                <a:solidFill>
                  <a:srgbClr val="3513FF"/>
                </a:solidFill>
                <a:latin typeface="微軟正黑體" panose="020B0604030504040204" pitchFamily="34" charset="-120"/>
                <a:ea typeface="微軟正黑體" panose="020B0604030504040204" pitchFamily="34" charset="-120"/>
              </a:rPr>
              <a:t>☓應課稅率</a:t>
            </a:r>
            <a:endParaRPr lang="en-US" altLang="zh-TW" dirty="0">
              <a:solidFill>
                <a:srgbClr val="3513FF"/>
              </a:solidFill>
              <a:latin typeface="微軟正黑體" panose="020B0604030504040204" pitchFamily="34" charset="-120"/>
              <a:ea typeface="微軟正黑體" panose="020B0604030504040204" pitchFamily="34" charset="-120"/>
            </a:endParaRPr>
          </a:p>
        </p:txBody>
      </p:sp>
      <p:sp>
        <p:nvSpPr>
          <p:cNvPr id="4" name="向右箭號 3"/>
          <p:cNvSpPr/>
          <p:nvPr/>
        </p:nvSpPr>
        <p:spPr>
          <a:xfrm>
            <a:off x="323528" y="4298167"/>
            <a:ext cx="288032" cy="144016"/>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solidFill>
                <a:prstClr val="black"/>
              </a:solidFill>
            </a:endParaRPr>
          </a:p>
        </p:txBody>
      </p:sp>
      <p:sp>
        <p:nvSpPr>
          <p:cNvPr id="11" name="向右箭號 10"/>
          <p:cNvSpPr/>
          <p:nvPr/>
        </p:nvSpPr>
        <p:spPr>
          <a:xfrm>
            <a:off x="323528" y="5661248"/>
            <a:ext cx="288032" cy="144016"/>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solidFill>
                <a:prstClr val="black"/>
              </a:solidFill>
            </a:endParaRPr>
          </a:p>
        </p:txBody>
      </p:sp>
    </p:spTree>
    <p:extLst>
      <p:ext uri="{BB962C8B-B14F-4D97-AF65-F5344CB8AC3E}">
        <p14:creationId xmlns:p14="http://schemas.microsoft.com/office/powerpoint/2010/main" val="8507371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93076" y="306088"/>
            <a:ext cx="5296161" cy="1108720"/>
          </a:xfrm>
        </p:spPr>
        <p:txBody>
          <a:bodyPr>
            <a:normAutofit/>
          </a:bodyPr>
          <a:lstStyle/>
          <a:p>
            <a:pPr marL="0" indent="0">
              <a:buNone/>
            </a:pPr>
            <a:r>
              <a:rPr lang="zh-TW" altLang="en-US" sz="3300" b="1" dirty="0">
                <a:solidFill>
                  <a:srgbClr val="FF0000"/>
                </a:solidFill>
                <a:latin typeface="微軟正黑體" panose="020B0604030504040204" pitchFamily="34" charset="-120"/>
                <a:ea typeface="微軟正黑體" panose="020B0604030504040204" pitchFamily="34" charset="-120"/>
              </a:rPr>
              <a:t>三、</a:t>
            </a:r>
            <a:r>
              <a:rPr lang="zh-TW" altLang="en-US" b="1" dirty="0" smtClean="0">
                <a:solidFill>
                  <a:srgbClr val="FF0000"/>
                </a:solidFill>
                <a:latin typeface="微軟正黑體" panose="020B0604030504040204" pitchFamily="34" charset="-120"/>
                <a:ea typeface="微軟正黑體" panose="020B0604030504040204" pitchFamily="34" charset="-120"/>
              </a:rPr>
              <a:t>房地</a:t>
            </a:r>
            <a:r>
              <a:rPr lang="zh-TW" altLang="en-US" b="1" dirty="0">
                <a:solidFill>
                  <a:srgbClr val="FF0000"/>
                </a:solidFill>
                <a:latin typeface="微軟正黑體" panose="020B0604030504040204" pitchFamily="34" charset="-120"/>
                <a:ea typeface="微軟正黑體" panose="020B0604030504040204" pitchFamily="34" charset="-120"/>
              </a:rPr>
              <a:t>合一</a:t>
            </a:r>
            <a:r>
              <a:rPr lang="zh-TW" altLang="en-US" b="1" dirty="0" smtClean="0">
                <a:solidFill>
                  <a:srgbClr val="FF0000"/>
                </a:solidFill>
                <a:latin typeface="微軟正黑體" panose="020B0604030504040204" pitchFamily="34" charset="-120"/>
                <a:ea typeface="微軟正黑體" panose="020B0604030504040204" pitchFamily="34" charset="-120"/>
              </a:rPr>
              <a:t>所得稅案例計算</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二</a:t>
            </a:r>
            <a:r>
              <a:rPr lang="en-US" altLang="zh-TW" b="1" dirty="0" smtClean="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a:p>
            <a:pPr marL="0" indent="0">
              <a:buNone/>
            </a:pPr>
            <a:endParaRPr lang="zh-TW" altLang="en-US" b="1" dirty="0">
              <a:latin typeface="微軟正黑體" panose="020B0604030504040204" pitchFamily="34" charset="-120"/>
              <a:ea typeface="微軟正黑體" panose="020B0604030504040204" pitchFamily="34" charset="-120"/>
            </a:endParaRPr>
          </a:p>
        </p:txBody>
      </p:sp>
      <p:sp>
        <p:nvSpPr>
          <p:cNvPr id="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defTabSz="449263" fontAlgn="base">
              <a:spcBef>
                <a:spcPct val="0"/>
              </a:spcBef>
              <a:spcAft>
                <a:spcPct val="0"/>
              </a:spcAft>
              <a:buClr>
                <a:srgbClr val="000000"/>
              </a:buClr>
              <a:buSzPct val="100000"/>
              <a:buFont typeface="Times New Roman" pitchFamily="18" charset="0"/>
              <a:buNone/>
              <a:defRPr/>
            </a:pPr>
            <a:r>
              <a:rPr lang="zh-TW" altLang="en-US" sz="1050" dirty="0" smtClean="0">
                <a:solidFill>
                  <a:prstClr val="white"/>
                </a:solidFill>
                <a:latin typeface="Arial" pitchFamily="34" charset="0"/>
                <a:cs typeface="Arial" pitchFamily="34" charset="0"/>
              </a:rPr>
              <a:t>                                 林秀銘                                                                                                                                                            </a:t>
            </a:r>
            <a:endParaRPr lang="zh-TW" altLang="en-US" sz="1050" dirty="0">
              <a:solidFill>
                <a:prstClr val="white"/>
              </a:solidFill>
              <a:latin typeface="Arial" pitchFamily="34" charset="0"/>
              <a:cs typeface="Arial" pitchFamily="34" charset="0"/>
            </a:endParaRPr>
          </a:p>
        </p:txBody>
      </p:sp>
      <p:sp>
        <p:nvSpPr>
          <p:cNvPr id="6" name="投影片編號版面配置區 5"/>
          <p:cNvSpPr txBox="1">
            <a:spLocks/>
          </p:cNvSpPr>
          <p:nvPr/>
        </p:nvSpPr>
        <p:spPr>
          <a:xfrm>
            <a:off x="7452320" y="6453336"/>
            <a:ext cx="480060" cy="237744"/>
          </a:xfrm>
          <a:prstGeom prst="rect">
            <a:avLst/>
          </a:prstGeom>
        </p:spPr>
        <p:txBody>
          <a:bodyPr/>
          <a:lstStyle/>
          <a:p>
            <a:pPr defTabSz="449263" fontAlgn="base">
              <a:spcBef>
                <a:spcPct val="0"/>
              </a:spcBef>
              <a:spcAft>
                <a:spcPct val="0"/>
              </a:spcAft>
              <a:buClr>
                <a:srgbClr val="000000"/>
              </a:buClr>
              <a:buSzPct val="100000"/>
              <a:buFont typeface="Times New Roman" pitchFamily="18" charset="0"/>
              <a:buNone/>
              <a:defRPr/>
            </a:pPr>
            <a:fld id="{CA8D9AD5-F248-4919-864A-CFD76CC027D6}" type="slidenum">
              <a:rPr lang="en-US" altLang="zh-TW" sz="1050" smtClean="0">
                <a:solidFill>
                  <a:prstClr val="white"/>
                </a:solidFill>
                <a:latin typeface="Arial" pitchFamily="34" charset="0"/>
                <a:cs typeface="Arial" pitchFamily="34" charset="0"/>
              </a:rPr>
              <a:pPr defTabSz="449263" fontAlgn="base">
                <a:spcBef>
                  <a:spcPct val="0"/>
                </a:spcBef>
                <a:spcAft>
                  <a:spcPct val="0"/>
                </a:spcAft>
                <a:buClr>
                  <a:srgbClr val="000000"/>
                </a:buClr>
                <a:buSzPct val="100000"/>
                <a:buFont typeface="Times New Roman" pitchFamily="18" charset="0"/>
                <a:buNone/>
                <a:defRPr/>
              </a:pPr>
              <a:t>46</a:t>
            </a:fld>
            <a:endParaRPr lang="zh-TW" altLang="en-US" sz="1050" dirty="0">
              <a:solidFill>
                <a:prstClr val="white"/>
              </a:solidFill>
              <a:latin typeface="Arial" pitchFamily="34" charset="0"/>
              <a:cs typeface="Arial" pitchFamily="34" charset="0"/>
            </a:endParaRPr>
          </a:p>
        </p:txBody>
      </p:sp>
      <p:sp>
        <p:nvSpPr>
          <p:cNvPr id="7" name="圓角矩形 6"/>
          <p:cNvSpPr/>
          <p:nvPr/>
        </p:nvSpPr>
        <p:spPr>
          <a:xfrm>
            <a:off x="177839" y="1628800"/>
            <a:ext cx="7680860" cy="4824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TW" altLang="zh-TW" sz="2000" kern="100" dirty="0">
                <a:solidFill>
                  <a:srgbClr val="FF0000"/>
                </a:solidFill>
                <a:latin typeface="新細明體" panose="02020500000000000000" pitchFamily="18" charset="-120"/>
                <a:cs typeface="Times New Roman" panose="02020603050405020304" pitchFamily="18" charset="0"/>
              </a:rPr>
              <a:t>甲君於</a:t>
            </a:r>
            <a:r>
              <a:rPr lang="en-US" altLang="zh-TW" sz="2000" kern="100" dirty="0">
                <a:solidFill>
                  <a:srgbClr val="FF0000"/>
                </a:solidFill>
                <a:latin typeface="新細明體" panose="02020500000000000000" pitchFamily="18" charset="-120"/>
              </a:rPr>
              <a:t>105</a:t>
            </a:r>
            <a:r>
              <a:rPr lang="zh-TW" altLang="zh-TW" sz="2000" kern="100" dirty="0" smtClean="0">
                <a:solidFill>
                  <a:srgbClr val="FF0000"/>
                </a:solidFill>
                <a:latin typeface="新細明體" panose="02020500000000000000" pitchFamily="18" charset="-120"/>
                <a:cs typeface="Times New Roman" panose="02020603050405020304" pitchFamily="18" charset="0"/>
              </a:rPr>
              <a:t>年</a:t>
            </a:r>
            <a:r>
              <a:rPr lang="en-US" altLang="zh-TW" sz="2000" kern="100" dirty="0">
                <a:solidFill>
                  <a:srgbClr val="FF0000"/>
                </a:solidFill>
                <a:latin typeface="新細明體" panose="02020500000000000000" pitchFamily="18" charset="-120"/>
              </a:rPr>
              <a:t>2</a:t>
            </a:r>
            <a:r>
              <a:rPr lang="zh-TW" altLang="zh-TW" sz="2000" kern="100" dirty="0" smtClean="0">
                <a:solidFill>
                  <a:srgbClr val="FF0000"/>
                </a:solidFill>
                <a:latin typeface="新細明體" panose="02020500000000000000" pitchFamily="18" charset="-120"/>
                <a:cs typeface="Times New Roman" panose="02020603050405020304" pitchFamily="18" charset="0"/>
              </a:rPr>
              <a:t>月</a:t>
            </a:r>
            <a:r>
              <a:rPr lang="zh-TW" altLang="zh-TW" sz="2000" kern="100" dirty="0">
                <a:solidFill>
                  <a:srgbClr val="FF0000"/>
                </a:solidFill>
                <a:latin typeface="新細明體" panose="02020500000000000000" pitchFamily="18" charset="-120"/>
                <a:cs typeface="Times New Roman" panose="02020603050405020304" pitchFamily="18" charset="0"/>
              </a:rPr>
              <a:t>買入</a:t>
            </a:r>
            <a:r>
              <a:rPr lang="en-US" altLang="zh-TW" sz="2000" kern="100" dirty="0" smtClean="0">
                <a:solidFill>
                  <a:srgbClr val="FF0000"/>
                </a:solidFill>
                <a:latin typeface="新細明體" panose="02020500000000000000" pitchFamily="18" charset="-120"/>
              </a:rPr>
              <a:t>A</a:t>
            </a:r>
            <a:r>
              <a:rPr lang="zh-TW" altLang="en-US" sz="2000" kern="100" dirty="0" smtClean="0">
                <a:solidFill>
                  <a:srgbClr val="FF0000"/>
                </a:solidFill>
                <a:latin typeface="新細明體" panose="02020500000000000000" pitchFamily="18" charset="-120"/>
              </a:rPr>
              <a:t>建</a:t>
            </a:r>
            <a:r>
              <a:rPr lang="zh-TW" altLang="zh-TW" sz="2000" kern="100" dirty="0" smtClean="0">
                <a:solidFill>
                  <a:srgbClr val="FF0000"/>
                </a:solidFill>
                <a:latin typeface="新細明體" panose="02020500000000000000" pitchFamily="18" charset="-120"/>
                <a:cs typeface="Times New Roman" panose="02020603050405020304" pitchFamily="18" charset="0"/>
              </a:rPr>
              <a:t>地</a:t>
            </a:r>
            <a:r>
              <a:rPr lang="zh-TW" altLang="zh-TW" sz="2000" kern="100" dirty="0">
                <a:solidFill>
                  <a:srgbClr val="FF0000"/>
                </a:solidFill>
                <a:latin typeface="新細明體" panose="02020500000000000000" pitchFamily="18" charset="-120"/>
                <a:cs typeface="Times New Roman" panose="02020603050405020304" pitchFamily="18" charset="0"/>
              </a:rPr>
              <a:t>，購入</a:t>
            </a:r>
            <a:r>
              <a:rPr lang="zh-TW" altLang="zh-TW" sz="2000" kern="100" dirty="0" smtClean="0">
                <a:solidFill>
                  <a:srgbClr val="FF0000"/>
                </a:solidFill>
                <a:latin typeface="新細明體" panose="02020500000000000000" pitchFamily="18" charset="-120"/>
                <a:cs typeface="Times New Roman" panose="02020603050405020304" pitchFamily="18" charset="0"/>
              </a:rPr>
              <a:t>成本</a:t>
            </a:r>
            <a:r>
              <a:rPr lang="en-US" altLang="zh-TW" sz="2000" kern="100" dirty="0" smtClean="0">
                <a:solidFill>
                  <a:srgbClr val="FF0000"/>
                </a:solidFill>
                <a:latin typeface="新細明體" panose="02020500000000000000" pitchFamily="18" charset="-120"/>
              </a:rPr>
              <a:t>3600</a:t>
            </a:r>
            <a:r>
              <a:rPr lang="zh-TW" altLang="zh-TW" sz="2000" kern="100" dirty="0" smtClean="0">
                <a:solidFill>
                  <a:srgbClr val="FF0000"/>
                </a:solidFill>
                <a:latin typeface="新細明體" panose="02020500000000000000" pitchFamily="18" charset="-120"/>
                <a:cs typeface="Times New Roman" panose="02020603050405020304" pitchFamily="18" charset="0"/>
              </a:rPr>
              <a:t>萬</a:t>
            </a:r>
            <a:r>
              <a:rPr lang="zh-TW" altLang="zh-TW" sz="2000" kern="100" dirty="0">
                <a:solidFill>
                  <a:srgbClr val="FF0000"/>
                </a:solidFill>
                <a:latin typeface="新細明體" panose="02020500000000000000" pitchFamily="18" charset="-120"/>
                <a:cs typeface="Times New Roman" panose="02020603050405020304" pitchFamily="18" charset="0"/>
              </a:rPr>
              <a:t>元，於</a:t>
            </a:r>
            <a:r>
              <a:rPr lang="en-US" altLang="zh-TW" sz="2000" kern="100" dirty="0" smtClean="0">
                <a:solidFill>
                  <a:srgbClr val="FF0000"/>
                </a:solidFill>
                <a:latin typeface="新細明體" panose="02020500000000000000" pitchFamily="18" charset="-120"/>
              </a:rPr>
              <a:t>106</a:t>
            </a:r>
            <a:r>
              <a:rPr lang="zh-TW" altLang="zh-TW" sz="2000" kern="100" dirty="0" smtClean="0">
                <a:solidFill>
                  <a:srgbClr val="FF0000"/>
                </a:solidFill>
                <a:latin typeface="新細明體" panose="02020500000000000000" pitchFamily="18" charset="-120"/>
                <a:cs typeface="Times New Roman" panose="02020603050405020304" pitchFamily="18" charset="0"/>
              </a:rPr>
              <a:t>年</a:t>
            </a:r>
            <a:r>
              <a:rPr lang="en-US" altLang="zh-TW" sz="2000" kern="100" dirty="0" smtClean="0">
                <a:solidFill>
                  <a:srgbClr val="FF0000"/>
                </a:solidFill>
                <a:latin typeface="新細明體" panose="02020500000000000000" pitchFamily="18" charset="-120"/>
                <a:cs typeface="Times New Roman" panose="02020603050405020304" pitchFamily="18" charset="0"/>
              </a:rPr>
              <a:t>1</a:t>
            </a:r>
            <a:r>
              <a:rPr lang="zh-TW" altLang="zh-TW" sz="2000" kern="100" dirty="0" smtClean="0">
                <a:solidFill>
                  <a:srgbClr val="FF0000"/>
                </a:solidFill>
                <a:latin typeface="新細明體" panose="02020500000000000000" pitchFamily="18" charset="-120"/>
                <a:cs typeface="Times New Roman" panose="02020603050405020304" pitchFamily="18" charset="0"/>
              </a:rPr>
              <a:t>月</a:t>
            </a:r>
            <a:r>
              <a:rPr lang="en-US" altLang="zh-TW" sz="2000" kern="100" dirty="0" smtClean="0">
                <a:solidFill>
                  <a:srgbClr val="FF0000"/>
                </a:solidFill>
                <a:latin typeface="新細明體" panose="02020500000000000000" pitchFamily="18" charset="-120"/>
                <a:cs typeface="Times New Roman" panose="02020603050405020304" pitchFamily="18" charset="0"/>
              </a:rPr>
              <a:t> </a:t>
            </a:r>
            <a:r>
              <a:rPr lang="zh-TW" altLang="en-US" sz="2000" kern="100" dirty="0" smtClean="0">
                <a:solidFill>
                  <a:srgbClr val="FF0000"/>
                </a:solidFill>
                <a:latin typeface="新細明體" panose="02020500000000000000" pitchFamily="18" charset="-120"/>
                <a:cs typeface="Times New Roman" panose="02020603050405020304" pitchFamily="18" charset="0"/>
              </a:rPr>
              <a:t>贈與子，申報土地移轉現值</a:t>
            </a:r>
            <a:r>
              <a:rPr lang="zh-TW" altLang="en-US" sz="2000" kern="100" dirty="0">
                <a:solidFill>
                  <a:srgbClr val="FF0000"/>
                </a:solidFill>
                <a:latin typeface="新細明體" panose="02020500000000000000" pitchFamily="18" charset="-120"/>
                <a:cs typeface="Times New Roman" panose="02020603050405020304" pitchFamily="18" charset="0"/>
              </a:rPr>
              <a:t> </a:t>
            </a:r>
            <a:r>
              <a:rPr lang="zh-TW" altLang="en-US" sz="2000" kern="100" dirty="0" smtClean="0">
                <a:solidFill>
                  <a:srgbClr val="FF0000"/>
                </a:solidFill>
                <a:latin typeface="新細明體" panose="02020500000000000000" pitchFamily="18" charset="-120"/>
                <a:cs typeface="Times New Roman" panose="02020603050405020304" pitchFamily="18" charset="0"/>
              </a:rPr>
              <a:t>為</a:t>
            </a:r>
            <a:r>
              <a:rPr lang="en-US" altLang="zh-TW" sz="2000" kern="100" dirty="0" smtClean="0">
                <a:solidFill>
                  <a:srgbClr val="FF0000"/>
                </a:solidFill>
                <a:latin typeface="新細明體" panose="02020500000000000000" pitchFamily="18" charset="-120"/>
                <a:cs typeface="Times New Roman" panose="02020603050405020304" pitchFamily="18" charset="0"/>
              </a:rPr>
              <a:t>75</a:t>
            </a:r>
            <a:r>
              <a:rPr lang="en-US" altLang="zh-TW" sz="2000" kern="100" dirty="0" smtClean="0">
                <a:solidFill>
                  <a:srgbClr val="FF0000"/>
                </a:solidFill>
                <a:latin typeface="新細明體" panose="02020500000000000000" pitchFamily="18" charset="-120"/>
              </a:rPr>
              <a:t>0</a:t>
            </a:r>
            <a:r>
              <a:rPr lang="zh-TW" altLang="zh-TW" sz="2000" kern="100" dirty="0" smtClean="0">
                <a:solidFill>
                  <a:srgbClr val="FF0000"/>
                </a:solidFill>
                <a:latin typeface="新細明體" panose="02020500000000000000" pitchFamily="18" charset="-120"/>
                <a:cs typeface="Times New Roman" panose="02020603050405020304" pitchFamily="18" charset="0"/>
              </a:rPr>
              <a:t>萬</a:t>
            </a:r>
            <a:r>
              <a:rPr lang="zh-TW" altLang="en-US" sz="2000" kern="100" dirty="0" smtClean="0">
                <a:solidFill>
                  <a:srgbClr val="FF0000"/>
                </a:solidFill>
                <a:latin typeface="新細明體" panose="02020500000000000000" pitchFamily="18" charset="-120"/>
                <a:cs typeface="Times New Roman" panose="02020603050405020304" pitchFamily="18" charset="0"/>
              </a:rPr>
              <a:t>，其子在</a:t>
            </a:r>
            <a:r>
              <a:rPr lang="en-US" altLang="zh-TW" sz="2000" kern="100" dirty="0" smtClean="0">
                <a:solidFill>
                  <a:srgbClr val="FF0000"/>
                </a:solidFill>
                <a:latin typeface="新細明體" panose="02020500000000000000" pitchFamily="18" charset="-120"/>
                <a:cs typeface="Times New Roman" panose="02020603050405020304" pitchFamily="18" charset="0"/>
              </a:rPr>
              <a:t>110</a:t>
            </a:r>
            <a:r>
              <a:rPr lang="zh-TW" altLang="en-US" sz="2000" kern="100" dirty="0" smtClean="0">
                <a:solidFill>
                  <a:srgbClr val="FF0000"/>
                </a:solidFill>
                <a:latin typeface="新細明體" panose="02020500000000000000" pitchFamily="18" charset="-120"/>
                <a:cs typeface="Times New Roman" panose="02020603050405020304" pitchFamily="18" charset="0"/>
              </a:rPr>
              <a:t>年</a:t>
            </a:r>
            <a:r>
              <a:rPr lang="zh-TW" altLang="zh-TW" sz="2000" kern="100" dirty="0" smtClean="0">
                <a:solidFill>
                  <a:srgbClr val="FF0000"/>
                </a:solidFill>
                <a:latin typeface="新細明體" panose="02020500000000000000" pitchFamily="18" charset="-120"/>
                <a:cs typeface="Times New Roman" panose="02020603050405020304" pitchFamily="18" charset="0"/>
              </a:rPr>
              <a:t>出售</a:t>
            </a:r>
            <a:r>
              <a:rPr lang="en-US" altLang="zh-TW" sz="2000" kern="100" dirty="0">
                <a:solidFill>
                  <a:srgbClr val="FF0000"/>
                </a:solidFill>
                <a:latin typeface="新細明體" panose="02020500000000000000" pitchFamily="18" charset="-120"/>
              </a:rPr>
              <a:t>A </a:t>
            </a:r>
            <a:r>
              <a:rPr lang="zh-TW" altLang="zh-TW" sz="2000" kern="100" dirty="0" smtClean="0">
                <a:solidFill>
                  <a:srgbClr val="FF0000"/>
                </a:solidFill>
                <a:latin typeface="新細明體" panose="02020500000000000000" pitchFamily="18" charset="-120"/>
                <a:cs typeface="Times New Roman" panose="02020603050405020304" pitchFamily="18" charset="0"/>
              </a:rPr>
              <a:t>地，</a:t>
            </a:r>
            <a:r>
              <a:rPr lang="zh-TW" altLang="en-US" sz="2000" kern="100" dirty="0" smtClean="0">
                <a:solidFill>
                  <a:srgbClr val="FF0000"/>
                </a:solidFill>
                <a:latin typeface="新細明體" panose="02020500000000000000" pitchFamily="18" charset="-120"/>
                <a:cs typeface="Times New Roman" panose="02020603050405020304" pitchFamily="18" charset="0"/>
              </a:rPr>
              <a:t>出售價為</a:t>
            </a:r>
            <a:r>
              <a:rPr lang="en-US" altLang="zh-TW" sz="2000" kern="100" dirty="0" smtClean="0">
                <a:solidFill>
                  <a:srgbClr val="FF0000"/>
                </a:solidFill>
                <a:latin typeface="新細明體" panose="02020500000000000000" pitchFamily="18" charset="-120"/>
                <a:cs typeface="Times New Roman" panose="02020603050405020304" pitchFamily="18" charset="0"/>
              </a:rPr>
              <a:t>5600</a:t>
            </a:r>
            <a:r>
              <a:rPr lang="zh-TW" altLang="en-US" sz="2000" kern="100" dirty="0" smtClean="0">
                <a:solidFill>
                  <a:srgbClr val="FF0000"/>
                </a:solidFill>
                <a:latin typeface="新細明體" panose="02020500000000000000" pitchFamily="18" charset="-120"/>
                <a:cs typeface="Times New Roman" panose="02020603050405020304" pitchFamily="18" charset="0"/>
              </a:rPr>
              <a:t>萬，持有期間</a:t>
            </a:r>
            <a:r>
              <a:rPr lang="zh-TW" altLang="zh-TW" sz="2000" kern="100" dirty="0" smtClean="0">
                <a:solidFill>
                  <a:srgbClr val="FF0000"/>
                </a:solidFill>
                <a:latin typeface="新細明體" panose="02020500000000000000" pitchFamily="18" charset="-120"/>
                <a:cs typeface="Times New Roman" panose="02020603050405020304" pitchFamily="18" charset="0"/>
              </a:rPr>
              <a:t>土地</a:t>
            </a:r>
            <a:r>
              <a:rPr lang="zh-TW" altLang="zh-TW" sz="2000" kern="100" dirty="0">
                <a:solidFill>
                  <a:srgbClr val="FF0000"/>
                </a:solidFill>
                <a:latin typeface="新細明體" panose="02020500000000000000" pitchFamily="18" charset="-120"/>
                <a:cs typeface="Times New Roman" panose="02020603050405020304" pitchFamily="18" charset="0"/>
              </a:rPr>
              <a:t>漲價總數額</a:t>
            </a:r>
            <a:r>
              <a:rPr lang="zh-TW" altLang="zh-TW" sz="2000" kern="100" dirty="0" smtClean="0">
                <a:solidFill>
                  <a:srgbClr val="FF0000"/>
                </a:solidFill>
                <a:latin typeface="新細明體" panose="02020500000000000000" pitchFamily="18" charset="-120"/>
                <a:cs typeface="Times New Roman" panose="02020603050405020304" pitchFamily="18" charset="0"/>
              </a:rPr>
              <a:t>為</a:t>
            </a:r>
            <a:r>
              <a:rPr lang="en-US" altLang="zh-TW" sz="2000" kern="100" dirty="0" smtClean="0">
                <a:solidFill>
                  <a:srgbClr val="FF0000"/>
                </a:solidFill>
                <a:latin typeface="新細明體" panose="02020500000000000000" pitchFamily="18" charset="-120"/>
                <a:cs typeface="Times New Roman" panose="02020603050405020304" pitchFamily="18" charset="0"/>
              </a:rPr>
              <a:t>2</a:t>
            </a:r>
            <a:r>
              <a:rPr lang="en-US" altLang="zh-TW" sz="2000" kern="100" dirty="0" smtClean="0">
                <a:solidFill>
                  <a:srgbClr val="FF0000"/>
                </a:solidFill>
                <a:latin typeface="新細明體" panose="02020500000000000000" pitchFamily="18" charset="-120"/>
              </a:rPr>
              <a:t>00</a:t>
            </a:r>
            <a:r>
              <a:rPr lang="zh-TW" altLang="zh-TW" sz="2000" kern="100" dirty="0">
                <a:solidFill>
                  <a:srgbClr val="FF0000"/>
                </a:solidFill>
                <a:latin typeface="新細明體" panose="02020500000000000000" pitchFamily="18" charset="-120"/>
                <a:cs typeface="Times New Roman" panose="02020603050405020304" pitchFamily="18" charset="0"/>
              </a:rPr>
              <a:t>萬</a:t>
            </a:r>
            <a:r>
              <a:rPr lang="en-US" altLang="zh-TW" sz="2000" kern="100" dirty="0">
                <a:solidFill>
                  <a:srgbClr val="FF0000"/>
                </a:solidFill>
                <a:latin typeface="新細明體" panose="02020500000000000000" pitchFamily="18" charset="-120"/>
              </a:rPr>
              <a:t>)</a:t>
            </a:r>
            <a:r>
              <a:rPr lang="zh-TW" altLang="zh-TW" sz="2000" kern="100" dirty="0">
                <a:solidFill>
                  <a:srgbClr val="FF0000"/>
                </a:solidFill>
                <a:latin typeface="新細明體" panose="02020500000000000000" pitchFamily="18" charset="-120"/>
                <a:cs typeface="Times New Roman" panose="02020603050405020304" pitchFamily="18" charset="0"/>
              </a:rPr>
              <a:t>，而因取得、改良、移轉而支付的費用</a:t>
            </a:r>
            <a:r>
              <a:rPr lang="zh-TW" altLang="zh-TW" sz="2000" kern="100" dirty="0" smtClean="0">
                <a:solidFill>
                  <a:srgbClr val="FF0000"/>
                </a:solidFill>
                <a:latin typeface="新細明體" panose="02020500000000000000" pitchFamily="18" charset="-120"/>
                <a:cs typeface="Times New Roman" panose="02020603050405020304" pitchFamily="18" charset="0"/>
              </a:rPr>
              <a:t>為</a:t>
            </a:r>
            <a:r>
              <a:rPr lang="en-US" altLang="zh-TW" sz="2000" kern="100" dirty="0" smtClean="0">
                <a:solidFill>
                  <a:srgbClr val="FF0000"/>
                </a:solidFill>
                <a:latin typeface="新細明體" panose="02020500000000000000" pitchFamily="18" charset="-120"/>
                <a:cs typeface="Times New Roman" panose="02020603050405020304" pitchFamily="18" charset="0"/>
              </a:rPr>
              <a:t>3</a:t>
            </a:r>
            <a:r>
              <a:rPr lang="en-US" altLang="zh-TW" sz="2000" kern="100" dirty="0" smtClean="0">
                <a:solidFill>
                  <a:srgbClr val="FF0000"/>
                </a:solidFill>
                <a:latin typeface="新細明體" panose="02020500000000000000" pitchFamily="18" charset="-120"/>
              </a:rPr>
              <a:t>00</a:t>
            </a:r>
            <a:r>
              <a:rPr lang="zh-TW" altLang="zh-TW" sz="2000" kern="100" dirty="0">
                <a:solidFill>
                  <a:srgbClr val="FF0000"/>
                </a:solidFill>
                <a:latin typeface="新細明體" panose="02020500000000000000" pitchFamily="18" charset="-120"/>
                <a:cs typeface="Times New Roman" panose="02020603050405020304" pitchFamily="18" charset="0"/>
              </a:rPr>
              <a:t>萬元</a:t>
            </a:r>
            <a:r>
              <a:rPr lang="zh-TW" altLang="zh-TW" sz="2000" kern="100" dirty="0" smtClean="0">
                <a:solidFill>
                  <a:srgbClr val="FF0000"/>
                </a:solidFill>
                <a:latin typeface="新細明體" panose="02020500000000000000" pitchFamily="18" charset="-120"/>
                <a:cs typeface="Times New Roman" panose="02020603050405020304" pitchFamily="18" charset="0"/>
              </a:rPr>
              <a:t>，</a:t>
            </a:r>
            <a:r>
              <a:rPr lang="en-US" altLang="zh-TW" sz="2000" kern="100" dirty="0">
                <a:solidFill>
                  <a:srgbClr val="FF0000"/>
                </a:solidFill>
                <a:latin typeface="新細明體" panose="02020500000000000000" pitchFamily="18" charset="-120"/>
                <a:cs typeface="Times New Roman" panose="02020603050405020304" pitchFamily="18" charset="0"/>
              </a:rPr>
              <a:t> </a:t>
            </a:r>
            <a:r>
              <a:rPr lang="zh-TW" altLang="en-US" sz="2000" kern="100" dirty="0" smtClean="0">
                <a:solidFill>
                  <a:srgbClr val="FF0000"/>
                </a:solidFill>
                <a:latin typeface="新細明體" panose="02020500000000000000" pitchFamily="18" charset="-120"/>
                <a:cs typeface="Times New Roman" panose="02020603050405020304" pitchFamily="18" charset="0"/>
              </a:rPr>
              <a:t>物價指數上升百分之五</a:t>
            </a:r>
            <a:r>
              <a:rPr lang="en-US" altLang="zh-TW" sz="2000" kern="100" dirty="0" smtClean="0">
                <a:solidFill>
                  <a:srgbClr val="FF0000"/>
                </a:solidFill>
                <a:latin typeface="新細明體" panose="02020500000000000000" pitchFamily="18" charset="-120"/>
                <a:cs typeface="Times New Roman" panose="02020603050405020304" pitchFamily="18" charset="0"/>
              </a:rPr>
              <a:t>,</a:t>
            </a:r>
            <a:r>
              <a:rPr lang="zh-TW" altLang="zh-TW" sz="2000" kern="100" dirty="0" smtClean="0">
                <a:solidFill>
                  <a:srgbClr val="FF0000"/>
                </a:solidFill>
                <a:latin typeface="新細明體" panose="02020500000000000000" pitchFamily="18" charset="-120"/>
                <a:cs typeface="Times New Roman" panose="02020603050405020304" pitchFamily="18" charset="0"/>
              </a:rPr>
              <a:t>其</a:t>
            </a:r>
            <a:r>
              <a:rPr lang="zh-TW" altLang="zh-TW" sz="2000" kern="100" dirty="0">
                <a:solidFill>
                  <a:srgbClr val="FF0000"/>
                </a:solidFill>
                <a:latin typeface="新細明體" panose="02020500000000000000" pitchFamily="18" charset="-120"/>
                <a:cs typeface="Times New Roman" panose="02020603050405020304" pitchFamily="18" charset="0"/>
              </a:rPr>
              <a:t>應納交易所得稅為何？</a:t>
            </a:r>
            <a:endParaRPr lang="en-US" altLang="zh-TW" sz="2000" b="1" dirty="0" smtClean="0">
              <a:solidFill>
                <a:prstClr val="black"/>
              </a:solidFill>
              <a:latin typeface="新細明體" panose="02020500000000000000" pitchFamily="18" charset="-120"/>
            </a:endParaRPr>
          </a:p>
          <a:p>
            <a:endParaRPr lang="en-US" altLang="zh-TW" sz="2000" b="1" dirty="0" smtClean="0">
              <a:solidFill>
                <a:prstClr val="black"/>
              </a:solidFill>
              <a:latin typeface="微軟正黑體" panose="020B0604030504040204" pitchFamily="34" charset="-120"/>
              <a:ea typeface="微軟正黑體" panose="020B0604030504040204" pitchFamily="34" charset="-120"/>
            </a:endParaRPr>
          </a:p>
          <a:p>
            <a:endParaRPr lang="en-US" altLang="zh-TW" sz="2200" b="1" dirty="0" smtClean="0">
              <a:solidFill>
                <a:prstClr val="black"/>
              </a:solidFill>
              <a:latin typeface="微軟正黑體" panose="020B0604030504040204" pitchFamily="34" charset="-120"/>
              <a:ea typeface="微軟正黑體" panose="020B0604030504040204" pitchFamily="34" charset="-120"/>
            </a:endParaRPr>
          </a:p>
          <a:p>
            <a:pPr marL="558800" defTabSz="449263" fontAlgn="base">
              <a:spcBef>
                <a:spcPct val="0"/>
              </a:spcBef>
              <a:buClr>
                <a:srgbClr val="000000"/>
              </a:buClr>
              <a:buSzPct val="100000"/>
              <a:buFont typeface="Times New Roman" pitchFamily="18" charset="0"/>
              <a:buNone/>
            </a:pPr>
            <a:r>
              <a:rPr lang="zh-TW" altLang="en-US" sz="2000" kern="100" dirty="0">
                <a:solidFill>
                  <a:srgbClr val="FF0000"/>
                </a:solidFill>
                <a:latin typeface="Times New Roman" panose="02020603050405020304" pitchFamily="18" charset="0"/>
              </a:rPr>
              <a:t>課稅所得額</a:t>
            </a:r>
            <a:r>
              <a:rPr lang="en-US" altLang="zh-TW" sz="2000" kern="100" dirty="0">
                <a:solidFill>
                  <a:srgbClr val="FF0000"/>
                </a:solidFill>
                <a:latin typeface="Times New Roman" panose="02020603050405020304" pitchFamily="18" charset="0"/>
              </a:rPr>
              <a:t>= </a:t>
            </a:r>
            <a:r>
              <a:rPr lang="en-US" altLang="zh-TW" sz="2000" kern="100" dirty="0" smtClean="0">
                <a:solidFill>
                  <a:srgbClr val="FF0000"/>
                </a:solidFill>
                <a:latin typeface="Times New Roman" panose="02020603050405020304" pitchFamily="18" charset="0"/>
              </a:rPr>
              <a:t>5600</a:t>
            </a:r>
            <a:r>
              <a:rPr lang="zh-TW" altLang="zh-TW" sz="2000" kern="100" dirty="0" smtClean="0">
                <a:solidFill>
                  <a:srgbClr val="FF0000"/>
                </a:solidFill>
                <a:latin typeface="Times New Roman" panose="02020603050405020304" pitchFamily="18" charset="0"/>
              </a:rPr>
              <a:t>萬</a:t>
            </a:r>
            <a:r>
              <a:rPr lang="en-US" altLang="zh-TW" sz="2000" kern="100" dirty="0">
                <a:solidFill>
                  <a:srgbClr val="FF0000"/>
                </a:solidFill>
                <a:latin typeface="Times New Roman" panose="02020603050405020304" pitchFamily="18" charset="0"/>
              </a:rPr>
              <a:t>(</a:t>
            </a:r>
            <a:r>
              <a:rPr lang="zh-TW" altLang="zh-TW" sz="2000" kern="100" dirty="0">
                <a:solidFill>
                  <a:srgbClr val="FF0000"/>
                </a:solidFill>
                <a:latin typeface="Times New Roman" panose="02020603050405020304" pitchFamily="18" charset="0"/>
              </a:rPr>
              <a:t>交易成交價額</a:t>
            </a:r>
            <a:r>
              <a:rPr lang="en-US" altLang="zh-TW" sz="2000" kern="100" dirty="0">
                <a:solidFill>
                  <a:srgbClr val="FF0000"/>
                </a:solidFill>
                <a:latin typeface="Times New Roman" panose="02020603050405020304" pitchFamily="18" charset="0"/>
              </a:rPr>
              <a:t>)</a:t>
            </a:r>
            <a:r>
              <a:rPr lang="zh-TW" altLang="zh-TW" sz="2000" kern="100" dirty="0" smtClean="0">
                <a:solidFill>
                  <a:srgbClr val="FF0000"/>
                </a:solidFill>
                <a:latin typeface="Times New Roman" panose="02020603050405020304" pitchFamily="18" charset="0"/>
              </a:rPr>
              <a:t>－</a:t>
            </a:r>
            <a:r>
              <a:rPr lang="en-US" altLang="zh-TW" sz="2000" b="1" kern="100" dirty="0" smtClean="0">
                <a:solidFill>
                  <a:srgbClr val="FF0000"/>
                </a:solidFill>
                <a:latin typeface="Times New Roman" panose="02020603050405020304" pitchFamily="18" charset="0"/>
              </a:rPr>
              <a:t>750</a:t>
            </a:r>
            <a:r>
              <a:rPr lang="zh-TW" altLang="zh-TW" sz="2000" b="1" kern="100" dirty="0" smtClean="0">
                <a:solidFill>
                  <a:srgbClr val="FF0000"/>
                </a:solidFill>
                <a:latin typeface="Times New Roman" panose="02020603050405020304" pitchFamily="18" charset="0"/>
              </a:rPr>
              <a:t>萬</a:t>
            </a:r>
            <a:r>
              <a:rPr lang="en-US" altLang="zh-TW" sz="2000" b="1" kern="100" dirty="0" smtClean="0">
                <a:solidFill>
                  <a:srgbClr val="FF0000"/>
                </a:solidFill>
                <a:latin typeface="Times New Roman" panose="02020603050405020304" pitchFamily="18" charset="0"/>
              </a:rPr>
              <a:t>×</a:t>
            </a:r>
            <a:r>
              <a:rPr lang="zh-TW" altLang="en-US" sz="2000" b="1" kern="100" dirty="0" smtClean="0">
                <a:solidFill>
                  <a:srgbClr val="FF0000"/>
                </a:solidFill>
                <a:latin typeface="Times New Roman" panose="02020603050405020304" pitchFamily="18" charset="0"/>
              </a:rPr>
              <a:t> </a:t>
            </a:r>
            <a:r>
              <a:rPr lang="en-US" altLang="zh-TW" sz="2000" b="1" kern="100" dirty="0" smtClean="0">
                <a:solidFill>
                  <a:srgbClr val="FF0000"/>
                </a:solidFill>
                <a:latin typeface="Times New Roman" panose="02020603050405020304" pitchFamily="18" charset="0"/>
              </a:rPr>
              <a:t>105%(</a:t>
            </a:r>
            <a:r>
              <a:rPr lang="zh-TW" altLang="zh-TW" sz="2000" b="1" kern="100" dirty="0">
                <a:solidFill>
                  <a:srgbClr val="FF0000"/>
                </a:solidFill>
                <a:latin typeface="Times New Roman" panose="02020603050405020304" pitchFamily="18" charset="0"/>
              </a:rPr>
              <a:t>原始取得成本</a:t>
            </a:r>
            <a:r>
              <a:rPr lang="en-US" altLang="zh-TW" sz="2000" b="1" kern="100" dirty="0">
                <a:solidFill>
                  <a:srgbClr val="FF0000"/>
                </a:solidFill>
                <a:latin typeface="Times New Roman" panose="02020603050405020304" pitchFamily="18" charset="0"/>
              </a:rPr>
              <a:t>)</a:t>
            </a:r>
            <a:r>
              <a:rPr lang="zh-TW" altLang="zh-TW" sz="2000" b="1" kern="100" dirty="0" smtClean="0">
                <a:solidFill>
                  <a:srgbClr val="FF0000"/>
                </a:solidFill>
                <a:latin typeface="Times New Roman" panose="02020603050405020304" pitchFamily="18" charset="0"/>
              </a:rPr>
              <a:t>－</a:t>
            </a:r>
            <a:r>
              <a:rPr lang="zh-TW" altLang="en-US" sz="2000" b="1" kern="100" dirty="0" smtClean="0">
                <a:solidFill>
                  <a:srgbClr val="FF0000"/>
                </a:solidFill>
                <a:latin typeface="Times New Roman" panose="02020603050405020304" pitchFamily="18" charset="0"/>
              </a:rPr>
              <a:t> </a:t>
            </a:r>
            <a:r>
              <a:rPr lang="en-US" altLang="zh-TW" sz="2000" kern="100" dirty="0" smtClean="0">
                <a:solidFill>
                  <a:srgbClr val="FF0000"/>
                </a:solidFill>
                <a:latin typeface="Times New Roman" panose="02020603050405020304" pitchFamily="18" charset="0"/>
              </a:rPr>
              <a:t>300</a:t>
            </a:r>
            <a:r>
              <a:rPr lang="zh-TW" altLang="zh-TW" sz="2000" kern="100" dirty="0">
                <a:solidFill>
                  <a:srgbClr val="FF0000"/>
                </a:solidFill>
                <a:latin typeface="Times New Roman" panose="02020603050405020304" pitchFamily="18" charset="0"/>
              </a:rPr>
              <a:t>萬</a:t>
            </a:r>
            <a:r>
              <a:rPr lang="en-US" altLang="zh-TW" sz="2000" kern="100" dirty="0">
                <a:solidFill>
                  <a:srgbClr val="FF0000"/>
                </a:solidFill>
                <a:latin typeface="Times New Roman" panose="02020603050405020304" pitchFamily="18" charset="0"/>
              </a:rPr>
              <a:t>(</a:t>
            </a:r>
            <a:r>
              <a:rPr lang="zh-TW" altLang="zh-TW" sz="2000" kern="100" dirty="0">
                <a:solidFill>
                  <a:srgbClr val="FF0000"/>
                </a:solidFill>
                <a:latin typeface="Times New Roman" panose="02020603050405020304" pitchFamily="18" charset="0"/>
              </a:rPr>
              <a:t>因取得、改良及移轉而支付之費用</a:t>
            </a:r>
            <a:r>
              <a:rPr lang="en-US" altLang="zh-TW" sz="2000" kern="100" dirty="0">
                <a:solidFill>
                  <a:srgbClr val="FF0000"/>
                </a:solidFill>
                <a:latin typeface="Times New Roman" panose="02020603050405020304" pitchFamily="18" charset="0"/>
              </a:rPr>
              <a:t>)</a:t>
            </a:r>
            <a:r>
              <a:rPr lang="zh-TW" altLang="zh-TW" sz="2000" kern="100" dirty="0" smtClean="0">
                <a:solidFill>
                  <a:srgbClr val="FF0000"/>
                </a:solidFill>
                <a:latin typeface="Times New Roman" panose="02020603050405020304" pitchFamily="18" charset="0"/>
              </a:rPr>
              <a:t>－</a:t>
            </a:r>
            <a:r>
              <a:rPr lang="zh-TW" altLang="en-US" sz="2000" kern="100" dirty="0" smtClean="0">
                <a:solidFill>
                  <a:srgbClr val="FF0000"/>
                </a:solidFill>
                <a:latin typeface="Times New Roman" panose="02020603050405020304" pitchFamily="18" charset="0"/>
              </a:rPr>
              <a:t> </a:t>
            </a:r>
            <a:r>
              <a:rPr lang="en-US" altLang="zh-TW" sz="2000" kern="100" dirty="0" smtClean="0">
                <a:solidFill>
                  <a:srgbClr val="FF0000"/>
                </a:solidFill>
                <a:latin typeface="Times New Roman" panose="02020603050405020304" pitchFamily="18" charset="0"/>
              </a:rPr>
              <a:t>200</a:t>
            </a:r>
            <a:r>
              <a:rPr lang="zh-TW" altLang="zh-TW" sz="2000" kern="100" dirty="0">
                <a:solidFill>
                  <a:srgbClr val="FF0000"/>
                </a:solidFill>
                <a:latin typeface="Times New Roman" panose="02020603050405020304" pitchFamily="18" charset="0"/>
              </a:rPr>
              <a:t>萬</a:t>
            </a:r>
            <a:r>
              <a:rPr lang="en-US" altLang="zh-TW" sz="2000" kern="100" dirty="0">
                <a:solidFill>
                  <a:srgbClr val="FF0000"/>
                </a:solidFill>
                <a:latin typeface="Times New Roman" panose="02020603050405020304" pitchFamily="18" charset="0"/>
              </a:rPr>
              <a:t>(</a:t>
            </a:r>
            <a:r>
              <a:rPr lang="zh-TW" altLang="zh-TW" sz="2000" kern="100" dirty="0">
                <a:solidFill>
                  <a:srgbClr val="FF0000"/>
                </a:solidFill>
                <a:latin typeface="Times New Roman" panose="02020603050405020304" pitchFamily="18" charset="0"/>
              </a:rPr>
              <a:t>土地漲價總數額</a:t>
            </a:r>
            <a:r>
              <a:rPr lang="en-US" altLang="zh-TW" sz="2000" kern="100" dirty="0">
                <a:solidFill>
                  <a:srgbClr val="FF0000"/>
                </a:solidFill>
                <a:latin typeface="Times New Roman" panose="02020603050405020304" pitchFamily="18" charset="0"/>
              </a:rPr>
              <a:t>)</a:t>
            </a:r>
            <a:r>
              <a:rPr lang="zh-TW" altLang="zh-TW" sz="2000" kern="100" dirty="0" smtClean="0">
                <a:solidFill>
                  <a:srgbClr val="FF0000"/>
                </a:solidFill>
                <a:latin typeface="Times New Roman" panose="02020603050405020304" pitchFamily="18" charset="0"/>
              </a:rPr>
              <a:t>＝</a:t>
            </a:r>
            <a:r>
              <a:rPr lang="en-US" altLang="zh-TW" sz="2000" kern="100" dirty="0" smtClean="0">
                <a:solidFill>
                  <a:srgbClr val="FF0000"/>
                </a:solidFill>
                <a:latin typeface="Times New Roman" panose="02020603050405020304" pitchFamily="18" charset="0"/>
              </a:rPr>
              <a:t>4312.5</a:t>
            </a:r>
            <a:r>
              <a:rPr lang="zh-TW" altLang="zh-TW" sz="2000" kern="100" dirty="0" smtClean="0">
                <a:solidFill>
                  <a:srgbClr val="FF0000"/>
                </a:solidFill>
                <a:latin typeface="Times New Roman" panose="02020603050405020304" pitchFamily="18" charset="0"/>
              </a:rPr>
              <a:t>萬</a:t>
            </a:r>
            <a:r>
              <a:rPr lang="zh-TW" altLang="zh-TW" sz="2000" kern="100" dirty="0">
                <a:solidFill>
                  <a:srgbClr val="FF0000"/>
                </a:solidFill>
                <a:latin typeface="Times New Roman" panose="02020603050405020304" pitchFamily="18" charset="0"/>
              </a:rPr>
              <a:t>元</a:t>
            </a:r>
          </a:p>
          <a:p>
            <a:endParaRPr lang="en-US" altLang="zh-TW" sz="2200" dirty="0" smtClean="0">
              <a:solidFill>
                <a:prstClr val="black"/>
              </a:solidFill>
              <a:latin typeface="微軟正黑體" panose="020B0604030504040204" pitchFamily="34" charset="-120"/>
              <a:ea typeface="微軟正黑體" panose="020B0604030504040204" pitchFamily="34" charset="-120"/>
            </a:endParaRPr>
          </a:p>
          <a:p>
            <a:endParaRPr lang="en-US" altLang="zh-TW" sz="2200" dirty="0" smtClean="0">
              <a:solidFill>
                <a:srgbClr val="FF0000"/>
              </a:solidFill>
              <a:latin typeface="微軟正黑體" panose="020B0604030504040204" pitchFamily="34" charset="-120"/>
              <a:ea typeface="微軟正黑體" panose="020B0604030504040204" pitchFamily="34" charset="-120"/>
              <a:cs typeface="Arial Unicode MS"/>
            </a:endParaRPr>
          </a:p>
          <a:p>
            <a:pPr marL="558800" defTabSz="449263" fontAlgn="base">
              <a:spcBef>
                <a:spcPct val="0"/>
              </a:spcBef>
              <a:buClr>
                <a:srgbClr val="000000"/>
              </a:buClr>
              <a:buSzPct val="100000"/>
              <a:buFont typeface="Times New Roman" pitchFamily="18" charset="0"/>
              <a:buNone/>
            </a:pPr>
            <a:r>
              <a:rPr lang="zh-TW" altLang="zh-TW" sz="2000" kern="100" dirty="0">
                <a:solidFill>
                  <a:srgbClr val="FF0000"/>
                </a:solidFill>
                <a:latin typeface="Times New Roman" panose="02020603050405020304" pitchFamily="18" charset="0"/>
              </a:rPr>
              <a:t>計算應納稅額：</a:t>
            </a:r>
            <a:endParaRPr lang="zh-TW" altLang="zh-TW" sz="2000" kern="100" dirty="0">
              <a:solidFill>
                <a:prstClr val="white"/>
              </a:solidFill>
              <a:latin typeface="Times New Roman" panose="02020603050405020304" pitchFamily="18" charset="0"/>
            </a:endParaRPr>
          </a:p>
          <a:p>
            <a:pPr marL="558800" defTabSz="449263" fontAlgn="base">
              <a:spcBef>
                <a:spcPct val="0"/>
              </a:spcBef>
              <a:buClr>
                <a:srgbClr val="000000"/>
              </a:buClr>
              <a:buSzPct val="100000"/>
              <a:buFont typeface="Times New Roman" pitchFamily="18" charset="0"/>
              <a:buNone/>
            </a:pPr>
            <a:r>
              <a:rPr lang="en-US" altLang="zh-TW" sz="2000" kern="100" dirty="0" smtClean="0">
                <a:solidFill>
                  <a:srgbClr val="FF0000"/>
                </a:solidFill>
                <a:latin typeface="Times New Roman" panose="02020603050405020304" pitchFamily="18" charset="0"/>
              </a:rPr>
              <a:t>4312.5</a:t>
            </a:r>
            <a:r>
              <a:rPr lang="zh-TW" altLang="zh-TW" sz="2000" kern="100" dirty="0" smtClean="0">
                <a:solidFill>
                  <a:srgbClr val="FF0000"/>
                </a:solidFill>
                <a:latin typeface="Times New Roman" panose="02020603050405020304" pitchFamily="18" charset="0"/>
              </a:rPr>
              <a:t>萬</a:t>
            </a:r>
            <a:r>
              <a:rPr lang="zh-TW" altLang="zh-TW" sz="2000" kern="100" dirty="0">
                <a:solidFill>
                  <a:srgbClr val="FF0000"/>
                </a:solidFill>
                <a:latin typeface="Times New Roman" panose="02020603050405020304" pitchFamily="18" charset="0"/>
              </a:rPr>
              <a:t>元</a:t>
            </a:r>
            <a:r>
              <a:rPr lang="en-US" altLang="zh-TW" sz="2000" kern="100" dirty="0">
                <a:solidFill>
                  <a:srgbClr val="FF0000"/>
                </a:solidFill>
                <a:latin typeface="Times New Roman" panose="02020603050405020304" pitchFamily="18" charset="0"/>
              </a:rPr>
              <a:t>×20%</a:t>
            </a:r>
            <a:r>
              <a:rPr lang="zh-TW" altLang="zh-TW" sz="2000" kern="100" dirty="0" smtClean="0">
                <a:solidFill>
                  <a:srgbClr val="FF0000"/>
                </a:solidFill>
                <a:latin typeface="Times New Roman" panose="02020603050405020304" pitchFamily="18" charset="0"/>
              </a:rPr>
              <a:t>＝</a:t>
            </a:r>
            <a:r>
              <a:rPr lang="en-US" altLang="zh-TW" sz="2000" kern="100" dirty="0" smtClean="0">
                <a:solidFill>
                  <a:srgbClr val="FF0000"/>
                </a:solidFill>
                <a:latin typeface="Times New Roman" panose="02020603050405020304" pitchFamily="18" charset="0"/>
              </a:rPr>
              <a:t>862.5</a:t>
            </a:r>
            <a:r>
              <a:rPr lang="zh-TW" altLang="zh-TW" sz="2000" kern="100" dirty="0" smtClean="0">
                <a:solidFill>
                  <a:srgbClr val="FF0000"/>
                </a:solidFill>
                <a:latin typeface="Times New Roman" panose="02020603050405020304" pitchFamily="18" charset="0"/>
              </a:rPr>
              <a:t>萬</a:t>
            </a:r>
            <a:r>
              <a:rPr lang="zh-TW" altLang="zh-TW" sz="2000" kern="100" dirty="0">
                <a:solidFill>
                  <a:srgbClr val="FF0000"/>
                </a:solidFill>
                <a:latin typeface="Times New Roman" panose="02020603050405020304" pitchFamily="18" charset="0"/>
              </a:rPr>
              <a:t>元</a:t>
            </a:r>
            <a:endParaRPr lang="zh-TW" altLang="zh-TW" sz="2000" kern="100" dirty="0">
              <a:solidFill>
                <a:prstClr val="white"/>
              </a:solidFill>
              <a:latin typeface="Times New Roman" panose="02020603050405020304" pitchFamily="18" charset="0"/>
            </a:endParaRPr>
          </a:p>
          <a:p>
            <a:endParaRPr lang="zh-TW" altLang="en-US" sz="2000" dirty="0">
              <a:solidFill>
                <a:prstClr val="black"/>
              </a:solidFill>
            </a:endParaRPr>
          </a:p>
        </p:txBody>
      </p:sp>
      <p:sp>
        <p:nvSpPr>
          <p:cNvPr id="9" name="橢圓形圖說文字 8"/>
          <p:cNvSpPr/>
          <p:nvPr/>
        </p:nvSpPr>
        <p:spPr>
          <a:xfrm rot="327795">
            <a:off x="5864036" y="-959"/>
            <a:ext cx="3176569" cy="1722814"/>
          </a:xfrm>
          <a:prstGeom prst="wedgeEllipse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rgbClr val="C00000"/>
                </a:solidFill>
              </a:rPr>
              <a:t>※</a:t>
            </a:r>
            <a:r>
              <a:rPr lang="zh-TW" altLang="en-US" dirty="0" smtClean="0">
                <a:solidFill>
                  <a:srgbClr val="C00000"/>
                </a:solidFill>
              </a:rPr>
              <a:t>若為</a:t>
            </a:r>
            <a:r>
              <a:rPr lang="zh-TW" altLang="en-US" b="1" u="sng" dirty="0" smtClean="0">
                <a:solidFill>
                  <a:srgbClr val="C00000"/>
                </a:solidFill>
              </a:rPr>
              <a:t>繼承或受贈取得</a:t>
            </a:r>
            <a:r>
              <a:rPr lang="zh-TW" altLang="en-US" dirty="0" smtClean="0">
                <a:solidFill>
                  <a:srgbClr val="C00000"/>
                </a:solidFill>
              </a:rPr>
              <a:t>，其取得成本以房屋現值及公告</a:t>
            </a:r>
            <a:r>
              <a:rPr lang="zh-TW" altLang="en-US" dirty="0">
                <a:solidFill>
                  <a:srgbClr val="C00000"/>
                </a:solidFill>
              </a:rPr>
              <a:t>土地</a:t>
            </a:r>
            <a:r>
              <a:rPr lang="zh-TW" altLang="en-US" dirty="0" smtClean="0">
                <a:solidFill>
                  <a:srgbClr val="C00000"/>
                </a:solidFill>
              </a:rPr>
              <a:t>現值按物價指數調整</a:t>
            </a:r>
            <a:endParaRPr lang="zh-TW" altLang="en-US" dirty="0">
              <a:solidFill>
                <a:srgbClr val="C00000"/>
              </a:solidFill>
            </a:endParaRPr>
          </a:p>
        </p:txBody>
      </p:sp>
      <p:sp>
        <p:nvSpPr>
          <p:cNvPr id="2" name="文字方塊 1"/>
          <p:cNvSpPr txBox="1"/>
          <p:nvPr/>
        </p:nvSpPr>
        <p:spPr>
          <a:xfrm>
            <a:off x="611560" y="3503969"/>
            <a:ext cx="559498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TW" altLang="en-US" dirty="0">
                <a:solidFill>
                  <a:srgbClr val="3513FF"/>
                </a:solidFill>
                <a:latin typeface="微軟正黑體" panose="020B0604030504040204" pitchFamily="34" charset="-120"/>
                <a:ea typeface="微軟正黑體" panose="020B0604030504040204" pitchFamily="34" charset="-120"/>
              </a:rPr>
              <a:t>課稅所得額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成交價額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成本</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費用</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土地漲價總</a:t>
            </a:r>
            <a:r>
              <a:rPr lang="zh-TW" altLang="en-US" dirty="0" smtClean="0">
                <a:solidFill>
                  <a:srgbClr val="3513FF"/>
                </a:solidFill>
                <a:latin typeface="微軟正黑體" panose="020B0604030504040204" pitchFamily="34" charset="-120"/>
                <a:ea typeface="微軟正黑體" panose="020B0604030504040204" pitchFamily="34" charset="-120"/>
              </a:rPr>
              <a:t>數額</a:t>
            </a:r>
            <a:endParaRPr lang="en-US" altLang="zh-TW" dirty="0">
              <a:solidFill>
                <a:srgbClr val="3513FF"/>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705206" y="5080926"/>
            <a:ext cx="4514866"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TW" altLang="en-US" dirty="0">
                <a:solidFill>
                  <a:srgbClr val="3513FF"/>
                </a:solidFill>
                <a:latin typeface="微軟正黑體" panose="020B0604030504040204" pitchFamily="34" charset="-120"/>
                <a:ea typeface="微軟正黑體" panose="020B0604030504040204" pitchFamily="34" charset="-120"/>
              </a:rPr>
              <a:t>應納稅額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課稅所得</a:t>
            </a:r>
            <a:r>
              <a:rPr lang="zh-TW" altLang="en-US" dirty="0" smtClean="0">
                <a:solidFill>
                  <a:srgbClr val="3513FF"/>
                </a:solidFill>
                <a:latin typeface="微軟正黑體" panose="020B0604030504040204" pitchFamily="34" charset="-120"/>
                <a:ea typeface="微軟正黑體" panose="020B0604030504040204" pitchFamily="34" charset="-120"/>
              </a:rPr>
              <a:t>額</a:t>
            </a:r>
            <a:r>
              <a:rPr lang="en-US" altLang="zh-TW" dirty="0" smtClean="0">
                <a:solidFill>
                  <a:srgbClr val="3513FF"/>
                </a:solidFill>
                <a:latin typeface="微軟正黑體" panose="020B0604030504040204" pitchFamily="34" charset="-120"/>
                <a:ea typeface="微軟正黑體" panose="020B0604030504040204" pitchFamily="34" charset="-120"/>
              </a:rPr>
              <a:t>)</a:t>
            </a:r>
            <a:r>
              <a:rPr lang="zh-TW" altLang="en-US" sz="2200" dirty="0" smtClean="0">
                <a:solidFill>
                  <a:prstClr val="black"/>
                </a:solidFill>
                <a:latin typeface="微軟正黑體" panose="020B0604030504040204" pitchFamily="34" charset="-120"/>
                <a:ea typeface="微軟正黑體" panose="020B0604030504040204" pitchFamily="34" charset="-120"/>
                <a:cs typeface="Arial Unicode MS"/>
              </a:rPr>
              <a:t> </a:t>
            </a:r>
            <a:r>
              <a:rPr lang="zh-TW" altLang="en-US" dirty="0">
                <a:solidFill>
                  <a:srgbClr val="3513FF"/>
                </a:solidFill>
                <a:latin typeface="微軟正黑體" panose="020B0604030504040204" pitchFamily="34" charset="-120"/>
                <a:ea typeface="微軟正黑體" panose="020B0604030504040204" pitchFamily="34" charset="-120"/>
              </a:rPr>
              <a:t>☓應課稅率</a:t>
            </a:r>
            <a:endParaRPr lang="en-US" altLang="zh-TW" dirty="0">
              <a:solidFill>
                <a:srgbClr val="3513FF"/>
              </a:solidFill>
              <a:latin typeface="微軟正黑體" panose="020B0604030504040204" pitchFamily="34" charset="-120"/>
              <a:ea typeface="微軟正黑體" panose="020B0604030504040204" pitchFamily="34" charset="-120"/>
            </a:endParaRPr>
          </a:p>
        </p:txBody>
      </p:sp>
      <p:sp>
        <p:nvSpPr>
          <p:cNvPr id="4" name="向右箭號 3"/>
          <p:cNvSpPr/>
          <p:nvPr/>
        </p:nvSpPr>
        <p:spPr>
          <a:xfrm>
            <a:off x="323528" y="4298167"/>
            <a:ext cx="288032" cy="144016"/>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solidFill>
                <a:prstClr val="black"/>
              </a:solidFill>
            </a:endParaRPr>
          </a:p>
        </p:txBody>
      </p:sp>
      <p:sp>
        <p:nvSpPr>
          <p:cNvPr id="11" name="向右箭號 10"/>
          <p:cNvSpPr/>
          <p:nvPr/>
        </p:nvSpPr>
        <p:spPr>
          <a:xfrm>
            <a:off x="323528" y="5661248"/>
            <a:ext cx="288032" cy="144016"/>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solidFill>
                <a:prstClr val="black"/>
              </a:solidFill>
            </a:endParaRPr>
          </a:p>
        </p:txBody>
      </p:sp>
    </p:spTree>
    <p:extLst>
      <p:ext uri="{BB962C8B-B14F-4D97-AF65-F5344CB8AC3E}">
        <p14:creationId xmlns:p14="http://schemas.microsoft.com/office/powerpoint/2010/main" val="35097931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57200" y="1340768"/>
            <a:ext cx="8229600" cy="4741987"/>
          </a:xfrm>
        </p:spPr>
        <p:txBody>
          <a:bodyPr vert="horz" lIns="91440" tIns="45720" rIns="91440" bIns="45720" rtlCol="0">
            <a:normAutofit/>
          </a:bodyPr>
          <a:lstStyle/>
          <a:p>
            <a:pPr marL="0" indent="0">
              <a:buNone/>
            </a:pPr>
            <a:r>
              <a:rPr lang="zh-TW" altLang="en-US" sz="3300" b="1" dirty="0">
                <a:solidFill>
                  <a:srgbClr val="FF0000"/>
                </a:solidFill>
                <a:latin typeface="微軟正黑體" panose="020B0604030504040204" pitchFamily="34" charset="-120"/>
                <a:ea typeface="微軟正黑體" panose="020B0604030504040204" pitchFamily="34" charset="-120"/>
              </a:rPr>
              <a:t>四、房地</a:t>
            </a:r>
            <a:r>
              <a:rPr lang="zh-TW" altLang="en-US" sz="3300" b="1" dirty="0" smtClean="0">
                <a:solidFill>
                  <a:srgbClr val="FF0000"/>
                </a:solidFill>
                <a:latin typeface="微軟正黑體" panose="020B0604030504040204" pitchFamily="34" charset="-120"/>
                <a:ea typeface="微軟正黑體" panose="020B0604030504040204" pitchFamily="34" charset="-120"/>
              </a:rPr>
              <a:t>合一</a:t>
            </a:r>
            <a:r>
              <a:rPr lang="en-US" altLang="zh-TW" sz="3300" b="1" dirty="0" smtClean="0">
                <a:solidFill>
                  <a:srgbClr val="FF0000"/>
                </a:solidFill>
                <a:latin typeface="微軟正黑體" panose="020B0604030504040204" pitchFamily="34" charset="-120"/>
                <a:ea typeface="微軟正黑體" panose="020B0604030504040204" pitchFamily="34" charset="-120"/>
              </a:rPr>
              <a:t>(</a:t>
            </a:r>
            <a:r>
              <a:rPr lang="zh-TW" altLang="en-US" sz="3300" b="1" dirty="0" smtClean="0">
                <a:solidFill>
                  <a:srgbClr val="FF0000"/>
                </a:solidFill>
                <a:latin typeface="微軟正黑體" panose="020B0604030504040204" pitchFamily="34" charset="-120"/>
                <a:ea typeface="微軟正黑體" panose="020B0604030504040204" pitchFamily="34" charset="-120"/>
              </a:rPr>
              <a:t>自</a:t>
            </a:r>
            <a:r>
              <a:rPr lang="zh-TW" altLang="en-US" sz="3300" b="1" dirty="0">
                <a:solidFill>
                  <a:srgbClr val="FF0000"/>
                </a:solidFill>
                <a:latin typeface="微軟正黑體" panose="020B0604030504040204" pitchFamily="34" charset="-120"/>
                <a:ea typeface="微軟正黑體" panose="020B0604030504040204" pitchFamily="34" charset="-120"/>
              </a:rPr>
              <a:t>住房屋、</a:t>
            </a:r>
            <a:r>
              <a:rPr lang="zh-TW" altLang="en-US" sz="3300" b="1" dirty="0" smtClean="0">
                <a:solidFill>
                  <a:srgbClr val="FF0000"/>
                </a:solidFill>
                <a:latin typeface="微軟正黑體" panose="020B0604030504040204" pitchFamily="34" charset="-120"/>
                <a:ea typeface="微軟正黑體" panose="020B0604030504040204" pitchFamily="34" charset="-120"/>
              </a:rPr>
              <a:t>土地</a:t>
            </a:r>
            <a:r>
              <a:rPr lang="en-US" altLang="zh-TW" sz="3300" b="1" dirty="0">
                <a:solidFill>
                  <a:srgbClr val="FF0000"/>
                </a:solidFill>
                <a:latin typeface="微軟正黑體" panose="020B0604030504040204" pitchFamily="34" charset="-120"/>
                <a:ea typeface="微軟正黑體" panose="020B0604030504040204" pitchFamily="34" charset="-120"/>
              </a:rPr>
              <a:t>)</a:t>
            </a:r>
          </a:p>
          <a:p>
            <a:pPr marL="0" indent="0">
              <a:buNone/>
            </a:pPr>
            <a:r>
              <a:rPr lang="zh-TW" altLang="en-US" sz="2600" b="1" dirty="0" smtClean="0">
                <a:latin typeface="微軟正黑體" panose="020B0604030504040204" pitchFamily="34" charset="-120"/>
                <a:ea typeface="微軟正黑體" panose="020B0604030504040204" pitchFamily="34" charset="-120"/>
              </a:rPr>
              <a:t>     </a:t>
            </a:r>
            <a:r>
              <a:rPr lang="en-US" altLang="zh-TW" sz="2600" b="1" dirty="0" smtClean="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一</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符合自住條件免納所得稅情形</a:t>
            </a:r>
            <a:endParaRPr lang="en-US" altLang="zh-TW" sz="2600" b="1"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smtClean="0">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      </a:t>
            </a:r>
            <a:r>
              <a:rPr lang="en-US" altLang="zh-TW" sz="2600" b="1" dirty="0" smtClean="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二</a:t>
            </a:r>
            <a:r>
              <a:rPr lang="en-US" altLang="zh-TW" sz="2600" b="1" dirty="0" smtClean="0">
                <a:latin typeface="微軟正黑體" panose="020B0604030504040204" pitchFamily="34" charset="-120"/>
                <a:ea typeface="微軟正黑體" panose="020B0604030504040204" pitchFamily="34" charset="-120"/>
              </a:rPr>
              <a:t>)</a:t>
            </a:r>
            <a:r>
              <a:rPr lang="zh-TW" altLang="en-US" sz="2600" b="1" dirty="0" smtClean="0">
                <a:latin typeface="微軟正黑體" panose="020B0604030504040204" pitchFamily="34" charset="-120"/>
                <a:ea typeface="微軟正黑體" panose="020B0604030504040204" pitchFamily="34" charset="-120"/>
              </a:rPr>
              <a:t>定額免稅，超額減徵</a:t>
            </a:r>
            <a:r>
              <a:rPr lang="en-US" altLang="zh-TW" sz="2600" b="1" dirty="0" smtClean="0">
                <a:latin typeface="微軟正黑體" panose="020B0604030504040204" pitchFamily="34" charset="-120"/>
                <a:ea typeface="微軟正黑體" panose="020B0604030504040204" pitchFamily="34" charset="-120"/>
              </a:rPr>
              <a:t>:</a:t>
            </a:r>
            <a:r>
              <a:rPr lang="zh-TW" altLang="en-US" sz="2600" b="1" dirty="0" smtClean="0">
                <a:latin typeface="微軟正黑體" panose="020B0604030504040204" pitchFamily="34" charset="-120"/>
                <a:ea typeface="微軟正黑體" panose="020B0604030504040204" pitchFamily="34" charset="-120"/>
              </a:rPr>
              <a:t> </a:t>
            </a:r>
            <a:r>
              <a:rPr lang="zh-TW" altLang="zh-TW" sz="2600" b="1" dirty="0" smtClean="0">
                <a:solidFill>
                  <a:srgbClr val="FF0000"/>
                </a:solidFill>
                <a:latin typeface="微軟正黑體" panose="020B0604030504040204" pitchFamily="34" charset="-120"/>
                <a:ea typeface="微軟正黑體" panose="020B0604030504040204" pitchFamily="34" charset="-120"/>
              </a:rPr>
              <a:t>超過</a:t>
            </a:r>
            <a:r>
              <a:rPr lang="en-US" altLang="zh-TW" sz="2600" b="1" dirty="0">
                <a:solidFill>
                  <a:srgbClr val="FF0000"/>
                </a:solidFill>
                <a:latin typeface="微軟正黑體" panose="020B0604030504040204" pitchFamily="34" charset="-120"/>
                <a:ea typeface="微軟正黑體" panose="020B0604030504040204" pitchFamily="34" charset="-120"/>
              </a:rPr>
              <a:t>400</a:t>
            </a:r>
            <a:r>
              <a:rPr lang="zh-TW" altLang="zh-TW" sz="2600" b="1" dirty="0">
                <a:solidFill>
                  <a:srgbClr val="FF0000"/>
                </a:solidFill>
                <a:latin typeface="微軟正黑體" panose="020B0604030504040204" pitchFamily="34" charset="-120"/>
                <a:ea typeface="微軟正黑體" panose="020B0604030504040204" pitchFamily="34" charset="-120"/>
              </a:rPr>
              <a:t>萬元的部分</a:t>
            </a:r>
            <a:r>
              <a:rPr lang="en-US" altLang="zh-TW" sz="2600" b="1" dirty="0">
                <a:solidFill>
                  <a:srgbClr val="FF0000"/>
                </a:solidFill>
                <a:latin typeface="微軟正黑體" panose="020B0604030504040204" pitchFamily="34" charset="-120"/>
                <a:ea typeface="微軟正黑體" panose="020B0604030504040204" pitchFamily="34" charset="-120"/>
              </a:rPr>
              <a:t>10%</a:t>
            </a:r>
          </a:p>
        </p:txBody>
      </p:sp>
      <p:graphicFrame>
        <p:nvGraphicFramePr>
          <p:cNvPr id="4" name="表格 3"/>
          <p:cNvGraphicFramePr>
            <a:graphicFrameLocks noGrp="1"/>
          </p:cNvGraphicFramePr>
          <p:nvPr>
            <p:extLst>
              <p:ext uri="{D42A27DB-BD31-4B8C-83A1-F6EECF244321}">
                <p14:modId xmlns:p14="http://schemas.microsoft.com/office/powerpoint/2010/main" val="3715463653"/>
              </p:ext>
            </p:extLst>
          </p:nvPr>
        </p:nvGraphicFramePr>
        <p:xfrm>
          <a:off x="1043608" y="2348880"/>
          <a:ext cx="7488831" cy="2471543"/>
        </p:xfrm>
        <a:graphic>
          <a:graphicData uri="http://schemas.openxmlformats.org/drawingml/2006/table">
            <a:tbl>
              <a:tblPr firstRow="1" bandRow="1">
                <a:tableStyleId>{93296810-A885-4BE3-A3E7-6D5BEEA58F35}</a:tableStyleId>
              </a:tblPr>
              <a:tblGrid>
                <a:gridCol w="360040">
                  <a:extLst>
                    <a:ext uri="{9D8B030D-6E8A-4147-A177-3AD203B41FA5}">
                      <a16:colId xmlns:a16="http://schemas.microsoft.com/office/drawing/2014/main" xmlns="" val="20000"/>
                    </a:ext>
                  </a:extLst>
                </a:gridCol>
                <a:gridCol w="1079238">
                  <a:extLst>
                    <a:ext uri="{9D8B030D-6E8A-4147-A177-3AD203B41FA5}">
                      <a16:colId xmlns:a16="http://schemas.microsoft.com/office/drawing/2014/main" xmlns="" val="20001"/>
                    </a:ext>
                  </a:extLst>
                </a:gridCol>
                <a:gridCol w="6049553">
                  <a:extLst>
                    <a:ext uri="{9D8B030D-6E8A-4147-A177-3AD203B41FA5}">
                      <a16:colId xmlns:a16="http://schemas.microsoft.com/office/drawing/2014/main" xmlns="" val="20002"/>
                    </a:ext>
                  </a:extLst>
                </a:gridCol>
              </a:tblGrid>
              <a:tr h="92347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600" dirty="0" smtClean="0">
                          <a:solidFill>
                            <a:srgbClr val="000000"/>
                          </a:solidFill>
                        </a:rPr>
                        <a:t>個人與其配偶及未成年子女</a:t>
                      </a:r>
                      <a:endParaRPr lang="en-US" altLang="zh-TW" sz="2600"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600" dirty="0" smtClean="0">
                          <a:solidFill>
                            <a:srgbClr val="000000"/>
                          </a:solidFill>
                        </a:rPr>
                        <a:t>符合下列各目規定之自住房屋、土地</a:t>
                      </a:r>
                      <a:endParaRPr lang="zh-TW" altLang="en-US" sz="26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600" dirty="0"/>
                    </a:p>
                  </a:txBody>
                  <a:tcPr/>
                </a:tc>
                <a:tc hMerge="1">
                  <a:txBody>
                    <a:bodyPr/>
                    <a:lstStyle/>
                    <a:p>
                      <a:endParaRPr lang="zh-TW" altLang="en-US" dirty="0"/>
                    </a:p>
                  </a:txBody>
                  <a:tcPr/>
                </a:tc>
                <a:extLst>
                  <a:ext uri="{0D108BD9-81ED-4DB2-BD59-A6C34878D82A}">
                    <a16:rowId xmlns:a16="http://schemas.microsoft.com/office/drawing/2014/main" xmlns="" val="10000"/>
                  </a:ext>
                </a:extLst>
              </a:tr>
              <a:tr h="516023">
                <a:tc>
                  <a:txBody>
                    <a:bodyPr/>
                    <a:lstStyle/>
                    <a:p>
                      <a:pPr algn="ctr"/>
                      <a:r>
                        <a:rPr lang="en-US" altLang="zh-TW" sz="2400" dirty="0" smtClean="0">
                          <a:solidFill>
                            <a:srgbClr val="FF0000"/>
                          </a:solidFill>
                        </a:rPr>
                        <a:t>1</a:t>
                      </a:r>
                      <a:endParaRPr lang="zh-TW" altLang="en-US" sz="2400" dirty="0">
                        <a:solidFill>
                          <a:srgbClr val="FF0000"/>
                        </a:solidFill>
                      </a:endParaRPr>
                    </a:p>
                  </a:txBody>
                  <a:tcPr/>
                </a:tc>
                <a:tc>
                  <a:txBody>
                    <a:bodyPr/>
                    <a:lstStyle/>
                    <a:p>
                      <a:pPr algn="ctr"/>
                      <a:r>
                        <a:rPr lang="zh-TW" altLang="zh-TW" sz="2400" dirty="0" smtClean="0">
                          <a:solidFill>
                            <a:srgbClr val="FF0000"/>
                          </a:solidFill>
                        </a:rPr>
                        <a:t>設籍</a:t>
                      </a:r>
                      <a:endParaRPr lang="zh-TW" altLang="en-US" sz="2400" dirty="0">
                        <a:solidFill>
                          <a:srgbClr val="FF0000"/>
                        </a:solidFill>
                      </a:endParaRPr>
                    </a:p>
                  </a:txBody>
                  <a:tcPr/>
                </a:tc>
                <a:tc>
                  <a:txBody>
                    <a:bodyPr/>
                    <a:lstStyle/>
                    <a:p>
                      <a:r>
                        <a:rPr lang="en-US" altLang="zh-TW" sz="2400" dirty="0" smtClean="0">
                          <a:solidFill>
                            <a:srgbClr val="FF0000"/>
                          </a:solidFill>
                        </a:rPr>
                        <a:t>((</a:t>
                      </a:r>
                      <a:r>
                        <a:rPr lang="zh-TW" altLang="zh-TW" sz="2400" dirty="0" smtClean="0">
                          <a:solidFill>
                            <a:srgbClr val="FF0000"/>
                          </a:solidFill>
                        </a:rPr>
                        <a:t>所</a:t>
                      </a:r>
                      <a:r>
                        <a:rPr lang="zh-TW" altLang="en-US" sz="2400" dirty="0" smtClean="0">
                          <a:solidFill>
                            <a:srgbClr val="FF0000"/>
                          </a:solidFill>
                        </a:rPr>
                        <a:t>、</a:t>
                      </a:r>
                      <a:r>
                        <a:rPr lang="zh-TW" altLang="zh-TW" sz="2400" dirty="0" smtClean="0">
                          <a:solidFill>
                            <a:srgbClr val="FF0000"/>
                          </a:solidFill>
                        </a:rPr>
                        <a:t>配</a:t>
                      </a:r>
                      <a:r>
                        <a:rPr lang="zh-TW" altLang="en-US" sz="2400" dirty="0" smtClean="0">
                          <a:solidFill>
                            <a:srgbClr val="FF0000"/>
                          </a:solidFill>
                        </a:rPr>
                        <a:t>、</a:t>
                      </a:r>
                      <a:r>
                        <a:rPr lang="zh-TW" altLang="zh-TW" sz="2400" dirty="0" smtClean="0">
                          <a:solidFill>
                            <a:srgbClr val="FF0000"/>
                          </a:solidFill>
                        </a:rPr>
                        <a:t>未</a:t>
                      </a:r>
                      <a:r>
                        <a:rPr lang="en-US" altLang="zh-TW" sz="2400" dirty="0" smtClean="0">
                          <a:solidFill>
                            <a:srgbClr val="FF0000"/>
                          </a:solidFill>
                        </a:rPr>
                        <a:t>)</a:t>
                      </a:r>
                      <a:r>
                        <a:rPr lang="zh-TW" altLang="zh-TW" sz="2400" dirty="0" smtClean="0">
                          <a:solidFill>
                            <a:srgbClr val="FF0000"/>
                          </a:solidFill>
                        </a:rPr>
                        <a:t>持有</a:t>
                      </a:r>
                      <a:r>
                        <a:rPr lang="zh-TW" altLang="en-US" sz="2400" dirty="0" smtClean="0">
                          <a:solidFill>
                            <a:srgbClr val="FF0000"/>
                          </a:solidFill>
                        </a:rPr>
                        <a:t>並</a:t>
                      </a:r>
                      <a:r>
                        <a:rPr lang="zh-TW" altLang="zh-TW" sz="2400" dirty="0" smtClean="0">
                          <a:solidFill>
                            <a:srgbClr val="FF0000"/>
                          </a:solidFill>
                        </a:rPr>
                        <a:t>居住</a:t>
                      </a:r>
                      <a:r>
                        <a:rPr lang="zh-TW" altLang="en-US" sz="2400" dirty="0" smtClean="0">
                          <a:solidFill>
                            <a:srgbClr val="FF0000"/>
                          </a:solidFill>
                        </a:rPr>
                        <a:t>連續</a:t>
                      </a:r>
                      <a:r>
                        <a:rPr lang="en-US" altLang="zh-TW" sz="2400" dirty="0" smtClean="0">
                          <a:solidFill>
                            <a:srgbClr val="FF0000"/>
                          </a:solidFill>
                        </a:rPr>
                        <a:t>6</a:t>
                      </a:r>
                      <a:r>
                        <a:rPr lang="zh-TW" altLang="zh-TW" sz="2400" dirty="0" smtClean="0">
                          <a:solidFill>
                            <a:srgbClr val="FF0000"/>
                          </a:solidFill>
                        </a:rPr>
                        <a:t>年</a:t>
                      </a:r>
                      <a:r>
                        <a:rPr lang="en-US" altLang="zh-TW" sz="2400" dirty="0" smtClean="0">
                          <a:solidFill>
                            <a:srgbClr val="FF0000"/>
                          </a:solidFill>
                        </a:rPr>
                        <a:t>)</a:t>
                      </a:r>
                      <a:endParaRPr lang="zh-TW" altLang="en-US" sz="2400" dirty="0">
                        <a:solidFill>
                          <a:srgbClr val="FF0000"/>
                        </a:solidFill>
                      </a:endParaRPr>
                    </a:p>
                  </a:txBody>
                  <a:tcPr/>
                </a:tc>
                <a:extLst>
                  <a:ext uri="{0D108BD9-81ED-4DB2-BD59-A6C34878D82A}">
                    <a16:rowId xmlns:a16="http://schemas.microsoft.com/office/drawing/2014/main" xmlns="" val="10001"/>
                  </a:ext>
                </a:extLst>
              </a:tr>
              <a:tr h="516023">
                <a:tc>
                  <a:txBody>
                    <a:bodyPr/>
                    <a:lstStyle/>
                    <a:p>
                      <a:pPr algn="ctr"/>
                      <a:r>
                        <a:rPr lang="en-US" altLang="zh-TW" sz="2400" dirty="0" smtClean="0">
                          <a:solidFill>
                            <a:srgbClr val="002060"/>
                          </a:solidFill>
                        </a:rPr>
                        <a:t>2</a:t>
                      </a:r>
                      <a:endParaRPr lang="zh-TW" altLang="en-US" sz="2400" dirty="0">
                        <a:solidFill>
                          <a:srgbClr val="002060"/>
                        </a:solidFill>
                      </a:endParaRPr>
                    </a:p>
                  </a:txBody>
                  <a:tcPr/>
                </a:tc>
                <a:tc>
                  <a:txBody>
                    <a:bodyPr/>
                    <a:lstStyle/>
                    <a:p>
                      <a:pPr algn="ctr"/>
                      <a:r>
                        <a:rPr lang="zh-TW" altLang="zh-TW" sz="2400" dirty="0" smtClean="0">
                          <a:solidFill>
                            <a:srgbClr val="002060"/>
                          </a:solidFill>
                        </a:rPr>
                        <a:t>用途</a:t>
                      </a:r>
                      <a:endParaRPr lang="zh-TW" altLang="en-US" sz="2400" dirty="0">
                        <a:solidFill>
                          <a:srgbClr val="002060"/>
                        </a:solidFill>
                      </a:endParaRPr>
                    </a:p>
                  </a:txBody>
                  <a:tcPr/>
                </a:tc>
                <a:tc>
                  <a:txBody>
                    <a:bodyPr/>
                    <a:lstStyle/>
                    <a:p>
                      <a:r>
                        <a:rPr lang="en-US" altLang="zh-TW" sz="2400" dirty="0" smtClean="0">
                          <a:solidFill>
                            <a:srgbClr val="002060"/>
                          </a:solidFill>
                        </a:rPr>
                        <a:t>(</a:t>
                      </a:r>
                      <a:r>
                        <a:rPr lang="zh-TW" altLang="zh-TW" sz="2400" dirty="0" smtClean="0">
                          <a:solidFill>
                            <a:srgbClr val="002060"/>
                          </a:solidFill>
                        </a:rPr>
                        <a:t>前</a:t>
                      </a:r>
                      <a:r>
                        <a:rPr lang="en-US" altLang="zh-TW" sz="2400" dirty="0" smtClean="0">
                          <a:solidFill>
                            <a:srgbClr val="002060"/>
                          </a:solidFill>
                        </a:rPr>
                        <a:t>6</a:t>
                      </a:r>
                      <a:r>
                        <a:rPr lang="zh-TW" altLang="zh-TW" sz="2400" dirty="0" smtClean="0">
                          <a:solidFill>
                            <a:srgbClr val="002060"/>
                          </a:solidFill>
                        </a:rPr>
                        <a:t>年內無租</a:t>
                      </a:r>
                      <a:r>
                        <a:rPr lang="zh-TW" altLang="en-US" sz="2400" dirty="0" smtClean="0">
                          <a:solidFill>
                            <a:srgbClr val="002060"/>
                          </a:solidFill>
                        </a:rPr>
                        <a:t>、</a:t>
                      </a:r>
                      <a:r>
                        <a:rPr lang="zh-TW" altLang="zh-TW" sz="2400" dirty="0" smtClean="0">
                          <a:solidFill>
                            <a:srgbClr val="002060"/>
                          </a:solidFill>
                        </a:rPr>
                        <a:t>營</a:t>
                      </a:r>
                      <a:r>
                        <a:rPr lang="zh-TW" altLang="en-US" sz="2400" dirty="0" smtClean="0">
                          <a:solidFill>
                            <a:srgbClr val="002060"/>
                          </a:solidFill>
                        </a:rPr>
                        <a:t>或</a:t>
                      </a:r>
                      <a:r>
                        <a:rPr lang="zh-TW" altLang="zh-TW" sz="2400" dirty="0" smtClean="0">
                          <a:solidFill>
                            <a:srgbClr val="002060"/>
                          </a:solidFill>
                        </a:rPr>
                        <a:t>執</a:t>
                      </a:r>
                      <a:r>
                        <a:rPr lang="zh-TW" altLang="en-US" sz="2400" dirty="0" smtClean="0">
                          <a:solidFill>
                            <a:srgbClr val="002060"/>
                          </a:solidFill>
                        </a:rPr>
                        <a:t>行</a:t>
                      </a:r>
                      <a:r>
                        <a:rPr lang="zh-TW" altLang="zh-TW" sz="2400" dirty="0" smtClean="0">
                          <a:solidFill>
                            <a:srgbClr val="002060"/>
                          </a:solidFill>
                        </a:rPr>
                        <a:t>業</a:t>
                      </a:r>
                      <a:r>
                        <a:rPr lang="zh-TW" altLang="en-US" sz="2400" dirty="0" smtClean="0">
                          <a:solidFill>
                            <a:srgbClr val="002060"/>
                          </a:solidFill>
                        </a:rPr>
                        <a:t>務</a:t>
                      </a:r>
                      <a:r>
                        <a:rPr lang="en-US" altLang="zh-TW" sz="2400" dirty="0" smtClean="0">
                          <a:solidFill>
                            <a:srgbClr val="002060"/>
                          </a:solidFill>
                        </a:rPr>
                        <a:t>)</a:t>
                      </a:r>
                      <a:endParaRPr lang="zh-TW" altLang="en-US" sz="2400" dirty="0">
                        <a:solidFill>
                          <a:srgbClr val="002060"/>
                        </a:solidFill>
                      </a:endParaRPr>
                    </a:p>
                  </a:txBody>
                  <a:tcPr/>
                </a:tc>
                <a:extLst>
                  <a:ext uri="{0D108BD9-81ED-4DB2-BD59-A6C34878D82A}">
                    <a16:rowId xmlns:a16="http://schemas.microsoft.com/office/drawing/2014/main" xmlns="" val="10002"/>
                  </a:ext>
                </a:extLst>
              </a:tr>
              <a:tr h="516023">
                <a:tc>
                  <a:txBody>
                    <a:bodyPr/>
                    <a:lstStyle/>
                    <a:p>
                      <a:pPr algn="ctr"/>
                      <a:r>
                        <a:rPr lang="en-US" altLang="zh-TW" sz="2400" dirty="0" smtClean="0">
                          <a:solidFill>
                            <a:srgbClr val="FF0000"/>
                          </a:solidFill>
                        </a:rPr>
                        <a:t>3</a:t>
                      </a:r>
                      <a:endParaRPr lang="zh-TW" altLang="en-US" sz="2400" dirty="0">
                        <a:solidFill>
                          <a:srgbClr val="FF0000"/>
                        </a:solidFill>
                      </a:endParaRPr>
                    </a:p>
                  </a:txBody>
                  <a:tcPr/>
                </a:tc>
                <a:tc>
                  <a:txBody>
                    <a:bodyPr/>
                    <a:lstStyle/>
                    <a:p>
                      <a:pPr algn="ctr"/>
                      <a:r>
                        <a:rPr lang="zh-TW" altLang="zh-TW" sz="2400" dirty="0" smtClean="0">
                          <a:solidFill>
                            <a:srgbClr val="FF0000"/>
                          </a:solidFill>
                        </a:rPr>
                        <a:t>適用</a:t>
                      </a:r>
                      <a:endParaRPr lang="zh-TW" altLang="en-US" sz="24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solidFill>
                            <a:srgbClr val="FF0000"/>
                          </a:solidFill>
                        </a:rPr>
                        <a:t>(</a:t>
                      </a:r>
                      <a:r>
                        <a:rPr kumimoji="0" lang="en-US" altLang="zh-TW" sz="2400" b="0" i="0" u="none" strike="noStrike" kern="1200" cap="none" spc="0" normalizeH="0" baseline="0" noProof="0" dirty="0" smtClean="0">
                          <a:ln>
                            <a:noFill/>
                          </a:ln>
                          <a:solidFill>
                            <a:srgbClr val="FF0000"/>
                          </a:solidFill>
                          <a:effectLst/>
                          <a:uLnTx/>
                          <a:uFillTx/>
                          <a:latin typeface="+mn-lt"/>
                          <a:ea typeface="+mn-ea"/>
                          <a:cs typeface="+mn-cs"/>
                        </a:rPr>
                        <a:t>(</a:t>
                      </a:r>
                      <a:r>
                        <a:rPr kumimoji="0" lang="zh-TW" altLang="zh-TW" sz="2400" b="0" i="0" u="none" strike="noStrike" kern="1200" cap="none" spc="0" normalizeH="0" baseline="0" noProof="0" dirty="0" smtClean="0">
                          <a:ln>
                            <a:noFill/>
                          </a:ln>
                          <a:solidFill>
                            <a:srgbClr val="FF0000"/>
                          </a:solidFill>
                          <a:effectLst/>
                          <a:uLnTx/>
                          <a:uFillTx/>
                          <a:latin typeface="+mn-lt"/>
                          <a:ea typeface="+mn-ea"/>
                          <a:cs typeface="+mn-cs"/>
                        </a:rPr>
                        <a:t>所</a:t>
                      </a:r>
                      <a:r>
                        <a:rPr kumimoji="0" lang="zh-TW" altLang="en-US" sz="2400" b="0" i="0" u="none" strike="noStrike" kern="1200" cap="none" spc="0" normalizeH="0" baseline="0" noProof="0" dirty="0" smtClean="0">
                          <a:ln>
                            <a:noFill/>
                          </a:ln>
                          <a:solidFill>
                            <a:srgbClr val="FF0000"/>
                          </a:solidFill>
                          <a:effectLst/>
                          <a:uLnTx/>
                          <a:uFillTx/>
                          <a:latin typeface="+mn-lt"/>
                          <a:ea typeface="+mn-ea"/>
                          <a:cs typeface="+mn-cs"/>
                        </a:rPr>
                        <a:t>、</a:t>
                      </a:r>
                      <a:r>
                        <a:rPr kumimoji="0" lang="zh-TW" altLang="zh-TW" sz="2400" b="0" i="0" u="none" strike="noStrike" kern="1200" cap="none" spc="0" normalizeH="0" baseline="0" noProof="0" dirty="0" smtClean="0">
                          <a:ln>
                            <a:noFill/>
                          </a:ln>
                          <a:solidFill>
                            <a:srgbClr val="FF0000"/>
                          </a:solidFill>
                          <a:effectLst/>
                          <a:uLnTx/>
                          <a:uFillTx/>
                          <a:latin typeface="+mn-lt"/>
                          <a:ea typeface="+mn-ea"/>
                          <a:cs typeface="+mn-cs"/>
                        </a:rPr>
                        <a:t>配</a:t>
                      </a:r>
                      <a:r>
                        <a:rPr kumimoji="0" lang="zh-TW" altLang="en-US" sz="2400" b="0" i="0" u="none" strike="noStrike" kern="1200" cap="none" spc="0" normalizeH="0" baseline="0" noProof="0" dirty="0" smtClean="0">
                          <a:ln>
                            <a:noFill/>
                          </a:ln>
                          <a:solidFill>
                            <a:srgbClr val="FF0000"/>
                          </a:solidFill>
                          <a:effectLst/>
                          <a:uLnTx/>
                          <a:uFillTx/>
                          <a:latin typeface="+mn-lt"/>
                          <a:ea typeface="+mn-ea"/>
                          <a:cs typeface="+mn-cs"/>
                        </a:rPr>
                        <a:t>、</a:t>
                      </a:r>
                      <a:r>
                        <a:rPr kumimoji="0" lang="zh-TW" altLang="zh-TW" sz="2400" b="0" i="0" u="none" strike="noStrike" kern="1200" cap="none" spc="0" normalizeH="0" baseline="0" noProof="0" dirty="0" smtClean="0">
                          <a:ln>
                            <a:noFill/>
                          </a:ln>
                          <a:solidFill>
                            <a:srgbClr val="FF0000"/>
                          </a:solidFill>
                          <a:effectLst/>
                          <a:uLnTx/>
                          <a:uFillTx/>
                          <a:latin typeface="+mn-lt"/>
                          <a:ea typeface="+mn-ea"/>
                          <a:cs typeface="+mn-cs"/>
                        </a:rPr>
                        <a:t>未</a:t>
                      </a:r>
                      <a:r>
                        <a:rPr kumimoji="0" lang="en-US" altLang="zh-TW" sz="2400" b="0" i="0" u="none" strike="noStrike" kern="1200" cap="none" spc="0" normalizeH="0" baseline="0" noProof="0" dirty="0" smtClean="0">
                          <a:ln>
                            <a:noFill/>
                          </a:ln>
                          <a:solidFill>
                            <a:srgbClr val="FF0000"/>
                          </a:solidFill>
                          <a:effectLst/>
                          <a:uLnTx/>
                          <a:uFillTx/>
                          <a:latin typeface="+mn-lt"/>
                          <a:ea typeface="+mn-ea"/>
                          <a:cs typeface="+mn-cs"/>
                        </a:rPr>
                        <a:t>)</a:t>
                      </a:r>
                      <a:r>
                        <a:rPr lang="zh-TW" altLang="zh-TW" sz="2400" dirty="0" smtClean="0">
                          <a:solidFill>
                            <a:srgbClr val="FF0000"/>
                          </a:solidFill>
                        </a:rPr>
                        <a:t>前</a:t>
                      </a:r>
                      <a:r>
                        <a:rPr lang="en-US" altLang="zh-TW" sz="2400" dirty="0" smtClean="0">
                          <a:solidFill>
                            <a:srgbClr val="FF0000"/>
                          </a:solidFill>
                        </a:rPr>
                        <a:t>6</a:t>
                      </a:r>
                      <a:r>
                        <a:rPr lang="zh-TW" altLang="zh-TW" sz="2400" dirty="0" smtClean="0">
                          <a:solidFill>
                            <a:srgbClr val="FF0000"/>
                          </a:solidFill>
                        </a:rPr>
                        <a:t>年內</a:t>
                      </a:r>
                      <a:r>
                        <a:rPr lang="zh-TW" altLang="en-US" sz="2400" dirty="0" smtClean="0">
                          <a:solidFill>
                            <a:srgbClr val="FF0000"/>
                          </a:solidFill>
                        </a:rPr>
                        <a:t>曾</a:t>
                      </a:r>
                      <a:r>
                        <a:rPr lang="zh-TW" altLang="zh-TW" sz="2400" dirty="0" smtClean="0">
                          <a:solidFill>
                            <a:srgbClr val="FF0000"/>
                          </a:solidFill>
                        </a:rPr>
                        <a:t>未用</a:t>
                      </a:r>
                      <a:r>
                        <a:rPr lang="en-US" altLang="zh-TW" sz="2400" dirty="0" smtClean="0">
                          <a:solidFill>
                            <a:srgbClr val="FF0000"/>
                          </a:solidFill>
                        </a:rPr>
                        <a:t>)</a:t>
                      </a:r>
                      <a:endParaRPr lang="zh-TW" altLang="en-US" sz="2400" dirty="0">
                        <a:solidFill>
                          <a:srgbClr val="FF0000"/>
                        </a:solidFill>
                      </a:endParaRPr>
                    </a:p>
                  </a:txBody>
                  <a:tcPr/>
                </a:tc>
                <a:extLst>
                  <a:ext uri="{0D108BD9-81ED-4DB2-BD59-A6C34878D82A}">
                    <a16:rowId xmlns:a16="http://schemas.microsoft.com/office/drawing/2014/main" xmlns="" val="10003"/>
                  </a:ext>
                </a:extLst>
              </a:tr>
            </a:tbl>
          </a:graphicData>
        </a:graphic>
      </p:graphicFrame>
      <p:sp>
        <p:nvSpPr>
          <p:cNvPr id="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47</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7" name="Text Box 1"/>
          <p:cNvSpPr txBox="1">
            <a:spLocks noChangeArrowheads="1"/>
          </p:cNvSpPr>
          <p:nvPr/>
        </p:nvSpPr>
        <p:spPr bwMode="auto">
          <a:xfrm>
            <a:off x="457200" y="274637"/>
            <a:ext cx="7931224" cy="818965"/>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lvl="0" algn="ct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en-US" sz="4000" b="1" dirty="0">
                <a:ln>
                  <a:solidFill>
                    <a:srgbClr val="FF0000"/>
                  </a:solidFill>
                </a:ln>
              </a:rPr>
              <a:t>叁、所得稅 </a:t>
            </a:r>
            <a:r>
              <a:rPr lang="en-US" altLang="zh-TW" sz="4000" b="1" dirty="0">
                <a:ln>
                  <a:solidFill>
                    <a:srgbClr val="FF0000"/>
                  </a:solidFill>
                </a:ln>
              </a:rPr>
              <a:t>(</a:t>
            </a:r>
            <a:r>
              <a:rPr lang="zh-TW" altLang="zh-TW" sz="4000" b="1" dirty="0">
                <a:ln>
                  <a:solidFill>
                    <a:srgbClr val="FF0000"/>
                  </a:solidFill>
                </a:ln>
              </a:rPr>
              <a:t>房地合一</a:t>
            </a:r>
            <a:r>
              <a:rPr lang="en-US" altLang="zh-TW" sz="4000" b="1" dirty="0">
                <a:ln>
                  <a:solidFill>
                    <a:srgbClr val="FF0000"/>
                  </a:solidFill>
                </a:ln>
              </a:rPr>
              <a:t>)</a:t>
            </a:r>
            <a:endParaRPr lang="zh-TW" altLang="en-US" sz="4000" b="1" dirty="0">
              <a:ln>
                <a:solidFill>
                  <a:srgbClr val="FF0000"/>
                </a:solidFill>
              </a:ln>
              <a:latin typeface="微軟正黑體" pitchFamily="32" charset="-120"/>
              <a:ea typeface="微軟正黑體" pitchFamily="32" charset="-120"/>
            </a:endParaRPr>
          </a:p>
        </p:txBody>
      </p:sp>
      <p:sp>
        <p:nvSpPr>
          <p:cNvPr id="8" name="矩形 7"/>
          <p:cNvSpPr/>
          <p:nvPr/>
        </p:nvSpPr>
        <p:spPr bwMode="auto">
          <a:xfrm>
            <a:off x="48007" y="109360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pPr>
            <a:endParaRPr lang="zh-TW" altLang="en-US" dirty="0" smtClean="0">
              <a:solidFill>
                <a:srgbClr val="FFFFFF"/>
              </a:solidFill>
              <a:latin typeface="Arial"/>
              <a:cs typeface="Arial"/>
            </a:endParaRPr>
          </a:p>
        </p:txBody>
      </p:sp>
    </p:spTree>
    <p:extLst>
      <p:ext uri="{BB962C8B-B14F-4D97-AF65-F5344CB8AC3E}">
        <p14:creationId xmlns:p14="http://schemas.microsoft.com/office/powerpoint/2010/main" val="7045910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115616" y="1417638"/>
            <a:ext cx="6336704" cy="4665117"/>
          </a:xfrm>
        </p:spPr>
        <p:txBody>
          <a:bodyPr vert="horz" lIns="91440" tIns="45720" rIns="91440" bIns="45720" rtlCol="0">
            <a:normAutofit/>
          </a:bodyPr>
          <a:lstStyle/>
          <a:p>
            <a:pPr marL="0" indent="0">
              <a:buNone/>
            </a:pPr>
            <a:r>
              <a:rPr lang="zh-TW" altLang="en-US" sz="3300" b="1" dirty="0">
                <a:solidFill>
                  <a:srgbClr val="FF0000"/>
                </a:solidFill>
                <a:latin typeface="微軟正黑體" panose="020B0604030504040204" pitchFamily="34" charset="-120"/>
                <a:ea typeface="微軟正黑體" panose="020B0604030504040204" pitchFamily="34" charset="-120"/>
              </a:rPr>
              <a:t>四、房地</a:t>
            </a:r>
            <a:r>
              <a:rPr lang="zh-TW" altLang="en-US" sz="3300" b="1" dirty="0" smtClean="0">
                <a:solidFill>
                  <a:srgbClr val="FF0000"/>
                </a:solidFill>
                <a:latin typeface="微軟正黑體" panose="020B0604030504040204" pitchFamily="34" charset="-120"/>
                <a:ea typeface="微軟正黑體" panose="020B0604030504040204" pitchFamily="34" charset="-120"/>
              </a:rPr>
              <a:t>合一</a:t>
            </a:r>
            <a:r>
              <a:rPr lang="en-US" altLang="zh-TW" sz="3300" b="1" dirty="0" smtClean="0">
                <a:solidFill>
                  <a:srgbClr val="FF0000"/>
                </a:solidFill>
                <a:latin typeface="微軟正黑體" panose="020B0604030504040204" pitchFamily="34" charset="-120"/>
                <a:ea typeface="微軟正黑體" panose="020B0604030504040204" pitchFamily="34" charset="-120"/>
              </a:rPr>
              <a:t>(</a:t>
            </a:r>
            <a:r>
              <a:rPr lang="zh-TW" altLang="en-US" sz="3300" b="1" dirty="0" smtClean="0">
                <a:solidFill>
                  <a:srgbClr val="FF0000"/>
                </a:solidFill>
                <a:latin typeface="微軟正黑體" panose="020B0604030504040204" pitchFamily="34" charset="-120"/>
                <a:ea typeface="微軟正黑體" panose="020B0604030504040204" pitchFamily="34" charset="-120"/>
              </a:rPr>
              <a:t>自</a:t>
            </a:r>
            <a:r>
              <a:rPr lang="zh-TW" altLang="en-US" sz="3300" b="1" dirty="0">
                <a:solidFill>
                  <a:srgbClr val="FF0000"/>
                </a:solidFill>
                <a:latin typeface="微軟正黑體" panose="020B0604030504040204" pitchFamily="34" charset="-120"/>
                <a:ea typeface="微軟正黑體" panose="020B0604030504040204" pitchFamily="34" charset="-120"/>
              </a:rPr>
              <a:t>住房屋、</a:t>
            </a:r>
            <a:r>
              <a:rPr lang="zh-TW" altLang="en-US" sz="3300" b="1" dirty="0" smtClean="0">
                <a:solidFill>
                  <a:srgbClr val="FF0000"/>
                </a:solidFill>
                <a:latin typeface="微軟正黑體" panose="020B0604030504040204" pitchFamily="34" charset="-120"/>
                <a:ea typeface="微軟正黑體" panose="020B0604030504040204" pitchFamily="34" charset="-120"/>
              </a:rPr>
              <a:t>土地</a:t>
            </a:r>
            <a:r>
              <a:rPr lang="en-US" altLang="zh-TW" sz="3300" b="1" dirty="0">
                <a:solidFill>
                  <a:srgbClr val="FF0000"/>
                </a:solidFill>
                <a:latin typeface="微軟正黑體" panose="020B0604030504040204" pitchFamily="34" charset="-120"/>
                <a:ea typeface="微軟正黑體" panose="020B0604030504040204" pitchFamily="34" charset="-120"/>
              </a:rPr>
              <a:t>)</a:t>
            </a:r>
          </a:p>
          <a:p>
            <a:pPr marL="0" lvl="0" indent="0">
              <a:buNone/>
            </a:pPr>
            <a:r>
              <a:rPr lang="zh-TW" altLang="en-US" sz="2600" b="1" dirty="0">
                <a:solidFill>
                  <a:prstClr val="black"/>
                </a:solidFill>
                <a:latin typeface="微軟正黑體" panose="020B0604030504040204" pitchFamily="34" charset="-120"/>
                <a:ea typeface="微軟正黑體" panose="020B0604030504040204" pitchFamily="34" charset="-120"/>
              </a:rPr>
              <a:t> </a:t>
            </a:r>
            <a:r>
              <a:rPr lang="en-US" altLang="zh-TW" sz="2600" b="1" dirty="0" smtClean="0">
                <a:solidFill>
                  <a:prstClr val="black"/>
                </a:solidFill>
                <a:latin typeface="微軟正黑體" panose="020B0604030504040204" pitchFamily="34" charset="-120"/>
                <a:ea typeface="微軟正黑體" panose="020B0604030504040204" pitchFamily="34" charset="-120"/>
              </a:rPr>
              <a:t>(</a:t>
            </a:r>
            <a:r>
              <a:rPr lang="zh-TW" altLang="en-US" sz="2600" b="1" dirty="0" smtClean="0">
                <a:solidFill>
                  <a:prstClr val="black"/>
                </a:solidFill>
                <a:latin typeface="微軟正黑體" panose="020B0604030504040204" pitchFamily="34" charset="-120"/>
                <a:ea typeface="微軟正黑體" panose="020B0604030504040204" pitchFamily="34" charset="-120"/>
              </a:rPr>
              <a:t>三</a:t>
            </a:r>
            <a:r>
              <a:rPr lang="en-US" altLang="zh-TW" sz="2600" b="1" dirty="0" smtClean="0">
                <a:solidFill>
                  <a:prstClr val="black"/>
                </a:solidFill>
                <a:latin typeface="微軟正黑體" panose="020B0604030504040204" pitchFamily="34" charset="-120"/>
                <a:ea typeface="微軟正黑體" panose="020B0604030504040204" pitchFamily="34" charset="-120"/>
              </a:rPr>
              <a:t>)</a:t>
            </a:r>
            <a:r>
              <a:rPr lang="zh-TW" altLang="en-US" sz="2600" b="1" dirty="0">
                <a:solidFill>
                  <a:prstClr val="black"/>
                </a:solidFill>
                <a:latin typeface="微軟正黑體" panose="020B0604030504040204" pitchFamily="34" charset="-120"/>
                <a:ea typeface="微軟正黑體" panose="020B0604030504040204" pitchFamily="34" charset="-120"/>
              </a:rPr>
              <a:t>符合自住條件免納</a:t>
            </a:r>
            <a:r>
              <a:rPr lang="zh-TW" altLang="en-US" sz="2600" b="1" dirty="0" smtClean="0">
                <a:solidFill>
                  <a:prstClr val="black"/>
                </a:solidFill>
                <a:latin typeface="微軟正黑體" panose="020B0604030504040204" pitchFamily="34" charset="-120"/>
                <a:ea typeface="微軟正黑體" panose="020B0604030504040204" pitchFamily="34" charset="-120"/>
              </a:rPr>
              <a:t>所得稅</a:t>
            </a:r>
            <a:r>
              <a:rPr lang="zh-TW" altLang="en-US" sz="2600" b="1" dirty="0">
                <a:solidFill>
                  <a:prstClr val="black"/>
                </a:solidFill>
                <a:latin typeface="微軟正黑體" panose="020B0604030504040204" pitchFamily="34" charset="-120"/>
                <a:ea typeface="微軟正黑體" panose="020B0604030504040204" pitchFamily="34" charset="-120"/>
              </a:rPr>
              <a:t>須</a:t>
            </a:r>
            <a:r>
              <a:rPr lang="zh-TW" altLang="en-US" sz="2600" b="1" dirty="0" smtClean="0">
                <a:solidFill>
                  <a:prstClr val="black"/>
                </a:solidFill>
                <a:latin typeface="微軟正黑體" panose="020B0604030504040204" pitchFamily="34" charset="-120"/>
                <a:ea typeface="微軟正黑體" panose="020B0604030504040204" pitchFamily="34" charset="-120"/>
              </a:rPr>
              <a:t>具備資料</a:t>
            </a:r>
            <a:endParaRPr lang="zh-TW" altLang="zh-TW" b="1" dirty="0">
              <a:solidFill>
                <a:srgbClr val="0070C0"/>
              </a:solidFill>
              <a:latin typeface="微軟正黑體" panose="020B0604030504040204" pitchFamily="34" charset="-120"/>
              <a:ea typeface="微軟正黑體" panose="020B0604030504040204" pitchFamily="34" charset="-120"/>
            </a:endParaRPr>
          </a:p>
          <a:p>
            <a:pPr marL="0" lvl="0" indent="0" algn="just">
              <a:lnSpc>
                <a:spcPct val="80000"/>
              </a:lnSpc>
              <a:buSzPts val="1800"/>
              <a:buNone/>
            </a:pPr>
            <a:r>
              <a:rPr lang="en-US" altLang="zh-TW" b="1" dirty="0">
                <a:solidFill>
                  <a:srgbClr val="0070C0"/>
                </a:solidFill>
                <a:latin typeface="微軟正黑體" panose="020B0604030504040204" pitchFamily="34" charset="-120"/>
                <a:ea typeface="微軟正黑體" panose="020B0604030504040204" pitchFamily="34" charset="-120"/>
              </a:rPr>
              <a:t>1</a:t>
            </a:r>
            <a:r>
              <a:rPr lang="en-US" altLang="zh-TW" b="1" dirty="0" smtClean="0">
                <a:solidFill>
                  <a:srgbClr val="0070C0"/>
                </a:solidFill>
                <a:latin typeface="微軟正黑體" panose="020B0604030504040204" pitchFamily="34" charset="-120"/>
                <a:ea typeface="微軟正黑體" panose="020B0604030504040204" pitchFamily="34" charset="-120"/>
              </a:rPr>
              <a:t>.</a:t>
            </a:r>
            <a:r>
              <a:rPr lang="zh-TW" altLang="en-US" b="1" dirty="0" smtClean="0">
                <a:solidFill>
                  <a:srgbClr val="0070C0"/>
                </a:solidFill>
                <a:latin typeface="微軟正黑體" panose="020B0604030504040204" pitchFamily="34" charset="-120"/>
                <a:ea typeface="微軟正黑體" panose="020B0604030504040204" pitchFamily="34" charset="-120"/>
              </a:rPr>
              <a:t>戶籍資料</a:t>
            </a:r>
            <a:r>
              <a:rPr lang="en-US" altLang="zh-TW" b="1" dirty="0" smtClean="0">
                <a:solidFill>
                  <a:srgbClr val="0070C0"/>
                </a:solidFill>
                <a:latin typeface="微軟正黑體" panose="020B0604030504040204" pitchFamily="34" charset="-120"/>
                <a:ea typeface="微軟正黑體" panose="020B0604030504040204" pitchFamily="34" charset="-120"/>
              </a:rPr>
              <a:t>(</a:t>
            </a:r>
            <a:r>
              <a:rPr lang="zh-TW" altLang="zh-TW" b="1" dirty="0" smtClean="0">
                <a:solidFill>
                  <a:srgbClr val="0070C0"/>
                </a:solidFill>
                <a:latin typeface="微軟正黑體" panose="020B0604030504040204" pitchFamily="34" charset="-120"/>
                <a:ea typeface="微軟正黑體" panose="020B0604030504040204" pitchFamily="34" charset="-120"/>
              </a:rPr>
              <a:t>戶口名簿</a:t>
            </a:r>
            <a:r>
              <a:rPr lang="zh-TW" altLang="zh-TW" b="1" dirty="0">
                <a:solidFill>
                  <a:srgbClr val="0070C0"/>
                </a:solidFill>
                <a:latin typeface="微軟正黑體" panose="020B0604030504040204" pitchFamily="34" charset="-120"/>
                <a:ea typeface="微軟正黑體" panose="020B0604030504040204" pitchFamily="34" charset="-120"/>
              </a:rPr>
              <a:t>影本或戶籍謄本</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zh-TW" b="1" dirty="0">
                <a:solidFill>
                  <a:srgbClr val="0070C0"/>
                </a:solidFill>
                <a:latin typeface="微軟正黑體" panose="020B0604030504040204" pitchFamily="34" charset="-120"/>
                <a:ea typeface="微軟正黑體" panose="020B0604030504040204" pitchFamily="34" charset="-120"/>
              </a:rPr>
              <a:t>擇一</a:t>
            </a:r>
            <a:r>
              <a:rPr lang="en-US" altLang="zh-TW" b="1" dirty="0">
                <a:solidFill>
                  <a:srgbClr val="0070C0"/>
                </a:solidFill>
                <a:latin typeface="微軟正黑體" panose="020B0604030504040204" pitchFamily="34" charset="-120"/>
                <a:ea typeface="微軟正黑體" panose="020B0604030504040204" pitchFamily="34" charset="-120"/>
              </a:rPr>
              <a:t>)</a:t>
            </a:r>
            <a:endParaRPr lang="zh-TW" altLang="zh-TW" b="1" dirty="0">
              <a:solidFill>
                <a:srgbClr val="0070C0"/>
              </a:solidFill>
              <a:latin typeface="微軟正黑體" panose="020B0604030504040204" pitchFamily="34" charset="-120"/>
              <a:ea typeface="微軟正黑體" panose="020B0604030504040204" pitchFamily="34" charset="-120"/>
            </a:endParaRPr>
          </a:p>
          <a:p>
            <a:pPr marL="0" lvl="0" indent="0" algn="just">
              <a:lnSpc>
                <a:spcPct val="80000"/>
              </a:lnSpc>
              <a:buSzPts val="1800"/>
              <a:buNone/>
            </a:pPr>
            <a:r>
              <a:rPr lang="en-US" altLang="zh-TW" b="1" dirty="0">
                <a:solidFill>
                  <a:srgbClr val="0070C0"/>
                </a:solidFill>
                <a:latin typeface="微軟正黑體" panose="020B0604030504040204" pitchFamily="34" charset="-120"/>
                <a:ea typeface="微軟正黑體" panose="020B0604030504040204" pitchFamily="34" charset="-120"/>
              </a:rPr>
              <a:t>2</a:t>
            </a:r>
            <a:r>
              <a:rPr lang="en-US" altLang="zh-TW" b="1" dirty="0" smtClean="0">
                <a:solidFill>
                  <a:srgbClr val="0070C0"/>
                </a:solidFill>
                <a:latin typeface="微軟正黑體" panose="020B0604030504040204" pitchFamily="34" charset="-120"/>
                <a:ea typeface="微軟正黑體" panose="020B0604030504040204" pitchFamily="34" charset="-120"/>
              </a:rPr>
              <a:t>.</a:t>
            </a:r>
            <a:r>
              <a:rPr lang="zh-TW" altLang="en-US" b="1" dirty="0" smtClean="0">
                <a:solidFill>
                  <a:srgbClr val="0070C0"/>
                </a:solidFill>
                <a:latin typeface="微軟正黑體" panose="020B0604030504040204" pitchFamily="34" charset="-120"/>
                <a:ea typeface="微軟正黑體" panose="020B0604030504040204" pitchFamily="34" charset="-120"/>
              </a:rPr>
              <a:t>土地及建物登記謄本、水電、瓦斯費收據</a:t>
            </a:r>
            <a:endParaRPr lang="zh-TW" altLang="zh-TW" b="1" dirty="0">
              <a:solidFill>
                <a:srgbClr val="0070C0"/>
              </a:solidFill>
              <a:latin typeface="微軟正黑體" panose="020B0604030504040204" pitchFamily="34" charset="-120"/>
              <a:ea typeface="微軟正黑體" panose="020B0604030504040204" pitchFamily="34" charset="-120"/>
            </a:endParaRPr>
          </a:p>
          <a:p>
            <a:pPr marL="0" lvl="0" indent="0" algn="just">
              <a:lnSpc>
                <a:spcPct val="80000"/>
              </a:lnSpc>
              <a:buSzPts val="1800"/>
              <a:buNone/>
            </a:pPr>
            <a:r>
              <a:rPr lang="en-US" altLang="zh-TW" b="1" dirty="0">
                <a:solidFill>
                  <a:srgbClr val="0070C0"/>
                </a:solidFill>
                <a:latin typeface="微軟正黑體" panose="020B0604030504040204" pitchFamily="34" charset="-120"/>
                <a:ea typeface="微軟正黑體" panose="020B0604030504040204" pitchFamily="34" charset="-120"/>
              </a:rPr>
              <a:t>3</a:t>
            </a:r>
            <a:r>
              <a:rPr lang="en-US" altLang="zh-TW" b="1" dirty="0" smtClean="0">
                <a:solidFill>
                  <a:srgbClr val="0070C0"/>
                </a:solidFill>
                <a:latin typeface="微軟正黑體" panose="020B0604030504040204" pitchFamily="34" charset="-120"/>
                <a:ea typeface="微軟正黑體" panose="020B0604030504040204" pitchFamily="34" charset="-120"/>
              </a:rPr>
              <a:t>.</a:t>
            </a:r>
            <a:r>
              <a:rPr lang="zh-TW" altLang="en-US" b="1" dirty="0" smtClean="0">
                <a:solidFill>
                  <a:srgbClr val="0070C0"/>
                </a:solidFill>
                <a:latin typeface="微軟正黑體" panose="020B0604030504040204" pitchFamily="34" charset="-120"/>
                <a:ea typeface="微軟正黑體" panose="020B0604030504040204" pitchFamily="34" charset="-120"/>
              </a:rPr>
              <a:t>房屋稅稅</a:t>
            </a:r>
            <a:r>
              <a:rPr lang="zh-TW" altLang="en-US" b="1" dirty="0">
                <a:solidFill>
                  <a:srgbClr val="0070C0"/>
                </a:solidFill>
                <a:latin typeface="微軟正黑體" panose="020B0604030504040204" pitchFamily="34" charset="-120"/>
                <a:ea typeface="微軟正黑體" panose="020B0604030504040204" pitchFamily="34" charset="-120"/>
              </a:rPr>
              <a:t>單</a:t>
            </a:r>
            <a:r>
              <a:rPr lang="zh-TW" altLang="zh-TW" b="1" dirty="0" smtClean="0">
                <a:solidFill>
                  <a:srgbClr val="0070C0"/>
                </a:solidFill>
                <a:latin typeface="微軟正黑體" panose="020B0604030504040204" pitchFamily="34" charset="-120"/>
                <a:ea typeface="微軟正黑體" panose="020B0604030504040204" pitchFamily="34" charset="-120"/>
              </a:rPr>
              <a:t>、</a:t>
            </a:r>
            <a:r>
              <a:rPr lang="zh-TW" altLang="en-US" b="1" dirty="0" smtClean="0">
                <a:solidFill>
                  <a:srgbClr val="0070C0"/>
                </a:solidFill>
                <a:latin typeface="微軟正黑體" panose="020B0604030504040204" pitchFamily="34" charset="-120"/>
                <a:ea typeface="微軟正黑體" panose="020B0604030504040204" pitchFamily="34" charset="-120"/>
              </a:rPr>
              <a:t>前六年所得稅申報資料</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0" lvl="0" indent="0" algn="just">
              <a:lnSpc>
                <a:spcPct val="80000"/>
              </a:lnSpc>
              <a:buSzPts val="1800"/>
              <a:buNone/>
            </a:pPr>
            <a:r>
              <a:rPr lang="en-US" altLang="zh-TW" b="1" dirty="0">
                <a:solidFill>
                  <a:srgbClr val="0070C0"/>
                </a:solidFill>
                <a:latin typeface="微軟正黑體" panose="020B0604030504040204" pitchFamily="34" charset="-120"/>
                <a:ea typeface="微軟正黑體" panose="020B0604030504040204" pitchFamily="34" charset="-120"/>
              </a:rPr>
              <a:t>4</a:t>
            </a:r>
            <a:r>
              <a:rPr lang="en-US" altLang="zh-TW" b="1" dirty="0" smtClean="0">
                <a:solidFill>
                  <a:srgbClr val="0070C0"/>
                </a:solidFill>
                <a:latin typeface="微軟正黑體" panose="020B0604030504040204" pitchFamily="34" charset="-120"/>
                <a:ea typeface="微軟正黑體" panose="020B0604030504040204" pitchFamily="34" charset="-120"/>
              </a:rPr>
              <a:t>.</a:t>
            </a:r>
            <a:r>
              <a:rPr lang="zh-TW" altLang="en-US" b="1" dirty="0" smtClean="0">
                <a:solidFill>
                  <a:srgbClr val="0070C0"/>
                </a:solidFill>
                <a:latin typeface="微軟正黑體" panose="020B0604030504040204" pitchFamily="34" charset="-120"/>
                <a:ea typeface="微軟正黑體" panose="020B0604030504040204" pitchFamily="34" charset="-120"/>
              </a:rPr>
              <a:t>國稅局內部資料檔案查</a:t>
            </a:r>
            <a:r>
              <a:rPr lang="zh-TW" altLang="en-US" b="1" dirty="0">
                <a:solidFill>
                  <a:srgbClr val="0070C0"/>
                </a:solidFill>
                <a:latin typeface="微軟正黑體" panose="020B0604030504040204" pitchFamily="34" charset="-120"/>
                <a:ea typeface="微軟正黑體" panose="020B0604030504040204" pitchFamily="34" charset="-120"/>
              </a:rPr>
              <a:t>詢</a:t>
            </a:r>
            <a:endParaRPr lang="zh-TW" altLang="zh-TW" sz="2400" dirty="0">
              <a:solidFill>
                <a:srgbClr val="FF0000"/>
              </a:solidFill>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smtClean="0">
              <a:latin typeface="微軟正黑體" panose="020B0604030504040204" pitchFamily="34" charset="-120"/>
              <a:ea typeface="微軟正黑體" panose="020B0604030504040204" pitchFamily="34" charset="-120"/>
            </a:endParaRPr>
          </a:p>
        </p:txBody>
      </p:sp>
      <p:sp>
        <p:nvSpPr>
          <p:cNvPr id="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48</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7" name="Text Box 1"/>
          <p:cNvSpPr txBox="1">
            <a:spLocks noChangeArrowheads="1"/>
          </p:cNvSpPr>
          <p:nvPr/>
        </p:nvSpPr>
        <p:spPr bwMode="auto">
          <a:xfrm>
            <a:off x="457200" y="274637"/>
            <a:ext cx="7931224" cy="818965"/>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lvl="0" algn="ct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en-US" sz="4000" b="1" dirty="0">
                <a:ln>
                  <a:solidFill>
                    <a:srgbClr val="FF0000"/>
                  </a:solidFill>
                </a:ln>
              </a:rPr>
              <a:t>叁、所得稅 </a:t>
            </a:r>
            <a:r>
              <a:rPr lang="en-US" altLang="zh-TW" sz="4000" b="1" dirty="0">
                <a:ln>
                  <a:solidFill>
                    <a:srgbClr val="FF0000"/>
                  </a:solidFill>
                </a:ln>
              </a:rPr>
              <a:t>(</a:t>
            </a:r>
            <a:r>
              <a:rPr lang="zh-TW" altLang="zh-TW" sz="4000" b="1" dirty="0">
                <a:ln>
                  <a:solidFill>
                    <a:srgbClr val="FF0000"/>
                  </a:solidFill>
                </a:ln>
              </a:rPr>
              <a:t>房地合一</a:t>
            </a:r>
            <a:r>
              <a:rPr lang="en-US" altLang="zh-TW" sz="4000" b="1" dirty="0">
                <a:ln>
                  <a:solidFill>
                    <a:srgbClr val="FF0000"/>
                  </a:solidFill>
                </a:ln>
              </a:rPr>
              <a:t>)</a:t>
            </a:r>
            <a:endParaRPr lang="zh-TW" altLang="en-US" sz="4000" b="1" dirty="0">
              <a:ln>
                <a:solidFill>
                  <a:srgbClr val="FF0000"/>
                </a:solidFill>
              </a:ln>
              <a:latin typeface="微軟正黑體" pitchFamily="32" charset="-120"/>
              <a:ea typeface="微軟正黑體" pitchFamily="32" charset="-120"/>
            </a:endParaRPr>
          </a:p>
        </p:txBody>
      </p:sp>
      <p:sp>
        <p:nvSpPr>
          <p:cNvPr id="8" name="矩形 7"/>
          <p:cNvSpPr/>
          <p:nvPr/>
        </p:nvSpPr>
        <p:spPr bwMode="auto">
          <a:xfrm>
            <a:off x="48007" y="109360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pPr>
            <a:endParaRPr lang="zh-TW" altLang="en-US" dirty="0" smtClean="0">
              <a:solidFill>
                <a:srgbClr val="FFFFFF"/>
              </a:solidFill>
              <a:latin typeface="Arial"/>
              <a:cs typeface="Arial"/>
            </a:endParaRPr>
          </a:p>
        </p:txBody>
      </p:sp>
    </p:spTree>
    <p:extLst>
      <p:ext uri="{BB962C8B-B14F-4D97-AF65-F5344CB8AC3E}">
        <p14:creationId xmlns:p14="http://schemas.microsoft.com/office/powerpoint/2010/main" val="5209481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9579" y="332656"/>
            <a:ext cx="5488256" cy="1108720"/>
          </a:xfrm>
        </p:spPr>
        <p:txBody>
          <a:bodyPr>
            <a:normAutofit fontScale="92500" lnSpcReduction="10000"/>
          </a:bodyPr>
          <a:lstStyle/>
          <a:p>
            <a:pPr marL="0" indent="0">
              <a:buNone/>
            </a:pPr>
            <a:r>
              <a:rPr lang="zh-TW" altLang="en-US" sz="3600" b="1" dirty="0" smtClean="0">
                <a:solidFill>
                  <a:srgbClr val="FF0000"/>
                </a:solidFill>
                <a:latin typeface="微軟正黑體" panose="020B0604030504040204" pitchFamily="34" charset="-120"/>
                <a:ea typeface="微軟正黑體" panose="020B0604030504040204" pitchFamily="34" charset="-120"/>
              </a:rPr>
              <a:t>五</a:t>
            </a:r>
            <a:r>
              <a:rPr lang="zh-TW" altLang="en-US" sz="3600" b="1" dirty="0">
                <a:solidFill>
                  <a:srgbClr val="FF0000"/>
                </a:solidFill>
                <a:latin typeface="微軟正黑體" panose="020B0604030504040204" pitchFamily="34" charset="-120"/>
                <a:ea typeface="微軟正黑體" panose="020B0604030504040204" pitchFamily="34" charset="-120"/>
              </a:rPr>
              <a:t>、</a:t>
            </a:r>
            <a:r>
              <a:rPr lang="zh-TW" altLang="en-US" sz="3600" b="1" dirty="0" smtClean="0">
                <a:solidFill>
                  <a:srgbClr val="FF0000"/>
                </a:solidFill>
                <a:latin typeface="微軟正黑體" panose="020B0604030504040204" pitchFamily="34" charset="-120"/>
                <a:ea typeface="微軟正黑體" panose="020B0604030504040204" pitchFamily="34" charset="-120"/>
              </a:rPr>
              <a:t>房地</a:t>
            </a:r>
            <a:r>
              <a:rPr lang="zh-TW" altLang="en-US" sz="3600" b="1" dirty="0">
                <a:solidFill>
                  <a:srgbClr val="FF0000"/>
                </a:solidFill>
                <a:latin typeface="微軟正黑體" panose="020B0604030504040204" pitchFamily="34" charset="-120"/>
                <a:ea typeface="微軟正黑體" panose="020B0604030504040204" pitchFamily="34" charset="-120"/>
              </a:rPr>
              <a:t>合一</a:t>
            </a:r>
            <a:r>
              <a:rPr lang="zh-TW" altLang="en-US" sz="3600" b="1" dirty="0" smtClean="0">
                <a:solidFill>
                  <a:srgbClr val="FF0000"/>
                </a:solidFill>
                <a:latin typeface="微軟正黑體" panose="020B0604030504040204" pitchFamily="34" charset="-120"/>
                <a:ea typeface="微軟正黑體" panose="020B0604030504040204" pitchFamily="34" charset="-120"/>
              </a:rPr>
              <a:t>所得稅</a:t>
            </a:r>
            <a:endParaRPr lang="en-US" altLang="zh-TW" sz="3600" b="1" dirty="0" smtClean="0">
              <a:solidFill>
                <a:srgbClr val="FF0000"/>
              </a:solidFill>
              <a:latin typeface="微軟正黑體" panose="020B0604030504040204" pitchFamily="34" charset="-120"/>
              <a:ea typeface="微軟正黑體" panose="020B0604030504040204" pitchFamily="34" charset="-120"/>
            </a:endParaRPr>
          </a:p>
          <a:p>
            <a:pPr marL="0" indent="0">
              <a:buNone/>
            </a:pPr>
            <a:r>
              <a:rPr lang="zh-TW" altLang="en-US" sz="3600" b="1" dirty="0" smtClean="0">
                <a:solidFill>
                  <a:srgbClr val="FF0000"/>
                </a:solidFill>
                <a:latin typeface="微軟正黑體" panose="020B0604030504040204" pitchFamily="34" charset="-120"/>
                <a:ea typeface="微軟正黑體" panose="020B0604030504040204" pitchFamily="34" charset="-120"/>
              </a:rPr>
              <a:t>       自</a:t>
            </a:r>
            <a:r>
              <a:rPr lang="zh-TW" altLang="en-US" sz="3600" b="1" dirty="0">
                <a:solidFill>
                  <a:srgbClr val="FF0000"/>
                </a:solidFill>
                <a:latin typeface="微軟正黑體" panose="020B0604030504040204" pitchFamily="34" charset="-120"/>
                <a:ea typeface="微軟正黑體" panose="020B0604030504040204" pitchFamily="34" charset="-120"/>
              </a:rPr>
              <a:t>住房地稅率案例</a:t>
            </a:r>
          </a:p>
          <a:p>
            <a:pPr marL="0" indent="0">
              <a:buNone/>
            </a:pPr>
            <a:endParaRPr lang="zh-TW" altLang="en-US" b="1" dirty="0">
              <a:latin typeface="微軟正黑體" panose="020B0604030504040204" pitchFamily="34" charset="-120"/>
              <a:ea typeface="微軟正黑體" panose="020B0604030504040204" pitchFamily="34" charset="-120"/>
            </a:endParaRPr>
          </a:p>
        </p:txBody>
      </p:sp>
      <p:sp>
        <p:nvSpPr>
          <p:cNvPr id="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49</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7" name="圓角矩形 6"/>
          <p:cNvSpPr/>
          <p:nvPr/>
        </p:nvSpPr>
        <p:spPr>
          <a:xfrm>
            <a:off x="227454" y="1571503"/>
            <a:ext cx="7680860" cy="4824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TW" altLang="en-US" sz="2000" b="1" dirty="0" smtClean="0">
                <a:solidFill>
                  <a:schemeClr val="tx1"/>
                </a:solidFill>
              </a:rPr>
              <a:t>       </a:t>
            </a:r>
            <a:r>
              <a:rPr lang="zh-TW" altLang="en-US" sz="2200" b="1" dirty="0" smtClean="0">
                <a:solidFill>
                  <a:schemeClr val="tx1"/>
                </a:solidFill>
                <a:latin typeface="微軟正黑體" panose="020B0604030504040204" pitchFamily="34" charset="-120"/>
                <a:ea typeface="微軟正黑體" panose="020B0604030504040204" pitchFamily="34" charset="-120"/>
              </a:rPr>
              <a:t>王先生</a:t>
            </a:r>
            <a:r>
              <a:rPr lang="en-US" altLang="zh-TW" sz="2200" b="1" dirty="0" smtClean="0">
                <a:solidFill>
                  <a:schemeClr val="tx1"/>
                </a:solidFill>
                <a:latin typeface="微軟正黑體" panose="020B0604030504040204" pitchFamily="34" charset="-120"/>
                <a:ea typeface="微軟正黑體" panose="020B0604030504040204" pitchFamily="34" charset="-120"/>
              </a:rPr>
              <a:t>105</a:t>
            </a:r>
            <a:r>
              <a:rPr lang="zh-TW" altLang="en-US" sz="2200" b="1" dirty="0" smtClean="0">
                <a:solidFill>
                  <a:schemeClr val="tx1"/>
                </a:solidFill>
                <a:latin typeface="微軟正黑體" panose="020B0604030504040204" pitchFamily="34" charset="-120"/>
                <a:ea typeface="微軟正黑體" panose="020B0604030504040204" pitchFamily="34" charset="-120"/>
              </a:rPr>
              <a:t>年</a:t>
            </a:r>
            <a:r>
              <a:rPr lang="en-US" altLang="zh-TW" sz="2200" b="1" dirty="0" smtClean="0">
                <a:solidFill>
                  <a:schemeClr val="tx1"/>
                </a:solidFill>
                <a:latin typeface="微軟正黑體" panose="020B0604030504040204" pitchFamily="34" charset="-120"/>
                <a:ea typeface="微軟正黑體" panose="020B0604030504040204" pitchFamily="34" charset="-120"/>
              </a:rPr>
              <a:t>3</a:t>
            </a:r>
            <a:r>
              <a:rPr lang="zh-TW" altLang="en-US" sz="2200" b="1" dirty="0" smtClean="0">
                <a:solidFill>
                  <a:schemeClr val="tx1"/>
                </a:solidFill>
                <a:latin typeface="微軟正黑體" panose="020B0604030504040204" pitchFamily="34" charset="-120"/>
                <a:ea typeface="微軟正黑體" panose="020B0604030504040204" pitchFamily="34" charset="-120"/>
              </a:rPr>
              <a:t>月</a:t>
            </a:r>
            <a:r>
              <a:rPr lang="en-US" altLang="zh-TW" sz="2200" b="1" dirty="0" smtClean="0">
                <a:solidFill>
                  <a:schemeClr val="tx1"/>
                </a:solidFill>
                <a:latin typeface="微軟正黑體" panose="020B0604030504040204" pitchFamily="34" charset="-120"/>
                <a:ea typeface="微軟正黑體" panose="020B0604030504040204" pitchFamily="34" charset="-120"/>
              </a:rPr>
              <a:t>1</a:t>
            </a:r>
            <a:r>
              <a:rPr lang="zh-TW" altLang="en-US" sz="2200" b="1" dirty="0" smtClean="0">
                <a:solidFill>
                  <a:schemeClr val="tx1"/>
                </a:solidFill>
                <a:latin typeface="微軟正黑體" panose="020B0604030504040204" pitchFamily="34" charset="-120"/>
                <a:ea typeface="微軟正黑體" panose="020B0604030504040204" pitchFamily="34" charset="-120"/>
              </a:rPr>
              <a:t>日購入桃園</a:t>
            </a:r>
            <a:r>
              <a:rPr lang="en-US" altLang="zh-TW" sz="2200" b="1" dirty="0" smtClean="0">
                <a:solidFill>
                  <a:schemeClr val="tx1"/>
                </a:solidFill>
                <a:latin typeface="微軟正黑體" panose="020B0604030504040204" pitchFamily="34" charset="-120"/>
                <a:ea typeface="微軟正黑體" panose="020B0604030504040204" pitchFamily="34" charset="-120"/>
              </a:rPr>
              <a:t>A</a:t>
            </a:r>
            <a:r>
              <a:rPr lang="zh-TW" altLang="en-US" sz="2200" b="1" dirty="0" smtClean="0">
                <a:solidFill>
                  <a:schemeClr val="tx1"/>
                </a:solidFill>
                <a:latin typeface="微軟正黑體" panose="020B0604030504040204" pitchFamily="34" charset="-120"/>
                <a:ea typeface="微軟正黑體" panose="020B0604030504040204" pitchFamily="34" charset="-120"/>
              </a:rPr>
              <a:t>自住房地，成本</a:t>
            </a:r>
            <a:r>
              <a:rPr lang="en-US" altLang="zh-TW" sz="2200" b="1" dirty="0" smtClean="0">
                <a:solidFill>
                  <a:schemeClr val="tx1"/>
                </a:solidFill>
                <a:latin typeface="微軟正黑體" panose="020B0604030504040204" pitchFamily="34" charset="-120"/>
                <a:ea typeface="微軟正黑體" panose="020B0604030504040204" pitchFamily="34" charset="-120"/>
              </a:rPr>
              <a:t>1,300</a:t>
            </a:r>
            <a:r>
              <a:rPr lang="zh-TW" altLang="en-US" sz="2200" b="1" dirty="0" smtClean="0">
                <a:solidFill>
                  <a:schemeClr val="tx1"/>
                </a:solidFill>
                <a:latin typeface="微軟正黑體" panose="020B0604030504040204" pitchFamily="34" charset="-120"/>
                <a:ea typeface="微軟正黑體" panose="020B0604030504040204" pitchFamily="34" charset="-120"/>
              </a:rPr>
              <a:t>萬元於</a:t>
            </a:r>
            <a:r>
              <a:rPr lang="en-US" altLang="zh-TW" sz="2200" b="1" dirty="0" smtClean="0">
                <a:solidFill>
                  <a:schemeClr val="tx1"/>
                </a:solidFill>
                <a:latin typeface="微軟正黑體" panose="020B0604030504040204" pitchFamily="34" charset="-120"/>
                <a:ea typeface="微軟正黑體" panose="020B0604030504040204" pitchFamily="34" charset="-120"/>
              </a:rPr>
              <a:t>111</a:t>
            </a:r>
            <a:r>
              <a:rPr lang="zh-TW" altLang="en-US" sz="2200" b="1" dirty="0" smtClean="0">
                <a:solidFill>
                  <a:schemeClr val="tx1"/>
                </a:solidFill>
                <a:latin typeface="微軟正黑體" panose="020B0604030504040204" pitchFamily="34" charset="-120"/>
                <a:ea typeface="微軟正黑體" panose="020B0604030504040204" pitchFamily="34" charset="-120"/>
              </a:rPr>
              <a:t>年</a:t>
            </a:r>
            <a:r>
              <a:rPr lang="en-US" altLang="zh-TW" sz="2200" b="1" dirty="0">
                <a:solidFill>
                  <a:schemeClr val="tx1"/>
                </a:solidFill>
                <a:latin typeface="微軟正黑體" panose="020B0604030504040204" pitchFamily="34" charset="-120"/>
                <a:ea typeface="微軟正黑體" panose="020B0604030504040204" pitchFamily="34" charset="-120"/>
              </a:rPr>
              <a:t>3</a:t>
            </a:r>
            <a:r>
              <a:rPr lang="zh-TW" altLang="en-US" sz="2200" b="1" dirty="0" smtClean="0">
                <a:solidFill>
                  <a:schemeClr val="tx1"/>
                </a:solidFill>
                <a:latin typeface="微軟正黑體" panose="020B0604030504040204" pitchFamily="34" charset="-120"/>
                <a:ea typeface="微軟正黑體" panose="020B0604030504040204" pitchFamily="34" charset="-120"/>
              </a:rPr>
              <a:t>月</a:t>
            </a:r>
            <a:r>
              <a:rPr lang="en-US" altLang="zh-TW" sz="2200" b="1" dirty="0" smtClean="0">
                <a:solidFill>
                  <a:schemeClr val="tx1"/>
                </a:solidFill>
                <a:latin typeface="微軟正黑體" panose="020B0604030504040204" pitchFamily="34" charset="-120"/>
                <a:ea typeface="微軟正黑體" panose="020B0604030504040204" pitchFamily="34" charset="-120"/>
              </a:rPr>
              <a:t>28</a:t>
            </a:r>
            <a:r>
              <a:rPr lang="zh-TW" altLang="en-US" sz="2200" b="1" dirty="0" smtClean="0">
                <a:solidFill>
                  <a:schemeClr val="tx1"/>
                </a:solidFill>
                <a:latin typeface="微軟正黑體" panose="020B0604030504040204" pitchFamily="34" charset="-120"/>
                <a:ea typeface="微軟正黑體" panose="020B0604030504040204" pitchFamily="34" charset="-120"/>
              </a:rPr>
              <a:t>日出售，售價</a:t>
            </a:r>
            <a:r>
              <a:rPr lang="en-US" altLang="zh-TW" sz="2200" b="1" dirty="0" smtClean="0">
                <a:solidFill>
                  <a:schemeClr val="tx1"/>
                </a:solidFill>
                <a:latin typeface="微軟正黑體" panose="020B0604030504040204" pitchFamily="34" charset="-120"/>
                <a:ea typeface="微軟正黑體" panose="020B0604030504040204" pitchFamily="34" charset="-120"/>
              </a:rPr>
              <a:t>2000</a:t>
            </a:r>
            <a:r>
              <a:rPr lang="zh-TW" altLang="en-US" sz="2200" b="1" dirty="0" smtClean="0">
                <a:solidFill>
                  <a:schemeClr val="tx1"/>
                </a:solidFill>
                <a:latin typeface="微軟正黑體" panose="020B0604030504040204" pitchFamily="34" charset="-120"/>
                <a:ea typeface="微軟正黑體" panose="020B0604030504040204" pitchFamily="34" charset="-120"/>
              </a:rPr>
              <a:t>萬元，取得、改良及移轉費用</a:t>
            </a:r>
            <a:r>
              <a:rPr lang="en-US" altLang="zh-TW" sz="2200" b="1" dirty="0" smtClean="0">
                <a:solidFill>
                  <a:schemeClr val="tx1"/>
                </a:solidFill>
                <a:latin typeface="微軟正黑體" panose="020B0604030504040204" pitchFamily="34" charset="-120"/>
                <a:ea typeface="微軟正黑體" panose="020B0604030504040204" pitchFamily="34" charset="-120"/>
              </a:rPr>
              <a:t>100</a:t>
            </a:r>
            <a:r>
              <a:rPr lang="zh-TW" altLang="en-US" sz="2200" b="1" dirty="0" smtClean="0">
                <a:solidFill>
                  <a:schemeClr val="tx1"/>
                </a:solidFill>
                <a:latin typeface="微軟正黑體" panose="020B0604030504040204" pitchFamily="34" charset="-120"/>
                <a:ea typeface="微軟正黑體" panose="020B0604030504040204" pitchFamily="34" charset="-120"/>
              </a:rPr>
              <a:t>萬元，土地漲價總數額</a:t>
            </a:r>
            <a:r>
              <a:rPr lang="en-US" altLang="zh-TW" sz="2200" b="1" dirty="0" smtClean="0">
                <a:solidFill>
                  <a:schemeClr val="tx1"/>
                </a:solidFill>
                <a:latin typeface="微軟正黑體" panose="020B0604030504040204" pitchFamily="34" charset="-120"/>
                <a:ea typeface="微軟正黑體" panose="020B0604030504040204" pitchFamily="34" charset="-120"/>
              </a:rPr>
              <a:t>100</a:t>
            </a:r>
            <a:r>
              <a:rPr lang="zh-TW" altLang="en-US" sz="2200" b="1" dirty="0" smtClean="0">
                <a:solidFill>
                  <a:schemeClr val="tx1"/>
                </a:solidFill>
                <a:latin typeface="微軟正黑體" panose="020B0604030504040204" pitchFamily="34" charset="-120"/>
                <a:ea typeface="微軟正黑體" panose="020B0604030504040204" pitchFamily="34" charset="-120"/>
              </a:rPr>
              <a:t>萬元，亦符合自住房地所得稅優惠條件，稅率</a:t>
            </a:r>
            <a:r>
              <a:rPr lang="en-US" altLang="zh-TW" sz="2200" b="1" dirty="0" smtClean="0">
                <a:solidFill>
                  <a:schemeClr val="tx1"/>
                </a:solidFill>
                <a:latin typeface="微軟正黑體" panose="020B0604030504040204" pitchFamily="34" charset="-120"/>
                <a:ea typeface="微軟正黑體" panose="020B0604030504040204" pitchFamily="34" charset="-120"/>
              </a:rPr>
              <a:t>10%</a:t>
            </a:r>
            <a:r>
              <a:rPr lang="zh-TW" altLang="en-US" sz="2200" b="1" dirty="0" smtClean="0">
                <a:solidFill>
                  <a:schemeClr val="tx1"/>
                </a:solidFill>
                <a:latin typeface="微軟正黑體" panose="020B0604030504040204" pitchFamily="34" charset="-120"/>
                <a:ea typeface="微軟正黑體" panose="020B0604030504040204" pitchFamily="34" charset="-120"/>
              </a:rPr>
              <a:t>，其應納稅額計算如下</a:t>
            </a:r>
            <a:r>
              <a:rPr lang="en-US" altLang="zh-TW" sz="2200" b="1" dirty="0" smtClean="0">
                <a:solidFill>
                  <a:schemeClr val="tx1"/>
                </a:solidFill>
                <a:latin typeface="微軟正黑體" panose="020B0604030504040204" pitchFamily="34" charset="-120"/>
                <a:ea typeface="微軟正黑體" panose="020B0604030504040204" pitchFamily="34" charset="-120"/>
              </a:rPr>
              <a:t>:</a:t>
            </a:r>
          </a:p>
          <a:p>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p>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p>
            <a:r>
              <a:rPr lang="zh-TW" altLang="en-US" sz="2200" dirty="0" smtClean="0">
                <a:solidFill>
                  <a:schemeClr val="tx1"/>
                </a:solidFill>
                <a:latin typeface="微軟正黑體" panose="020B0604030504040204" pitchFamily="34" charset="-120"/>
                <a:ea typeface="微軟正黑體" panose="020B0604030504040204" pitchFamily="34" charset="-120"/>
              </a:rPr>
              <a:t>  課稅所得額</a:t>
            </a:r>
            <a:r>
              <a:rPr lang="en-US" altLang="zh-TW" sz="2200" dirty="0" smtClean="0">
                <a:solidFill>
                  <a:schemeClr val="tx1"/>
                </a:solidFill>
                <a:latin typeface="微軟正黑體" panose="020B0604030504040204" pitchFamily="34" charset="-120"/>
                <a:ea typeface="微軟正黑體" panose="020B0604030504040204" pitchFamily="34" charset="-120"/>
              </a:rPr>
              <a:t>=2000</a:t>
            </a:r>
            <a:r>
              <a:rPr lang="zh-TW" altLang="en-US" sz="2200" dirty="0" smtClean="0">
                <a:solidFill>
                  <a:schemeClr val="tx1"/>
                </a:solidFill>
                <a:latin typeface="微軟正黑體" panose="020B0604030504040204" pitchFamily="34" charset="-120"/>
                <a:ea typeface="微軟正黑體" panose="020B0604030504040204" pitchFamily="34" charset="-120"/>
              </a:rPr>
              <a:t>萬元</a:t>
            </a:r>
            <a:r>
              <a:rPr lang="en-US" altLang="zh-TW" sz="2200" dirty="0" smtClean="0">
                <a:solidFill>
                  <a:schemeClr val="tx1"/>
                </a:solidFill>
                <a:latin typeface="微軟正黑體" panose="020B0604030504040204" pitchFamily="34" charset="-120"/>
                <a:ea typeface="微軟正黑體" panose="020B0604030504040204" pitchFamily="34" charset="-120"/>
              </a:rPr>
              <a:t>-1300</a:t>
            </a:r>
            <a:r>
              <a:rPr lang="zh-TW" altLang="en-US" sz="2200" dirty="0" smtClean="0">
                <a:solidFill>
                  <a:schemeClr val="tx1"/>
                </a:solidFill>
                <a:latin typeface="微軟正黑體" panose="020B0604030504040204" pitchFamily="34" charset="-120"/>
                <a:ea typeface="微軟正黑體" panose="020B0604030504040204" pitchFamily="34" charset="-120"/>
              </a:rPr>
              <a:t>萬元</a:t>
            </a:r>
            <a:r>
              <a:rPr lang="en-US" altLang="zh-TW" sz="2200" dirty="0" smtClean="0">
                <a:solidFill>
                  <a:schemeClr val="tx1"/>
                </a:solidFill>
                <a:latin typeface="微軟正黑體" panose="020B0604030504040204" pitchFamily="34" charset="-120"/>
                <a:ea typeface="微軟正黑體" panose="020B0604030504040204" pitchFamily="34" charset="-120"/>
              </a:rPr>
              <a:t>-100</a:t>
            </a:r>
            <a:r>
              <a:rPr lang="zh-TW" altLang="en-US" sz="2200" dirty="0" smtClean="0">
                <a:solidFill>
                  <a:schemeClr val="tx1"/>
                </a:solidFill>
                <a:latin typeface="微軟正黑體" panose="020B0604030504040204" pitchFamily="34" charset="-120"/>
                <a:ea typeface="微軟正黑體" panose="020B0604030504040204" pitchFamily="34" charset="-120"/>
              </a:rPr>
              <a:t>萬元</a:t>
            </a:r>
            <a:r>
              <a:rPr lang="en-US" altLang="zh-TW" sz="2200" dirty="0" smtClean="0">
                <a:solidFill>
                  <a:schemeClr val="tx1"/>
                </a:solidFill>
                <a:latin typeface="微軟正黑體" panose="020B0604030504040204" pitchFamily="34" charset="-120"/>
                <a:ea typeface="微軟正黑體" panose="020B0604030504040204" pitchFamily="34" charset="-120"/>
              </a:rPr>
              <a:t>-100</a:t>
            </a:r>
            <a:r>
              <a:rPr lang="zh-TW" altLang="en-US" sz="2200" dirty="0" smtClean="0">
                <a:solidFill>
                  <a:schemeClr val="tx1"/>
                </a:solidFill>
                <a:latin typeface="微軟正黑體" panose="020B0604030504040204" pitchFamily="34" charset="-120"/>
                <a:ea typeface="微軟正黑體" panose="020B0604030504040204" pitchFamily="34" charset="-120"/>
              </a:rPr>
              <a:t>萬元    </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r>
              <a:rPr lang="zh-TW" altLang="en-US" sz="2200" dirty="0">
                <a:solidFill>
                  <a:schemeClr val="tx1"/>
                </a:solidFill>
                <a:latin typeface="微軟正黑體" panose="020B0604030504040204" pitchFamily="34" charset="-120"/>
                <a:ea typeface="微軟正黑體" panose="020B0604030504040204" pitchFamily="34" charset="-120"/>
              </a:rPr>
              <a:t> </a:t>
            </a:r>
            <a:r>
              <a:rPr lang="zh-TW" altLang="en-US" sz="2200" dirty="0" smtClean="0">
                <a:solidFill>
                  <a:schemeClr val="tx1"/>
                </a:solidFill>
                <a:latin typeface="微軟正黑體" panose="020B0604030504040204" pitchFamily="34" charset="-120"/>
                <a:ea typeface="微軟正黑體" panose="020B0604030504040204" pitchFamily="34" charset="-120"/>
              </a:rPr>
              <a:t>  </a:t>
            </a:r>
            <a:r>
              <a:rPr lang="en-US" altLang="zh-TW" sz="2200" dirty="0" smtClean="0">
                <a:solidFill>
                  <a:schemeClr val="tx1"/>
                </a:solidFill>
                <a:latin typeface="微軟正黑體" panose="020B0604030504040204" pitchFamily="34" charset="-120"/>
                <a:ea typeface="微軟正黑體" panose="020B0604030504040204" pitchFamily="34" charset="-120"/>
              </a:rPr>
              <a:t>=500</a:t>
            </a:r>
            <a:r>
              <a:rPr lang="zh-TW" altLang="en-US" sz="2200" dirty="0" smtClean="0">
                <a:solidFill>
                  <a:schemeClr val="tx1"/>
                </a:solidFill>
                <a:latin typeface="微軟正黑體" panose="020B0604030504040204" pitchFamily="34" charset="-120"/>
                <a:ea typeface="微軟正黑體" panose="020B0604030504040204" pitchFamily="34" charset="-120"/>
              </a:rPr>
              <a:t>萬元 </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endParaRPr lang="en-US" altLang="zh-TW" sz="2200" dirty="0">
              <a:solidFill>
                <a:schemeClr val="tx1"/>
              </a:solidFill>
              <a:latin typeface="微軟正黑體" panose="020B0604030504040204" pitchFamily="34" charset="-120"/>
              <a:ea typeface="微軟正黑體" panose="020B0604030504040204" pitchFamily="34" charset="-120"/>
            </a:endParaRPr>
          </a:p>
          <a:p>
            <a:r>
              <a:rPr lang="zh-TW" altLang="en-US" sz="2200" dirty="0" smtClean="0">
                <a:solidFill>
                  <a:schemeClr val="tx1"/>
                </a:solidFill>
                <a:latin typeface="微軟正黑體" panose="020B0604030504040204" pitchFamily="34" charset="-120"/>
                <a:ea typeface="微軟正黑體" panose="020B0604030504040204" pitchFamily="34" charset="-120"/>
              </a:rPr>
              <a:t>  </a:t>
            </a:r>
            <a:r>
              <a:rPr lang="zh-TW" altLang="en-US" sz="2200" dirty="0" smtClean="0">
                <a:solidFill>
                  <a:srgbClr val="FF0000"/>
                </a:solidFill>
                <a:latin typeface="微軟正黑體" panose="020B0604030504040204" pitchFamily="34" charset="-120"/>
                <a:ea typeface="微軟正黑體" panose="020B0604030504040204" pitchFamily="34" charset="-120"/>
              </a:rPr>
              <a:t>應納</a:t>
            </a:r>
            <a:r>
              <a:rPr lang="zh-TW" altLang="en-US" sz="2200" dirty="0">
                <a:solidFill>
                  <a:srgbClr val="FF0000"/>
                </a:solidFill>
                <a:latin typeface="微軟正黑體" panose="020B0604030504040204" pitchFamily="34" charset="-120"/>
                <a:ea typeface="微軟正黑體" panose="020B0604030504040204" pitchFamily="34" charset="-120"/>
              </a:rPr>
              <a:t>稅</a:t>
            </a:r>
            <a:r>
              <a:rPr lang="zh-TW" altLang="en-US" sz="2200" dirty="0" smtClean="0">
                <a:solidFill>
                  <a:srgbClr val="FF0000"/>
                </a:solidFill>
                <a:latin typeface="微軟正黑體" panose="020B0604030504040204" pitchFamily="34" charset="-120"/>
                <a:ea typeface="微軟正黑體" panose="020B0604030504040204" pitchFamily="34" charset="-120"/>
              </a:rPr>
              <a:t>額</a:t>
            </a:r>
            <a:r>
              <a:rPr lang="en-US" altLang="zh-TW" sz="2200" dirty="0" smtClean="0">
                <a:solidFill>
                  <a:schemeClr val="tx1"/>
                </a:solidFill>
                <a:latin typeface="微軟正黑體" panose="020B0604030504040204" pitchFamily="34" charset="-120"/>
                <a:ea typeface="微軟正黑體" panose="020B0604030504040204" pitchFamily="34" charset="-120"/>
              </a:rPr>
              <a:t>=(500</a:t>
            </a:r>
            <a:r>
              <a:rPr lang="zh-TW" altLang="en-US" sz="2200" dirty="0" smtClean="0">
                <a:solidFill>
                  <a:schemeClr val="tx1"/>
                </a:solidFill>
                <a:latin typeface="微軟正黑體" panose="020B0604030504040204" pitchFamily="34" charset="-120"/>
                <a:ea typeface="微軟正黑體" panose="020B0604030504040204" pitchFamily="34" charset="-120"/>
              </a:rPr>
              <a:t>萬元</a:t>
            </a:r>
            <a:r>
              <a:rPr lang="en-US" altLang="zh-TW" sz="2200" dirty="0" smtClean="0">
                <a:solidFill>
                  <a:schemeClr val="tx1"/>
                </a:solidFill>
                <a:latin typeface="微軟正黑體" panose="020B0604030504040204" pitchFamily="34" charset="-120"/>
                <a:ea typeface="微軟正黑體" panose="020B0604030504040204" pitchFamily="34" charset="-120"/>
              </a:rPr>
              <a:t>-400</a:t>
            </a:r>
            <a:r>
              <a:rPr lang="zh-TW" altLang="en-US" sz="2200" dirty="0" smtClean="0">
                <a:solidFill>
                  <a:schemeClr val="tx1"/>
                </a:solidFill>
                <a:latin typeface="微軟正黑體" panose="020B0604030504040204" pitchFamily="34" charset="-120"/>
                <a:ea typeface="微軟正黑體" panose="020B0604030504040204" pitchFamily="34" charset="-120"/>
              </a:rPr>
              <a:t>萬元</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cs typeface="Arial Unicode MS"/>
              </a:rPr>
              <a:t>☓</a:t>
            </a:r>
            <a:r>
              <a:rPr lang="en-US" altLang="zh-TW" sz="2200" dirty="0" smtClean="0">
                <a:solidFill>
                  <a:schemeClr val="tx1"/>
                </a:solidFill>
                <a:latin typeface="微軟正黑體" panose="020B0604030504040204" pitchFamily="34" charset="-120"/>
                <a:ea typeface="微軟正黑體" panose="020B0604030504040204" pitchFamily="34" charset="-120"/>
                <a:cs typeface="Arial Unicode MS"/>
              </a:rPr>
              <a:t>10%</a:t>
            </a:r>
          </a:p>
          <a:p>
            <a:r>
              <a:rPr lang="zh-TW" altLang="en-US" sz="2200" dirty="0">
                <a:solidFill>
                  <a:schemeClr val="tx1"/>
                </a:solidFill>
                <a:latin typeface="微軟正黑體" panose="020B0604030504040204" pitchFamily="34" charset="-120"/>
                <a:ea typeface="微軟正黑體" panose="020B0604030504040204" pitchFamily="34" charset="-120"/>
                <a:cs typeface="Arial Unicode MS"/>
              </a:rPr>
              <a:t> </a:t>
            </a:r>
            <a:r>
              <a:rPr lang="zh-TW" altLang="en-US" sz="2200" dirty="0" smtClean="0">
                <a:solidFill>
                  <a:schemeClr val="tx1"/>
                </a:solidFill>
                <a:latin typeface="微軟正黑體" panose="020B0604030504040204" pitchFamily="34" charset="-120"/>
                <a:ea typeface="微軟正黑體" panose="020B0604030504040204" pitchFamily="34" charset="-120"/>
                <a:cs typeface="Arial Unicode MS"/>
              </a:rPr>
              <a:t>  </a:t>
            </a:r>
            <a:r>
              <a:rPr lang="en-US" altLang="zh-TW" sz="2200" dirty="0" smtClean="0">
                <a:solidFill>
                  <a:srgbClr val="FF0000"/>
                </a:solidFill>
                <a:latin typeface="微軟正黑體" panose="020B0604030504040204" pitchFamily="34" charset="-120"/>
                <a:ea typeface="微軟正黑體" panose="020B0604030504040204" pitchFamily="34" charset="-120"/>
                <a:cs typeface="Arial Unicode MS"/>
              </a:rPr>
              <a:t>=</a:t>
            </a:r>
            <a:r>
              <a:rPr lang="en-US" altLang="zh-TW" sz="2800" dirty="0" smtClean="0">
                <a:solidFill>
                  <a:srgbClr val="FF0000"/>
                </a:solidFill>
                <a:latin typeface="微軟正黑體" panose="020B0604030504040204" pitchFamily="34" charset="-120"/>
                <a:ea typeface="微軟正黑體" panose="020B0604030504040204" pitchFamily="34" charset="-120"/>
                <a:cs typeface="Arial Unicode MS"/>
              </a:rPr>
              <a:t>10</a:t>
            </a:r>
            <a:r>
              <a:rPr lang="zh-TW" altLang="en-US" sz="2800" dirty="0" smtClean="0">
                <a:solidFill>
                  <a:srgbClr val="FF0000"/>
                </a:solidFill>
                <a:latin typeface="微軟正黑體" panose="020B0604030504040204" pitchFamily="34" charset="-120"/>
                <a:ea typeface="微軟正黑體" panose="020B0604030504040204" pitchFamily="34" charset="-120"/>
                <a:cs typeface="Arial Unicode MS"/>
              </a:rPr>
              <a:t>萬元</a:t>
            </a:r>
            <a:endParaRPr lang="en-US" altLang="zh-TW" sz="2200" dirty="0" smtClean="0">
              <a:solidFill>
                <a:srgbClr val="FF0000"/>
              </a:solidFill>
              <a:latin typeface="微軟正黑體" panose="020B0604030504040204" pitchFamily="34" charset="-120"/>
              <a:ea typeface="微軟正黑體" panose="020B0604030504040204" pitchFamily="34" charset="-120"/>
              <a:cs typeface="Arial Unicode MS"/>
            </a:endParaRPr>
          </a:p>
          <a:p>
            <a:endParaRPr lang="zh-TW" altLang="en-US" sz="2000" dirty="0">
              <a:solidFill>
                <a:schemeClr val="tx1"/>
              </a:solidFill>
            </a:endParaRPr>
          </a:p>
        </p:txBody>
      </p:sp>
      <p:sp>
        <p:nvSpPr>
          <p:cNvPr id="9" name="橢圓形圖說文字 8"/>
          <p:cNvSpPr/>
          <p:nvPr/>
        </p:nvSpPr>
        <p:spPr>
          <a:xfrm rot="327795">
            <a:off x="5892633" y="33510"/>
            <a:ext cx="3176569" cy="1722814"/>
          </a:xfrm>
          <a:prstGeom prst="wedgeEllipse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solidFill>
                  <a:srgbClr val="C00000"/>
                </a:solidFill>
              </a:rPr>
              <a:t>若為</a:t>
            </a:r>
            <a:r>
              <a:rPr lang="zh-TW" altLang="en-US" b="1" u="sng" dirty="0" smtClean="0">
                <a:solidFill>
                  <a:srgbClr val="C00000"/>
                </a:solidFill>
              </a:rPr>
              <a:t>一般稅率</a:t>
            </a:r>
            <a:r>
              <a:rPr lang="zh-TW" altLang="en-US" dirty="0" smtClean="0">
                <a:solidFill>
                  <a:srgbClr val="C00000"/>
                </a:solidFill>
              </a:rPr>
              <a:t>，持有期間</a:t>
            </a:r>
            <a:r>
              <a:rPr lang="zh-TW" altLang="en-US" u="sng" dirty="0" smtClean="0">
                <a:solidFill>
                  <a:srgbClr val="C00000"/>
                </a:solidFill>
              </a:rPr>
              <a:t>超過</a:t>
            </a:r>
            <a:r>
              <a:rPr lang="en-US" altLang="zh-TW" u="sng" dirty="0" smtClean="0">
                <a:solidFill>
                  <a:srgbClr val="C00000"/>
                </a:solidFill>
              </a:rPr>
              <a:t>2</a:t>
            </a:r>
            <a:r>
              <a:rPr lang="zh-TW" altLang="en-US" u="sng" dirty="0" smtClean="0">
                <a:solidFill>
                  <a:srgbClr val="C00000"/>
                </a:solidFill>
              </a:rPr>
              <a:t>年</a:t>
            </a:r>
            <a:r>
              <a:rPr lang="en-US" altLang="zh-TW" u="sng" dirty="0">
                <a:solidFill>
                  <a:srgbClr val="C00000"/>
                </a:solidFill>
              </a:rPr>
              <a:t>10</a:t>
            </a:r>
            <a:r>
              <a:rPr lang="zh-TW" altLang="en-US" u="sng" dirty="0">
                <a:solidFill>
                  <a:srgbClr val="C00000"/>
                </a:solidFill>
              </a:rPr>
              <a:t>年</a:t>
            </a:r>
            <a:r>
              <a:rPr lang="zh-TW" altLang="en-US" u="sng" dirty="0" smtClean="0">
                <a:solidFill>
                  <a:srgbClr val="C00000"/>
                </a:solidFill>
              </a:rPr>
              <a:t>以內</a:t>
            </a:r>
            <a:r>
              <a:rPr lang="zh-TW" altLang="en-US" b="1" dirty="0" smtClean="0">
                <a:solidFill>
                  <a:srgbClr val="C00000"/>
                </a:solidFill>
              </a:rPr>
              <a:t>元</a:t>
            </a:r>
            <a:r>
              <a:rPr lang="zh-TW" altLang="en-US" dirty="0" smtClean="0">
                <a:solidFill>
                  <a:srgbClr val="C00000"/>
                </a:solidFill>
              </a:rPr>
              <a:t>，</a:t>
            </a:r>
            <a:r>
              <a:rPr lang="zh-TW" altLang="en-US" b="1" dirty="0" smtClean="0">
                <a:solidFill>
                  <a:srgbClr val="C00000"/>
                </a:solidFill>
              </a:rPr>
              <a:t>稅率為</a:t>
            </a:r>
            <a:r>
              <a:rPr lang="en-US" altLang="zh-TW" b="1" dirty="0" smtClean="0">
                <a:solidFill>
                  <a:srgbClr val="C00000"/>
                </a:solidFill>
              </a:rPr>
              <a:t>20%</a:t>
            </a:r>
            <a:r>
              <a:rPr lang="zh-TW" altLang="en-US" dirty="0">
                <a:solidFill>
                  <a:srgbClr val="C00000"/>
                </a:solidFill>
              </a:rPr>
              <a:t>，所得額</a:t>
            </a:r>
            <a:r>
              <a:rPr lang="en-US" altLang="zh-TW" b="1" dirty="0">
                <a:solidFill>
                  <a:srgbClr val="C00000"/>
                </a:solidFill>
              </a:rPr>
              <a:t>500</a:t>
            </a:r>
            <a:r>
              <a:rPr lang="zh-TW" altLang="en-US" b="1" dirty="0">
                <a:solidFill>
                  <a:srgbClr val="C00000"/>
                </a:solidFill>
              </a:rPr>
              <a:t>萬</a:t>
            </a:r>
            <a:r>
              <a:rPr lang="zh-TW" altLang="en-US" dirty="0" smtClean="0">
                <a:solidFill>
                  <a:srgbClr val="C00000"/>
                </a:solidFill>
              </a:rPr>
              <a:t>，其應納稅額為</a:t>
            </a:r>
            <a:r>
              <a:rPr lang="en-US" altLang="zh-TW" sz="2400" b="1" dirty="0" smtClean="0">
                <a:solidFill>
                  <a:srgbClr val="C00000"/>
                </a:solidFill>
              </a:rPr>
              <a:t>100</a:t>
            </a:r>
            <a:r>
              <a:rPr lang="zh-TW" altLang="en-US" b="1" dirty="0" smtClean="0">
                <a:solidFill>
                  <a:srgbClr val="C00000"/>
                </a:solidFill>
              </a:rPr>
              <a:t>萬元</a:t>
            </a:r>
            <a:r>
              <a:rPr lang="zh-TW" altLang="en-US" dirty="0" smtClean="0">
                <a:solidFill>
                  <a:srgbClr val="C00000"/>
                </a:solidFill>
              </a:rPr>
              <a:t>。</a:t>
            </a:r>
            <a:endParaRPr lang="zh-TW" altLang="en-US" dirty="0">
              <a:solidFill>
                <a:srgbClr val="C00000"/>
              </a:solidFill>
            </a:endParaRPr>
          </a:p>
        </p:txBody>
      </p:sp>
      <p:sp>
        <p:nvSpPr>
          <p:cNvPr id="14" name="爆炸 1 13"/>
          <p:cNvSpPr/>
          <p:nvPr/>
        </p:nvSpPr>
        <p:spPr>
          <a:xfrm rot="21118212">
            <a:off x="5714644" y="4525131"/>
            <a:ext cx="3009607" cy="2081545"/>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665 w 21465"/>
              <a:gd name="connsiteY0" fmla="*/ 5800 h 21600"/>
              <a:gd name="connsiteX1" fmla="*/ 14387 w 21465"/>
              <a:gd name="connsiteY1" fmla="*/ 0 h 21600"/>
              <a:gd name="connsiteX2" fmla="*/ 14020 w 21465"/>
              <a:gd name="connsiteY2" fmla="*/ 5325 h 21600"/>
              <a:gd name="connsiteX3" fmla="*/ 18245 w 21465"/>
              <a:gd name="connsiteY3" fmla="*/ 4457 h 21600"/>
              <a:gd name="connsiteX4" fmla="*/ 16567 w 21465"/>
              <a:gd name="connsiteY4" fmla="*/ 7315 h 21600"/>
              <a:gd name="connsiteX5" fmla="*/ 20962 w 21465"/>
              <a:gd name="connsiteY5" fmla="*/ 8137 h 21600"/>
              <a:gd name="connsiteX6" fmla="*/ 17472 w 21465"/>
              <a:gd name="connsiteY6" fmla="*/ 10475 h 21600"/>
              <a:gd name="connsiteX7" fmla="*/ 21465 w 21465"/>
              <a:gd name="connsiteY7" fmla="*/ 13290 h 21600"/>
              <a:gd name="connsiteX8" fmla="*/ 16702 w 21465"/>
              <a:gd name="connsiteY8" fmla="*/ 12942 h 21600"/>
              <a:gd name="connsiteX9" fmla="*/ 18010 w 21465"/>
              <a:gd name="connsiteY9" fmla="*/ 18095 h 21600"/>
              <a:gd name="connsiteX10" fmla="*/ 13885 w 21465"/>
              <a:gd name="connsiteY10" fmla="*/ 14457 h 21600"/>
              <a:gd name="connsiteX11" fmla="*/ 13112 w 21465"/>
              <a:gd name="connsiteY11" fmla="*/ 19737 h 21600"/>
              <a:gd name="connsiteX12" fmla="*/ 10397 w 21465"/>
              <a:gd name="connsiteY12" fmla="*/ 14935 h 21600"/>
              <a:gd name="connsiteX13" fmla="*/ 8350 w 21465"/>
              <a:gd name="connsiteY13" fmla="*/ 21600 h 21600"/>
              <a:gd name="connsiteX14" fmla="*/ 7580 w 21465"/>
              <a:gd name="connsiteY14" fmla="*/ 15627 h 21600"/>
              <a:gd name="connsiteX15" fmla="*/ 4627 w 21465"/>
              <a:gd name="connsiteY15" fmla="*/ 17617 h 21600"/>
              <a:gd name="connsiteX16" fmla="*/ 5532 w 21465"/>
              <a:gd name="connsiteY16" fmla="*/ 13937 h 21600"/>
              <a:gd name="connsiteX17" fmla="*/ 0 w 21465"/>
              <a:gd name="connsiteY17" fmla="*/ 14587 h 21600"/>
              <a:gd name="connsiteX18" fmla="*/ 3587 w 21465"/>
              <a:gd name="connsiteY18" fmla="*/ 11775 h 21600"/>
              <a:gd name="connsiteX19" fmla="*/ 1553 w 21465"/>
              <a:gd name="connsiteY19" fmla="*/ 9140 h 21600"/>
              <a:gd name="connsiteX20" fmla="*/ 4492 w 21465"/>
              <a:gd name="connsiteY20" fmla="*/ 7617 h 21600"/>
              <a:gd name="connsiteX21" fmla="*/ 235 w 21465"/>
              <a:gd name="connsiteY21" fmla="*/ 2295 h 21600"/>
              <a:gd name="connsiteX22" fmla="*/ 7177 w 21465"/>
              <a:gd name="connsiteY22" fmla="*/ 6320 h 21600"/>
              <a:gd name="connsiteX23" fmla="*/ 8217 w 21465"/>
              <a:gd name="connsiteY23" fmla="*/ 2295 h 21600"/>
              <a:gd name="connsiteX24" fmla="*/ 10665 w 21465"/>
              <a:gd name="connsiteY24" fmla="*/ 5800 h 21600"/>
              <a:gd name="connsiteX0" fmla="*/ 10665 w 21465"/>
              <a:gd name="connsiteY0" fmla="*/ 5800 h 21600"/>
              <a:gd name="connsiteX1" fmla="*/ 14387 w 21465"/>
              <a:gd name="connsiteY1" fmla="*/ 0 h 21600"/>
              <a:gd name="connsiteX2" fmla="*/ 14020 w 21465"/>
              <a:gd name="connsiteY2" fmla="*/ 5325 h 21600"/>
              <a:gd name="connsiteX3" fmla="*/ 18245 w 21465"/>
              <a:gd name="connsiteY3" fmla="*/ 4457 h 21600"/>
              <a:gd name="connsiteX4" fmla="*/ 16567 w 21465"/>
              <a:gd name="connsiteY4" fmla="*/ 7315 h 21600"/>
              <a:gd name="connsiteX5" fmla="*/ 20962 w 21465"/>
              <a:gd name="connsiteY5" fmla="*/ 8137 h 21600"/>
              <a:gd name="connsiteX6" fmla="*/ 17472 w 21465"/>
              <a:gd name="connsiteY6" fmla="*/ 10475 h 21600"/>
              <a:gd name="connsiteX7" fmla="*/ 21465 w 21465"/>
              <a:gd name="connsiteY7" fmla="*/ 13290 h 21600"/>
              <a:gd name="connsiteX8" fmla="*/ 16702 w 21465"/>
              <a:gd name="connsiteY8" fmla="*/ 12942 h 21600"/>
              <a:gd name="connsiteX9" fmla="*/ 18010 w 21465"/>
              <a:gd name="connsiteY9" fmla="*/ 18095 h 21600"/>
              <a:gd name="connsiteX10" fmla="*/ 13885 w 21465"/>
              <a:gd name="connsiteY10" fmla="*/ 14457 h 21600"/>
              <a:gd name="connsiteX11" fmla="*/ 13112 w 21465"/>
              <a:gd name="connsiteY11" fmla="*/ 19737 h 21600"/>
              <a:gd name="connsiteX12" fmla="*/ 10397 w 21465"/>
              <a:gd name="connsiteY12" fmla="*/ 14935 h 21600"/>
              <a:gd name="connsiteX13" fmla="*/ 8350 w 21465"/>
              <a:gd name="connsiteY13" fmla="*/ 21600 h 21600"/>
              <a:gd name="connsiteX14" fmla="*/ 7580 w 21465"/>
              <a:gd name="connsiteY14" fmla="*/ 15627 h 21600"/>
              <a:gd name="connsiteX15" fmla="*/ 4627 w 21465"/>
              <a:gd name="connsiteY15" fmla="*/ 17617 h 21600"/>
              <a:gd name="connsiteX16" fmla="*/ 5532 w 21465"/>
              <a:gd name="connsiteY16" fmla="*/ 13937 h 21600"/>
              <a:gd name="connsiteX17" fmla="*/ 0 w 21465"/>
              <a:gd name="connsiteY17" fmla="*/ 14587 h 21600"/>
              <a:gd name="connsiteX18" fmla="*/ 3587 w 21465"/>
              <a:gd name="connsiteY18" fmla="*/ 11775 h 21600"/>
              <a:gd name="connsiteX19" fmla="*/ 1553 w 21465"/>
              <a:gd name="connsiteY19" fmla="*/ 9140 h 21600"/>
              <a:gd name="connsiteX20" fmla="*/ 4492 w 21465"/>
              <a:gd name="connsiteY20" fmla="*/ 7617 h 21600"/>
              <a:gd name="connsiteX21" fmla="*/ 4071 w 21465"/>
              <a:gd name="connsiteY21" fmla="*/ 4750 h 21600"/>
              <a:gd name="connsiteX22" fmla="*/ 7177 w 21465"/>
              <a:gd name="connsiteY22" fmla="*/ 6320 h 21600"/>
              <a:gd name="connsiteX23" fmla="*/ 8217 w 21465"/>
              <a:gd name="connsiteY23" fmla="*/ 2295 h 21600"/>
              <a:gd name="connsiteX24" fmla="*/ 10665 w 21465"/>
              <a:gd name="connsiteY24" fmla="*/ 5800 h 21600"/>
              <a:gd name="connsiteX0" fmla="*/ 9112 w 19912"/>
              <a:gd name="connsiteY0" fmla="*/ 5800 h 21600"/>
              <a:gd name="connsiteX1" fmla="*/ 12834 w 19912"/>
              <a:gd name="connsiteY1" fmla="*/ 0 h 21600"/>
              <a:gd name="connsiteX2" fmla="*/ 12467 w 19912"/>
              <a:gd name="connsiteY2" fmla="*/ 5325 h 21600"/>
              <a:gd name="connsiteX3" fmla="*/ 16692 w 19912"/>
              <a:gd name="connsiteY3" fmla="*/ 4457 h 21600"/>
              <a:gd name="connsiteX4" fmla="*/ 15014 w 19912"/>
              <a:gd name="connsiteY4" fmla="*/ 7315 h 21600"/>
              <a:gd name="connsiteX5" fmla="*/ 19409 w 19912"/>
              <a:gd name="connsiteY5" fmla="*/ 8137 h 21600"/>
              <a:gd name="connsiteX6" fmla="*/ 15919 w 19912"/>
              <a:gd name="connsiteY6" fmla="*/ 10475 h 21600"/>
              <a:gd name="connsiteX7" fmla="*/ 19912 w 19912"/>
              <a:gd name="connsiteY7" fmla="*/ 13290 h 21600"/>
              <a:gd name="connsiteX8" fmla="*/ 15149 w 19912"/>
              <a:gd name="connsiteY8" fmla="*/ 12942 h 21600"/>
              <a:gd name="connsiteX9" fmla="*/ 16457 w 19912"/>
              <a:gd name="connsiteY9" fmla="*/ 18095 h 21600"/>
              <a:gd name="connsiteX10" fmla="*/ 12332 w 19912"/>
              <a:gd name="connsiteY10" fmla="*/ 14457 h 21600"/>
              <a:gd name="connsiteX11" fmla="*/ 11559 w 19912"/>
              <a:gd name="connsiteY11" fmla="*/ 19737 h 21600"/>
              <a:gd name="connsiteX12" fmla="*/ 8844 w 19912"/>
              <a:gd name="connsiteY12" fmla="*/ 14935 h 21600"/>
              <a:gd name="connsiteX13" fmla="*/ 6797 w 19912"/>
              <a:gd name="connsiteY13" fmla="*/ 21600 h 21600"/>
              <a:gd name="connsiteX14" fmla="*/ 6027 w 19912"/>
              <a:gd name="connsiteY14" fmla="*/ 15627 h 21600"/>
              <a:gd name="connsiteX15" fmla="*/ 3074 w 19912"/>
              <a:gd name="connsiteY15" fmla="*/ 17617 h 21600"/>
              <a:gd name="connsiteX16" fmla="*/ 3979 w 19912"/>
              <a:gd name="connsiteY16" fmla="*/ 13937 h 21600"/>
              <a:gd name="connsiteX17" fmla="*/ 1803 w 19912"/>
              <a:gd name="connsiteY17" fmla="*/ 14363 h 21600"/>
              <a:gd name="connsiteX18" fmla="*/ 2034 w 19912"/>
              <a:gd name="connsiteY18" fmla="*/ 11775 h 21600"/>
              <a:gd name="connsiteX19" fmla="*/ 0 w 19912"/>
              <a:gd name="connsiteY19" fmla="*/ 9140 h 21600"/>
              <a:gd name="connsiteX20" fmla="*/ 2939 w 19912"/>
              <a:gd name="connsiteY20" fmla="*/ 7617 h 21600"/>
              <a:gd name="connsiteX21" fmla="*/ 2518 w 19912"/>
              <a:gd name="connsiteY21" fmla="*/ 4750 h 21600"/>
              <a:gd name="connsiteX22" fmla="*/ 5624 w 19912"/>
              <a:gd name="connsiteY22" fmla="*/ 6320 h 21600"/>
              <a:gd name="connsiteX23" fmla="*/ 6664 w 19912"/>
              <a:gd name="connsiteY23" fmla="*/ 2295 h 21600"/>
              <a:gd name="connsiteX24" fmla="*/ 9112 w 19912"/>
              <a:gd name="connsiteY24" fmla="*/ 5800 h 21600"/>
              <a:gd name="connsiteX0" fmla="*/ 9112 w 19912"/>
              <a:gd name="connsiteY0" fmla="*/ 5800 h 21600"/>
              <a:gd name="connsiteX1" fmla="*/ 12834 w 19912"/>
              <a:gd name="connsiteY1" fmla="*/ 0 h 21600"/>
              <a:gd name="connsiteX2" fmla="*/ 12467 w 19912"/>
              <a:gd name="connsiteY2" fmla="*/ 5325 h 21600"/>
              <a:gd name="connsiteX3" fmla="*/ 16692 w 19912"/>
              <a:gd name="connsiteY3" fmla="*/ 4457 h 21600"/>
              <a:gd name="connsiteX4" fmla="*/ 15014 w 19912"/>
              <a:gd name="connsiteY4" fmla="*/ 7315 h 21600"/>
              <a:gd name="connsiteX5" fmla="*/ 19409 w 19912"/>
              <a:gd name="connsiteY5" fmla="*/ 8137 h 21600"/>
              <a:gd name="connsiteX6" fmla="*/ 15919 w 19912"/>
              <a:gd name="connsiteY6" fmla="*/ 10475 h 21600"/>
              <a:gd name="connsiteX7" fmla="*/ 19912 w 19912"/>
              <a:gd name="connsiteY7" fmla="*/ 13290 h 21600"/>
              <a:gd name="connsiteX8" fmla="*/ 15149 w 19912"/>
              <a:gd name="connsiteY8" fmla="*/ 12942 h 21600"/>
              <a:gd name="connsiteX9" fmla="*/ 16457 w 19912"/>
              <a:gd name="connsiteY9" fmla="*/ 18095 h 21600"/>
              <a:gd name="connsiteX10" fmla="*/ 12332 w 19912"/>
              <a:gd name="connsiteY10" fmla="*/ 14457 h 21600"/>
              <a:gd name="connsiteX11" fmla="*/ 11559 w 19912"/>
              <a:gd name="connsiteY11" fmla="*/ 19737 h 21600"/>
              <a:gd name="connsiteX12" fmla="*/ 8844 w 19912"/>
              <a:gd name="connsiteY12" fmla="*/ 14935 h 21600"/>
              <a:gd name="connsiteX13" fmla="*/ 6797 w 19912"/>
              <a:gd name="connsiteY13" fmla="*/ 21600 h 21600"/>
              <a:gd name="connsiteX14" fmla="*/ 6027 w 19912"/>
              <a:gd name="connsiteY14" fmla="*/ 15627 h 21600"/>
              <a:gd name="connsiteX15" fmla="*/ 4205 w 19912"/>
              <a:gd name="connsiteY15" fmla="*/ 17804 h 21600"/>
              <a:gd name="connsiteX16" fmla="*/ 3979 w 19912"/>
              <a:gd name="connsiteY16" fmla="*/ 13937 h 21600"/>
              <a:gd name="connsiteX17" fmla="*/ 1803 w 19912"/>
              <a:gd name="connsiteY17" fmla="*/ 14363 h 21600"/>
              <a:gd name="connsiteX18" fmla="*/ 2034 w 19912"/>
              <a:gd name="connsiteY18" fmla="*/ 11775 h 21600"/>
              <a:gd name="connsiteX19" fmla="*/ 0 w 19912"/>
              <a:gd name="connsiteY19" fmla="*/ 9140 h 21600"/>
              <a:gd name="connsiteX20" fmla="*/ 2939 w 19912"/>
              <a:gd name="connsiteY20" fmla="*/ 7617 h 21600"/>
              <a:gd name="connsiteX21" fmla="*/ 2518 w 19912"/>
              <a:gd name="connsiteY21" fmla="*/ 4750 h 21600"/>
              <a:gd name="connsiteX22" fmla="*/ 5624 w 19912"/>
              <a:gd name="connsiteY22" fmla="*/ 6320 h 21600"/>
              <a:gd name="connsiteX23" fmla="*/ 6664 w 19912"/>
              <a:gd name="connsiteY23" fmla="*/ 2295 h 21600"/>
              <a:gd name="connsiteX24" fmla="*/ 9112 w 19912"/>
              <a:gd name="connsiteY24" fmla="*/ 5800 h 21600"/>
              <a:gd name="connsiteX0" fmla="*/ 9175 w 19975"/>
              <a:gd name="connsiteY0" fmla="*/ 5800 h 21600"/>
              <a:gd name="connsiteX1" fmla="*/ 12897 w 19975"/>
              <a:gd name="connsiteY1" fmla="*/ 0 h 21600"/>
              <a:gd name="connsiteX2" fmla="*/ 12530 w 19975"/>
              <a:gd name="connsiteY2" fmla="*/ 5325 h 21600"/>
              <a:gd name="connsiteX3" fmla="*/ 16755 w 19975"/>
              <a:gd name="connsiteY3" fmla="*/ 4457 h 21600"/>
              <a:gd name="connsiteX4" fmla="*/ 15077 w 19975"/>
              <a:gd name="connsiteY4" fmla="*/ 7315 h 21600"/>
              <a:gd name="connsiteX5" fmla="*/ 19472 w 19975"/>
              <a:gd name="connsiteY5" fmla="*/ 8137 h 21600"/>
              <a:gd name="connsiteX6" fmla="*/ 15982 w 19975"/>
              <a:gd name="connsiteY6" fmla="*/ 10475 h 21600"/>
              <a:gd name="connsiteX7" fmla="*/ 19975 w 19975"/>
              <a:gd name="connsiteY7" fmla="*/ 13290 h 21600"/>
              <a:gd name="connsiteX8" fmla="*/ 15212 w 19975"/>
              <a:gd name="connsiteY8" fmla="*/ 12942 h 21600"/>
              <a:gd name="connsiteX9" fmla="*/ 16520 w 19975"/>
              <a:gd name="connsiteY9" fmla="*/ 18095 h 21600"/>
              <a:gd name="connsiteX10" fmla="*/ 12395 w 19975"/>
              <a:gd name="connsiteY10" fmla="*/ 14457 h 21600"/>
              <a:gd name="connsiteX11" fmla="*/ 11622 w 19975"/>
              <a:gd name="connsiteY11" fmla="*/ 19737 h 21600"/>
              <a:gd name="connsiteX12" fmla="*/ 8907 w 19975"/>
              <a:gd name="connsiteY12" fmla="*/ 14935 h 21600"/>
              <a:gd name="connsiteX13" fmla="*/ 6860 w 19975"/>
              <a:gd name="connsiteY13" fmla="*/ 21600 h 21600"/>
              <a:gd name="connsiteX14" fmla="*/ 6090 w 19975"/>
              <a:gd name="connsiteY14" fmla="*/ 15627 h 21600"/>
              <a:gd name="connsiteX15" fmla="*/ 4268 w 19975"/>
              <a:gd name="connsiteY15" fmla="*/ 17804 h 21600"/>
              <a:gd name="connsiteX16" fmla="*/ 4042 w 19975"/>
              <a:gd name="connsiteY16" fmla="*/ 13937 h 21600"/>
              <a:gd name="connsiteX17" fmla="*/ 0 w 19975"/>
              <a:gd name="connsiteY17" fmla="*/ 15390 h 21600"/>
              <a:gd name="connsiteX18" fmla="*/ 2097 w 19975"/>
              <a:gd name="connsiteY18" fmla="*/ 11775 h 21600"/>
              <a:gd name="connsiteX19" fmla="*/ 63 w 19975"/>
              <a:gd name="connsiteY19" fmla="*/ 9140 h 21600"/>
              <a:gd name="connsiteX20" fmla="*/ 3002 w 19975"/>
              <a:gd name="connsiteY20" fmla="*/ 7617 h 21600"/>
              <a:gd name="connsiteX21" fmla="*/ 2581 w 19975"/>
              <a:gd name="connsiteY21" fmla="*/ 4750 h 21600"/>
              <a:gd name="connsiteX22" fmla="*/ 5687 w 19975"/>
              <a:gd name="connsiteY22" fmla="*/ 6320 h 21600"/>
              <a:gd name="connsiteX23" fmla="*/ 6727 w 19975"/>
              <a:gd name="connsiteY23" fmla="*/ 2295 h 21600"/>
              <a:gd name="connsiteX24" fmla="*/ 9175 w 19975"/>
              <a:gd name="connsiteY24" fmla="*/ 5800 h 21600"/>
              <a:gd name="connsiteX0" fmla="*/ 9175 w 19975"/>
              <a:gd name="connsiteY0" fmla="*/ 5800 h 21600"/>
              <a:gd name="connsiteX1" fmla="*/ 12897 w 19975"/>
              <a:gd name="connsiteY1" fmla="*/ 0 h 21600"/>
              <a:gd name="connsiteX2" fmla="*/ 12530 w 19975"/>
              <a:gd name="connsiteY2" fmla="*/ 5325 h 21600"/>
              <a:gd name="connsiteX3" fmla="*/ 16755 w 19975"/>
              <a:gd name="connsiteY3" fmla="*/ 4457 h 21600"/>
              <a:gd name="connsiteX4" fmla="*/ 15077 w 19975"/>
              <a:gd name="connsiteY4" fmla="*/ 7315 h 21600"/>
              <a:gd name="connsiteX5" fmla="*/ 19472 w 19975"/>
              <a:gd name="connsiteY5" fmla="*/ 8137 h 21600"/>
              <a:gd name="connsiteX6" fmla="*/ 15982 w 19975"/>
              <a:gd name="connsiteY6" fmla="*/ 10475 h 21600"/>
              <a:gd name="connsiteX7" fmla="*/ 19975 w 19975"/>
              <a:gd name="connsiteY7" fmla="*/ 13290 h 21600"/>
              <a:gd name="connsiteX8" fmla="*/ 15212 w 19975"/>
              <a:gd name="connsiteY8" fmla="*/ 12942 h 21600"/>
              <a:gd name="connsiteX9" fmla="*/ 16520 w 19975"/>
              <a:gd name="connsiteY9" fmla="*/ 18095 h 21600"/>
              <a:gd name="connsiteX10" fmla="*/ 12395 w 19975"/>
              <a:gd name="connsiteY10" fmla="*/ 14457 h 21600"/>
              <a:gd name="connsiteX11" fmla="*/ 11622 w 19975"/>
              <a:gd name="connsiteY11" fmla="*/ 19737 h 21600"/>
              <a:gd name="connsiteX12" fmla="*/ 8907 w 19975"/>
              <a:gd name="connsiteY12" fmla="*/ 14935 h 21600"/>
              <a:gd name="connsiteX13" fmla="*/ 6860 w 19975"/>
              <a:gd name="connsiteY13" fmla="*/ 21600 h 21600"/>
              <a:gd name="connsiteX14" fmla="*/ 6090 w 19975"/>
              <a:gd name="connsiteY14" fmla="*/ 15627 h 21600"/>
              <a:gd name="connsiteX15" fmla="*/ 3869 w 19975"/>
              <a:gd name="connsiteY15" fmla="*/ 16501 h 21600"/>
              <a:gd name="connsiteX16" fmla="*/ 4042 w 19975"/>
              <a:gd name="connsiteY16" fmla="*/ 13937 h 21600"/>
              <a:gd name="connsiteX17" fmla="*/ 0 w 19975"/>
              <a:gd name="connsiteY17" fmla="*/ 15390 h 21600"/>
              <a:gd name="connsiteX18" fmla="*/ 2097 w 19975"/>
              <a:gd name="connsiteY18" fmla="*/ 11775 h 21600"/>
              <a:gd name="connsiteX19" fmla="*/ 63 w 19975"/>
              <a:gd name="connsiteY19" fmla="*/ 9140 h 21600"/>
              <a:gd name="connsiteX20" fmla="*/ 3002 w 19975"/>
              <a:gd name="connsiteY20" fmla="*/ 7617 h 21600"/>
              <a:gd name="connsiteX21" fmla="*/ 2581 w 19975"/>
              <a:gd name="connsiteY21" fmla="*/ 4750 h 21600"/>
              <a:gd name="connsiteX22" fmla="*/ 5687 w 19975"/>
              <a:gd name="connsiteY22" fmla="*/ 6320 h 21600"/>
              <a:gd name="connsiteX23" fmla="*/ 6727 w 19975"/>
              <a:gd name="connsiteY23" fmla="*/ 2295 h 21600"/>
              <a:gd name="connsiteX24" fmla="*/ 9175 w 19975"/>
              <a:gd name="connsiteY24" fmla="*/ 5800 h 21600"/>
              <a:gd name="connsiteX0" fmla="*/ 9286 w 20086"/>
              <a:gd name="connsiteY0" fmla="*/ 5800 h 21600"/>
              <a:gd name="connsiteX1" fmla="*/ 13008 w 20086"/>
              <a:gd name="connsiteY1" fmla="*/ 0 h 21600"/>
              <a:gd name="connsiteX2" fmla="*/ 12641 w 20086"/>
              <a:gd name="connsiteY2" fmla="*/ 5325 h 21600"/>
              <a:gd name="connsiteX3" fmla="*/ 16866 w 20086"/>
              <a:gd name="connsiteY3" fmla="*/ 4457 h 21600"/>
              <a:gd name="connsiteX4" fmla="*/ 15188 w 20086"/>
              <a:gd name="connsiteY4" fmla="*/ 7315 h 21600"/>
              <a:gd name="connsiteX5" fmla="*/ 19583 w 20086"/>
              <a:gd name="connsiteY5" fmla="*/ 8137 h 21600"/>
              <a:gd name="connsiteX6" fmla="*/ 16093 w 20086"/>
              <a:gd name="connsiteY6" fmla="*/ 10475 h 21600"/>
              <a:gd name="connsiteX7" fmla="*/ 20086 w 20086"/>
              <a:gd name="connsiteY7" fmla="*/ 13290 h 21600"/>
              <a:gd name="connsiteX8" fmla="*/ 15323 w 20086"/>
              <a:gd name="connsiteY8" fmla="*/ 12942 h 21600"/>
              <a:gd name="connsiteX9" fmla="*/ 16631 w 20086"/>
              <a:gd name="connsiteY9" fmla="*/ 18095 h 21600"/>
              <a:gd name="connsiteX10" fmla="*/ 12506 w 20086"/>
              <a:gd name="connsiteY10" fmla="*/ 14457 h 21600"/>
              <a:gd name="connsiteX11" fmla="*/ 11733 w 20086"/>
              <a:gd name="connsiteY11" fmla="*/ 19737 h 21600"/>
              <a:gd name="connsiteX12" fmla="*/ 9018 w 20086"/>
              <a:gd name="connsiteY12" fmla="*/ 14935 h 21600"/>
              <a:gd name="connsiteX13" fmla="*/ 6971 w 20086"/>
              <a:gd name="connsiteY13" fmla="*/ 21600 h 21600"/>
              <a:gd name="connsiteX14" fmla="*/ 6201 w 20086"/>
              <a:gd name="connsiteY14" fmla="*/ 15627 h 21600"/>
              <a:gd name="connsiteX15" fmla="*/ 3980 w 20086"/>
              <a:gd name="connsiteY15" fmla="*/ 16501 h 21600"/>
              <a:gd name="connsiteX16" fmla="*/ 4153 w 20086"/>
              <a:gd name="connsiteY16" fmla="*/ 13937 h 21600"/>
              <a:gd name="connsiteX17" fmla="*/ 111 w 20086"/>
              <a:gd name="connsiteY17" fmla="*/ 15390 h 21600"/>
              <a:gd name="connsiteX18" fmla="*/ 2208 w 20086"/>
              <a:gd name="connsiteY18" fmla="*/ 11775 h 21600"/>
              <a:gd name="connsiteX19" fmla="*/ 0 w 20086"/>
              <a:gd name="connsiteY19" fmla="*/ 10594 h 21600"/>
              <a:gd name="connsiteX20" fmla="*/ 3113 w 20086"/>
              <a:gd name="connsiteY20" fmla="*/ 7617 h 21600"/>
              <a:gd name="connsiteX21" fmla="*/ 2692 w 20086"/>
              <a:gd name="connsiteY21" fmla="*/ 4750 h 21600"/>
              <a:gd name="connsiteX22" fmla="*/ 5798 w 20086"/>
              <a:gd name="connsiteY22" fmla="*/ 6320 h 21600"/>
              <a:gd name="connsiteX23" fmla="*/ 6838 w 20086"/>
              <a:gd name="connsiteY23" fmla="*/ 2295 h 21600"/>
              <a:gd name="connsiteX24" fmla="*/ 9286 w 20086"/>
              <a:gd name="connsiteY24" fmla="*/ 5800 h 21600"/>
              <a:gd name="connsiteX0" fmla="*/ 9298 w 20098"/>
              <a:gd name="connsiteY0" fmla="*/ 5800 h 21600"/>
              <a:gd name="connsiteX1" fmla="*/ 13020 w 20098"/>
              <a:gd name="connsiteY1" fmla="*/ 0 h 21600"/>
              <a:gd name="connsiteX2" fmla="*/ 12653 w 20098"/>
              <a:gd name="connsiteY2" fmla="*/ 5325 h 21600"/>
              <a:gd name="connsiteX3" fmla="*/ 16878 w 20098"/>
              <a:gd name="connsiteY3" fmla="*/ 4457 h 21600"/>
              <a:gd name="connsiteX4" fmla="*/ 15200 w 20098"/>
              <a:gd name="connsiteY4" fmla="*/ 7315 h 21600"/>
              <a:gd name="connsiteX5" fmla="*/ 19595 w 20098"/>
              <a:gd name="connsiteY5" fmla="*/ 8137 h 21600"/>
              <a:gd name="connsiteX6" fmla="*/ 16105 w 20098"/>
              <a:gd name="connsiteY6" fmla="*/ 10475 h 21600"/>
              <a:gd name="connsiteX7" fmla="*/ 20098 w 20098"/>
              <a:gd name="connsiteY7" fmla="*/ 13290 h 21600"/>
              <a:gd name="connsiteX8" fmla="*/ 15335 w 20098"/>
              <a:gd name="connsiteY8" fmla="*/ 12942 h 21600"/>
              <a:gd name="connsiteX9" fmla="*/ 16643 w 20098"/>
              <a:gd name="connsiteY9" fmla="*/ 18095 h 21600"/>
              <a:gd name="connsiteX10" fmla="*/ 12518 w 20098"/>
              <a:gd name="connsiteY10" fmla="*/ 14457 h 21600"/>
              <a:gd name="connsiteX11" fmla="*/ 11745 w 20098"/>
              <a:gd name="connsiteY11" fmla="*/ 19737 h 21600"/>
              <a:gd name="connsiteX12" fmla="*/ 9030 w 20098"/>
              <a:gd name="connsiteY12" fmla="*/ 14935 h 21600"/>
              <a:gd name="connsiteX13" fmla="*/ 6983 w 20098"/>
              <a:gd name="connsiteY13" fmla="*/ 21600 h 21600"/>
              <a:gd name="connsiteX14" fmla="*/ 6213 w 20098"/>
              <a:gd name="connsiteY14" fmla="*/ 15627 h 21600"/>
              <a:gd name="connsiteX15" fmla="*/ 3992 w 20098"/>
              <a:gd name="connsiteY15" fmla="*/ 16501 h 21600"/>
              <a:gd name="connsiteX16" fmla="*/ 4165 w 20098"/>
              <a:gd name="connsiteY16" fmla="*/ 13937 h 21600"/>
              <a:gd name="connsiteX17" fmla="*/ 123 w 20098"/>
              <a:gd name="connsiteY17" fmla="*/ 15390 h 21600"/>
              <a:gd name="connsiteX18" fmla="*/ 2220 w 20098"/>
              <a:gd name="connsiteY18" fmla="*/ 11775 h 21600"/>
              <a:gd name="connsiteX19" fmla="*/ 0 w 20098"/>
              <a:gd name="connsiteY19" fmla="*/ 9028 h 21600"/>
              <a:gd name="connsiteX20" fmla="*/ 3125 w 20098"/>
              <a:gd name="connsiteY20" fmla="*/ 7617 h 21600"/>
              <a:gd name="connsiteX21" fmla="*/ 2704 w 20098"/>
              <a:gd name="connsiteY21" fmla="*/ 4750 h 21600"/>
              <a:gd name="connsiteX22" fmla="*/ 5810 w 20098"/>
              <a:gd name="connsiteY22" fmla="*/ 6320 h 21600"/>
              <a:gd name="connsiteX23" fmla="*/ 6850 w 20098"/>
              <a:gd name="connsiteY23" fmla="*/ 2295 h 21600"/>
              <a:gd name="connsiteX24" fmla="*/ 9298 w 20098"/>
              <a:gd name="connsiteY24" fmla="*/ 5800 h 21600"/>
              <a:gd name="connsiteX0" fmla="*/ 9298 w 20098"/>
              <a:gd name="connsiteY0" fmla="*/ 3898 h 19698"/>
              <a:gd name="connsiteX1" fmla="*/ 12326 w 20098"/>
              <a:gd name="connsiteY1" fmla="*/ 0 h 19698"/>
              <a:gd name="connsiteX2" fmla="*/ 12653 w 20098"/>
              <a:gd name="connsiteY2" fmla="*/ 3423 h 19698"/>
              <a:gd name="connsiteX3" fmla="*/ 16878 w 20098"/>
              <a:gd name="connsiteY3" fmla="*/ 2555 h 19698"/>
              <a:gd name="connsiteX4" fmla="*/ 15200 w 20098"/>
              <a:gd name="connsiteY4" fmla="*/ 5413 h 19698"/>
              <a:gd name="connsiteX5" fmla="*/ 19595 w 20098"/>
              <a:gd name="connsiteY5" fmla="*/ 6235 h 19698"/>
              <a:gd name="connsiteX6" fmla="*/ 16105 w 20098"/>
              <a:gd name="connsiteY6" fmla="*/ 8573 h 19698"/>
              <a:gd name="connsiteX7" fmla="*/ 20098 w 20098"/>
              <a:gd name="connsiteY7" fmla="*/ 11388 h 19698"/>
              <a:gd name="connsiteX8" fmla="*/ 15335 w 20098"/>
              <a:gd name="connsiteY8" fmla="*/ 11040 h 19698"/>
              <a:gd name="connsiteX9" fmla="*/ 16643 w 20098"/>
              <a:gd name="connsiteY9" fmla="*/ 16193 h 19698"/>
              <a:gd name="connsiteX10" fmla="*/ 12518 w 20098"/>
              <a:gd name="connsiteY10" fmla="*/ 12555 h 19698"/>
              <a:gd name="connsiteX11" fmla="*/ 11745 w 20098"/>
              <a:gd name="connsiteY11" fmla="*/ 17835 h 19698"/>
              <a:gd name="connsiteX12" fmla="*/ 9030 w 20098"/>
              <a:gd name="connsiteY12" fmla="*/ 13033 h 19698"/>
              <a:gd name="connsiteX13" fmla="*/ 6983 w 20098"/>
              <a:gd name="connsiteY13" fmla="*/ 19698 h 19698"/>
              <a:gd name="connsiteX14" fmla="*/ 6213 w 20098"/>
              <a:gd name="connsiteY14" fmla="*/ 13725 h 19698"/>
              <a:gd name="connsiteX15" fmla="*/ 3992 w 20098"/>
              <a:gd name="connsiteY15" fmla="*/ 14599 h 19698"/>
              <a:gd name="connsiteX16" fmla="*/ 4165 w 20098"/>
              <a:gd name="connsiteY16" fmla="*/ 12035 h 19698"/>
              <a:gd name="connsiteX17" fmla="*/ 123 w 20098"/>
              <a:gd name="connsiteY17" fmla="*/ 13488 h 19698"/>
              <a:gd name="connsiteX18" fmla="*/ 2220 w 20098"/>
              <a:gd name="connsiteY18" fmla="*/ 9873 h 19698"/>
              <a:gd name="connsiteX19" fmla="*/ 0 w 20098"/>
              <a:gd name="connsiteY19" fmla="*/ 7126 h 19698"/>
              <a:gd name="connsiteX20" fmla="*/ 3125 w 20098"/>
              <a:gd name="connsiteY20" fmla="*/ 5715 h 19698"/>
              <a:gd name="connsiteX21" fmla="*/ 2704 w 20098"/>
              <a:gd name="connsiteY21" fmla="*/ 2848 h 19698"/>
              <a:gd name="connsiteX22" fmla="*/ 5810 w 20098"/>
              <a:gd name="connsiteY22" fmla="*/ 4418 h 19698"/>
              <a:gd name="connsiteX23" fmla="*/ 6850 w 20098"/>
              <a:gd name="connsiteY23" fmla="*/ 393 h 19698"/>
              <a:gd name="connsiteX24" fmla="*/ 9298 w 20098"/>
              <a:gd name="connsiteY24" fmla="*/ 3898 h 19698"/>
              <a:gd name="connsiteX0" fmla="*/ 9298 w 20098"/>
              <a:gd name="connsiteY0" fmla="*/ 3898 h 18239"/>
              <a:gd name="connsiteX1" fmla="*/ 12326 w 20098"/>
              <a:gd name="connsiteY1" fmla="*/ 0 h 18239"/>
              <a:gd name="connsiteX2" fmla="*/ 12653 w 20098"/>
              <a:gd name="connsiteY2" fmla="*/ 3423 h 18239"/>
              <a:gd name="connsiteX3" fmla="*/ 16878 w 20098"/>
              <a:gd name="connsiteY3" fmla="*/ 2555 h 18239"/>
              <a:gd name="connsiteX4" fmla="*/ 15200 w 20098"/>
              <a:gd name="connsiteY4" fmla="*/ 5413 h 18239"/>
              <a:gd name="connsiteX5" fmla="*/ 19595 w 20098"/>
              <a:gd name="connsiteY5" fmla="*/ 6235 h 18239"/>
              <a:gd name="connsiteX6" fmla="*/ 16105 w 20098"/>
              <a:gd name="connsiteY6" fmla="*/ 8573 h 18239"/>
              <a:gd name="connsiteX7" fmla="*/ 20098 w 20098"/>
              <a:gd name="connsiteY7" fmla="*/ 11388 h 18239"/>
              <a:gd name="connsiteX8" fmla="*/ 15335 w 20098"/>
              <a:gd name="connsiteY8" fmla="*/ 11040 h 18239"/>
              <a:gd name="connsiteX9" fmla="*/ 16643 w 20098"/>
              <a:gd name="connsiteY9" fmla="*/ 16193 h 18239"/>
              <a:gd name="connsiteX10" fmla="*/ 12518 w 20098"/>
              <a:gd name="connsiteY10" fmla="*/ 12555 h 18239"/>
              <a:gd name="connsiteX11" fmla="*/ 11745 w 20098"/>
              <a:gd name="connsiteY11" fmla="*/ 17835 h 18239"/>
              <a:gd name="connsiteX12" fmla="*/ 9030 w 20098"/>
              <a:gd name="connsiteY12" fmla="*/ 13033 h 18239"/>
              <a:gd name="connsiteX13" fmla="*/ 7094 w 20098"/>
              <a:gd name="connsiteY13" fmla="*/ 18239 h 18239"/>
              <a:gd name="connsiteX14" fmla="*/ 6213 w 20098"/>
              <a:gd name="connsiteY14" fmla="*/ 13725 h 18239"/>
              <a:gd name="connsiteX15" fmla="*/ 3992 w 20098"/>
              <a:gd name="connsiteY15" fmla="*/ 14599 h 18239"/>
              <a:gd name="connsiteX16" fmla="*/ 4165 w 20098"/>
              <a:gd name="connsiteY16" fmla="*/ 12035 h 18239"/>
              <a:gd name="connsiteX17" fmla="*/ 123 w 20098"/>
              <a:gd name="connsiteY17" fmla="*/ 13488 h 18239"/>
              <a:gd name="connsiteX18" fmla="*/ 2220 w 20098"/>
              <a:gd name="connsiteY18" fmla="*/ 9873 h 18239"/>
              <a:gd name="connsiteX19" fmla="*/ 0 w 20098"/>
              <a:gd name="connsiteY19" fmla="*/ 7126 h 18239"/>
              <a:gd name="connsiteX20" fmla="*/ 3125 w 20098"/>
              <a:gd name="connsiteY20" fmla="*/ 5715 h 18239"/>
              <a:gd name="connsiteX21" fmla="*/ 2704 w 20098"/>
              <a:gd name="connsiteY21" fmla="*/ 2848 h 18239"/>
              <a:gd name="connsiteX22" fmla="*/ 5810 w 20098"/>
              <a:gd name="connsiteY22" fmla="*/ 4418 h 18239"/>
              <a:gd name="connsiteX23" fmla="*/ 6850 w 20098"/>
              <a:gd name="connsiteY23" fmla="*/ 393 h 18239"/>
              <a:gd name="connsiteX24" fmla="*/ 9298 w 20098"/>
              <a:gd name="connsiteY24" fmla="*/ 3898 h 18239"/>
              <a:gd name="connsiteX0" fmla="*/ 9298 w 19595"/>
              <a:gd name="connsiteY0" fmla="*/ 3898 h 18239"/>
              <a:gd name="connsiteX1" fmla="*/ 12326 w 19595"/>
              <a:gd name="connsiteY1" fmla="*/ 0 h 18239"/>
              <a:gd name="connsiteX2" fmla="*/ 12653 w 19595"/>
              <a:gd name="connsiteY2" fmla="*/ 3423 h 18239"/>
              <a:gd name="connsiteX3" fmla="*/ 16878 w 19595"/>
              <a:gd name="connsiteY3" fmla="*/ 2555 h 18239"/>
              <a:gd name="connsiteX4" fmla="*/ 15200 w 19595"/>
              <a:gd name="connsiteY4" fmla="*/ 5413 h 18239"/>
              <a:gd name="connsiteX5" fmla="*/ 19595 w 19595"/>
              <a:gd name="connsiteY5" fmla="*/ 6235 h 18239"/>
              <a:gd name="connsiteX6" fmla="*/ 16105 w 19595"/>
              <a:gd name="connsiteY6" fmla="*/ 8573 h 18239"/>
              <a:gd name="connsiteX7" fmla="*/ 18277 w 19595"/>
              <a:gd name="connsiteY7" fmla="*/ 11049 h 18239"/>
              <a:gd name="connsiteX8" fmla="*/ 15335 w 19595"/>
              <a:gd name="connsiteY8" fmla="*/ 11040 h 18239"/>
              <a:gd name="connsiteX9" fmla="*/ 16643 w 19595"/>
              <a:gd name="connsiteY9" fmla="*/ 16193 h 18239"/>
              <a:gd name="connsiteX10" fmla="*/ 12518 w 19595"/>
              <a:gd name="connsiteY10" fmla="*/ 12555 h 18239"/>
              <a:gd name="connsiteX11" fmla="*/ 11745 w 19595"/>
              <a:gd name="connsiteY11" fmla="*/ 17835 h 18239"/>
              <a:gd name="connsiteX12" fmla="*/ 9030 w 19595"/>
              <a:gd name="connsiteY12" fmla="*/ 13033 h 18239"/>
              <a:gd name="connsiteX13" fmla="*/ 7094 w 19595"/>
              <a:gd name="connsiteY13" fmla="*/ 18239 h 18239"/>
              <a:gd name="connsiteX14" fmla="*/ 6213 w 19595"/>
              <a:gd name="connsiteY14" fmla="*/ 13725 h 18239"/>
              <a:gd name="connsiteX15" fmla="*/ 3992 w 19595"/>
              <a:gd name="connsiteY15" fmla="*/ 14599 h 18239"/>
              <a:gd name="connsiteX16" fmla="*/ 4165 w 19595"/>
              <a:gd name="connsiteY16" fmla="*/ 12035 h 18239"/>
              <a:gd name="connsiteX17" fmla="*/ 123 w 19595"/>
              <a:gd name="connsiteY17" fmla="*/ 13488 h 18239"/>
              <a:gd name="connsiteX18" fmla="*/ 2220 w 19595"/>
              <a:gd name="connsiteY18" fmla="*/ 9873 h 18239"/>
              <a:gd name="connsiteX19" fmla="*/ 0 w 19595"/>
              <a:gd name="connsiteY19" fmla="*/ 7126 h 18239"/>
              <a:gd name="connsiteX20" fmla="*/ 3125 w 19595"/>
              <a:gd name="connsiteY20" fmla="*/ 5715 h 18239"/>
              <a:gd name="connsiteX21" fmla="*/ 2704 w 19595"/>
              <a:gd name="connsiteY21" fmla="*/ 2848 h 18239"/>
              <a:gd name="connsiteX22" fmla="*/ 5810 w 19595"/>
              <a:gd name="connsiteY22" fmla="*/ 4418 h 18239"/>
              <a:gd name="connsiteX23" fmla="*/ 6850 w 19595"/>
              <a:gd name="connsiteY23" fmla="*/ 393 h 18239"/>
              <a:gd name="connsiteX24" fmla="*/ 9298 w 1959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6878 w 18445"/>
              <a:gd name="connsiteY3" fmla="*/ 2555 h 18239"/>
              <a:gd name="connsiteX4" fmla="*/ 15200 w 18445"/>
              <a:gd name="connsiteY4" fmla="*/ 5413 h 18239"/>
              <a:gd name="connsiteX5" fmla="*/ 18445 w 18445"/>
              <a:gd name="connsiteY5" fmla="*/ 6633 h 18239"/>
              <a:gd name="connsiteX6" fmla="*/ 16105 w 18445"/>
              <a:gd name="connsiteY6" fmla="*/ 8573 h 18239"/>
              <a:gd name="connsiteX7" fmla="*/ 18277 w 18445"/>
              <a:gd name="connsiteY7" fmla="*/ 11049 h 18239"/>
              <a:gd name="connsiteX8" fmla="*/ 15335 w 18445"/>
              <a:gd name="connsiteY8" fmla="*/ 11040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3125 w 18445"/>
              <a:gd name="connsiteY20" fmla="*/ 571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5200 w 18445"/>
              <a:gd name="connsiteY4" fmla="*/ 5413 h 18239"/>
              <a:gd name="connsiteX5" fmla="*/ 18445 w 18445"/>
              <a:gd name="connsiteY5" fmla="*/ 6633 h 18239"/>
              <a:gd name="connsiteX6" fmla="*/ 16105 w 18445"/>
              <a:gd name="connsiteY6" fmla="*/ 8573 h 18239"/>
              <a:gd name="connsiteX7" fmla="*/ 18277 w 18445"/>
              <a:gd name="connsiteY7" fmla="*/ 11049 h 18239"/>
              <a:gd name="connsiteX8" fmla="*/ 15335 w 18445"/>
              <a:gd name="connsiteY8" fmla="*/ 11040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3125 w 18445"/>
              <a:gd name="connsiteY20" fmla="*/ 571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3722 w 18445"/>
              <a:gd name="connsiteY4" fmla="*/ 6177 h 18239"/>
              <a:gd name="connsiteX5" fmla="*/ 18445 w 18445"/>
              <a:gd name="connsiteY5" fmla="*/ 6633 h 18239"/>
              <a:gd name="connsiteX6" fmla="*/ 16105 w 18445"/>
              <a:gd name="connsiteY6" fmla="*/ 8573 h 18239"/>
              <a:gd name="connsiteX7" fmla="*/ 18277 w 18445"/>
              <a:gd name="connsiteY7" fmla="*/ 11049 h 18239"/>
              <a:gd name="connsiteX8" fmla="*/ 15335 w 18445"/>
              <a:gd name="connsiteY8" fmla="*/ 11040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3125 w 18445"/>
              <a:gd name="connsiteY20" fmla="*/ 571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3722 w 18445"/>
              <a:gd name="connsiteY4" fmla="*/ 6177 h 18239"/>
              <a:gd name="connsiteX5" fmla="*/ 18445 w 18445"/>
              <a:gd name="connsiteY5" fmla="*/ 6633 h 18239"/>
              <a:gd name="connsiteX6" fmla="*/ 14076 w 18445"/>
              <a:gd name="connsiteY6" fmla="*/ 8804 h 18239"/>
              <a:gd name="connsiteX7" fmla="*/ 18277 w 18445"/>
              <a:gd name="connsiteY7" fmla="*/ 11049 h 18239"/>
              <a:gd name="connsiteX8" fmla="*/ 15335 w 18445"/>
              <a:gd name="connsiteY8" fmla="*/ 11040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3125 w 18445"/>
              <a:gd name="connsiteY20" fmla="*/ 571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3722 w 18445"/>
              <a:gd name="connsiteY4" fmla="*/ 6177 h 18239"/>
              <a:gd name="connsiteX5" fmla="*/ 18445 w 18445"/>
              <a:gd name="connsiteY5" fmla="*/ 6633 h 18239"/>
              <a:gd name="connsiteX6" fmla="*/ 14076 w 18445"/>
              <a:gd name="connsiteY6" fmla="*/ 8804 h 18239"/>
              <a:gd name="connsiteX7" fmla="*/ 18277 w 18445"/>
              <a:gd name="connsiteY7" fmla="*/ 11049 h 18239"/>
              <a:gd name="connsiteX8" fmla="*/ 13823 w 18445"/>
              <a:gd name="connsiteY8" fmla="*/ 10921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3125 w 18445"/>
              <a:gd name="connsiteY20" fmla="*/ 571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3722 w 18445"/>
              <a:gd name="connsiteY4" fmla="*/ 6177 h 18239"/>
              <a:gd name="connsiteX5" fmla="*/ 18445 w 18445"/>
              <a:gd name="connsiteY5" fmla="*/ 6633 h 18239"/>
              <a:gd name="connsiteX6" fmla="*/ 14076 w 18445"/>
              <a:gd name="connsiteY6" fmla="*/ 8804 h 18239"/>
              <a:gd name="connsiteX7" fmla="*/ 18277 w 18445"/>
              <a:gd name="connsiteY7" fmla="*/ 11049 h 18239"/>
              <a:gd name="connsiteX8" fmla="*/ 13823 w 18445"/>
              <a:gd name="connsiteY8" fmla="*/ 10921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2220 w 18445"/>
              <a:gd name="connsiteY18" fmla="*/ 9873 h 18239"/>
              <a:gd name="connsiteX19" fmla="*/ 0 w 18445"/>
              <a:gd name="connsiteY19" fmla="*/ 7126 h 18239"/>
              <a:gd name="connsiteX20" fmla="*/ 4542 w 18445"/>
              <a:gd name="connsiteY20" fmla="*/ 680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 name="connsiteX0" fmla="*/ 9298 w 18445"/>
              <a:gd name="connsiteY0" fmla="*/ 3898 h 18239"/>
              <a:gd name="connsiteX1" fmla="*/ 12326 w 18445"/>
              <a:gd name="connsiteY1" fmla="*/ 0 h 18239"/>
              <a:gd name="connsiteX2" fmla="*/ 12653 w 18445"/>
              <a:gd name="connsiteY2" fmla="*/ 3423 h 18239"/>
              <a:gd name="connsiteX3" fmla="*/ 15781 w 18445"/>
              <a:gd name="connsiteY3" fmla="*/ 3251 h 18239"/>
              <a:gd name="connsiteX4" fmla="*/ 13722 w 18445"/>
              <a:gd name="connsiteY4" fmla="*/ 6177 h 18239"/>
              <a:gd name="connsiteX5" fmla="*/ 18445 w 18445"/>
              <a:gd name="connsiteY5" fmla="*/ 6633 h 18239"/>
              <a:gd name="connsiteX6" fmla="*/ 14076 w 18445"/>
              <a:gd name="connsiteY6" fmla="*/ 8804 h 18239"/>
              <a:gd name="connsiteX7" fmla="*/ 18277 w 18445"/>
              <a:gd name="connsiteY7" fmla="*/ 11049 h 18239"/>
              <a:gd name="connsiteX8" fmla="*/ 13823 w 18445"/>
              <a:gd name="connsiteY8" fmla="*/ 10921 h 18239"/>
              <a:gd name="connsiteX9" fmla="*/ 16643 w 18445"/>
              <a:gd name="connsiteY9" fmla="*/ 16193 h 18239"/>
              <a:gd name="connsiteX10" fmla="*/ 12518 w 18445"/>
              <a:gd name="connsiteY10" fmla="*/ 12555 h 18239"/>
              <a:gd name="connsiteX11" fmla="*/ 11745 w 18445"/>
              <a:gd name="connsiteY11" fmla="*/ 17835 h 18239"/>
              <a:gd name="connsiteX12" fmla="*/ 9030 w 18445"/>
              <a:gd name="connsiteY12" fmla="*/ 13033 h 18239"/>
              <a:gd name="connsiteX13" fmla="*/ 7094 w 18445"/>
              <a:gd name="connsiteY13" fmla="*/ 18239 h 18239"/>
              <a:gd name="connsiteX14" fmla="*/ 6213 w 18445"/>
              <a:gd name="connsiteY14" fmla="*/ 13725 h 18239"/>
              <a:gd name="connsiteX15" fmla="*/ 3992 w 18445"/>
              <a:gd name="connsiteY15" fmla="*/ 14599 h 18239"/>
              <a:gd name="connsiteX16" fmla="*/ 4165 w 18445"/>
              <a:gd name="connsiteY16" fmla="*/ 12035 h 18239"/>
              <a:gd name="connsiteX17" fmla="*/ 123 w 18445"/>
              <a:gd name="connsiteY17" fmla="*/ 13488 h 18239"/>
              <a:gd name="connsiteX18" fmla="*/ 3997 w 18445"/>
              <a:gd name="connsiteY18" fmla="*/ 9622 h 18239"/>
              <a:gd name="connsiteX19" fmla="*/ 0 w 18445"/>
              <a:gd name="connsiteY19" fmla="*/ 7126 h 18239"/>
              <a:gd name="connsiteX20" fmla="*/ 4542 w 18445"/>
              <a:gd name="connsiteY20" fmla="*/ 6805 h 18239"/>
              <a:gd name="connsiteX21" fmla="*/ 2704 w 18445"/>
              <a:gd name="connsiteY21" fmla="*/ 2848 h 18239"/>
              <a:gd name="connsiteX22" fmla="*/ 5810 w 18445"/>
              <a:gd name="connsiteY22" fmla="*/ 4418 h 18239"/>
              <a:gd name="connsiteX23" fmla="*/ 6850 w 18445"/>
              <a:gd name="connsiteY23" fmla="*/ 393 h 18239"/>
              <a:gd name="connsiteX24" fmla="*/ 9298 w 18445"/>
              <a:gd name="connsiteY24" fmla="*/ 3898 h 1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5" h="18239">
                <a:moveTo>
                  <a:pt x="9298" y="3898"/>
                </a:moveTo>
                <a:lnTo>
                  <a:pt x="12326" y="0"/>
                </a:lnTo>
                <a:cubicBezTo>
                  <a:pt x="12204" y="1775"/>
                  <a:pt x="12775" y="1648"/>
                  <a:pt x="12653" y="3423"/>
                </a:cubicBezTo>
                <a:lnTo>
                  <a:pt x="15781" y="3251"/>
                </a:lnTo>
                <a:lnTo>
                  <a:pt x="13722" y="6177"/>
                </a:lnTo>
                <a:lnTo>
                  <a:pt x="18445" y="6633"/>
                </a:lnTo>
                <a:lnTo>
                  <a:pt x="14076" y="8804"/>
                </a:lnTo>
                <a:lnTo>
                  <a:pt x="18277" y="11049"/>
                </a:lnTo>
                <a:lnTo>
                  <a:pt x="13823" y="10921"/>
                </a:lnTo>
                <a:lnTo>
                  <a:pt x="16643" y="16193"/>
                </a:lnTo>
                <a:lnTo>
                  <a:pt x="12518" y="12555"/>
                </a:lnTo>
                <a:lnTo>
                  <a:pt x="11745" y="17835"/>
                </a:lnTo>
                <a:lnTo>
                  <a:pt x="9030" y="13033"/>
                </a:lnTo>
                <a:lnTo>
                  <a:pt x="7094" y="18239"/>
                </a:lnTo>
                <a:cubicBezTo>
                  <a:pt x="6837" y="16248"/>
                  <a:pt x="6470" y="15716"/>
                  <a:pt x="6213" y="13725"/>
                </a:cubicBezTo>
                <a:lnTo>
                  <a:pt x="3992" y="14599"/>
                </a:lnTo>
                <a:cubicBezTo>
                  <a:pt x="3917" y="13310"/>
                  <a:pt x="4240" y="13324"/>
                  <a:pt x="4165" y="12035"/>
                </a:cubicBezTo>
                <a:lnTo>
                  <a:pt x="123" y="13488"/>
                </a:lnTo>
                <a:lnTo>
                  <a:pt x="3997" y="9622"/>
                </a:lnTo>
                <a:lnTo>
                  <a:pt x="0" y="7126"/>
                </a:lnTo>
                <a:lnTo>
                  <a:pt x="4542" y="6805"/>
                </a:lnTo>
                <a:cubicBezTo>
                  <a:pt x="4402" y="5849"/>
                  <a:pt x="2844" y="3804"/>
                  <a:pt x="2704" y="2848"/>
                </a:cubicBezTo>
                <a:lnTo>
                  <a:pt x="5810" y="4418"/>
                </a:lnTo>
                <a:lnTo>
                  <a:pt x="6850" y="393"/>
                </a:lnTo>
                <a:lnTo>
                  <a:pt x="9298" y="3898"/>
                </a:lnTo>
                <a:close/>
              </a:path>
            </a:pathLst>
          </a:custGeom>
          <a:ln>
            <a:solidFill>
              <a:schemeClr val="tx2">
                <a:lumMod val="60000"/>
                <a:lumOff val="40000"/>
              </a:schemeClr>
            </a:solidFill>
          </a:ln>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000" b="1"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兩者間相差</a:t>
            </a:r>
            <a:endParaRPr lang="en-US" altLang="zh-TW" sz="2000" b="1"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a:p>
            <a:pPr algn="ctr"/>
            <a:r>
              <a:rPr lang="en-US" altLang="zh-TW" sz="4000" b="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90</a:t>
            </a:r>
            <a:r>
              <a:rPr lang="zh-TW" altLang="en-US" b="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 </a:t>
            </a:r>
            <a:r>
              <a:rPr lang="zh-TW" altLang="en-US" b="1"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萬元</a:t>
            </a:r>
          </a:p>
          <a:p>
            <a:pPr algn="ctr"/>
            <a:endParaRPr lang="zh-TW" altLang="en-US" dirty="0"/>
          </a:p>
        </p:txBody>
      </p:sp>
      <p:sp>
        <p:nvSpPr>
          <p:cNvPr id="2" name="文字方塊 1"/>
          <p:cNvSpPr txBox="1"/>
          <p:nvPr/>
        </p:nvSpPr>
        <p:spPr>
          <a:xfrm>
            <a:off x="705207" y="3799105"/>
            <a:ext cx="525658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TW" altLang="en-US" dirty="0">
                <a:solidFill>
                  <a:srgbClr val="3513FF"/>
                </a:solidFill>
                <a:latin typeface="微軟正黑體" panose="020B0604030504040204" pitchFamily="34" charset="-120"/>
                <a:ea typeface="微軟正黑體" panose="020B0604030504040204" pitchFamily="34" charset="-120"/>
              </a:rPr>
              <a:t>課稅所得額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成交價額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成本</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費用</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土地漲價總</a:t>
            </a:r>
            <a:r>
              <a:rPr lang="zh-TW" altLang="en-US" dirty="0" smtClean="0">
                <a:solidFill>
                  <a:srgbClr val="3513FF"/>
                </a:solidFill>
                <a:latin typeface="微軟正黑體" panose="020B0604030504040204" pitchFamily="34" charset="-120"/>
                <a:ea typeface="微軟正黑體" panose="020B0604030504040204" pitchFamily="34" charset="-120"/>
              </a:rPr>
              <a:t>數額</a:t>
            </a:r>
            <a:endParaRPr lang="en-US" altLang="zh-TW" dirty="0">
              <a:solidFill>
                <a:srgbClr val="3513FF"/>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705207" y="5139083"/>
            <a:ext cx="336267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TW" altLang="en-US" dirty="0">
                <a:solidFill>
                  <a:srgbClr val="3513FF"/>
                </a:solidFill>
                <a:latin typeface="微軟正黑體" panose="020B0604030504040204" pitchFamily="34" charset="-120"/>
                <a:ea typeface="微軟正黑體" panose="020B0604030504040204" pitchFamily="34" charset="-120"/>
              </a:rPr>
              <a:t>應納稅額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課稅所得額</a:t>
            </a:r>
            <a:r>
              <a:rPr lang="en-US" altLang="zh-TW" dirty="0">
                <a:solidFill>
                  <a:srgbClr val="3513FF"/>
                </a:solidFill>
                <a:latin typeface="微軟正黑體" panose="020B0604030504040204" pitchFamily="34" charset="-120"/>
                <a:ea typeface="微軟正黑體" panose="020B0604030504040204" pitchFamily="34" charset="-120"/>
              </a:rPr>
              <a:t>-</a:t>
            </a:r>
            <a:r>
              <a:rPr lang="zh-TW" altLang="en-US" dirty="0">
                <a:solidFill>
                  <a:srgbClr val="3513FF"/>
                </a:solidFill>
                <a:latin typeface="微軟正黑體" panose="020B0604030504040204" pitchFamily="34" charset="-120"/>
                <a:ea typeface="微軟正黑體" panose="020B0604030504040204" pitchFamily="34" charset="-120"/>
              </a:rPr>
              <a:t>免稅額</a:t>
            </a:r>
            <a:r>
              <a:rPr lang="en-US" altLang="zh-TW" dirty="0" smtClean="0">
                <a:solidFill>
                  <a:srgbClr val="3513FF"/>
                </a:solidFill>
                <a:latin typeface="微軟正黑體" panose="020B0604030504040204" pitchFamily="34" charset="-120"/>
                <a:ea typeface="微軟正黑體" panose="020B0604030504040204" pitchFamily="34" charset="-120"/>
              </a:rPr>
              <a:t>)</a:t>
            </a:r>
            <a:endParaRPr lang="en-US" altLang="zh-TW" dirty="0">
              <a:solidFill>
                <a:srgbClr val="3513FF"/>
              </a:solidFill>
              <a:latin typeface="微軟正黑體" panose="020B0604030504040204" pitchFamily="34" charset="-120"/>
              <a:ea typeface="微軟正黑體" panose="020B0604030504040204" pitchFamily="34" charset="-120"/>
            </a:endParaRPr>
          </a:p>
        </p:txBody>
      </p:sp>
      <p:sp>
        <p:nvSpPr>
          <p:cNvPr id="4" name="向右箭號 3"/>
          <p:cNvSpPr/>
          <p:nvPr/>
        </p:nvSpPr>
        <p:spPr>
          <a:xfrm>
            <a:off x="323528" y="4298167"/>
            <a:ext cx="288032" cy="144016"/>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1" name="向右箭號 10"/>
          <p:cNvSpPr/>
          <p:nvPr/>
        </p:nvSpPr>
        <p:spPr>
          <a:xfrm>
            <a:off x="323528" y="5661248"/>
            <a:ext cx="288032" cy="144016"/>
          </a:xfrm>
          <a:prstGeom prst="rightArrow">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685039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764704"/>
            <a:ext cx="6408712" cy="936104"/>
          </a:xfrm>
        </p:spPr>
        <p:txBody>
          <a:bodyPr/>
          <a:lstStyle/>
          <a:p>
            <a:r>
              <a:rPr lang="zh-TW" altLang="en-US" b="1" dirty="0" smtClean="0">
                <a:solidFill>
                  <a:srgbClr val="002060"/>
                </a:solidFill>
                <a:latin typeface="+mn-lt"/>
                <a:ea typeface="Adobe 繁黑體 Std B"/>
                <a:cs typeface="+mn-cs"/>
              </a:rPr>
              <a:t>壹、</a:t>
            </a:r>
            <a:r>
              <a:rPr lang="zh-TW" altLang="zh-TW" b="1" dirty="0" smtClean="0">
                <a:solidFill>
                  <a:srgbClr val="002060"/>
                </a:solidFill>
                <a:latin typeface="+mn-lt"/>
                <a:ea typeface="Adobe 繁黑體 Std B"/>
                <a:cs typeface="+mn-cs"/>
              </a:rPr>
              <a:t>聰明節稅</a:t>
            </a:r>
            <a:r>
              <a:rPr lang="en-US" altLang="zh-TW" b="1" dirty="0" smtClean="0">
                <a:solidFill>
                  <a:srgbClr val="FF0000"/>
                </a:solidFill>
                <a:latin typeface="+mn-lt"/>
                <a:ea typeface="Adobe 繁黑體 Std B"/>
                <a:cs typeface="+mn-cs"/>
              </a:rPr>
              <a:t>(</a:t>
            </a:r>
            <a:r>
              <a:rPr lang="zh-TW" altLang="en-US" sz="4400" b="1" dirty="0" smtClean="0">
                <a:solidFill>
                  <a:srgbClr val="FF0000"/>
                </a:solidFill>
                <a:latin typeface="微軟正黑體" panose="020B0604030504040204" pitchFamily="34" charset="-120"/>
                <a:cs typeface="+mj-cs"/>
              </a:rPr>
              <a:t>持有稅</a:t>
            </a:r>
            <a:r>
              <a:rPr lang="en-US" altLang="zh-TW" sz="4400" b="1" dirty="0" smtClean="0">
                <a:solidFill>
                  <a:srgbClr val="FF0000"/>
                </a:solidFill>
                <a:latin typeface="微軟正黑體" panose="020B0604030504040204" pitchFamily="34" charset="-120"/>
                <a:cs typeface="+mj-cs"/>
              </a:rPr>
              <a:t>)</a:t>
            </a:r>
            <a:endParaRPr lang="zh-TW" altLang="en-US" b="1" dirty="0" smtClean="0">
              <a:solidFill>
                <a:srgbClr val="FF0000"/>
              </a:solidFill>
              <a:latin typeface="+mn-lt"/>
              <a:ea typeface="Adobe 繁黑體 Std B"/>
              <a:cs typeface="+mn-cs"/>
            </a:endParaRPr>
          </a:p>
        </p:txBody>
      </p:sp>
      <p:graphicFrame>
        <p:nvGraphicFramePr>
          <p:cNvPr id="5" name="資料庫圖表 4"/>
          <p:cNvGraphicFramePr/>
          <p:nvPr>
            <p:extLst>
              <p:ext uri="{D42A27DB-BD31-4B8C-83A1-F6EECF244321}">
                <p14:modId xmlns:p14="http://schemas.microsoft.com/office/powerpoint/2010/main" val="4287798060"/>
              </p:ext>
            </p:extLst>
          </p:nvPr>
        </p:nvGraphicFramePr>
        <p:xfrm>
          <a:off x="251520" y="1844824"/>
          <a:ext cx="8280920"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6"/>
          <p:cNvSpPr txBox="1">
            <a:spLocks/>
          </p:cNvSpPr>
          <p:nvPr/>
        </p:nvSpPr>
        <p:spPr>
          <a:xfrm>
            <a:off x="0" y="6453336"/>
            <a:ext cx="9144000" cy="260648"/>
          </a:xfrm>
          <a:prstGeom prst="rect">
            <a:avLst/>
          </a:prstGeom>
          <a:solidFill>
            <a:srgbClr val="C0504D">
              <a:lumMod val="50000"/>
            </a:srgbClr>
          </a:solidFill>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0" cap="none" spc="0" normalizeH="0" baseline="0" noProof="0" dirty="0" smtClean="0">
                <a:ln>
                  <a:noFill/>
                </a:ln>
                <a:solidFill>
                  <a:prstClr val="white"/>
                </a:solidFill>
                <a:effectLst/>
                <a:uLnTx/>
                <a:uFillTx/>
                <a:latin typeface="Arial" pitchFamily="34" charset="0"/>
                <a:cs typeface="Arial" pitchFamily="34" charset="0"/>
              </a:rPr>
              <a:t>                                 林秀銘                                                                                                                                                            </a:t>
            </a:r>
            <a:endParaRPr kumimoji="0" lang="zh-TW" altLang="en-US" sz="105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520551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bwMode="auto">
          <a:xfrm>
            <a:off x="0" y="764704"/>
            <a:ext cx="9144000" cy="6093296"/>
          </a:xfrm>
          <a:prstGeom prst="rect">
            <a:avLst/>
          </a:prstGeom>
          <a:gradFill flip="none" rotWithShape="1">
            <a:gsLst>
              <a:gs pos="0">
                <a:srgbClr val="6600FF">
                  <a:tint val="66000"/>
                  <a:satMod val="160000"/>
                </a:srgbClr>
              </a:gs>
              <a:gs pos="50000">
                <a:srgbClr val="6600FF">
                  <a:tint val="44500"/>
                  <a:satMod val="160000"/>
                </a:srgbClr>
              </a:gs>
              <a:gs pos="100000">
                <a:srgbClr val="6600FF">
                  <a:tint val="23500"/>
                  <a:satMod val="160000"/>
                </a:srgbClr>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pPr>
            <a:endParaRPr lang="zh-TW" altLang="en-US" smtClean="0">
              <a:solidFill>
                <a:srgbClr val="FFFFFF"/>
              </a:solidFill>
            </a:endParaRPr>
          </a:p>
        </p:txBody>
      </p:sp>
      <p:sp>
        <p:nvSpPr>
          <p:cNvPr id="2" name="矩形 1"/>
          <p:cNvSpPr/>
          <p:nvPr/>
        </p:nvSpPr>
        <p:spPr bwMode="auto">
          <a:xfrm>
            <a:off x="0" y="476672"/>
            <a:ext cx="9144000" cy="288032"/>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itchFamily="16" charset="0"/>
              <a:buNone/>
            </a:pPr>
            <a:endParaRPr lang="zh-TW" altLang="en-US" dirty="0" smtClean="0">
              <a:solidFill>
                <a:srgbClr val="FFFFFF"/>
              </a:solidFill>
            </a:endParaRPr>
          </a:p>
        </p:txBody>
      </p:sp>
      <p:grpSp>
        <p:nvGrpSpPr>
          <p:cNvPr id="3" name="Group 14"/>
          <p:cNvGrpSpPr>
            <a:grpSpLocks/>
          </p:cNvGrpSpPr>
          <p:nvPr/>
        </p:nvGrpSpPr>
        <p:grpSpPr bwMode="auto">
          <a:xfrm>
            <a:off x="0" y="764704"/>
            <a:ext cx="5436096" cy="432048"/>
            <a:chOff x="1162" y="3793"/>
            <a:chExt cx="2404" cy="395"/>
          </a:xfrm>
        </p:grpSpPr>
        <p:sp>
          <p:nvSpPr>
            <p:cNvPr id="13" name="AutoShape 15"/>
            <p:cNvSpPr>
              <a:spLocks noChangeArrowheads="1"/>
            </p:cNvSpPr>
            <p:nvPr/>
          </p:nvSpPr>
          <p:spPr bwMode="auto">
            <a:xfrm>
              <a:off x="1162" y="3793"/>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zh-TW" altLang="en-US">
                <a:solidFill>
                  <a:srgbClr val="FFFFFF"/>
                </a:solidFill>
              </a:endParaRPr>
            </a:p>
          </p:txBody>
        </p:sp>
        <p:sp>
          <p:nvSpPr>
            <p:cNvPr id="14" name="AutoShape 16"/>
            <p:cNvSpPr>
              <a:spLocks noChangeArrowheads="1"/>
            </p:cNvSpPr>
            <p:nvPr/>
          </p:nvSpPr>
          <p:spPr bwMode="auto">
            <a:xfrm>
              <a:off x="1345" y="3793"/>
              <a:ext cx="2125" cy="349"/>
            </a:xfrm>
            <a:prstGeom prst="roundRect">
              <a:avLst>
                <a:gd name="adj" fmla="val 50000"/>
              </a:avLst>
            </a:prstGeom>
            <a:solidFill>
              <a:srgbClr val="FFFF99"/>
            </a:solidFill>
            <a:ln w="9525">
              <a:noFill/>
              <a:round/>
              <a:headEnd/>
              <a:tailEnd/>
            </a:ln>
          </p:spPr>
          <p:txBody>
            <a:bodyPr wrap="none" anchor="ctr"/>
            <a:lstStyle/>
            <a:p>
              <a:pPr algn="ctr" defTabSz="449263" fontAlgn="base">
                <a:spcBef>
                  <a:spcPct val="0"/>
                </a:spcBef>
                <a:spcAft>
                  <a:spcPct val="0"/>
                </a:spcAft>
                <a:buClr>
                  <a:srgbClr val="000000"/>
                </a:buClr>
                <a:buSzPct val="100000"/>
                <a:buFont typeface="Times New Roman" pitchFamily="18" charset="0"/>
                <a:buNone/>
              </a:pPr>
              <a:endParaRPr lang="zh-TW" altLang="zh-TW" sz="3200" b="1" dirty="0">
                <a:solidFill>
                  <a:srgbClr val="FFFFFF"/>
                </a:solidFill>
                <a:ea typeface="標楷體" pitchFamily="65" charset="-120"/>
              </a:endParaRPr>
            </a:p>
          </p:txBody>
        </p:sp>
      </p:grpSp>
      <p:sp>
        <p:nvSpPr>
          <p:cNvPr id="15" name="矩形 14"/>
          <p:cNvSpPr/>
          <p:nvPr/>
        </p:nvSpPr>
        <p:spPr>
          <a:xfrm>
            <a:off x="395536" y="764704"/>
            <a:ext cx="4536504" cy="400110"/>
          </a:xfrm>
          <a:prstGeom prst="rect">
            <a:avLst/>
          </a:prstGeom>
        </p:spPr>
        <p:txBody>
          <a:bodyPr wrap="square">
            <a:spAutoFit/>
          </a:bodyPr>
          <a:lstStyle/>
          <a:p>
            <a:pPr defTabSz="449263" fontAlgn="base">
              <a:spcBef>
                <a:spcPct val="0"/>
              </a:spcBef>
              <a:spcAft>
                <a:spcPct val="0"/>
              </a:spcAft>
              <a:buClr>
                <a:srgbClr val="000000"/>
              </a:buClr>
              <a:buSzPct val="100000"/>
              <a:buFont typeface="Times New Roman" pitchFamily="18" charset="0"/>
              <a:buNone/>
            </a:pPr>
            <a:r>
              <a:rPr lang="zh-TW" altLang="en-US" sz="2000" b="1" dirty="0" smtClean="0">
                <a:solidFill>
                  <a:srgbClr val="000000"/>
                </a:solidFill>
                <a:ea typeface="新細明體" pitchFamily="18" charset="-120"/>
              </a:rPr>
              <a:t>六、自住房屋、土地重購退稅 </a:t>
            </a:r>
            <a:r>
              <a:rPr lang="en-US" altLang="zh-TW" sz="2000" b="1" dirty="0" smtClean="0">
                <a:solidFill>
                  <a:srgbClr val="000000"/>
                </a:solidFill>
                <a:ea typeface="新細明體" pitchFamily="18" charset="-120"/>
              </a:rPr>
              <a:t>(</a:t>
            </a:r>
            <a:r>
              <a:rPr lang="zh-TW" altLang="en-US" sz="2000" b="1" dirty="0" smtClean="0">
                <a:solidFill>
                  <a:srgbClr val="000000"/>
                </a:solidFill>
                <a:ea typeface="新細明體" pitchFamily="18" charset="-120"/>
              </a:rPr>
              <a:t>一</a:t>
            </a:r>
            <a:r>
              <a:rPr lang="en-US" altLang="zh-TW" sz="2000" b="1" dirty="0" smtClean="0">
                <a:solidFill>
                  <a:srgbClr val="000000"/>
                </a:solidFill>
                <a:ea typeface="新細明體" pitchFamily="18" charset="-120"/>
              </a:rPr>
              <a:t>)</a:t>
            </a:r>
            <a:endParaRPr lang="zh-TW" altLang="en-US" sz="2000" dirty="0">
              <a:solidFill>
                <a:srgbClr val="000000"/>
              </a:solidFill>
              <a:ea typeface="新細明體" pitchFamily="18" charset="-120"/>
            </a:endParaRPr>
          </a:p>
        </p:txBody>
      </p:sp>
      <p:sp>
        <p:nvSpPr>
          <p:cNvPr id="18" name="投影片編號版面配置區 5"/>
          <p:cNvSpPr txBox="1">
            <a:spLocks/>
          </p:cNvSpPr>
          <p:nvPr/>
        </p:nvSpPr>
        <p:spPr>
          <a:xfrm>
            <a:off x="7380312" y="6620256"/>
            <a:ext cx="480060" cy="237744"/>
          </a:xfrm>
          <a:prstGeom prst="rect">
            <a:avLst/>
          </a:prstGeom>
        </p:spPr>
        <p:txBody>
          <a:bodyPr/>
          <a:lstStyle/>
          <a:p>
            <a:pPr defTabSz="449263" fontAlgn="base">
              <a:spcBef>
                <a:spcPct val="0"/>
              </a:spcBef>
              <a:spcAft>
                <a:spcPct val="0"/>
              </a:spcAft>
              <a:buClr>
                <a:srgbClr val="000000"/>
              </a:buClr>
              <a:buSzPct val="100000"/>
              <a:buFont typeface="Times New Roman" pitchFamily="18" charset="0"/>
              <a:buNone/>
              <a:defRPr/>
            </a:pPr>
            <a:fld id="{CA8D9AD5-F248-4919-864A-CFD76CC027D6}" type="slidenum">
              <a:rPr lang="en-US" altLang="zh-TW" sz="1050" smtClean="0">
                <a:solidFill>
                  <a:srgbClr val="FFFFFF"/>
                </a:solidFill>
              </a:rPr>
              <a:pPr defTabSz="449263" fontAlgn="base">
                <a:spcBef>
                  <a:spcPct val="0"/>
                </a:spcBef>
                <a:spcAft>
                  <a:spcPct val="0"/>
                </a:spcAft>
                <a:buClr>
                  <a:srgbClr val="000000"/>
                </a:buClr>
                <a:buSzPct val="100000"/>
                <a:buFont typeface="Times New Roman" pitchFamily="18" charset="0"/>
                <a:buNone/>
                <a:defRPr/>
              </a:pPr>
              <a:t>50</a:t>
            </a:fld>
            <a:endParaRPr lang="zh-TW" altLang="en-US" sz="1050" dirty="0">
              <a:solidFill>
                <a:srgbClr val="FFFFFF"/>
              </a:solidFill>
            </a:endParaRPr>
          </a:p>
        </p:txBody>
      </p:sp>
      <p:graphicFrame>
        <p:nvGraphicFramePr>
          <p:cNvPr id="19" name="資料庫圖表 18"/>
          <p:cNvGraphicFramePr/>
          <p:nvPr>
            <p:extLst>
              <p:ext uri="{D42A27DB-BD31-4B8C-83A1-F6EECF244321}">
                <p14:modId xmlns:p14="http://schemas.microsoft.com/office/powerpoint/2010/main" val="1054878732"/>
              </p:ext>
            </p:extLst>
          </p:nvPr>
        </p:nvGraphicFramePr>
        <p:xfrm>
          <a:off x="611560" y="1124744"/>
          <a:ext cx="792088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2" name="直線單箭頭接點 21"/>
          <p:cNvCxnSpPr/>
          <p:nvPr/>
        </p:nvCxnSpPr>
        <p:spPr bwMode="auto">
          <a:xfrm>
            <a:off x="2483768" y="1340768"/>
            <a:ext cx="648072" cy="0"/>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25" name="直線單箭頭接點 24"/>
          <p:cNvCxnSpPr/>
          <p:nvPr/>
        </p:nvCxnSpPr>
        <p:spPr bwMode="auto">
          <a:xfrm>
            <a:off x="2483768" y="2924944"/>
            <a:ext cx="648072" cy="0"/>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sp>
        <p:nvSpPr>
          <p:cNvPr id="21" name="Text Box 1"/>
          <p:cNvSpPr txBox="1">
            <a:spLocks noChangeArrowheads="1"/>
          </p:cNvSpPr>
          <p:nvPr/>
        </p:nvSpPr>
        <p:spPr bwMode="auto">
          <a:xfrm>
            <a:off x="1115616" y="0"/>
            <a:ext cx="6768752" cy="792163"/>
          </a:xfrm>
          <a:prstGeom prst="rect">
            <a:avLst/>
          </a:prstGeom>
          <a:gradFill rotWithShape="0">
            <a:gsLst>
              <a:gs pos="0">
                <a:srgbClr val="DFF3E3"/>
              </a:gs>
              <a:gs pos="100000">
                <a:srgbClr val="8FDEA0"/>
              </a:gs>
            </a:gsLst>
            <a:lin ang="5400000" scaled="1"/>
          </a:gradFill>
          <a:ln w="9525" cap="flat">
            <a:noFill/>
            <a:round/>
            <a:headEnd/>
            <a:tailEnd/>
          </a:ln>
          <a:effectLst/>
        </p:spPr>
        <p:txBody>
          <a:bodyPr lIns="90000" tIns="46800" rIns="90000" bIns="46800"/>
          <a:lstStyle/>
          <a:p>
            <a:pPr lvl="0" algn="ct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zh-TW" altLang="en-US" sz="4000" b="1">
                <a:ln>
                  <a:solidFill>
                    <a:srgbClr val="FF0000"/>
                  </a:solidFill>
                </a:ln>
                <a:solidFill>
                  <a:srgbClr val="FF3300"/>
                </a:solidFill>
                <a:latin typeface="Calibri"/>
                <a:ea typeface="新細明體" panose="02020500000000000000" pitchFamily="18" charset="-120"/>
              </a:rPr>
              <a:t>叁、所得稅 </a:t>
            </a:r>
            <a:r>
              <a:rPr lang="en-US" altLang="zh-TW" sz="4000" b="1">
                <a:ln>
                  <a:solidFill>
                    <a:srgbClr val="FF0000"/>
                  </a:solidFill>
                </a:ln>
                <a:solidFill>
                  <a:srgbClr val="FF3300"/>
                </a:solidFill>
                <a:latin typeface="Calibri"/>
                <a:ea typeface="新細明體" panose="02020500000000000000" pitchFamily="18" charset="-120"/>
              </a:rPr>
              <a:t>(</a:t>
            </a:r>
            <a:r>
              <a:rPr lang="zh-TW" altLang="zh-TW" sz="4000" b="1">
                <a:ln>
                  <a:solidFill>
                    <a:srgbClr val="FF0000"/>
                  </a:solidFill>
                </a:ln>
                <a:solidFill>
                  <a:srgbClr val="FF3300"/>
                </a:solidFill>
                <a:latin typeface="Calibri"/>
                <a:ea typeface="新細明體" panose="02020500000000000000" pitchFamily="18" charset="-120"/>
              </a:rPr>
              <a:t>房地合一</a:t>
            </a:r>
            <a:r>
              <a:rPr lang="en-US" altLang="zh-TW" sz="4000" b="1">
                <a:ln>
                  <a:solidFill>
                    <a:srgbClr val="FF0000"/>
                  </a:solidFill>
                </a:ln>
                <a:solidFill>
                  <a:srgbClr val="FF3300"/>
                </a:solidFill>
                <a:latin typeface="Calibri"/>
                <a:ea typeface="新細明體" panose="02020500000000000000" pitchFamily="18" charset="-120"/>
              </a:rPr>
              <a:t>)</a:t>
            </a:r>
            <a:endParaRPr lang="zh-TW" altLang="en-US" sz="4000" b="1" dirty="0">
              <a:ln>
                <a:solidFill>
                  <a:srgbClr val="FF0000"/>
                </a:solidFill>
              </a:ln>
              <a:solidFill>
                <a:srgbClr val="FF3300"/>
              </a:solidFill>
              <a:latin typeface="微軟正黑體" pitchFamily="32" charset="-120"/>
              <a:ea typeface="微軟正黑體" pitchFamily="32" charset="-120"/>
            </a:endParaRPr>
          </a:p>
        </p:txBody>
      </p:sp>
      <p:sp>
        <p:nvSpPr>
          <p:cNvPr id="16" name="頁尾版面配置區 6"/>
          <p:cNvSpPr txBox="1">
            <a:spLocks/>
          </p:cNvSpPr>
          <p:nvPr/>
        </p:nvSpPr>
        <p:spPr>
          <a:xfrm>
            <a:off x="0" y="6620256"/>
            <a:ext cx="9144000" cy="237744"/>
          </a:xfrm>
          <a:prstGeom prst="rect">
            <a:avLst/>
          </a:prstGeom>
          <a:solidFill>
            <a:srgbClr val="C0504D">
              <a:lumMod val="50000"/>
            </a:srgbClr>
          </a:solidFill>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0" cap="none" spc="0" normalizeH="0" baseline="0" noProof="0" dirty="0" smtClean="0">
                <a:ln>
                  <a:noFill/>
                </a:ln>
                <a:solidFill>
                  <a:prstClr val="white"/>
                </a:solidFill>
                <a:effectLst/>
                <a:uLnTx/>
                <a:uFillTx/>
                <a:ea typeface="新細明體" panose="02020500000000000000" pitchFamily="18" charset="-120"/>
              </a:rPr>
              <a:t>                                 林秀銘                                                                                                                                                            </a:t>
            </a:r>
            <a:endParaRPr kumimoji="0" lang="zh-TW" altLang="en-US" sz="1050" b="0" i="0" u="none" strike="noStrike" kern="0" cap="none" spc="0" normalizeH="0" baseline="0" noProof="0" dirty="0">
              <a:ln>
                <a:noFill/>
              </a:ln>
              <a:solidFill>
                <a:prstClr val="white"/>
              </a:solidFill>
              <a:effectLst/>
              <a:uLnTx/>
              <a:uFillTx/>
              <a:ea typeface="新細明體" panose="02020500000000000000" pitchFamily="18" charset="-120"/>
            </a:endParaRPr>
          </a:p>
        </p:txBody>
      </p:sp>
    </p:spTree>
    <p:extLst>
      <p:ext uri="{BB962C8B-B14F-4D97-AF65-F5344CB8AC3E}">
        <p14:creationId xmlns:p14="http://schemas.microsoft.com/office/powerpoint/2010/main" val="32869643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268760"/>
            <a:ext cx="8507288" cy="5040560"/>
          </a:xfrm>
        </p:spPr>
        <p:txBody>
          <a:bodyPr vert="horz" lIns="91440" tIns="45720" rIns="91440" bIns="45720" rtlCol="0">
            <a:normAutofit/>
          </a:bodyPr>
          <a:lstStyle/>
          <a:p>
            <a:pPr marL="0" indent="0">
              <a:buNone/>
            </a:pPr>
            <a:r>
              <a:rPr lang="zh-TW" altLang="en-US" sz="2800" b="1" dirty="0">
                <a:solidFill>
                  <a:srgbClr val="FF0000"/>
                </a:solidFill>
                <a:latin typeface="微軟正黑體" panose="020B0604030504040204" pitchFamily="34" charset="-120"/>
                <a:ea typeface="微軟正黑體" panose="020B0604030504040204" pitchFamily="34" charset="-120"/>
              </a:rPr>
              <a:t> </a:t>
            </a:r>
            <a:r>
              <a:rPr lang="zh-TW" altLang="en-US" sz="2800" b="1" dirty="0" smtClean="0">
                <a:solidFill>
                  <a:srgbClr val="FF0000"/>
                </a:solidFill>
                <a:latin typeface="微軟正黑體" panose="020B0604030504040204" pitchFamily="34" charset="-120"/>
                <a:ea typeface="微軟正黑體" panose="020B0604030504040204" pitchFamily="34" charset="-120"/>
              </a:rPr>
              <a:t>    </a:t>
            </a:r>
            <a:r>
              <a:rPr lang="en-US" altLang="zh-TW" sz="2800" b="1" dirty="0" smtClean="0">
                <a:solidFill>
                  <a:srgbClr val="FF0000"/>
                </a:solidFill>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二</a:t>
            </a:r>
            <a:r>
              <a:rPr lang="en-US" altLang="zh-TW" sz="2800" b="1" dirty="0" smtClean="0">
                <a:solidFill>
                  <a:srgbClr val="FF0000"/>
                </a:solidFill>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 自住房地</a:t>
            </a:r>
            <a:r>
              <a:rPr lang="zh-TW" altLang="en-US" sz="2800" b="1" dirty="0">
                <a:solidFill>
                  <a:srgbClr val="FF0000"/>
                </a:solidFill>
                <a:latin typeface="微軟正黑體" panose="020B0604030504040204" pitchFamily="34" charset="-120"/>
                <a:ea typeface="微軟正黑體" panose="020B0604030504040204" pitchFamily="34" charset="-120"/>
              </a:rPr>
              <a:t>重購財產交易所得退</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抵</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稅</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0" indent="0">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房地合一稅後</a:t>
            </a:r>
            <a:r>
              <a:rPr lang="en-US" altLang="zh-TW" sz="2800" b="1" dirty="0">
                <a:latin typeface="微軟正黑體" panose="020B0604030504040204" pitchFamily="34" charset="-120"/>
                <a:ea typeface="微軟正黑體" panose="020B0604030504040204" pitchFamily="34" charset="-120"/>
              </a:rPr>
              <a:t>)</a:t>
            </a: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r>
              <a:rPr lang="zh-TW" altLang="en-US" sz="2600" dirty="0">
                <a:latin typeface="微軟正黑體" panose="020B0604030504040204" pitchFamily="34" charset="-120"/>
                <a:ea typeface="微軟正黑體" panose="020B0604030504040204" pitchFamily="34" charset="-120"/>
              </a:rPr>
              <a:t>       </a:t>
            </a:r>
          </a:p>
        </p:txBody>
      </p:sp>
      <p:graphicFrame>
        <p:nvGraphicFramePr>
          <p:cNvPr id="4" name="表格 3"/>
          <p:cNvGraphicFramePr>
            <a:graphicFrameLocks noGrp="1"/>
          </p:cNvGraphicFramePr>
          <p:nvPr>
            <p:extLst>
              <p:ext uri="{D42A27DB-BD31-4B8C-83A1-F6EECF244321}">
                <p14:modId xmlns:p14="http://schemas.microsoft.com/office/powerpoint/2010/main" val="4294334859"/>
              </p:ext>
            </p:extLst>
          </p:nvPr>
        </p:nvGraphicFramePr>
        <p:xfrm>
          <a:off x="755576" y="2276872"/>
          <a:ext cx="7920880" cy="4053445"/>
        </p:xfrm>
        <a:graphic>
          <a:graphicData uri="http://schemas.openxmlformats.org/drawingml/2006/table">
            <a:tbl>
              <a:tblPr firstRow="1" bandRow="1">
                <a:tableStyleId>{7DF18680-E054-41AD-8BC1-D1AEF772440D}</a:tableStyleId>
              </a:tblPr>
              <a:tblGrid>
                <a:gridCol w="624013">
                  <a:extLst>
                    <a:ext uri="{9D8B030D-6E8A-4147-A177-3AD203B41FA5}">
                      <a16:colId xmlns:a16="http://schemas.microsoft.com/office/drawing/2014/main" xmlns="" val="20000"/>
                    </a:ext>
                  </a:extLst>
                </a:gridCol>
                <a:gridCol w="888155">
                  <a:extLst>
                    <a:ext uri="{9D8B030D-6E8A-4147-A177-3AD203B41FA5}">
                      <a16:colId xmlns:a16="http://schemas.microsoft.com/office/drawing/2014/main" xmlns="" val="20001"/>
                    </a:ext>
                  </a:extLst>
                </a:gridCol>
                <a:gridCol w="6408712">
                  <a:extLst>
                    <a:ext uri="{9D8B030D-6E8A-4147-A177-3AD203B41FA5}">
                      <a16:colId xmlns:a16="http://schemas.microsoft.com/office/drawing/2014/main" xmlns="" val="20002"/>
                    </a:ext>
                  </a:extLst>
                </a:gridCol>
              </a:tblGrid>
              <a:tr h="644005">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rgbClr val="FFFF00"/>
                          </a:solidFill>
                          <a:latin typeface="微軟正黑體" panose="020B0604030504040204" pitchFamily="34" charset="-120"/>
                          <a:ea typeface="微軟正黑體" panose="020B0604030504040204" pitchFamily="34" charset="-120"/>
                        </a:rPr>
                        <a:t>1.</a:t>
                      </a:r>
                      <a:r>
                        <a:rPr lang="zh-TW" altLang="en-US" sz="2800" dirty="0" smtClean="0">
                          <a:solidFill>
                            <a:srgbClr val="FFFF00"/>
                          </a:solidFill>
                          <a:latin typeface="微軟正黑體" panose="020B0604030504040204" pitchFamily="34" charset="-120"/>
                          <a:ea typeface="微軟正黑體" panose="020B0604030504040204" pitchFamily="34" charset="-120"/>
                        </a:rPr>
                        <a:t>要件</a:t>
                      </a:r>
                      <a:endParaRPr lang="zh-TW" altLang="en-US" sz="2800" dirty="0">
                        <a:solidFill>
                          <a:srgbClr val="FFFF00"/>
                        </a:solidFill>
                        <a:latin typeface="微軟正黑體" panose="020B0604030504040204" pitchFamily="34" charset="-120"/>
                        <a:ea typeface="微軟正黑體" panose="020B0604030504040204" pitchFamily="34" charset="-120"/>
                      </a:endParaRP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10000"/>
                  </a:ext>
                </a:extLst>
              </a:tr>
              <a:tr h="568240">
                <a:tc>
                  <a:txBody>
                    <a:bodyPr/>
                    <a:lstStyle/>
                    <a:p>
                      <a:pPr algn="ctr"/>
                      <a:r>
                        <a:rPr lang="en-US" altLang="zh-TW" sz="2400" dirty="0" smtClean="0">
                          <a:solidFill>
                            <a:srgbClr val="FF0000"/>
                          </a:solidFill>
                          <a:latin typeface="微軟正黑體" panose="020B0604030504040204" pitchFamily="34" charset="-120"/>
                          <a:ea typeface="微軟正黑體" panose="020B0604030504040204" pitchFamily="34" charset="-120"/>
                        </a:rPr>
                        <a:t>1</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solidFill>
                            <a:srgbClr val="FF0000"/>
                          </a:solidFill>
                          <a:latin typeface="微軟正黑體" panose="020B0604030504040204" pitchFamily="34" charset="-120"/>
                          <a:ea typeface="微軟正黑體" panose="020B0604030504040204" pitchFamily="34" charset="-120"/>
                        </a:rPr>
                        <a:t>戶籍</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en-US" altLang="zh-TW" sz="2400" dirty="0" smtClean="0">
                          <a:solidFill>
                            <a:srgbClr val="FF0000"/>
                          </a:solidFill>
                          <a:latin typeface="微軟正黑體" panose="020B0604030504040204" pitchFamily="34" charset="-120"/>
                          <a:ea typeface="微軟正黑體" panose="020B0604030504040204" pitchFamily="34" charset="-120"/>
                        </a:rPr>
                        <a:t>(</a:t>
                      </a:r>
                      <a:r>
                        <a:rPr lang="zh-TW" altLang="en-US" sz="2400" dirty="0" smtClean="0">
                          <a:solidFill>
                            <a:srgbClr val="FF0000"/>
                          </a:solidFill>
                          <a:latin typeface="微軟正黑體" panose="020B0604030504040204" pitchFamily="34" charset="-120"/>
                          <a:ea typeface="微軟正黑體" panose="020B0604030504040204" pitchFamily="34" charset="-120"/>
                        </a:rPr>
                        <a:t>所、配或未辦竣戶籍登記</a:t>
                      </a:r>
                      <a:r>
                        <a:rPr lang="en-US" altLang="zh-TW" sz="2400" dirty="0" smtClean="0">
                          <a:solidFill>
                            <a:srgbClr val="FF0000"/>
                          </a:solidFill>
                          <a:latin typeface="微軟正黑體" panose="020B0604030504040204" pitchFamily="34" charset="-120"/>
                          <a:ea typeface="微軟正黑體" panose="020B0604030504040204" pitchFamily="34" charset="-120"/>
                        </a:rPr>
                        <a:t>)</a:t>
                      </a:r>
                    </a:p>
                  </a:txBody>
                  <a:tcPr/>
                </a:tc>
                <a:extLst>
                  <a:ext uri="{0D108BD9-81ED-4DB2-BD59-A6C34878D82A}">
                    <a16:rowId xmlns:a16="http://schemas.microsoft.com/office/drawing/2014/main" xmlns="" val="10001"/>
                  </a:ext>
                </a:extLst>
              </a:tr>
              <a:tr h="568240">
                <a:tc>
                  <a:txBody>
                    <a:bodyPr/>
                    <a:lstStyle/>
                    <a:p>
                      <a:pPr algn="ctr"/>
                      <a:r>
                        <a:rPr lang="en-US" altLang="zh-TW" sz="2400" dirty="0" smtClean="0">
                          <a:latin typeface="微軟正黑體" panose="020B0604030504040204" pitchFamily="34" charset="-120"/>
                          <a:ea typeface="微軟正黑體" panose="020B0604030504040204" pitchFamily="34" charset="-120"/>
                        </a:rPr>
                        <a:t>2</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持有</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持有並自住</a:t>
                      </a:r>
                      <a:r>
                        <a:rPr lang="en-US" altLang="zh-TW"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2"/>
                  </a:ext>
                </a:extLst>
              </a:tr>
              <a:tr h="568240">
                <a:tc>
                  <a:txBody>
                    <a:bodyPr/>
                    <a:lstStyle/>
                    <a:p>
                      <a:pPr algn="ctr"/>
                      <a:r>
                        <a:rPr lang="en-US" altLang="zh-TW" sz="2400" dirty="0" smtClean="0">
                          <a:solidFill>
                            <a:srgbClr val="FF0000"/>
                          </a:solidFill>
                          <a:latin typeface="微軟正黑體" panose="020B0604030504040204" pitchFamily="34" charset="-120"/>
                          <a:ea typeface="微軟正黑體" panose="020B0604030504040204" pitchFamily="34" charset="-120"/>
                        </a:rPr>
                        <a:t>3</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solidFill>
                            <a:srgbClr val="FF0000"/>
                          </a:solidFill>
                          <a:latin typeface="微軟正黑體" panose="020B0604030504040204" pitchFamily="34" charset="-120"/>
                          <a:ea typeface="微軟正黑體" panose="020B0604030504040204" pitchFamily="34" charset="-120"/>
                        </a:rPr>
                        <a:t>使用</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en-US" altLang="zh-TW" sz="2400" dirty="0" smtClean="0">
                          <a:solidFill>
                            <a:srgbClr val="FF0000"/>
                          </a:solidFill>
                          <a:latin typeface="微軟正黑體" panose="020B0604030504040204" pitchFamily="34" charset="-120"/>
                          <a:ea typeface="微軟正黑體" panose="020B0604030504040204" pitchFamily="34" charset="-120"/>
                        </a:rPr>
                        <a:t>(</a:t>
                      </a:r>
                      <a:r>
                        <a:rPr lang="zh-TW" altLang="en-US" sz="2400" dirty="0" smtClean="0">
                          <a:solidFill>
                            <a:srgbClr val="FF0000"/>
                          </a:solidFill>
                          <a:latin typeface="微軟正黑體" panose="020B0604030504040204" pitchFamily="34" charset="-120"/>
                          <a:ea typeface="微軟正黑體" panose="020B0604030504040204" pitchFamily="34" charset="-120"/>
                        </a:rPr>
                        <a:t>無租、營或執行業務</a:t>
                      </a:r>
                      <a:r>
                        <a:rPr lang="en-US" altLang="zh-TW" sz="2400" dirty="0" smtClean="0">
                          <a:solidFill>
                            <a:srgbClr val="FF0000"/>
                          </a:solidFill>
                          <a:latin typeface="微軟正黑體" panose="020B0604030504040204" pitchFamily="34" charset="-120"/>
                          <a:ea typeface="微軟正黑體" panose="020B0604030504040204" pitchFamily="34" charset="-120"/>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3"/>
                  </a:ext>
                </a:extLst>
              </a:tr>
              <a:tr h="568240">
                <a:tc>
                  <a:txBody>
                    <a:bodyPr/>
                    <a:lstStyle/>
                    <a:p>
                      <a:pPr algn="ctr"/>
                      <a:r>
                        <a:rPr lang="en-US" altLang="zh-TW" sz="2400" dirty="0" smtClean="0">
                          <a:latin typeface="微軟正黑體" panose="020B0604030504040204" pitchFamily="34" charset="-120"/>
                          <a:ea typeface="微軟正黑體" panose="020B0604030504040204" pitchFamily="34" charset="-120"/>
                        </a:rPr>
                        <a:t>4</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時間</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先售後購或先購後售</a:t>
                      </a:r>
                      <a:r>
                        <a:rPr lang="en-US" altLang="zh-TW" sz="2400" dirty="0" smtClean="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年內</a:t>
                      </a:r>
                      <a:r>
                        <a:rPr lang="en-US" altLang="zh-TW"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4"/>
                  </a:ext>
                </a:extLst>
              </a:tr>
              <a:tr h="568240">
                <a:tc>
                  <a:txBody>
                    <a:bodyPr/>
                    <a:lstStyle/>
                    <a:p>
                      <a:pPr algn="ctr"/>
                      <a:r>
                        <a:rPr lang="en-US" altLang="zh-TW" sz="2400" dirty="0" smtClean="0">
                          <a:solidFill>
                            <a:srgbClr val="FF0000"/>
                          </a:solidFill>
                          <a:latin typeface="微軟正黑體" panose="020B0604030504040204" pitchFamily="34" charset="-120"/>
                          <a:ea typeface="微軟正黑體" panose="020B0604030504040204" pitchFamily="34" charset="-120"/>
                        </a:rPr>
                        <a:t>5</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solidFill>
                            <a:srgbClr val="FF0000"/>
                          </a:solidFill>
                          <a:latin typeface="微軟正黑體" panose="020B0604030504040204" pitchFamily="34" charset="-120"/>
                          <a:ea typeface="微軟正黑體" panose="020B0604030504040204" pitchFamily="34" charset="-120"/>
                        </a:rPr>
                        <a:t>時機</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en-US" altLang="zh-TW" sz="2400" dirty="0" smtClean="0">
                          <a:solidFill>
                            <a:srgbClr val="FF0000"/>
                          </a:solidFill>
                          <a:latin typeface="微軟正黑體" panose="020B0604030504040204" pitchFamily="34" charset="-120"/>
                          <a:ea typeface="微軟正黑體" panose="020B0604030504040204" pitchFamily="34" charset="-120"/>
                        </a:rPr>
                        <a:t>(</a:t>
                      </a:r>
                      <a:r>
                        <a:rPr lang="zh-TW" altLang="en-US" sz="2400" dirty="0" smtClean="0">
                          <a:solidFill>
                            <a:srgbClr val="FF0000"/>
                          </a:solidFill>
                          <a:latin typeface="微軟正黑體" panose="020B0604030504040204" pitchFamily="34" charset="-120"/>
                          <a:ea typeface="微軟正黑體" panose="020B0604030504040204" pitchFamily="34" charset="-120"/>
                        </a:rPr>
                        <a:t>重購後</a:t>
                      </a:r>
                      <a:r>
                        <a:rPr lang="en-US" altLang="zh-TW" sz="2400" dirty="0" smtClean="0">
                          <a:solidFill>
                            <a:srgbClr val="FF0000"/>
                          </a:solidFill>
                          <a:latin typeface="微軟正黑體" panose="020B0604030504040204" pitchFamily="34" charset="-120"/>
                          <a:ea typeface="微軟正黑體" panose="020B0604030504040204" pitchFamily="34" charset="-120"/>
                        </a:rPr>
                        <a:t>5</a:t>
                      </a:r>
                      <a:r>
                        <a:rPr lang="zh-TW" altLang="en-US" sz="2400" dirty="0" smtClean="0">
                          <a:solidFill>
                            <a:srgbClr val="FF0000"/>
                          </a:solidFill>
                          <a:latin typeface="微軟正黑體" panose="020B0604030504040204" pitchFamily="34" charset="-120"/>
                          <a:ea typeface="微軟正黑體" panose="020B0604030504040204" pitchFamily="34" charset="-120"/>
                        </a:rPr>
                        <a:t>年內</a:t>
                      </a:r>
                      <a:r>
                        <a:rPr lang="en-US" altLang="zh-TW" sz="2400" dirty="0" smtClean="0">
                          <a:solidFill>
                            <a:srgbClr val="FF0000"/>
                          </a:solidFill>
                          <a:latin typeface="微軟正黑體" panose="020B0604030504040204" pitchFamily="34" charset="-120"/>
                          <a:ea typeface="微軟正黑體" panose="020B0604030504040204" pitchFamily="34" charset="-120"/>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5"/>
                  </a:ext>
                </a:extLst>
              </a:tr>
              <a:tr h="568240">
                <a:tc>
                  <a:txBody>
                    <a:bodyPr/>
                    <a:lstStyle/>
                    <a:p>
                      <a:pPr algn="ctr"/>
                      <a:r>
                        <a:rPr lang="en-US" altLang="zh-TW" sz="2400" dirty="0" smtClean="0">
                          <a:latin typeface="微軟正黑體" panose="020B0604030504040204" pitchFamily="34" charset="-120"/>
                          <a:ea typeface="微軟正黑體" panose="020B0604030504040204" pitchFamily="34" charset="-120"/>
                        </a:rPr>
                        <a:t>6</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追繳</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en-US" altLang="zh-TW" sz="2400" dirty="0" smtClean="0">
                          <a:latin typeface="微軟正黑體" panose="020B0604030504040204" pitchFamily="34" charset="-120"/>
                          <a:ea typeface="微軟正黑體" panose="020B0604030504040204" pitchFamily="34" charset="-120"/>
                        </a:rPr>
                        <a:t>(5</a:t>
                      </a:r>
                      <a:r>
                        <a:rPr lang="zh-TW" altLang="en-US" sz="2400" dirty="0" smtClean="0">
                          <a:latin typeface="微軟正黑體" panose="020B0604030504040204" pitchFamily="34" charset="-120"/>
                          <a:ea typeface="微軟正黑體" panose="020B0604030504040204" pitchFamily="34" charset="-120"/>
                        </a:rPr>
                        <a:t>年內不得遷出移轉或變更其他用途</a:t>
                      </a:r>
                      <a:r>
                        <a:rPr lang="en-US" altLang="zh-TW" sz="2400" dirty="0" smtClean="0">
                          <a:latin typeface="微軟正黑體" panose="020B0604030504040204" pitchFamily="34" charset="-120"/>
                          <a:ea typeface="微軟正黑體" panose="020B0604030504040204" pitchFamily="34" charset="-120"/>
                        </a:rPr>
                        <a:t>)</a:t>
                      </a:r>
                    </a:p>
                  </a:txBody>
                  <a:tcPr/>
                </a:tc>
                <a:extLst>
                  <a:ext uri="{0D108BD9-81ED-4DB2-BD59-A6C34878D82A}">
                    <a16:rowId xmlns:a16="http://schemas.microsoft.com/office/drawing/2014/main" xmlns="" val="10006"/>
                  </a:ext>
                </a:extLst>
              </a:tr>
            </a:tbl>
          </a:graphicData>
        </a:graphic>
      </p:graphicFrame>
      <p:sp>
        <p:nvSpPr>
          <p:cNvPr id="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51</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7" name="標題 1"/>
          <p:cNvSpPr>
            <a:spLocks noGrp="1"/>
          </p:cNvSpPr>
          <p:nvPr>
            <p:ph type="title"/>
          </p:nvPr>
        </p:nvSpPr>
        <p:spPr>
          <a:xfrm>
            <a:off x="457200" y="260648"/>
            <a:ext cx="8229600" cy="1143000"/>
          </a:xfrm>
        </p:spPr>
        <p:txBody>
          <a:bodyPr vert="horz" lIns="91440" tIns="45720" rIns="91440" bIns="45720" rtlCol="0" anchor="ctr">
            <a:normAutofit/>
          </a:bodyPr>
          <a:lstStyle/>
          <a:p>
            <a:r>
              <a:rPr lang="zh-TW" altLang="en-US" b="1" dirty="0">
                <a:solidFill>
                  <a:srgbClr val="FF0000"/>
                </a:solidFill>
                <a:latin typeface="微軟正黑體" panose="020B0604030504040204" pitchFamily="34" charset="-120"/>
                <a:ea typeface="微軟正黑體" panose="020B0604030504040204" pitchFamily="34" charset="-120"/>
              </a:rPr>
              <a:t>參、所得稅</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房地合一</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pic>
        <p:nvPicPr>
          <p:cNvPr id="2050" name="Picture 2" descr="http://www.jiahui.com.tw/img/upload/articles/2015/12/360x268_1455529990b7.jpg?filter=ffff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221" y="2276872"/>
            <a:ext cx="2290579"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3273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2840" y="1196753"/>
            <a:ext cx="8229600" cy="720080"/>
          </a:xfrm>
        </p:spPr>
        <p:txBody>
          <a:bodyPr/>
          <a:lstStyle/>
          <a:p>
            <a:pPr marL="0" indent="0">
              <a:buNone/>
            </a:pP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二</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 自住房地</a:t>
            </a:r>
            <a:r>
              <a:rPr lang="zh-TW" altLang="en-US" b="1" dirty="0">
                <a:solidFill>
                  <a:srgbClr val="FF0000"/>
                </a:solidFill>
                <a:latin typeface="微軟正黑體" panose="020B0604030504040204" pitchFamily="34" charset="-120"/>
                <a:ea typeface="微軟正黑體" panose="020B0604030504040204" pitchFamily="34" charset="-120"/>
              </a:rPr>
              <a:t>重購財產交易所得退</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抵</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稅</a:t>
            </a:r>
            <a:endParaRPr lang="en-US" altLang="zh-TW" b="1" dirty="0">
              <a:solidFill>
                <a:srgbClr val="FF0000"/>
              </a:solidFill>
              <a:latin typeface="微軟正黑體" panose="020B0604030504040204" pitchFamily="34" charset="-120"/>
              <a:ea typeface="微軟正黑體" panose="020B0604030504040204" pitchFamily="34" charset="-120"/>
            </a:endParaRPr>
          </a:p>
        </p:txBody>
      </p:sp>
      <p:sp>
        <p:nvSpPr>
          <p:cNvPr id="4" name="標題 1"/>
          <p:cNvSpPr>
            <a:spLocks noGrp="1"/>
          </p:cNvSpPr>
          <p:nvPr>
            <p:ph type="title"/>
          </p:nvPr>
        </p:nvSpPr>
        <p:spPr/>
        <p:txBody>
          <a:bodyPr vert="horz" lIns="91440" tIns="45720" rIns="91440" bIns="45720" rtlCol="0" anchor="ctr">
            <a:normAutofit/>
          </a:bodyPr>
          <a:lstStyle/>
          <a:p>
            <a:r>
              <a:rPr lang="zh-TW" altLang="en-US" b="1" dirty="0">
                <a:solidFill>
                  <a:srgbClr val="FF0000"/>
                </a:solidFill>
                <a:latin typeface="微軟正黑體" panose="020B0604030504040204" pitchFamily="34" charset="-120"/>
                <a:ea typeface="微軟正黑體" panose="020B0604030504040204" pitchFamily="34" charset="-120"/>
              </a:rPr>
              <a:t>參、所得稅</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房地合一</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4024393244"/>
              </p:ext>
            </p:extLst>
          </p:nvPr>
        </p:nvGraphicFramePr>
        <p:xfrm>
          <a:off x="683568" y="1916832"/>
          <a:ext cx="8042584" cy="2379712"/>
        </p:xfrm>
        <a:graphic>
          <a:graphicData uri="http://schemas.openxmlformats.org/drawingml/2006/table">
            <a:tbl>
              <a:tblPr firstRow="1" bandRow="1">
                <a:tableStyleId>{7DF18680-E054-41AD-8BC1-D1AEF772440D}</a:tableStyleId>
              </a:tblPr>
              <a:tblGrid>
                <a:gridCol w="504056">
                  <a:extLst>
                    <a:ext uri="{9D8B030D-6E8A-4147-A177-3AD203B41FA5}">
                      <a16:colId xmlns:a16="http://schemas.microsoft.com/office/drawing/2014/main" xmlns="" val="20000"/>
                    </a:ext>
                  </a:extLst>
                </a:gridCol>
                <a:gridCol w="4829023">
                  <a:extLst>
                    <a:ext uri="{9D8B030D-6E8A-4147-A177-3AD203B41FA5}">
                      <a16:colId xmlns:a16="http://schemas.microsoft.com/office/drawing/2014/main" xmlns="" val="20001"/>
                    </a:ext>
                  </a:extLst>
                </a:gridCol>
                <a:gridCol w="2709505">
                  <a:extLst>
                    <a:ext uri="{9D8B030D-6E8A-4147-A177-3AD203B41FA5}">
                      <a16:colId xmlns:a16="http://schemas.microsoft.com/office/drawing/2014/main" xmlns="" val="20002"/>
                    </a:ext>
                  </a:extLst>
                </a:gridCol>
              </a:tblGrid>
              <a:tr h="40734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rgbClr val="FFFF00"/>
                          </a:solidFill>
                          <a:latin typeface="微軟正黑體" panose="020B0604030504040204" pitchFamily="34" charset="-120"/>
                          <a:ea typeface="微軟正黑體" panose="020B0604030504040204" pitchFamily="34" charset="-120"/>
                        </a:rPr>
                        <a:t>2.</a:t>
                      </a:r>
                      <a:r>
                        <a:rPr lang="zh-TW" altLang="en-US" sz="2800" dirty="0" smtClean="0">
                          <a:solidFill>
                            <a:srgbClr val="FFFF00"/>
                          </a:solidFill>
                          <a:latin typeface="微軟正黑體" panose="020B0604030504040204" pitchFamily="34" charset="-120"/>
                          <a:ea typeface="微軟正黑體" panose="020B0604030504040204" pitchFamily="34" charset="-120"/>
                        </a:rPr>
                        <a:t>適用方式</a:t>
                      </a:r>
                      <a:endParaRPr lang="en-US" altLang="zh-TW" sz="2800" dirty="0" smtClean="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10000"/>
                  </a:ext>
                </a:extLst>
              </a:tr>
              <a:tr h="489952">
                <a:tc>
                  <a:txBody>
                    <a:bodyPr/>
                    <a:lstStyle/>
                    <a:p>
                      <a:pPr algn="r"/>
                      <a:r>
                        <a:rPr lang="en-US" altLang="zh-TW" sz="2400" dirty="0" smtClean="0">
                          <a:solidFill>
                            <a:srgbClr val="FF0000"/>
                          </a:solidFill>
                          <a:latin typeface="微軟正黑體" panose="020B0604030504040204" pitchFamily="34" charset="-120"/>
                          <a:ea typeface="微軟正黑體" panose="020B0604030504040204" pitchFamily="34" charset="-120"/>
                        </a:rPr>
                        <a:t>1</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FF0000"/>
                          </a:solidFill>
                          <a:latin typeface="微軟正黑體" panose="020B0604030504040204" pitchFamily="34" charset="-120"/>
                          <a:ea typeface="微軟正黑體" panose="020B0604030504040204" pitchFamily="34" charset="-120"/>
                        </a:rPr>
                        <a:t>先賣後買</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FF0000"/>
                          </a:solidFill>
                          <a:latin typeface="微軟正黑體" panose="020B0604030504040204" pitchFamily="34" charset="-120"/>
                          <a:ea typeface="微軟正黑體" panose="020B0604030504040204" pitchFamily="34" charset="-120"/>
                        </a:rPr>
                        <a:t>退還</a:t>
                      </a:r>
                      <a:endParaRPr lang="en-US" altLang="zh-TW" sz="2400" dirty="0" smtClean="0">
                        <a:solidFill>
                          <a:srgbClr val="FF000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1"/>
                  </a:ext>
                </a:extLst>
              </a:tr>
              <a:tr h="359420">
                <a:tc>
                  <a:txBody>
                    <a:bodyPr/>
                    <a:lstStyle/>
                    <a:p>
                      <a:pPr algn="r"/>
                      <a:r>
                        <a:rPr lang="en-US" altLang="zh-TW" sz="2400" dirty="0" smtClean="0">
                          <a:latin typeface="微軟正黑體" panose="020B0604030504040204" pitchFamily="34" charset="-120"/>
                          <a:ea typeface="微軟正黑體" panose="020B0604030504040204" pitchFamily="34" charset="-120"/>
                        </a:rPr>
                        <a:t>2</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先買後賣</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扣抵</a:t>
                      </a: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2"/>
                  </a:ext>
                </a:extLst>
              </a:tr>
              <a:tr h="359420">
                <a:tc>
                  <a:txBody>
                    <a:bodyPr/>
                    <a:lstStyle/>
                    <a:p>
                      <a:pPr algn="r"/>
                      <a:r>
                        <a:rPr lang="en-US" altLang="zh-TW" sz="2400" dirty="0" smtClean="0">
                          <a:solidFill>
                            <a:srgbClr val="FF0000"/>
                          </a:solidFill>
                          <a:latin typeface="微軟正黑體" panose="020B0604030504040204" pitchFamily="34" charset="-120"/>
                          <a:ea typeface="微軟正黑體" panose="020B0604030504040204" pitchFamily="34" charset="-120"/>
                        </a:rPr>
                        <a:t>3</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solidFill>
                            <a:srgbClr val="FF0000"/>
                          </a:solidFill>
                          <a:latin typeface="微軟正黑體" panose="020B0604030504040204" pitchFamily="34" charset="-120"/>
                          <a:ea typeface="微軟正黑體" panose="020B0604030504040204" pitchFamily="34" charset="-120"/>
                        </a:rPr>
                        <a:t>配偶一方出售，他方重購</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solidFill>
                            <a:srgbClr val="FF0000"/>
                          </a:solidFill>
                          <a:latin typeface="微軟正黑體" panose="020B0604030504040204" pitchFamily="34" charset="-120"/>
                          <a:ea typeface="微軟正黑體" panose="020B0604030504040204" pitchFamily="34" charset="-120"/>
                        </a:rPr>
                        <a:t>亦適用</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3"/>
                  </a:ext>
                </a:extLst>
              </a:tr>
              <a:tr h="359420">
                <a:tc>
                  <a:txBody>
                    <a:bodyPr/>
                    <a:lstStyle/>
                    <a:p>
                      <a:pPr algn="r"/>
                      <a:r>
                        <a:rPr lang="en-US" altLang="zh-TW" sz="2400" dirty="0" smtClean="0">
                          <a:latin typeface="微軟正黑體" panose="020B0604030504040204" pitchFamily="34" charset="-120"/>
                          <a:ea typeface="微軟正黑體" panose="020B0604030504040204" pitchFamily="34" charset="-120"/>
                        </a:rPr>
                        <a:t>4</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重購後</a:t>
                      </a:r>
                      <a:r>
                        <a:rPr lang="en-US" altLang="zh-TW" sz="2400" dirty="0" smtClean="0">
                          <a:latin typeface="微軟正黑體" panose="020B0604030504040204" pitchFamily="34" charset="-120"/>
                          <a:ea typeface="微軟正黑體" panose="020B0604030504040204" pitchFamily="34" charset="-120"/>
                        </a:rPr>
                        <a:t>5</a:t>
                      </a:r>
                      <a:r>
                        <a:rPr lang="zh-TW" altLang="en-US" sz="2400" dirty="0" smtClean="0">
                          <a:latin typeface="微軟正黑體" panose="020B0604030504040204" pitchFamily="34" charset="-120"/>
                          <a:ea typeface="微軟正黑體" panose="020B0604030504040204" pitchFamily="34" charset="-120"/>
                        </a:rPr>
                        <a:t>年內，其他用途或移轉</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追繳退</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抵</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稅</a:t>
                      </a: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4"/>
                  </a:ext>
                </a:extLst>
              </a:tr>
            </a:tbl>
          </a:graphicData>
        </a:graphic>
      </p:graphicFrame>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673527906"/>
                  </p:ext>
                </p:extLst>
              </p:nvPr>
            </p:nvGraphicFramePr>
            <p:xfrm>
              <a:off x="683568" y="4509120"/>
              <a:ext cx="8064896" cy="1881488"/>
            </p:xfrm>
            <a:graphic>
              <a:graphicData uri="http://schemas.openxmlformats.org/drawingml/2006/table">
                <a:tbl>
                  <a:tblPr firstRow="1" bandRow="1">
                    <a:tableStyleId>{93296810-A885-4BE3-A3E7-6D5BEEA58F35}</a:tableStyleId>
                  </a:tblPr>
                  <a:tblGrid>
                    <a:gridCol w="522725">
                      <a:extLst>
                        <a:ext uri="{9D8B030D-6E8A-4147-A177-3AD203B41FA5}">
                          <a16:colId xmlns:a16="http://schemas.microsoft.com/office/drawing/2014/main" xmlns="" val="20000"/>
                        </a:ext>
                      </a:extLst>
                    </a:gridCol>
                    <a:gridCol w="7542171">
                      <a:extLst>
                        <a:ext uri="{9D8B030D-6E8A-4147-A177-3AD203B41FA5}">
                          <a16:colId xmlns:a16="http://schemas.microsoft.com/office/drawing/2014/main" xmlns="" val="20001"/>
                        </a:ext>
                      </a:extLst>
                    </a:gridCol>
                  </a:tblGrid>
                  <a:tr h="55495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rgbClr val="002060"/>
                              </a:solidFill>
                              <a:latin typeface="微軟正黑體" panose="020B0604030504040204" pitchFamily="34" charset="-120"/>
                              <a:ea typeface="微軟正黑體" panose="020B0604030504040204" pitchFamily="34" charset="-120"/>
                            </a:rPr>
                            <a:t>3.</a:t>
                          </a:r>
                          <a:r>
                            <a:rPr lang="zh-TW" altLang="en-US" sz="2800" dirty="0" smtClean="0">
                              <a:solidFill>
                                <a:srgbClr val="002060"/>
                              </a:solidFill>
                              <a:latin typeface="微軟正黑體" panose="020B0604030504040204" pitchFamily="34" charset="-120"/>
                              <a:ea typeface="微軟正黑體" panose="020B0604030504040204" pitchFamily="34" charset="-120"/>
                            </a:rPr>
                            <a:t>計算方式</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800" dirty="0" smtClean="0">
                            <a:solidFill>
                              <a:srgbClr val="00206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0"/>
                      </a:ext>
                    </a:extLst>
                  </a:tr>
                  <a:tr h="6691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t>  </a:t>
                          </a:r>
                          <a:r>
                            <a:rPr lang="en-US" altLang="zh-TW" sz="2400" dirty="0" smtClean="0">
                              <a:solidFill>
                                <a:schemeClr val="tx1"/>
                              </a:solidFill>
                            </a:rPr>
                            <a:t>1</a:t>
                          </a:r>
                          <a:endParaRPr lang="zh-TW" altLang="zh-TW" sz="2400" dirty="0" smtClean="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重購</a:t>
                          </a:r>
                          <a:r>
                            <a:rPr lang="zh-TW" altLang="zh-TW" sz="2000" dirty="0" smtClean="0"/>
                            <a:t>價</a:t>
                          </a:r>
                          <a:r>
                            <a:rPr lang="zh-TW" altLang="en-US" sz="2000" dirty="0" smtClean="0"/>
                            <a:t>額</a:t>
                          </a:r>
                          <a:r>
                            <a:rPr lang="en-US" altLang="zh-TW" sz="2000" dirty="0" smtClean="0"/>
                            <a:t> /</a:t>
                          </a:r>
                          <a:r>
                            <a:rPr lang="zh-TW" altLang="en-US" sz="2000" dirty="0" smtClean="0"/>
                            <a:t>出售價額 </a:t>
                          </a:r>
                          <a:r>
                            <a:rPr lang="en-US" altLang="zh-TW" sz="2000" dirty="0" smtClean="0"/>
                            <a:t>=</a:t>
                          </a:r>
                          <a:r>
                            <a:rPr lang="zh-TW" altLang="en-US" sz="2000" dirty="0" smtClean="0"/>
                            <a:t> </a:t>
                          </a:r>
                          <a:r>
                            <a:rPr lang="en-US" altLang="zh-TW" sz="2000" dirty="0" smtClean="0"/>
                            <a:t>A</a:t>
                          </a:r>
                          <a:r>
                            <a:rPr lang="zh-TW" altLang="en-US" sz="2000" dirty="0" smtClean="0"/>
                            <a:t>       </a:t>
                          </a:r>
                          <a:r>
                            <a:rPr lang="en-US" altLang="zh-TW" sz="2000" dirty="0" smtClean="0"/>
                            <a:t>A</a:t>
                          </a:r>
                          <a:r>
                            <a:rPr lang="zh-TW" altLang="en-US" sz="2000" baseline="0" dirty="0" smtClean="0"/>
                            <a:t> </a:t>
                          </a:r>
                          <a:r>
                            <a:rPr lang="en-US" altLang="zh-TW" sz="2000" dirty="0" smtClean="0">
                              <a:latin typeface="Arial Unicode MS"/>
                              <a:ea typeface="Arial Unicode MS"/>
                              <a:cs typeface="Arial Unicode MS"/>
                            </a:rPr>
                            <a:t>≥</a:t>
                          </a:r>
                          <a:r>
                            <a:rPr lang="zh-TW" altLang="en-US" sz="2000" dirty="0" smtClean="0">
                              <a:latin typeface="Arial Unicode MS"/>
                              <a:ea typeface="Arial Unicode MS"/>
                              <a:cs typeface="Arial Unicode MS"/>
                            </a:rPr>
                            <a:t> </a:t>
                          </a:r>
                          <a:r>
                            <a:rPr lang="en-US" altLang="zh-TW" sz="2000" dirty="0" smtClean="0"/>
                            <a:t>1</a:t>
                          </a:r>
                          <a:r>
                            <a:rPr lang="zh-TW" altLang="en-US" sz="2000" dirty="0" smtClean="0"/>
                            <a:t> </a:t>
                          </a:r>
                          <a:r>
                            <a:rPr lang="en-US" altLang="zh-TW" sz="2000" dirty="0" smtClean="0"/>
                            <a:t>------</a:t>
                          </a:r>
                          <a:r>
                            <a:rPr lang="zh-TW" altLang="en-US" sz="2000" dirty="0" smtClean="0">
                              <a:solidFill>
                                <a:srgbClr val="FF0000"/>
                              </a:solidFill>
                            </a:rPr>
                            <a:t>原所得</a:t>
                          </a:r>
                          <a:r>
                            <a:rPr lang="zh-TW" altLang="zh-TW" sz="2000" dirty="0" smtClean="0">
                              <a:solidFill>
                                <a:srgbClr val="FF0000"/>
                              </a:solidFill>
                            </a:rPr>
                            <a:t>稅</a:t>
                          </a:r>
                          <a:r>
                            <a:rPr lang="zh-TW" altLang="en-US" sz="2000" dirty="0" smtClean="0">
                              <a:solidFill>
                                <a:srgbClr val="FF0000"/>
                              </a:solidFill>
                            </a:rPr>
                            <a:t>額   </a:t>
                          </a:r>
                          <a:r>
                            <a:rPr lang="en-US" altLang="zh-TW" sz="2000" dirty="0" smtClean="0">
                              <a:solidFill>
                                <a:srgbClr val="FF0000"/>
                              </a:solidFill>
                            </a:rPr>
                            <a:t>(</a:t>
                          </a:r>
                          <a:r>
                            <a:rPr lang="zh-TW" altLang="zh-TW" sz="2000" dirty="0" smtClean="0">
                              <a:solidFill>
                                <a:srgbClr val="FF0000"/>
                              </a:solidFill>
                            </a:rPr>
                            <a:t>全額退</a:t>
                          </a:r>
                          <a:r>
                            <a:rPr lang="zh-TW" altLang="en-US" sz="2000" dirty="0" smtClean="0">
                              <a:solidFill>
                                <a:srgbClr val="FF0000"/>
                              </a:solidFill>
                            </a:rPr>
                            <a:t>稅</a:t>
                          </a:r>
                          <a:r>
                            <a:rPr lang="en-US" altLang="zh-TW" sz="2000" dirty="0" smtClean="0">
                              <a:solidFill>
                                <a:srgbClr val="FF0000"/>
                              </a:solidFill>
                            </a:rPr>
                            <a:t>)</a:t>
                          </a:r>
                          <a:endParaRPr lang="zh-TW" altLang="zh-TW" sz="2000" dirty="0" smtClean="0">
                            <a:solidFill>
                              <a:srgbClr val="FF0000"/>
                            </a:solidFill>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1"/>
                      </a:ext>
                    </a:extLst>
                  </a:tr>
                  <a:tr h="643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t>  </a:t>
                          </a:r>
                          <a:r>
                            <a:rPr lang="en-US" altLang="zh-TW" sz="2400" dirty="0" smtClean="0"/>
                            <a:t>2</a:t>
                          </a:r>
                          <a:endParaRPr lang="zh-TW" altLang="en-US" sz="240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重購</a:t>
                          </a:r>
                          <a:r>
                            <a:rPr lang="zh-TW" altLang="zh-TW" sz="2000" dirty="0" smtClean="0"/>
                            <a:t>價</a:t>
                          </a:r>
                          <a:r>
                            <a:rPr lang="zh-TW" altLang="en-US" sz="2000" dirty="0" smtClean="0"/>
                            <a:t>額</a:t>
                          </a:r>
                          <a:r>
                            <a:rPr lang="en-US" altLang="zh-TW" sz="2000" dirty="0" smtClean="0"/>
                            <a:t> /</a:t>
                          </a:r>
                          <a:r>
                            <a:rPr lang="zh-TW" altLang="en-US" sz="2000" dirty="0" smtClean="0"/>
                            <a:t>出售價額 </a:t>
                          </a:r>
                          <a:r>
                            <a:rPr lang="en-US" altLang="zh-TW" sz="2000" dirty="0" smtClean="0"/>
                            <a:t>=</a:t>
                          </a:r>
                          <a:r>
                            <a:rPr lang="zh-TW" altLang="en-US" sz="2000" dirty="0" smtClean="0"/>
                            <a:t> </a:t>
                          </a:r>
                          <a:r>
                            <a:rPr lang="en-US" altLang="zh-TW" sz="2000" dirty="0" smtClean="0"/>
                            <a:t>A</a:t>
                          </a:r>
                          <a:r>
                            <a:rPr lang="zh-TW" altLang="en-US" sz="2000" dirty="0" smtClean="0"/>
                            <a:t>       </a:t>
                          </a:r>
                          <a:r>
                            <a:rPr lang="en-US" altLang="zh-TW" sz="2000" dirty="0" smtClean="0"/>
                            <a:t>A</a:t>
                          </a:r>
                          <a:r>
                            <a:rPr lang="zh-TW" altLang="en-US" sz="2000" dirty="0" smtClean="0"/>
                            <a:t> </a:t>
                          </a:r>
                          <a:r>
                            <a:rPr lang="en-US" altLang="zh-TW" sz="2000" dirty="0" smtClean="0"/>
                            <a:t>&lt;</a:t>
                          </a:r>
                          <a:r>
                            <a:rPr lang="zh-TW" altLang="en-US" sz="2000" dirty="0" smtClean="0"/>
                            <a:t> </a:t>
                          </a:r>
                          <a:r>
                            <a:rPr lang="en-US" altLang="zh-TW" sz="2000" dirty="0" smtClean="0"/>
                            <a:t>1</a:t>
                          </a:r>
                          <a:r>
                            <a:rPr lang="zh-TW" altLang="en-US" sz="2000" dirty="0" smtClean="0"/>
                            <a:t>  </a:t>
                          </a:r>
                          <a:r>
                            <a:rPr lang="en-US" altLang="zh-TW" sz="2000" dirty="0" smtClean="0"/>
                            <a:t>------</a:t>
                          </a:r>
                          <a:r>
                            <a:rPr lang="zh-TW" altLang="en-US" sz="2000" dirty="0" smtClean="0">
                              <a:solidFill>
                                <a:srgbClr val="FF0000"/>
                              </a:solidFill>
                            </a:rPr>
                            <a:t>原所得稅額</a:t>
                          </a:r>
                          <a:r>
                            <a:rPr lang="zh-TW" altLang="zh-TW" sz="2000" dirty="0" smtClean="0">
                              <a:solidFill>
                                <a:srgbClr val="FF0000"/>
                              </a:solidFill>
                            </a:rPr>
                            <a:t>☓ </a:t>
                          </a:r>
                          <a14:m>
                            <m:oMath xmlns:m="http://schemas.openxmlformats.org/officeDocument/2006/math">
                              <m:f>
                                <m:fPr>
                                  <m:ctrlPr>
                                    <a:rPr lang="zh-TW" altLang="zh-TW" sz="2000" i="1">
                                      <a:solidFill>
                                        <a:srgbClr val="FF0000"/>
                                      </a:solidFill>
                                      <a:latin typeface="Cambria Math" panose="02040503050406030204" pitchFamily="18" charset="0"/>
                                    </a:rPr>
                                  </m:ctrlPr>
                                </m:fPr>
                                <m:num>
                                  <m:r>
                                    <a:rPr lang="zh-TW" altLang="zh-TW" sz="2000">
                                      <a:solidFill>
                                        <a:srgbClr val="FF0000"/>
                                      </a:solidFill>
                                      <a:latin typeface="Cambria Math"/>
                                    </a:rPr>
                                    <m:t>買</m:t>
                                  </m:r>
                                </m:num>
                                <m:den>
                                  <m:r>
                                    <a:rPr lang="zh-TW" altLang="zh-TW" sz="2000">
                                      <a:solidFill>
                                        <a:srgbClr val="FF0000"/>
                                      </a:solidFill>
                                      <a:latin typeface="Cambria Math"/>
                                    </a:rPr>
                                    <m:t>賣</m:t>
                                  </m:r>
                                </m:den>
                              </m:f>
                            </m:oMath>
                          </a14:m>
                          <a:r>
                            <a:rPr lang="zh-TW" altLang="en-US" sz="2000" dirty="0" smtClean="0">
                              <a:solidFill>
                                <a:srgbClr val="FF0000"/>
                              </a:solidFill>
                            </a:rPr>
                            <a:t>   </a:t>
                          </a:r>
                          <a:r>
                            <a:rPr lang="en-US" altLang="zh-TW" sz="2000" dirty="0" smtClean="0">
                              <a:solidFill>
                                <a:srgbClr val="FF0000"/>
                              </a:solidFill>
                            </a:rPr>
                            <a:t>(</a:t>
                          </a:r>
                          <a:r>
                            <a:rPr lang="zh-TW" altLang="en-US" sz="2000" dirty="0" smtClean="0">
                              <a:solidFill>
                                <a:srgbClr val="FF0000"/>
                              </a:solidFill>
                            </a:rPr>
                            <a:t>比例退稅</a:t>
                          </a:r>
                          <a:r>
                            <a:rPr lang="en-US" altLang="zh-TW" sz="2000" dirty="0" smtClean="0">
                              <a:solidFill>
                                <a:srgbClr val="FF0000"/>
                              </a:solidFill>
                            </a:rPr>
                            <a:t>)</a:t>
                          </a:r>
                          <a:endParaRPr lang="zh-TW" altLang="en-US" sz="2000" dirty="0">
                            <a:solidFill>
                              <a:srgbClr val="FF0000"/>
                            </a:solidFill>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2"/>
                      </a:ext>
                    </a:extLst>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673527906"/>
                  </p:ext>
                </p:extLst>
              </p:nvPr>
            </p:nvGraphicFramePr>
            <p:xfrm>
              <a:off x="683568" y="4509120"/>
              <a:ext cx="8064896" cy="1881488"/>
            </p:xfrm>
            <a:graphic>
              <a:graphicData uri="http://schemas.openxmlformats.org/drawingml/2006/table">
                <a:tbl>
                  <a:tblPr firstRow="1" bandRow="1">
                    <a:tableStyleId>{93296810-A885-4BE3-A3E7-6D5BEEA58F35}</a:tableStyleId>
                  </a:tblPr>
                  <a:tblGrid>
                    <a:gridCol w="522725"/>
                    <a:gridCol w="7542171"/>
                  </a:tblGrid>
                  <a:tr h="55495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rgbClr val="002060"/>
                              </a:solidFill>
                              <a:latin typeface="微軟正黑體" panose="020B0604030504040204" pitchFamily="34" charset="-120"/>
                              <a:ea typeface="微軟正黑體" panose="020B0604030504040204" pitchFamily="34" charset="-120"/>
                            </a:rPr>
                            <a:t>3.</a:t>
                          </a:r>
                          <a:r>
                            <a:rPr lang="zh-TW" altLang="en-US" sz="2800" dirty="0" smtClean="0">
                              <a:solidFill>
                                <a:srgbClr val="002060"/>
                              </a:solidFill>
                              <a:latin typeface="微軟正黑體" panose="020B0604030504040204" pitchFamily="34" charset="-120"/>
                              <a:ea typeface="微軟正黑體" panose="020B0604030504040204" pitchFamily="34" charset="-120"/>
                            </a:rPr>
                            <a:t>計算方式</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800" dirty="0" smtClean="0">
                            <a:solidFill>
                              <a:srgbClr val="002060"/>
                            </a:solidFill>
                            <a:latin typeface="微軟正黑體" panose="020B0604030504040204" pitchFamily="34" charset="-120"/>
                            <a:ea typeface="微軟正黑體" panose="020B0604030504040204" pitchFamily="34" charset="-120"/>
                          </a:endParaRPr>
                        </a:p>
                      </a:txBody>
                      <a:tcPr/>
                    </a:tc>
                  </a:tr>
                  <a:tr h="6691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t>  </a:t>
                          </a:r>
                          <a:r>
                            <a:rPr lang="en-US" altLang="zh-TW" sz="2400" dirty="0" smtClean="0">
                              <a:solidFill>
                                <a:schemeClr val="tx1"/>
                              </a:solidFill>
                            </a:rPr>
                            <a:t>1</a:t>
                          </a:r>
                          <a:endParaRPr lang="zh-TW" altLang="zh-TW" sz="2400" dirty="0" smtClean="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重購</a:t>
                          </a:r>
                          <a:r>
                            <a:rPr lang="zh-TW" altLang="zh-TW" sz="2000" dirty="0" smtClean="0"/>
                            <a:t>價</a:t>
                          </a:r>
                          <a:r>
                            <a:rPr lang="zh-TW" altLang="en-US" sz="2000" dirty="0" smtClean="0"/>
                            <a:t>額</a:t>
                          </a:r>
                          <a:r>
                            <a:rPr lang="en-US" altLang="zh-TW" sz="2000" dirty="0" smtClean="0"/>
                            <a:t> /</a:t>
                          </a:r>
                          <a:r>
                            <a:rPr lang="zh-TW" altLang="en-US" sz="2000" dirty="0" smtClean="0"/>
                            <a:t>出售價額 </a:t>
                          </a:r>
                          <a:r>
                            <a:rPr lang="en-US" altLang="zh-TW" sz="2000" dirty="0" smtClean="0"/>
                            <a:t>=</a:t>
                          </a:r>
                          <a:r>
                            <a:rPr lang="zh-TW" altLang="en-US" sz="2000" dirty="0" smtClean="0"/>
                            <a:t> </a:t>
                          </a:r>
                          <a:r>
                            <a:rPr lang="en-US" altLang="zh-TW" sz="2000" dirty="0" smtClean="0"/>
                            <a:t>A</a:t>
                          </a:r>
                          <a:r>
                            <a:rPr lang="zh-TW" altLang="en-US" sz="2000" dirty="0" smtClean="0"/>
                            <a:t>       </a:t>
                          </a:r>
                          <a:r>
                            <a:rPr lang="en-US" altLang="zh-TW" sz="2000" dirty="0" smtClean="0"/>
                            <a:t>A</a:t>
                          </a:r>
                          <a:r>
                            <a:rPr lang="zh-TW" altLang="en-US" sz="2000" baseline="0" dirty="0" smtClean="0"/>
                            <a:t> </a:t>
                          </a:r>
                          <a:r>
                            <a:rPr lang="en-US" altLang="zh-TW" sz="2000" dirty="0" smtClean="0">
                              <a:latin typeface="Arial Unicode MS"/>
                              <a:ea typeface="Arial Unicode MS"/>
                              <a:cs typeface="Arial Unicode MS"/>
                            </a:rPr>
                            <a:t>≥</a:t>
                          </a:r>
                          <a:r>
                            <a:rPr lang="zh-TW" altLang="en-US" sz="2000" dirty="0" smtClean="0">
                              <a:latin typeface="Arial Unicode MS"/>
                              <a:ea typeface="Arial Unicode MS"/>
                              <a:cs typeface="Arial Unicode MS"/>
                            </a:rPr>
                            <a:t> </a:t>
                          </a:r>
                          <a:r>
                            <a:rPr lang="en-US" altLang="zh-TW" sz="2000" dirty="0" smtClean="0"/>
                            <a:t>1</a:t>
                          </a:r>
                          <a:r>
                            <a:rPr lang="zh-TW" altLang="en-US" sz="2000" dirty="0" smtClean="0"/>
                            <a:t> </a:t>
                          </a:r>
                          <a:r>
                            <a:rPr lang="en-US" altLang="zh-TW" sz="2000" dirty="0" smtClean="0"/>
                            <a:t>------</a:t>
                          </a:r>
                          <a:r>
                            <a:rPr lang="zh-TW" altLang="en-US" sz="2000" dirty="0" smtClean="0">
                              <a:solidFill>
                                <a:srgbClr val="FF0000"/>
                              </a:solidFill>
                            </a:rPr>
                            <a:t>原所得</a:t>
                          </a:r>
                          <a:r>
                            <a:rPr lang="zh-TW" altLang="zh-TW" sz="2000" dirty="0" smtClean="0">
                              <a:solidFill>
                                <a:srgbClr val="FF0000"/>
                              </a:solidFill>
                            </a:rPr>
                            <a:t>稅</a:t>
                          </a:r>
                          <a:r>
                            <a:rPr lang="zh-TW" altLang="en-US" sz="2000" dirty="0" smtClean="0">
                              <a:solidFill>
                                <a:srgbClr val="FF0000"/>
                              </a:solidFill>
                            </a:rPr>
                            <a:t>額   </a:t>
                          </a:r>
                          <a:r>
                            <a:rPr lang="en-US" altLang="zh-TW" sz="2000" dirty="0" smtClean="0">
                              <a:solidFill>
                                <a:srgbClr val="FF0000"/>
                              </a:solidFill>
                            </a:rPr>
                            <a:t>(</a:t>
                          </a:r>
                          <a:r>
                            <a:rPr lang="zh-TW" altLang="zh-TW" sz="2000" dirty="0" smtClean="0">
                              <a:solidFill>
                                <a:srgbClr val="FF0000"/>
                              </a:solidFill>
                            </a:rPr>
                            <a:t>全額退</a:t>
                          </a:r>
                          <a:r>
                            <a:rPr lang="zh-TW" altLang="en-US" sz="2000" dirty="0" smtClean="0">
                              <a:solidFill>
                                <a:srgbClr val="FF0000"/>
                              </a:solidFill>
                            </a:rPr>
                            <a:t>稅</a:t>
                          </a:r>
                          <a:r>
                            <a:rPr lang="en-US" altLang="zh-TW" sz="2000" dirty="0" smtClean="0">
                              <a:solidFill>
                                <a:srgbClr val="FF0000"/>
                              </a:solidFill>
                            </a:rPr>
                            <a:t>)</a:t>
                          </a:r>
                          <a:endParaRPr lang="zh-TW" altLang="zh-TW" sz="2000" dirty="0" smtClean="0">
                            <a:solidFill>
                              <a:srgbClr val="FF0000"/>
                            </a:solidFill>
                          </a:endParaRPr>
                        </a:p>
                      </a:txBody>
                      <a:tcPr anchor="ctr">
                        <a:lnL w="12700" cap="flat" cmpd="sng" algn="ctr">
                          <a:solidFill>
                            <a:schemeClr val="bg1"/>
                          </a:solidFill>
                          <a:prstDash val="solid"/>
                          <a:round/>
                          <a:headEnd type="none" w="med" len="med"/>
                          <a:tailEnd type="none" w="med" len="med"/>
                        </a:lnL>
                      </a:tcPr>
                    </a:tc>
                  </a:tr>
                  <a:tr h="6573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t>  </a:t>
                          </a:r>
                          <a:r>
                            <a:rPr lang="en-US" altLang="zh-TW" sz="2400" dirty="0" smtClean="0"/>
                            <a:t>2</a:t>
                          </a:r>
                          <a:endParaRPr lang="zh-TW" altLang="en-US" sz="240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TW"/>
                        </a:p>
                      </a:txBody>
                      <a:tcPr anchor="ctr">
                        <a:lnL w="12700" cap="flat" cmpd="sng" algn="ctr">
                          <a:solidFill>
                            <a:schemeClr val="bg1"/>
                          </a:solidFill>
                          <a:prstDash val="solid"/>
                          <a:round/>
                          <a:headEnd type="none" w="med" len="med"/>
                          <a:tailEnd type="none" w="med" len="med"/>
                        </a:lnL>
                        <a:blipFill rotWithShape="1">
                          <a:blip r:embed="rId2"/>
                          <a:stretch>
                            <a:fillRect l="-6952" t="-193519" r="-81" b="-6481"/>
                          </a:stretch>
                        </a:blipFill>
                      </a:tcPr>
                    </a:tc>
                  </a:tr>
                </a:tbl>
              </a:graphicData>
            </a:graphic>
          </p:graphicFrame>
        </mc:Fallback>
      </mc:AlternateContent>
      <p:sp>
        <p:nvSpPr>
          <p:cNvPr id="10"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1"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52</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870698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a:xfrm>
            <a:off x="278516" y="151565"/>
            <a:ext cx="5805401" cy="132220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zh-TW" sz="3800" b="1" dirty="0">
                <a:solidFill>
                  <a:srgbClr val="FF0000"/>
                </a:solidFill>
                <a:latin typeface="微軟正黑體" panose="020B0604030504040204" pitchFamily="34" charset="-120"/>
                <a:ea typeface="微軟正黑體" panose="020B0604030504040204" pitchFamily="34" charset="-120"/>
              </a:rPr>
              <a:t>(</a:t>
            </a:r>
            <a:r>
              <a:rPr lang="zh-TW" altLang="en-US" sz="3800" b="1" dirty="0">
                <a:solidFill>
                  <a:srgbClr val="FF0000"/>
                </a:solidFill>
                <a:latin typeface="微軟正黑體" panose="020B0604030504040204" pitchFamily="34" charset="-120"/>
                <a:ea typeface="微軟正黑體" panose="020B0604030504040204" pitchFamily="34" charset="-120"/>
              </a:rPr>
              <a:t>三</a:t>
            </a:r>
            <a:r>
              <a:rPr lang="en-US" altLang="zh-TW" sz="3800" b="1" dirty="0">
                <a:solidFill>
                  <a:srgbClr val="FF0000"/>
                </a:solidFill>
                <a:latin typeface="微軟正黑體" panose="020B0604030504040204" pitchFamily="34" charset="-120"/>
                <a:ea typeface="微軟正黑體" panose="020B0604030504040204" pitchFamily="34" charset="-120"/>
              </a:rPr>
              <a:t>)</a:t>
            </a:r>
            <a:r>
              <a:rPr lang="zh-TW" altLang="en-US" sz="3800" b="1" dirty="0">
                <a:solidFill>
                  <a:srgbClr val="FF0000"/>
                </a:solidFill>
                <a:latin typeface="微軟正黑體" panose="020B0604030504040204" pitchFamily="34" charset="-120"/>
                <a:ea typeface="微軟正黑體" panose="020B0604030504040204" pitchFamily="34" charset="-120"/>
              </a:rPr>
              <a:t>房地合一所得稅</a:t>
            </a:r>
            <a:endParaRPr lang="en-US" altLang="zh-TW" sz="3800" b="1" dirty="0">
              <a:solidFill>
                <a:srgbClr val="FF0000"/>
              </a:solidFill>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r>
              <a:rPr lang="zh-TW" altLang="en-US" sz="3800" b="1" dirty="0">
                <a:solidFill>
                  <a:srgbClr val="FF0000"/>
                </a:solidFill>
                <a:latin typeface="微軟正黑體" panose="020B0604030504040204" pitchFamily="34" charset="-120"/>
                <a:ea typeface="微軟正黑體" panose="020B0604030504040204" pitchFamily="34" charset="-120"/>
              </a:rPr>
              <a:t>      </a:t>
            </a:r>
            <a:r>
              <a:rPr lang="zh-TW" altLang="en-US" sz="3800" b="1" dirty="0" smtClean="0">
                <a:solidFill>
                  <a:srgbClr val="FF0000"/>
                </a:solidFill>
                <a:latin typeface="微軟正黑體" panose="020B0604030504040204" pitchFamily="34" charset="-120"/>
                <a:ea typeface="微軟正黑體" panose="020B0604030504040204" pitchFamily="34" charset="-120"/>
              </a:rPr>
              <a:t>重</a:t>
            </a:r>
            <a:r>
              <a:rPr lang="zh-TW" altLang="en-US" sz="3800" b="1" dirty="0">
                <a:solidFill>
                  <a:srgbClr val="FF0000"/>
                </a:solidFill>
                <a:latin typeface="微軟正黑體" panose="020B0604030504040204" pitchFamily="34" charset="-120"/>
                <a:ea typeface="微軟正黑體" panose="020B0604030504040204" pitchFamily="34" charset="-120"/>
              </a:rPr>
              <a:t>購退</a:t>
            </a:r>
            <a:r>
              <a:rPr lang="en-US" altLang="zh-TW" sz="3800" b="1" dirty="0">
                <a:solidFill>
                  <a:srgbClr val="FF0000"/>
                </a:solidFill>
                <a:latin typeface="微軟正黑體" panose="020B0604030504040204" pitchFamily="34" charset="-120"/>
                <a:ea typeface="微軟正黑體" panose="020B0604030504040204" pitchFamily="34" charset="-120"/>
              </a:rPr>
              <a:t>(</a:t>
            </a:r>
            <a:r>
              <a:rPr lang="zh-TW" altLang="en-US" sz="3800" b="1" dirty="0">
                <a:solidFill>
                  <a:srgbClr val="FF0000"/>
                </a:solidFill>
                <a:latin typeface="微軟正黑體" panose="020B0604030504040204" pitchFamily="34" charset="-120"/>
                <a:ea typeface="微軟正黑體" panose="020B0604030504040204" pitchFamily="34" charset="-120"/>
              </a:rPr>
              <a:t>抵</a:t>
            </a:r>
            <a:r>
              <a:rPr lang="en-US" altLang="zh-TW" sz="3800" b="1" dirty="0">
                <a:solidFill>
                  <a:srgbClr val="FF0000"/>
                </a:solidFill>
                <a:latin typeface="微軟正黑體" panose="020B0604030504040204" pitchFamily="34" charset="-120"/>
                <a:ea typeface="微軟正黑體" panose="020B0604030504040204" pitchFamily="34" charset="-120"/>
              </a:rPr>
              <a:t>)</a:t>
            </a:r>
            <a:r>
              <a:rPr lang="zh-TW" altLang="en-US" sz="3800" b="1" dirty="0">
                <a:solidFill>
                  <a:srgbClr val="FF0000"/>
                </a:solidFill>
                <a:latin typeface="微軟正黑體" panose="020B0604030504040204" pitchFamily="34" charset="-120"/>
                <a:ea typeface="微軟正黑體" panose="020B0604030504040204" pitchFamily="34" charset="-120"/>
              </a:rPr>
              <a:t>稅案例</a:t>
            </a:r>
          </a:p>
          <a:p>
            <a:pPr marL="0" indent="0">
              <a:buFont typeface="Arial" panose="020B0604020202020204" pitchFamily="34" charset="0"/>
              <a:buNone/>
            </a:pPr>
            <a:endParaRPr lang="zh-TW" altLang="en-US" b="1" dirty="0">
              <a:latin typeface="微軟正黑體" panose="020B0604030504040204" pitchFamily="34" charset="-120"/>
              <a:ea typeface="微軟正黑體" panose="020B0604030504040204" pitchFamily="34" charset="-120"/>
            </a:endParaRPr>
          </a:p>
        </p:txBody>
      </p:sp>
      <p:sp>
        <p:nvSpPr>
          <p:cNvPr id="5" name="圓角矩形 4"/>
          <p:cNvSpPr/>
          <p:nvPr/>
        </p:nvSpPr>
        <p:spPr>
          <a:xfrm>
            <a:off x="227454" y="1628800"/>
            <a:ext cx="7680860" cy="4680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TW" altLang="en-US" sz="2000" b="1" dirty="0" smtClean="0">
                <a:solidFill>
                  <a:schemeClr val="tx1"/>
                </a:solidFill>
              </a:rPr>
              <a:t>       </a:t>
            </a:r>
            <a:endParaRPr lang="zh-TW" altLang="en-US" sz="2000" dirty="0">
              <a:solidFill>
                <a:schemeClr val="tx1"/>
              </a:solidFill>
            </a:endParaRPr>
          </a:p>
        </p:txBody>
      </p:sp>
      <p:sp>
        <p:nvSpPr>
          <p:cNvPr id="8" name="文字方塊 7"/>
          <p:cNvSpPr txBox="1"/>
          <p:nvPr/>
        </p:nvSpPr>
        <p:spPr>
          <a:xfrm>
            <a:off x="356962" y="1893505"/>
            <a:ext cx="6042621" cy="2123658"/>
          </a:xfrm>
          <a:prstGeom prst="rect">
            <a:avLst/>
          </a:prstGeom>
          <a:noFill/>
        </p:spPr>
        <p:txBody>
          <a:bodyPr wrap="square" rtlCol="0">
            <a:spAutoFit/>
          </a:bodyPr>
          <a:lstStyle/>
          <a:p>
            <a:r>
              <a:rPr lang="zh-TW" altLang="en-US" sz="2200" dirty="0" smtClean="0">
                <a:latin typeface="微軟正黑體" panose="020B0604030504040204" pitchFamily="34" charset="-120"/>
                <a:ea typeface="微軟正黑體" panose="020B0604030504040204" pitchFamily="34" charset="-120"/>
              </a:rPr>
              <a:t>林先生於</a:t>
            </a:r>
            <a:r>
              <a:rPr lang="en-US" altLang="zh-TW" sz="2200" dirty="0" smtClean="0">
                <a:latin typeface="微軟正黑體" panose="020B0604030504040204" pitchFamily="34" charset="-120"/>
                <a:ea typeface="微軟正黑體" panose="020B0604030504040204" pitchFamily="34" charset="-120"/>
              </a:rPr>
              <a:t>105</a:t>
            </a:r>
            <a:r>
              <a:rPr lang="zh-TW" altLang="en-US" sz="2200" dirty="0" smtClean="0">
                <a:latin typeface="微軟正黑體" panose="020B0604030504040204" pitchFamily="34" charset="-120"/>
                <a:ea typeface="微軟正黑體" panose="020B0604030504040204" pitchFamily="34" charset="-120"/>
              </a:rPr>
              <a:t>年</a:t>
            </a:r>
            <a:r>
              <a:rPr lang="en-US" altLang="zh-TW" sz="2200" dirty="0" smtClean="0">
                <a:latin typeface="微軟正黑體" panose="020B0604030504040204" pitchFamily="34" charset="-120"/>
                <a:ea typeface="微軟正黑體" panose="020B0604030504040204" pitchFamily="34" charset="-120"/>
              </a:rPr>
              <a:t>1</a:t>
            </a:r>
            <a:r>
              <a:rPr lang="zh-TW" altLang="en-US" sz="2200" dirty="0" smtClean="0">
                <a:latin typeface="微軟正黑體" panose="020B0604030504040204" pitchFamily="34" charset="-120"/>
                <a:ea typeface="微軟正黑體" panose="020B0604030504040204" pitchFamily="34" charset="-120"/>
              </a:rPr>
              <a:t>月</a:t>
            </a:r>
            <a:r>
              <a:rPr lang="en-US" altLang="zh-TW" sz="2200" dirty="0" smtClean="0">
                <a:latin typeface="微軟正黑體" panose="020B0604030504040204" pitchFamily="34" charset="-120"/>
                <a:ea typeface="微軟正黑體" panose="020B0604030504040204" pitchFamily="34" charset="-120"/>
              </a:rPr>
              <a:t>2</a:t>
            </a:r>
            <a:r>
              <a:rPr lang="zh-TW" altLang="en-US" sz="2200" dirty="0" smtClean="0">
                <a:latin typeface="微軟正黑體" panose="020B0604030504040204" pitchFamily="34" charset="-120"/>
                <a:ea typeface="微軟正黑體" panose="020B0604030504040204" pitchFamily="34" charset="-120"/>
              </a:rPr>
              <a:t>日購入</a:t>
            </a:r>
            <a:r>
              <a:rPr lang="en-US" altLang="zh-TW" sz="2200" dirty="0" smtClean="0">
                <a:latin typeface="微軟正黑體" panose="020B0604030504040204" pitchFamily="34" charset="-120"/>
                <a:ea typeface="微軟正黑體" panose="020B0604030504040204" pitchFamily="34" charset="-120"/>
              </a:rPr>
              <a:t>A</a:t>
            </a:r>
            <a:r>
              <a:rPr lang="zh-TW" altLang="en-US" sz="2200" dirty="0" smtClean="0">
                <a:latin typeface="微軟正黑體" panose="020B0604030504040204" pitchFamily="34" charset="-120"/>
                <a:ea typeface="微軟正黑體" panose="020B0604030504040204" pitchFamily="34" charset="-120"/>
              </a:rPr>
              <a:t>房地並設立戶籍居住使用，在</a:t>
            </a:r>
            <a:r>
              <a:rPr lang="en-US" altLang="zh-TW" sz="2200" dirty="0" smtClean="0">
                <a:latin typeface="微軟正黑體" panose="020B0604030504040204" pitchFamily="34" charset="-120"/>
                <a:ea typeface="微軟正黑體" panose="020B0604030504040204" pitchFamily="34" charset="-120"/>
              </a:rPr>
              <a:t>108</a:t>
            </a:r>
            <a:r>
              <a:rPr lang="zh-TW" altLang="en-US" sz="2200" dirty="0" smtClean="0">
                <a:latin typeface="微軟正黑體" panose="020B0604030504040204" pitchFamily="34" charset="-120"/>
                <a:ea typeface="微軟正黑體" panose="020B0604030504040204" pitchFamily="34" charset="-120"/>
              </a:rPr>
              <a:t>年</a:t>
            </a:r>
            <a:r>
              <a:rPr lang="en-US" altLang="zh-TW" sz="2200" dirty="0" smtClean="0">
                <a:latin typeface="微軟正黑體" panose="020B0604030504040204" pitchFamily="34" charset="-120"/>
                <a:ea typeface="微軟正黑體" panose="020B0604030504040204" pitchFamily="34" charset="-120"/>
              </a:rPr>
              <a:t>6</a:t>
            </a:r>
            <a:r>
              <a:rPr lang="zh-TW" altLang="en-US" sz="2200" dirty="0" smtClean="0">
                <a:latin typeface="微軟正黑體" panose="020B0604030504040204" pitchFamily="34" charset="-120"/>
                <a:ea typeface="微軟正黑體" panose="020B0604030504040204" pitchFamily="34" charset="-120"/>
              </a:rPr>
              <a:t>月時出售</a:t>
            </a:r>
            <a:r>
              <a:rPr lang="en-US" altLang="zh-TW" sz="2200" dirty="0" smtClean="0">
                <a:latin typeface="微軟正黑體" panose="020B0604030504040204" pitchFamily="34" charset="-120"/>
                <a:ea typeface="微軟正黑體" panose="020B0604030504040204" pitchFamily="34" charset="-120"/>
              </a:rPr>
              <a:t>A</a:t>
            </a:r>
            <a:r>
              <a:rPr lang="zh-TW" altLang="en-US" sz="2200" dirty="0" smtClean="0">
                <a:latin typeface="微軟正黑體" panose="020B0604030504040204" pitchFamily="34" charset="-120"/>
                <a:ea typeface="微軟正黑體" panose="020B0604030504040204" pitchFamily="34" charset="-120"/>
              </a:rPr>
              <a:t>房地，售價</a:t>
            </a:r>
            <a:r>
              <a:rPr lang="en-US" altLang="zh-TW" sz="2200" dirty="0" smtClean="0">
                <a:latin typeface="微軟正黑體" panose="020B0604030504040204" pitchFamily="34" charset="-120"/>
                <a:ea typeface="微軟正黑體" panose="020B0604030504040204" pitchFamily="34" charset="-120"/>
              </a:rPr>
              <a:t>2000</a:t>
            </a:r>
            <a:r>
              <a:rPr lang="zh-TW" altLang="en-US" sz="2200" dirty="0" smtClean="0">
                <a:latin typeface="微軟正黑體" panose="020B0604030504040204" pitchFamily="34" charset="-120"/>
                <a:ea typeface="微軟正黑體" panose="020B0604030504040204" pitchFamily="34" charset="-120"/>
              </a:rPr>
              <a:t>萬元，繳納所得稅</a:t>
            </a:r>
            <a:r>
              <a:rPr lang="en-US" altLang="zh-TW" sz="2200" dirty="0" smtClean="0">
                <a:latin typeface="微軟正黑體" panose="020B0604030504040204" pitchFamily="34" charset="-120"/>
                <a:ea typeface="微軟正黑體" panose="020B0604030504040204" pitchFamily="34" charset="-120"/>
              </a:rPr>
              <a:t>60</a:t>
            </a:r>
            <a:r>
              <a:rPr lang="zh-TW" altLang="en-US" sz="2200" dirty="0" smtClean="0">
                <a:latin typeface="微軟正黑體" panose="020B0604030504040204" pitchFamily="34" charset="-120"/>
                <a:ea typeface="微軟正黑體" panose="020B0604030504040204" pitchFamily="34" charset="-120"/>
              </a:rPr>
              <a:t>萬元；而於</a:t>
            </a:r>
            <a:r>
              <a:rPr lang="en-US" altLang="zh-TW" sz="2200" dirty="0" smtClean="0">
                <a:latin typeface="微軟正黑體" panose="020B0604030504040204" pitchFamily="34" charset="-120"/>
                <a:ea typeface="微軟正黑體" panose="020B0604030504040204" pitchFamily="34" charset="-120"/>
              </a:rPr>
              <a:t>109</a:t>
            </a:r>
            <a:r>
              <a:rPr lang="zh-TW" altLang="en-US" sz="2200" dirty="0" smtClean="0">
                <a:latin typeface="微軟正黑體" panose="020B0604030504040204" pitchFamily="34" charset="-120"/>
                <a:ea typeface="微軟正黑體" panose="020B0604030504040204" pitchFamily="34" charset="-120"/>
              </a:rPr>
              <a:t>年</a:t>
            </a:r>
            <a:r>
              <a:rPr lang="en-US" altLang="zh-TW" sz="2200" dirty="0" smtClean="0">
                <a:latin typeface="微軟正黑體" panose="020B0604030504040204" pitchFamily="34" charset="-120"/>
                <a:ea typeface="微軟正黑體" panose="020B0604030504040204" pitchFamily="34" charset="-120"/>
              </a:rPr>
              <a:t>6</a:t>
            </a:r>
            <a:r>
              <a:rPr lang="zh-TW" altLang="en-US" sz="2200" dirty="0" smtClean="0">
                <a:latin typeface="微軟正黑體" panose="020B0604030504040204" pitchFamily="34" charset="-120"/>
                <a:ea typeface="微軟正黑體" panose="020B0604030504040204" pitchFamily="34" charset="-120"/>
              </a:rPr>
              <a:t>月</a:t>
            </a:r>
            <a:r>
              <a:rPr lang="en-US" altLang="zh-TW" sz="2200" dirty="0" smtClean="0">
                <a:latin typeface="微軟正黑體" panose="020B0604030504040204" pitchFamily="34" charset="-120"/>
                <a:ea typeface="微軟正黑體" panose="020B0604030504040204" pitchFamily="34" charset="-120"/>
              </a:rPr>
              <a:t>1</a:t>
            </a:r>
            <a:r>
              <a:rPr lang="zh-TW" altLang="en-US" sz="2200" dirty="0" smtClean="0">
                <a:latin typeface="微軟正黑體" panose="020B0604030504040204" pitchFamily="34" charset="-120"/>
                <a:ea typeface="微軟正黑體" panose="020B0604030504040204" pitchFamily="34" charset="-120"/>
              </a:rPr>
              <a:t>日以</a:t>
            </a:r>
            <a:r>
              <a:rPr lang="en-US" altLang="zh-TW" sz="2200" dirty="0" smtClean="0">
                <a:latin typeface="微軟正黑體" panose="020B0604030504040204" pitchFamily="34" charset="-120"/>
                <a:ea typeface="微軟正黑體" panose="020B0604030504040204" pitchFamily="34" charset="-120"/>
              </a:rPr>
              <a:t>1500</a:t>
            </a:r>
            <a:r>
              <a:rPr lang="zh-TW" altLang="en-US" sz="2200" dirty="0" smtClean="0">
                <a:latin typeface="微軟正黑體" panose="020B0604030504040204" pitchFamily="34" charset="-120"/>
                <a:ea typeface="微軟正黑體" panose="020B0604030504040204" pitchFamily="34" charset="-120"/>
              </a:rPr>
              <a:t>萬元新購入</a:t>
            </a:r>
            <a:r>
              <a:rPr lang="en-US" altLang="zh-TW" sz="2200" dirty="0" smtClean="0">
                <a:latin typeface="微軟正黑體" panose="020B0604030504040204" pitchFamily="34" charset="-120"/>
                <a:ea typeface="微軟正黑體" panose="020B0604030504040204" pitchFamily="34" charset="-120"/>
              </a:rPr>
              <a:t>B</a:t>
            </a:r>
            <a:r>
              <a:rPr lang="zh-TW" altLang="en-US" sz="2200" dirty="0" smtClean="0">
                <a:latin typeface="微軟正黑體" panose="020B0604030504040204" pitchFamily="34" charset="-120"/>
                <a:ea typeface="微軟正黑體" panose="020B0604030504040204" pitchFamily="34" charset="-120"/>
              </a:rPr>
              <a:t>房地，也辦竣戶籍登記自住使用，林先生得知買賣自住房地可申請重購退稅，林先生可退多少所得稅</a:t>
            </a:r>
            <a:r>
              <a:rPr lang="en-US" altLang="zh-TW" sz="2200" dirty="0" smtClean="0">
                <a:latin typeface="微軟正黑體" panose="020B0604030504040204" pitchFamily="34" charset="-120"/>
                <a:ea typeface="微軟正黑體" panose="020B0604030504040204" pitchFamily="34" charset="-120"/>
              </a:rPr>
              <a:t>?</a:t>
            </a:r>
          </a:p>
        </p:txBody>
      </p:sp>
      <p:sp>
        <p:nvSpPr>
          <p:cNvPr id="9" name="矩形 8"/>
          <p:cNvSpPr/>
          <p:nvPr/>
        </p:nvSpPr>
        <p:spPr>
          <a:xfrm>
            <a:off x="465109" y="4261886"/>
            <a:ext cx="3240360" cy="4308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TW" altLang="en-US" sz="2200" dirty="0"/>
              <a:t>重購</a:t>
            </a:r>
            <a:r>
              <a:rPr lang="zh-TW" altLang="zh-TW" sz="2200" dirty="0"/>
              <a:t>價</a:t>
            </a:r>
            <a:r>
              <a:rPr lang="zh-TW" altLang="en-US" sz="2200" dirty="0"/>
              <a:t>額</a:t>
            </a:r>
            <a:r>
              <a:rPr lang="en-US" altLang="zh-TW" sz="2200" dirty="0"/>
              <a:t> /</a:t>
            </a:r>
            <a:r>
              <a:rPr lang="zh-TW" altLang="en-US" sz="2200" dirty="0"/>
              <a:t>出售價額 </a:t>
            </a:r>
            <a:r>
              <a:rPr lang="en-US" altLang="zh-TW" sz="2200" dirty="0"/>
              <a:t>=</a:t>
            </a:r>
            <a:r>
              <a:rPr lang="zh-TW" altLang="en-US" sz="2200" dirty="0"/>
              <a:t> </a:t>
            </a:r>
            <a:r>
              <a:rPr lang="en-US" altLang="zh-TW" sz="2200" dirty="0" smtClean="0"/>
              <a:t>A</a:t>
            </a:r>
            <a:r>
              <a:rPr lang="zh-TW" altLang="en-US" sz="2200" dirty="0" smtClean="0"/>
              <a:t> </a:t>
            </a:r>
            <a:endParaRPr lang="zh-TW" altLang="en-US" sz="2200" dirty="0"/>
          </a:p>
        </p:txBody>
      </p:sp>
      <mc:AlternateContent xmlns:mc="http://schemas.openxmlformats.org/markup-compatibility/2006" xmlns:a14="http://schemas.microsoft.com/office/drawing/2010/main">
        <mc:Choice Requires="a14">
          <p:sp>
            <p:nvSpPr>
              <p:cNvPr id="13" name="文字方塊 12"/>
              <p:cNvSpPr txBox="1"/>
              <p:nvPr/>
            </p:nvSpPr>
            <p:spPr>
              <a:xfrm>
                <a:off x="541275" y="5071391"/>
                <a:ext cx="3024336" cy="836511"/>
              </a:xfrm>
              <a:prstGeom prst="rect">
                <a:avLst/>
              </a:prstGeom>
              <a:noFill/>
            </p:spPr>
            <p:txBody>
              <a:bodyPr wrap="square" rtlCol="0">
                <a:spAutoFit/>
              </a:bodyPr>
              <a:lstStyle/>
              <a:p>
                <a:r>
                  <a:rPr lang="en-US" altLang="zh-TW" sz="2600" dirty="0" smtClean="0"/>
                  <a:t>A</a:t>
                </a:r>
                <a:r>
                  <a:rPr lang="zh-TW" altLang="en-US" sz="2600" dirty="0" smtClean="0"/>
                  <a:t>  </a:t>
                </a:r>
                <a:r>
                  <a:rPr lang="en-US" altLang="zh-TW" sz="2600" dirty="0" smtClean="0">
                    <a:solidFill>
                      <a:schemeClr val="tx1"/>
                    </a:solidFill>
                  </a:rPr>
                  <a:t>=</a:t>
                </a:r>
                <a:r>
                  <a:rPr lang="zh-TW" altLang="en-US" sz="2600" dirty="0" smtClean="0">
                    <a:solidFill>
                      <a:schemeClr val="tx1"/>
                    </a:solidFill>
                  </a:rPr>
                  <a:t>  </a:t>
                </a:r>
                <a14:m>
                  <m:oMath xmlns:m="http://schemas.openxmlformats.org/officeDocument/2006/math">
                    <m:f>
                      <m:fPr>
                        <m:ctrlPr>
                          <a:rPr lang="zh-TW" altLang="zh-TW" sz="2600" i="1">
                            <a:solidFill>
                              <a:schemeClr val="tx1"/>
                            </a:solidFill>
                            <a:latin typeface="Cambria Math" panose="02040503050406030204" pitchFamily="18" charset="0"/>
                          </a:rPr>
                        </m:ctrlPr>
                      </m:fPr>
                      <m:num>
                        <m:r>
                          <a:rPr lang="en-US" altLang="zh-TW" sz="2600" b="0" i="1" smtClean="0">
                            <a:solidFill>
                              <a:schemeClr val="tx1"/>
                            </a:solidFill>
                            <a:latin typeface="Cambria Math"/>
                          </a:rPr>
                          <m:t>1500</m:t>
                        </m:r>
                        <m:r>
                          <a:rPr lang="zh-TW" altLang="en-US" sz="2600" b="0" i="1" smtClean="0">
                            <a:solidFill>
                              <a:schemeClr val="tx1"/>
                            </a:solidFill>
                            <a:latin typeface="Cambria Math"/>
                          </a:rPr>
                          <m:t>萬</m:t>
                        </m:r>
                      </m:num>
                      <m:den>
                        <m:r>
                          <a:rPr lang="en-US" altLang="zh-TW" sz="2600" b="0" i="1" smtClean="0">
                            <a:solidFill>
                              <a:schemeClr val="tx1"/>
                            </a:solidFill>
                            <a:latin typeface="Cambria Math"/>
                          </a:rPr>
                          <m:t>2000</m:t>
                        </m:r>
                        <m:r>
                          <a:rPr lang="zh-TW" altLang="en-US" sz="2600" b="0" i="1" smtClean="0">
                            <a:solidFill>
                              <a:schemeClr val="tx1"/>
                            </a:solidFill>
                            <a:latin typeface="Cambria Math"/>
                          </a:rPr>
                          <m:t>萬</m:t>
                        </m:r>
                      </m:den>
                    </m:f>
                    <m:r>
                      <a:rPr lang="zh-TW" altLang="en-US" sz="2600" b="0" i="1" smtClean="0">
                        <a:solidFill>
                          <a:schemeClr val="tx1"/>
                        </a:solidFill>
                        <a:latin typeface="Cambria Math"/>
                      </a:rPr>
                      <m:t> </m:t>
                    </m:r>
                    <m:r>
                      <a:rPr lang="en-US" altLang="zh-TW" sz="2600" b="0" i="1" smtClean="0">
                        <a:solidFill>
                          <a:schemeClr val="tx1"/>
                        </a:solidFill>
                        <a:latin typeface="Cambria Math"/>
                      </a:rPr>
                      <m:t>=0.75</m:t>
                    </m:r>
                  </m:oMath>
                </a14:m>
                <a:endParaRPr lang="en-US" altLang="zh-TW" sz="2600" b="0" dirty="0" smtClean="0">
                  <a:solidFill>
                    <a:srgbClr val="FF0000"/>
                  </a:solidFill>
                  <a:latin typeface="微軟正黑體" panose="020B0604030504040204" pitchFamily="34" charset="-120"/>
                  <a:ea typeface="微軟正黑體" panose="020B0604030504040204" pitchFamily="34" charset="-120"/>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541275" y="5071391"/>
                <a:ext cx="3024336" cy="836511"/>
              </a:xfrm>
              <a:prstGeom prst="rect">
                <a:avLst/>
              </a:prstGeom>
              <a:blipFill rotWithShape="1">
                <a:blip r:embed="rId2"/>
                <a:stretch>
                  <a:fillRect l="-362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4046776" y="4040490"/>
                <a:ext cx="3600341" cy="72083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TW" sz="2200" dirty="0"/>
                  <a:t>A</a:t>
                </a:r>
                <a:r>
                  <a:rPr lang="zh-TW" altLang="en-US" sz="2200" dirty="0"/>
                  <a:t> </a:t>
                </a:r>
                <a:r>
                  <a:rPr lang="en-US" altLang="zh-TW" sz="2200" dirty="0"/>
                  <a:t>&lt;</a:t>
                </a:r>
                <a:r>
                  <a:rPr lang="zh-TW" altLang="en-US" sz="2200" dirty="0"/>
                  <a:t> </a:t>
                </a:r>
                <a:r>
                  <a:rPr lang="en-US" altLang="zh-TW" sz="2200" dirty="0"/>
                  <a:t>1</a:t>
                </a:r>
                <a:r>
                  <a:rPr lang="zh-TW" altLang="en-US" sz="2200" dirty="0"/>
                  <a:t>  </a:t>
                </a:r>
                <a:r>
                  <a:rPr lang="en-US" altLang="zh-TW" sz="2200" dirty="0"/>
                  <a:t>------</a:t>
                </a:r>
                <a:r>
                  <a:rPr lang="zh-TW" altLang="en-US" sz="2200" dirty="0">
                    <a:solidFill>
                      <a:srgbClr val="FF0000"/>
                    </a:solidFill>
                  </a:rPr>
                  <a:t>原所得稅額</a:t>
                </a:r>
                <a:r>
                  <a:rPr lang="zh-TW" altLang="zh-TW" sz="2200" dirty="0">
                    <a:solidFill>
                      <a:srgbClr val="FF0000"/>
                    </a:solidFill>
                  </a:rPr>
                  <a:t>☓ </a:t>
                </a:r>
                <a14:m>
                  <m:oMath xmlns:m="http://schemas.openxmlformats.org/officeDocument/2006/math">
                    <m:f>
                      <m:fPr>
                        <m:ctrlPr>
                          <a:rPr lang="zh-TW" altLang="zh-TW" sz="2200" i="1">
                            <a:solidFill>
                              <a:srgbClr val="FF0000"/>
                            </a:solidFill>
                            <a:latin typeface="Cambria Math" panose="02040503050406030204" pitchFamily="18" charset="0"/>
                          </a:rPr>
                        </m:ctrlPr>
                      </m:fPr>
                      <m:num>
                        <m:r>
                          <a:rPr lang="zh-TW" altLang="zh-TW" sz="2200">
                            <a:solidFill>
                              <a:srgbClr val="FF0000"/>
                            </a:solidFill>
                            <a:latin typeface="Cambria Math"/>
                          </a:rPr>
                          <m:t>買</m:t>
                        </m:r>
                      </m:num>
                      <m:den>
                        <m:r>
                          <a:rPr lang="zh-TW" altLang="zh-TW" sz="2200">
                            <a:solidFill>
                              <a:srgbClr val="FF0000"/>
                            </a:solidFill>
                            <a:latin typeface="Cambria Math"/>
                          </a:rPr>
                          <m:t>賣</m:t>
                        </m:r>
                      </m:den>
                    </m:f>
                  </m:oMath>
                </a14:m>
                <a:endParaRPr lang="zh-TW" altLang="en-US" sz="22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4046776" y="4040490"/>
                <a:ext cx="3600341" cy="720838"/>
              </a:xfrm>
              <a:prstGeom prst="rect">
                <a:avLst/>
              </a:prstGeom>
              <a:blipFill rotWithShape="1">
                <a:blip r:embed="rId3"/>
                <a:stretch>
                  <a:fillRect/>
                </a:stretch>
              </a:blipFill>
            </p:spPr>
            <p:txBody>
              <a:bodyPr/>
              <a:lstStyle/>
              <a:p>
                <a:r>
                  <a:rPr lang="zh-TW" altLang="en-US">
                    <a:noFill/>
                  </a:rPr>
                  <a:t> </a:t>
                </a:r>
              </a:p>
            </p:txBody>
          </p:sp>
        </mc:Fallback>
      </mc:AlternateContent>
      <p:sp>
        <p:nvSpPr>
          <p:cNvPr id="15"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6"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53</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8" name="文字方塊 17"/>
          <p:cNvSpPr txBox="1"/>
          <p:nvPr/>
        </p:nvSpPr>
        <p:spPr>
          <a:xfrm>
            <a:off x="4010771" y="5071391"/>
            <a:ext cx="3672349" cy="984885"/>
          </a:xfrm>
          <a:prstGeom prst="rect">
            <a:avLst/>
          </a:prstGeom>
          <a:noFill/>
        </p:spPr>
        <p:txBody>
          <a:bodyPr wrap="square" rtlCol="0">
            <a:spAutoFit/>
          </a:bodyPr>
          <a:lstStyle/>
          <a:p>
            <a:r>
              <a:rPr lang="en-US" altLang="zh-TW" sz="2600" dirty="0">
                <a:latin typeface="微軟正黑體" panose="020B0604030504040204" pitchFamily="34" charset="-120"/>
                <a:ea typeface="微軟正黑體" panose="020B0604030504040204" pitchFamily="34" charset="-120"/>
                <a:cs typeface="Arial Unicode MS"/>
              </a:rPr>
              <a:t>60</a:t>
            </a:r>
            <a:r>
              <a:rPr lang="zh-TW" altLang="en-US" sz="2600" dirty="0" smtClean="0"/>
              <a:t>萬 </a:t>
            </a:r>
            <a:r>
              <a:rPr lang="zh-TW" altLang="en-US" sz="2000" dirty="0" smtClean="0">
                <a:latin typeface="微軟正黑體" panose="020B0604030504040204" pitchFamily="34" charset="-120"/>
                <a:ea typeface="微軟正黑體" panose="020B0604030504040204" pitchFamily="34" charset="-120"/>
                <a:cs typeface="Arial Unicode MS"/>
              </a:rPr>
              <a:t>☓ </a:t>
            </a:r>
            <a:r>
              <a:rPr lang="en-US" altLang="zh-TW" sz="2600" dirty="0" smtClean="0">
                <a:latin typeface="微軟正黑體" panose="020B0604030504040204" pitchFamily="34" charset="-120"/>
                <a:ea typeface="微軟正黑體" panose="020B0604030504040204" pitchFamily="34" charset="-120"/>
                <a:cs typeface="Arial Unicode MS"/>
              </a:rPr>
              <a:t>0.75</a:t>
            </a:r>
            <a:r>
              <a:rPr lang="zh-TW" altLang="en-US" sz="2600" dirty="0" smtClean="0">
                <a:latin typeface="微軟正黑體" panose="020B0604030504040204" pitchFamily="34" charset="-120"/>
                <a:ea typeface="微軟正黑體" panose="020B0604030504040204" pitchFamily="34" charset="-120"/>
                <a:cs typeface="Arial Unicode MS"/>
              </a:rPr>
              <a:t> </a:t>
            </a:r>
            <a:r>
              <a:rPr lang="en-US" altLang="zh-TW" sz="2200" dirty="0">
                <a:latin typeface="微軟正黑體" panose="020B0604030504040204" pitchFamily="34" charset="-120"/>
                <a:ea typeface="微軟正黑體" panose="020B0604030504040204" pitchFamily="34" charset="-120"/>
                <a:cs typeface="Arial Unicode MS"/>
              </a:rPr>
              <a:t>=</a:t>
            </a:r>
            <a:r>
              <a:rPr lang="en-US" altLang="zh-TW" sz="3600" dirty="0">
                <a:solidFill>
                  <a:srgbClr val="FF0000"/>
                </a:solidFill>
                <a:latin typeface="微軟正黑體" panose="020B0604030504040204" pitchFamily="34" charset="-120"/>
                <a:ea typeface="微軟正黑體" panose="020B0604030504040204" pitchFamily="34" charset="-120"/>
                <a:cs typeface="Arial Unicode MS"/>
              </a:rPr>
              <a:t>45</a:t>
            </a:r>
            <a:r>
              <a:rPr lang="zh-TW" altLang="en-US" sz="2200" dirty="0">
                <a:solidFill>
                  <a:srgbClr val="FF0000"/>
                </a:solidFill>
                <a:latin typeface="微軟正黑體" panose="020B0604030504040204" pitchFamily="34" charset="-120"/>
                <a:ea typeface="微軟正黑體" panose="020B0604030504040204" pitchFamily="34" charset="-120"/>
                <a:cs typeface="Arial Unicode MS"/>
              </a:rPr>
              <a:t>萬</a:t>
            </a:r>
            <a:r>
              <a:rPr lang="en-US" altLang="zh-TW" sz="2200" dirty="0">
                <a:solidFill>
                  <a:srgbClr val="FF0000"/>
                </a:solidFill>
                <a:latin typeface="微軟正黑體" panose="020B0604030504040204" pitchFamily="34" charset="-120"/>
                <a:ea typeface="微軟正黑體" panose="020B0604030504040204" pitchFamily="34" charset="-120"/>
                <a:cs typeface="Arial Unicode MS"/>
              </a:rPr>
              <a:t>(</a:t>
            </a:r>
            <a:r>
              <a:rPr lang="zh-TW" altLang="en-US" sz="2200" dirty="0">
                <a:solidFill>
                  <a:srgbClr val="FF0000"/>
                </a:solidFill>
                <a:latin typeface="微軟正黑體" panose="020B0604030504040204" pitchFamily="34" charset="-120"/>
                <a:ea typeface="微軟正黑體" panose="020B0604030504040204" pitchFamily="34" charset="-120"/>
                <a:cs typeface="Arial Unicode MS"/>
              </a:rPr>
              <a:t>元</a:t>
            </a:r>
            <a:r>
              <a:rPr lang="en-US" altLang="zh-TW" sz="2200" dirty="0">
                <a:solidFill>
                  <a:srgbClr val="FF0000"/>
                </a:solidFill>
                <a:latin typeface="微軟正黑體" panose="020B0604030504040204" pitchFamily="34" charset="-120"/>
                <a:ea typeface="微軟正黑體" panose="020B0604030504040204" pitchFamily="34" charset="-120"/>
                <a:cs typeface="Arial Unicode MS"/>
              </a:rPr>
              <a:t>)</a:t>
            </a:r>
          </a:p>
          <a:p>
            <a:endParaRPr lang="zh-TW" altLang="en-US" sz="2200" dirty="0"/>
          </a:p>
        </p:txBody>
      </p:sp>
      <p:sp>
        <p:nvSpPr>
          <p:cNvPr id="19" name="雲朵形圖說文字 18"/>
          <p:cNvSpPr/>
          <p:nvPr/>
        </p:nvSpPr>
        <p:spPr>
          <a:xfrm>
            <a:off x="6134979" y="230386"/>
            <a:ext cx="2901518" cy="2736304"/>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zh-TW" altLang="en-US" sz="2600" b="1" dirty="0">
              <a:ln w="11430"/>
              <a:solidFill>
                <a:srgbClr val="FF0000"/>
              </a:solidFill>
              <a:effectLst>
                <a:outerShdw blurRad="50800" dist="39000" dir="5460000" algn="tl">
                  <a:srgbClr val="000000">
                    <a:alpha val="38000"/>
                  </a:srgbClr>
                </a:outerShdw>
              </a:effectLst>
            </a:endParaRPr>
          </a:p>
        </p:txBody>
      </p:sp>
      <p:sp>
        <p:nvSpPr>
          <p:cNvPr id="20" name="文字方塊 19"/>
          <p:cNvSpPr txBox="1"/>
          <p:nvPr/>
        </p:nvSpPr>
        <p:spPr>
          <a:xfrm>
            <a:off x="6325598" y="829096"/>
            <a:ext cx="2520280" cy="2000548"/>
          </a:xfrm>
          <a:prstGeom prst="rect">
            <a:avLst/>
          </a:prstGeom>
          <a:noFill/>
        </p:spPr>
        <p:txBody>
          <a:bodyPr wrap="square" rtlCol="0">
            <a:spAutoFit/>
          </a:bodyPr>
          <a:lstStyle/>
          <a:p>
            <a:pPr algn="ctr"/>
            <a:r>
              <a:rPr lang="zh-TW" altLang="en-US" sz="2000" b="1" dirty="0">
                <a:ln w="11430"/>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自住房地</a:t>
            </a:r>
            <a:endParaRPr lang="en-US" altLang="zh-TW" sz="2000" b="1" dirty="0">
              <a:ln w="11430"/>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a:p>
            <a:pPr algn="ctr"/>
            <a:r>
              <a:rPr lang="zh-TW" altLang="en-US" sz="2000" b="1" dirty="0">
                <a:ln w="11430"/>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重購退稅</a:t>
            </a:r>
            <a:r>
              <a:rPr lang="zh-TW" altLang="en-US" sz="2000" b="1" dirty="0" smtClean="0">
                <a:ln w="11430"/>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，林先生得申請所得稅退稅</a:t>
            </a:r>
            <a:r>
              <a:rPr lang="zh-TW" altLang="en-US" sz="2000" b="1" dirty="0">
                <a:ln w="11430"/>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為</a:t>
            </a:r>
            <a:r>
              <a:rPr lang="en-US" altLang="zh-TW" sz="4400" b="1" dirty="0">
                <a:ln w="11430"/>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45</a:t>
            </a:r>
            <a:r>
              <a:rPr lang="zh-TW" altLang="en-US" sz="2000" b="1" dirty="0">
                <a:ln w="11430"/>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萬元</a:t>
            </a:r>
            <a:endParaRPr lang="en-US" altLang="zh-TW" sz="2000" b="1" dirty="0">
              <a:ln w="11430"/>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a:p>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057353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CLOUD\Desktop\遺產稅申報書(空白_新增).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227" y="908720"/>
            <a:ext cx="3971032" cy="580149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istrator.CLOUD\Desktop\贈與稅申報書(空白_新增).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385" y="908720"/>
            <a:ext cx="4226277" cy="56916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接點 2"/>
          <p:cNvCxnSpPr/>
          <p:nvPr/>
        </p:nvCxnSpPr>
        <p:spPr>
          <a:xfrm>
            <a:off x="4418858" y="696942"/>
            <a:ext cx="0" cy="6167284"/>
          </a:xfrm>
          <a:prstGeom prst="line">
            <a:avLst/>
          </a:prstGeom>
          <a:ln w="38100">
            <a:prstDash val="dash"/>
          </a:ln>
        </p:spPr>
        <p:style>
          <a:lnRef idx="1">
            <a:schemeClr val="accent6"/>
          </a:lnRef>
          <a:fillRef idx="0">
            <a:schemeClr val="accent6"/>
          </a:fillRef>
          <a:effectRef idx="0">
            <a:schemeClr val="accent6"/>
          </a:effectRef>
          <a:fontRef idx="minor">
            <a:schemeClr val="tx1"/>
          </a:fontRef>
        </p:style>
      </p:cxnSp>
      <p:sp>
        <p:nvSpPr>
          <p:cNvPr id="4" name="文字方塊 3"/>
          <p:cNvSpPr txBox="1"/>
          <p:nvPr/>
        </p:nvSpPr>
        <p:spPr>
          <a:xfrm>
            <a:off x="809582" y="6007691"/>
            <a:ext cx="2898322" cy="578882"/>
          </a:xfrm>
          <a:prstGeom prst="roundRect">
            <a:avLst/>
          </a:prstGeom>
          <a:solidFill>
            <a:schemeClr val="accent6"/>
          </a:solidFill>
        </p:spPr>
        <p:txBody>
          <a:bodyPr wrap="square" rtlCol="0">
            <a:spAutoFit/>
          </a:bodyPr>
          <a:lstStyle/>
          <a:p>
            <a:endParaRPr lang="zh-TW" altLang="en-US" sz="2800" dirty="0">
              <a:solidFill>
                <a:prstClr val="black"/>
              </a:solidFill>
            </a:endParaRPr>
          </a:p>
        </p:txBody>
      </p:sp>
      <p:sp>
        <p:nvSpPr>
          <p:cNvPr id="2" name="文字方塊 1"/>
          <p:cNvSpPr txBox="1"/>
          <p:nvPr/>
        </p:nvSpPr>
        <p:spPr>
          <a:xfrm>
            <a:off x="1043608" y="6007691"/>
            <a:ext cx="2448272" cy="578882"/>
          </a:xfrm>
          <a:prstGeom prst="roundRect">
            <a:avLst/>
          </a:prstGeom>
          <a:solidFill>
            <a:schemeClr val="accent5">
              <a:lumMod val="40000"/>
              <a:lumOff val="60000"/>
            </a:schemeClr>
          </a:solidFill>
        </p:spPr>
        <p:txBody>
          <a:bodyPr wrap="square" rtlCol="0">
            <a:spAutoFit/>
          </a:bodyPr>
          <a:lstStyle/>
          <a:p>
            <a:pPr algn="ctr"/>
            <a:r>
              <a:rPr lang="zh-TW" altLang="en-US" sz="2800" b="1" dirty="0" smtClean="0">
                <a:solidFill>
                  <a:prstClr val="black"/>
                </a:solidFill>
              </a:rPr>
              <a:t>遺產稅申報書</a:t>
            </a:r>
            <a:endParaRPr lang="zh-TW" altLang="en-US" sz="2800" b="1" dirty="0">
              <a:solidFill>
                <a:prstClr val="black"/>
              </a:solidFill>
            </a:endParaRPr>
          </a:p>
        </p:txBody>
      </p:sp>
      <p:sp>
        <p:nvSpPr>
          <p:cNvPr id="8" name="文字方塊 7"/>
          <p:cNvSpPr txBox="1"/>
          <p:nvPr/>
        </p:nvSpPr>
        <p:spPr>
          <a:xfrm>
            <a:off x="5517103" y="6007691"/>
            <a:ext cx="2898323" cy="578882"/>
          </a:xfrm>
          <a:prstGeom prst="roundRect">
            <a:avLst/>
          </a:prstGeom>
          <a:solidFill>
            <a:srgbClr val="0000FF"/>
          </a:solidFill>
        </p:spPr>
        <p:txBody>
          <a:bodyPr wrap="square" rtlCol="0">
            <a:spAutoFit/>
          </a:bodyPr>
          <a:lstStyle/>
          <a:p>
            <a:endParaRPr lang="zh-TW" altLang="en-US" sz="2800" dirty="0">
              <a:solidFill>
                <a:prstClr val="black"/>
              </a:solidFill>
            </a:endParaRPr>
          </a:p>
        </p:txBody>
      </p:sp>
      <p:sp>
        <p:nvSpPr>
          <p:cNvPr id="9" name="文字方塊 8"/>
          <p:cNvSpPr txBox="1"/>
          <p:nvPr/>
        </p:nvSpPr>
        <p:spPr>
          <a:xfrm>
            <a:off x="5706124" y="6007100"/>
            <a:ext cx="2520280" cy="578882"/>
          </a:xfrm>
          <a:prstGeom prst="roundRect">
            <a:avLst/>
          </a:prstGeom>
          <a:solidFill>
            <a:srgbClr val="00B0F0"/>
          </a:solidFill>
        </p:spPr>
        <p:txBody>
          <a:bodyPr wrap="square" rtlCol="0">
            <a:spAutoFit/>
          </a:bodyPr>
          <a:lstStyle/>
          <a:p>
            <a:pPr algn="ctr"/>
            <a:r>
              <a:rPr lang="zh-TW" altLang="en-US" sz="2800" b="1" dirty="0" smtClean="0">
                <a:solidFill>
                  <a:srgbClr val="FFFF00"/>
                </a:solidFill>
              </a:rPr>
              <a:t>贈與稅申報書</a:t>
            </a:r>
            <a:endParaRPr lang="zh-TW" altLang="en-US" sz="2800" b="1" dirty="0">
              <a:solidFill>
                <a:srgbClr val="FFFF00"/>
              </a:solidFill>
            </a:endParaRPr>
          </a:p>
        </p:txBody>
      </p:sp>
      <p:sp>
        <p:nvSpPr>
          <p:cNvPr id="10" name="投影片編號版面配置區 4"/>
          <p:cNvSpPr/>
          <p:nvPr/>
        </p:nvSpPr>
        <p:spPr>
          <a:xfrm>
            <a:off x="7644804" y="6597352"/>
            <a:ext cx="680984" cy="228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047866B6-F5A9-4595-A49B-9EC9AF51ABA8}" type="slidenum">
              <a:rPr sz="1400">
                <a:solidFill>
                  <a:srgbClr val="FFFF00"/>
                </a:solidFill>
              </a:rPr>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54</a:t>
            </a:fld>
            <a:endParaRPr lang="en-US" sz="1100" dirty="0">
              <a:solidFill>
                <a:srgbClr val="FFFF00"/>
              </a:solidFill>
              <a:latin typeface="Arial Narrow" pitchFamily="34"/>
              <a:ea typeface="新細明體" pitchFamily="2"/>
              <a:cs typeface="新細明體" pitchFamily="2"/>
            </a:endParaRPr>
          </a:p>
        </p:txBody>
      </p:sp>
      <p:sp>
        <p:nvSpPr>
          <p:cNvPr id="12" name="文字方塊 11"/>
          <p:cNvSpPr txBox="1"/>
          <p:nvPr/>
        </p:nvSpPr>
        <p:spPr>
          <a:xfrm>
            <a:off x="273227" y="17157"/>
            <a:ext cx="8621435" cy="10156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TW" altLang="en-US" sz="3600" b="1" dirty="0" smtClean="0">
                <a:solidFill>
                  <a:srgbClr val="FF0000"/>
                </a:solidFill>
                <a:latin typeface="標楷體" panose="03000509000000000000" pitchFamily="65" charset="-120"/>
                <a:ea typeface="標楷體" panose="03000509000000000000" pitchFamily="65" charset="-120"/>
              </a:rPr>
              <a:t>肆、遺產及贈與</a:t>
            </a:r>
            <a:r>
              <a:rPr lang="zh-TW" altLang="en-US" sz="3600" b="1" dirty="0">
                <a:solidFill>
                  <a:srgbClr val="FF0000"/>
                </a:solidFill>
                <a:latin typeface="標楷體" panose="03000509000000000000" pitchFamily="65" charset="-120"/>
                <a:ea typeface="標楷體" panose="03000509000000000000" pitchFamily="65" charset="-120"/>
              </a:rPr>
              <a:t>稅</a:t>
            </a:r>
            <a:endParaRPr lang="en-US" altLang="zh-TW" sz="3600" b="1" dirty="0" smtClean="0">
              <a:solidFill>
                <a:srgbClr val="FF0000"/>
              </a:solidFill>
              <a:latin typeface="標楷體" panose="03000509000000000000" pitchFamily="65" charset="-120"/>
              <a:ea typeface="標楷體" panose="03000509000000000000" pitchFamily="65" charset="-120"/>
            </a:endParaRPr>
          </a:p>
          <a:p>
            <a:r>
              <a:rPr lang="zh-TW" altLang="en-US" sz="2400" b="1" dirty="0">
                <a:solidFill>
                  <a:prstClr val="black"/>
                </a:solidFill>
                <a:latin typeface="標楷體" panose="03000509000000000000" pitchFamily="65" charset="-120"/>
                <a:ea typeface="標楷體" panose="03000509000000000000" pitchFamily="65" charset="-120"/>
              </a:rPr>
              <a:t>一</a:t>
            </a:r>
            <a:r>
              <a:rPr lang="zh-TW" altLang="en-US" sz="2400" b="1" dirty="0" smtClean="0">
                <a:solidFill>
                  <a:prstClr val="black"/>
                </a:solidFill>
                <a:latin typeface="標楷體" panose="03000509000000000000" pitchFamily="65" charset="-120"/>
                <a:ea typeface="標楷體" panose="03000509000000000000" pitchFamily="65" charset="-120"/>
              </a:rPr>
              <a:t>、繼承申報流程之實務</a:t>
            </a:r>
            <a:endParaRPr lang="en-US" altLang="zh-TW" sz="2400" b="1" dirty="0" smtClean="0">
              <a:solidFill>
                <a:prstClr val="black"/>
              </a:solidFill>
              <a:latin typeface="標楷體" panose="03000509000000000000" pitchFamily="65" charset="-120"/>
              <a:ea typeface="標楷體" panose="03000509000000000000" pitchFamily="65" charset="-120"/>
            </a:endParaRPr>
          </a:p>
        </p:txBody>
      </p:sp>
      <p:sp>
        <p:nvSpPr>
          <p:cNvPr id="13" name="頁尾版面配置區 6"/>
          <p:cNvSpPr txBox="1">
            <a:spLocks/>
          </p:cNvSpPr>
          <p:nvPr/>
        </p:nvSpPr>
        <p:spPr>
          <a:xfrm>
            <a:off x="0" y="6626127"/>
            <a:ext cx="9144000" cy="260648"/>
          </a:xfrm>
          <a:prstGeom prst="rect">
            <a:avLst/>
          </a:prstGeom>
          <a:solidFill>
            <a:srgbClr val="C0504D">
              <a:lumMod val="50000"/>
            </a:srgbClr>
          </a:solidFill>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0" cap="none" spc="0" normalizeH="0" baseline="0" noProof="0" dirty="0" smtClean="0">
                <a:ln>
                  <a:noFill/>
                </a:ln>
                <a:solidFill>
                  <a:prstClr val="white"/>
                </a:solidFill>
                <a:effectLst/>
                <a:uLnTx/>
                <a:uFillTx/>
                <a:latin typeface="Arial" pitchFamily="34" charset="0"/>
                <a:ea typeface="新細明體" panose="02020500000000000000" pitchFamily="18" charset="-120"/>
                <a:cs typeface="Arial" pitchFamily="34" charset="0"/>
              </a:rPr>
              <a:t>                                 林秀銘                                                                                                                                                            </a:t>
            </a:r>
            <a:endParaRPr kumimoji="0" lang="zh-TW" altLang="en-US" sz="1050" b="0" i="0" u="none" strike="noStrike" kern="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Tree>
    <p:extLst>
      <p:ext uri="{BB962C8B-B14F-4D97-AF65-F5344CB8AC3E}">
        <p14:creationId xmlns:p14="http://schemas.microsoft.com/office/powerpoint/2010/main" val="1841667972"/>
      </p:ext>
    </p:extLst>
  </p:cSld>
  <p:clrMapOvr>
    <a:masterClrMapping/>
  </p:clrMapOvr>
  <p:transition spd="slow">
    <p:wheel spokes="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4"/>
          <p:cNvSpPr/>
          <p:nvPr/>
        </p:nvSpPr>
        <p:spPr>
          <a:xfrm>
            <a:off x="7644804" y="6597352"/>
            <a:ext cx="680984" cy="228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047866B6-F5A9-4595-A49B-9EC9AF51ABA8}" type="slidenum">
              <a:rPr sz="1400">
                <a:solidFill>
                  <a:srgbClr val="FFFF00"/>
                </a:solidFill>
              </a:rPr>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55</a:t>
            </a:fld>
            <a:endParaRPr lang="en-US" sz="1100" dirty="0">
              <a:solidFill>
                <a:srgbClr val="FFFF00"/>
              </a:solidFill>
              <a:latin typeface="Arial Narrow" pitchFamily="34"/>
              <a:ea typeface="新細明體" pitchFamily="2"/>
              <a:cs typeface="新細明體" pitchFamily="2"/>
            </a:endParaRPr>
          </a:p>
        </p:txBody>
      </p:sp>
      <p:sp>
        <p:nvSpPr>
          <p:cNvPr id="7" name="Rectangle 1"/>
          <p:cNvSpPr>
            <a:spLocks noChangeArrowheads="1"/>
          </p:cNvSpPr>
          <p:nvPr/>
        </p:nvSpPr>
        <p:spPr bwMode="auto">
          <a:xfrm rot="10800000" flipV="1">
            <a:off x="222423" y="4308351"/>
            <a:ext cx="882047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r>
              <a:rPr lang="en-US" altLang="zh-TW" b="1" dirty="0" smtClean="0">
                <a:solidFill>
                  <a:srgbClr val="1D2129"/>
                </a:solidFill>
                <a:latin typeface="標楷體" panose="03000509000000000000" pitchFamily="65" charset="-120"/>
                <a:ea typeface="標楷體" panose="03000509000000000000" pitchFamily="65" charset="-120"/>
              </a:rPr>
              <a:t>(</a:t>
            </a:r>
            <a:r>
              <a:rPr lang="zh-TW" altLang="en-US" b="1" dirty="0" smtClean="0">
                <a:solidFill>
                  <a:srgbClr val="1D2129"/>
                </a:solidFill>
                <a:latin typeface="標楷體" panose="03000509000000000000" pitchFamily="65" charset="-120"/>
                <a:ea typeface="標楷體" panose="03000509000000000000" pitchFamily="65" charset="-120"/>
              </a:rPr>
              <a:t>一</a:t>
            </a:r>
            <a:r>
              <a:rPr lang="en-US" altLang="zh-TW" b="1" dirty="0" smtClean="0">
                <a:solidFill>
                  <a:srgbClr val="1D2129"/>
                </a:solidFill>
                <a:latin typeface="標楷體" panose="03000509000000000000" pitchFamily="65" charset="-120"/>
                <a:ea typeface="標楷體" panose="03000509000000000000" pitchFamily="65" charset="-120"/>
              </a:rPr>
              <a:t>)</a:t>
            </a:r>
            <a:r>
              <a:rPr lang="zh-TW" altLang="zh-TW" b="1" dirty="0" smtClean="0">
                <a:solidFill>
                  <a:srgbClr val="1D2129"/>
                </a:solidFill>
                <a:latin typeface="標楷體" panose="03000509000000000000" pitchFamily="65" charset="-120"/>
                <a:ea typeface="標楷體" panose="03000509000000000000" pitchFamily="65" charset="-120"/>
              </a:rPr>
              <a:t>辦理流程：</a:t>
            </a:r>
            <a:r>
              <a:rPr lang="zh-TW" altLang="zh-TW" sz="1400" dirty="0" smtClean="0">
                <a:solidFill>
                  <a:srgbClr val="1D2129"/>
                </a:solidFill>
                <a:latin typeface="標楷體" panose="03000509000000000000" pitchFamily="65" charset="-120"/>
                <a:ea typeface="標楷體" panose="03000509000000000000" pitchFamily="65" charset="-120"/>
              </a:rPr>
              <a:t/>
            </a:r>
            <a:br>
              <a:rPr lang="zh-TW" altLang="zh-TW" sz="1400" dirty="0" smtClean="0">
                <a:solidFill>
                  <a:srgbClr val="1D2129"/>
                </a:solidFill>
                <a:latin typeface="標楷體" panose="03000509000000000000" pitchFamily="65" charset="-120"/>
                <a:ea typeface="標楷體" panose="03000509000000000000" pitchFamily="65" charset="-120"/>
              </a:rPr>
            </a:br>
            <a:r>
              <a:rPr lang="zh-TW" altLang="en-US" sz="1400" dirty="0" smtClean="0">
                <a:solidFill>
                  <a:srgbClr val="1D2129"/>
                </a:solidFill>
                <a:latin typeface="標楷體" panose="03000509000000000000" pitchFamily="65" charset="-120"/>
                <a:ea typeface="標楷體" panose="03000509000000000000" pitchFamily="65" charset="-120"/>
              </a:rPr>
              <a:t>   </a:t>
            </a:r>
            <a:r>
              <a:rPr lang="en-US" altLang="zh-TW" sz="1400" dirty="0" smtClean="0">
                <a:solidFill>
                  <a:srgbClr val="1D2129"/>
                </a:solidFill>
                <a:latin typeface="標楷體" panose="03000509000000000000" pitchFamily="65" charset="-120"/>
                <a:ea typeface="標楷體" panose="03000509000000000000" pitchFamily="65" charset="-120"/>
              </a:rPr>
              <a:t>1.</a:t>
            </a:r>
            <a:r>
              <a:rPr lang="zh-TW" altLang="zh-TW" sz="1400" dirty="0" smtClean="0">
                <a:solidFill>
                  <a:srgbClr val="1D2129"/>
                </a:solidFill>
                <a:latin typeface="標楷體" panose="03000509000000000000" pitchFamily="65" charset="-120"/>
                <a:ea typeface="標楷體" panose="03000509000000000000" pitchFamily="65" charset="-120"/>
              </a:rPr>
              <a:t>〔戶政〕死亡登記、除戶謄本、繼承人現戶戶籍謄本、繼承人印鑑證明</a:t>
            </a:r>
            <a:br>
              <a:rPr lang="zh-TW" altLang="zh-TW" sz="1400" dirty="0" smtClean="0">
                <a:solidFill>
                  <a:srgbClr val="1D2129"/>
                </a:solidFill>
                <a:latin typeface="標楷體" panose="03000509000000000000" pitchFamily="65" charset="-120"/>
                <a:ea typeface="標楷體" panose="03000509000000000000" pitchFamily="65" charset="-120"/>
              </a:rPr>
            </a:br>
            <a:r>
              <a:rPr lang="zh-TW" altLang="en-US" sz="1400" dirty="0" smtClean="0">
                <a:solidFill>
                  <a:srgbClr val="1D2129"/>
                </a:solidFill>
                <a:latin typeface="標楷體" panose="03000509000000000000" pitchFamily="65" charset="-120"/>
                <a:ea typeface="標楷體" panose="03000509000000000000" pitchFamily="65" charset="-120"/>
              </a:rPr>
              <a:t>   </a:t>
            </a:r>
            <a:r>
              <a:rPr lang="en-US" altLang="zh-TW" sz="1400" dirty="0" smtClean="0">
                <a:solidFill>
                  <a:srgbClr val="1D2129"/>
                </a:solidFill>
                <a:latin typeface="標楷體" panose="03000509000000000000" pitchFamily="65" charset="-120"/>
                <a:ea typeface="標楷體" panose="03000509000000000000" pitchFamily="65" charset="-120"/>
              </a:rPr>
              <a:t>2.</a:t>
            </a:r>
            <a:r>
              <a:rPr lang="zh-TW" altLang="zh-TW" sz="1400" dirty="0" smtClean="0">
                <a:solidFill>
                  <a:srgbClr val="1D2129"/>
                </a:solidFill>
                <a:latin typeface="標楷體" panose="03000509000000000000" pitchFamily="65" charset="-120"/>
                <a:ea typeface="標楷體" panose="03000509000000000000" pitchFamily="65" charset="-120"/>
              </a:rPr>
              <a:t>〔國稅局〕全國財產總歸戶清單及所得稅清單</a:t>
            </a:r>
            <a:br>
              <a:rPr lang="zh-TW" altLang="zh-TW" sz="1400" dirty="0" smtClean="0">
                <a:solidFill>
                  <a:srgbClr val="1D2129"/>
                </a:solidFill>
                <a:latin typeface="標楷體" panose="03000509000000000000" pitchFamily="65" charset="-120"/>
                <a:ea typeface="標楷體" panose="03000509000000000000" pitchFamily="65" charset="-120"/>
              </a:rPr>
            </a:br>
            <a:r>
              <a:rPr lang="zh-TW" altLang="en-US" sz="1400" dirty="0" smtClean="0">
                <a:solidFill>
                  <a:srgbClr val="1D2129"/>
                </a:solidFill>
                <a:latin typeface="標楷體" panose="03000509000000000000" pitchFamily="65" charset="-120"/>
                <a:ea typeface="標楷體" panose="03000509000000000000" pitchFamily="65" charset="-120"/>
              </a:rPr>
              <a:t>   </a:t>
            </a:r>
            <a:r>
              <a:rPr lang="en-US" altLang="zh-TW" sz="1400" dirty="0" smtClean="0">
                <a:solidFill>
                  <a:srgbClr val="1D2129"/>
                </a:solidFill>
                <a:latin typeface="標楷體" panose="03000509000000000000" pitchFamily="65" charset="-120"/>
                <a:ea typeface="標楷體" panose="03000509000000000000" pitchFamily="65" charset="-120"/>
              </a:rPr>
              <a:t>3.</a:t>
            </a:r>
            <a:r>
              <a:rPr lang="zh-TW" altLang="zh-TW" sz="1400" dirty="0" smtClean="0">
                <a:solidFill>
                  <a:srgbClr val="1D2129"/>
                </a:solidFill>
                <a:latin typeface="標楷體" panose="03000509000000000000" pitchFamily="65" charset="-120"/>
                <a:ea typeface="標楷體" panose="03000509000000000000" pitchFamily="65" charset="-120"/>
              </a:rPr>
              <a:t>〔金融機構〕如有存摺未刷，應補刷到死亡日的存款或投資餘額（不用餘額證明用存本影本就可以），拿</a:t>
            </a:r>
            <a:endParaRPr lang="en-US" altLang="zh-TW" sz="1400" dirty="0" smtClean="0">
              <a:solidFill>
                <a:srgbClr val="1D2129"/>
              </a:solidFill>
              <a:latin typeface="標楷體" panose="03000509000000000000" pitchFamily="65" charset="-120"/>
              <a:ea typeface="標楷體" panose="03000509000000000000" pitchFamily="65" charset="-120"/>
            </a:endParaRPr>
          </a:p>
          <a:p>
            <a:r>
              <a:rPr lang="zh-TW" altLang="en-US" sz="1400" dirty="0">
                <a:solidFill>
                  <a:srgbClr val="1D2129"/>
                </a:solidFill>
                <a:latin typeface="標楷體" panose="03000509000000000000" pitchFamily="65" charset="-120"/>
                <a:ea typeface="標楷體" panose="03000509000000000000" pitchFamily="65" charset="-120"/>
              </a:rPr>
              <a:t> </a:t>
            </a:r>
            <a:r>
              <a:rPr lang="zh-TW" altLang="en-US" sz="1400" dirty="0" smtClean="0">
                <a:solidFill>
                  <a:srgbClr val="1D2129"/>
                </a:solidFill>
                <a:latin typeface="標楷體" panose="03000509000000000000" pitchFamily="65" charset="-120"/>
                <a:ea typeface="標楷體" panose="03000509000000000000" pitchFamily="65" charset="-120"/>
              </a:rPr>
              <a:t>      </a:t>
            </a:r>
            <a:r>
              <a:rPr lang="zh-TW" altLang="zh-TW" sz="1400" dirty="0" smtClean="0">
                <a:solidFill>
                  <a:srgbClr val="1D2129"/>
                </a:solidFill>
                <a:latin typeface="標楷體" panose="03000509000000000000" pitchFamily="65" charset="-120"/>
                <a:ea typeface="標楷體" panose="03000509000000000000" pitchFamily="65" charset="-120"/>
              </a:rPr>
              <a:t>終止申請書</a:t>
            </a:r>
            <a:br>
              <a:rPr lang="zh-TW" altLang="zh-TW" sz="1400" dirty="0" smtClean="0">
                <a:solidFill>
                  <a:srgbClr val="1D2129"/>
                </a:solidFill>
                <a:latin typeface="標楷體" panose="03000509000000000000" pitchFamily="65" charset="-120"/>
                <a:ea typeface="標楷體" panose="03000509000000000000" pitchFamily="65" charset="-120"/>
              </a:rPr>
            </a:br>
            <a:r>
              <a:rPr lang="zh-TW" altLang="en-US" sz="1400" dirty="0" smtClean="0">
                <a:solidFill>
                  <a:srgbClr val="1D2129"/>
                </a:solidFill>
                <a:latin typeface="標楷體" panose="03000509000000000000" pitchFamily="65" charset="-120"/>
                <a:ea typeface="標楷體" panose="03000509000000000000" pitchFamily="65" charset="-120"/>
              </a:rPr>
              <a:t>   </a:t>
            </a:r>
            <a:r>
              <a:rPr lang="en-US" altLang="zh-TW" sz="1400" dirty="0" smtClean="0">
                <a:solidFill>
                  <a:srgbClr val="1D2129"/>
                </a:solidFill>
                <a:latin typeface="標楷體" panose="03000509000000000000" pitchFamily="65" charset="-120"/>
                <a:ea typeface="標楷體" panose="03000509000000000000" pitchFamily="65" charset="-120"/>
              </a:rPr>
              <a:t>4.</a:t>
            </a:r>
            <a:r>
              <a:rPr lang="zh-TW" altLang="zh-TW" sz="1400" dirty="0" smtClean="0">
                <a:solidFill>
                  <a:srgbClr val="1D2129"/>
                </a:solidFill>
                <a:latin typeface="標楷體" panose="03000509000000000000" pitchFamily="65" charset="-120"/>
                <a:ea typeface="標楷體" panose="03000509000000000000" pitchFamily="65" charset="-120"/>
              </a:rPr>
              <a:t>〔地政〕</a:t>
            </a:r>
            <a:r>
              <a:rPr lang="zh-TW" altLang="en-US" sz="1400" dirty="0" smtClean="0">
                <a:solidFill>
                  <a:srgbClr val="1D2129"/>
                </a:solidFill>
                <a:latin typeface="標楷體" panose="03000509000000000000" pitchFamily="65" charset="-120"/>
                <a:ea typeface="標楷體" panose="03000509000000000000" pitchFamily="65" charset="-120"/>
              </a:rPr>
              <a:t>申請登記謄本：</a:t>
            </a:r>
            <a:r>
              <a:rPr lang="zh-TW" altLang="zh-TW" sz="1400" dirty="0" smtClean="0">
                <a:solidFill>
                  <a:srgbClr val="1D2129"/>
                </a:solidFill>
                <a:latin typeface="標楷體" panose="03000509000000000000" pitchFamily="65" charset="-120"/>
                <a:ea typeface="標楷體" panose="03000509000000000000" pitchFamily="65" charset="-120"/>
              </a:rPr>
              <a:t>土地公告現值證明</a:t>
            </a:r>
            <a:br>
              <a:rPr lang="zh-TW" altLang="zh-TW" sz="1400" dirty="0" smtClean="0">
                <a:solidFill>
                  <a:srgbClr val="1D2129"/>
                </a:solidFill>
                <a:latin typeface="標楷體" panose="03000509000000000000" pitchFamily="65" charset="-120"/>
                <a:ea typeface="標楷體" panose="03000509000000000000" pitchFamily="65" charset="-120"/>
              </a:rPr>
            </a:br>
            <a:r>
              <a:rPr lang="zh-TW" altLang="en-US" sz="1400" dirty="0" smtClean="0">
                <a:solidFill>
                  <a:srgbClr val="1D2129"/>
                </a:solidFill>
                <a:latin typeface="標楷體" panose="03000509000000000000" pitchFamily="65" charset="-120"/>
                <a:ea typeface="標楷體" panose="03000509000000000000" pitchFamily="65" charset="-120"/>
              </a:rPr>
              <a:t>   </a:t>
            </a:r>
            <a:r>
              <a:rPr lang="en-US" altLang="zh-TW" sz="1400" dirty="0" smtClean="0">
                <a:solidFill>
                  <a:srgbClr val="1D2129"/>
                </a:solidFill>
                <a:latin typeface="標楷體" panose="03000509000000000000" pitchFamily="65" charset="-120"/>
                <a:ea typeface="標楷體" panose="03000509000000000000" pitchFamily="65" charset="-120"/>
              </a:rPr>
              <a:t>5.</a:t>
            </a:r>
            <a:r>
              <a:rPr lang="zh-TW" altLang="zh-TW" sz="1400" dirty="0" smtClean="0">
                <a:solidFill>
                  <a:srgbClr val="1D2129"/>
                </a:solidFill>
                <a:latin typeface="標楷體" panose="03000509000000000000" pitchFamily="65" charset="-120"/>
                <a:ea typeface="標楷體" panose="03000509000000000000" pitchFamily="65" charset="-120"/>
              </a:rPr>
              <a:t>〔稅捐處〕房屋稅籍證明</a:t>
            </a:r>
            <a:br>
              <a:rPr lang="zh-TW" altLang="zh-TW" sz="1400" dirty="0" smtClean="0">
                <a:solidFill>
                  <a:srgbClr val="1D2129"/>
                </a:solidFill>
                <a:latin typeface="標楷體" panose="03000509000000000000" pitchFamily="65" charset="-120"/>
                <a:ea typeface="標楷體" panose="03000509000000000000" pitchFamily="65" charset="-120"/>
              </a:rPr>
            </a:br>
            <a:r>
              <a:rPr lang="zh-TW" altLang="en-US" sz="1400" dirty="0" smtClean="0">
                <a:solidFill>
                  <a:srgbClr val="1D2129"/>
                </a:solidFill>
                <a:latin typeface="標楷體" panose="03000509000000000000" pitchFamily="65" charset="-120"/>
                <a:ea typeface="標楷體" panose="03000509000000000000" pitchFamily="65" charset="-120"/>
              </a:rPr>
              <a:t>   </a:t>
            </a:r>
            <a:r>
              <a:rPr lang="en-US" altLang="zh-TW" sz="1400" dirty="0" smtClean="0">
                <a:solidFill>
                  <a:srgbClr val="1D2129"/>
                </a:solidFill>
                <a:latin typeface="標楷體" panose="03000509000000000000" pitchFamily="65" charset="-120"/>
                <a:ea typeface="標楷體" panose="03000509000000000000" pitchFamily="65" charset="-120"/>
              </a:rPr>
              <a:t>6.</a:t>
            </a:r>
            <a:r>
              <a:rPr lang="zh-TW" altLang="zh-TW" sz="1400" dirty="0" smtClean="0">
                <a:solidFill>
                  <a:srgbClr val="1D2129"/>
                </a:solidFill>
                <a:latin typeface="標楷體" panose="03000509000000000000" pitchFamily="65" charset="-120"/>
                <a:ea typeface="標楷體" panose="03000509000000000000" pitchFamily="65" charset="-120"/>
              </a:rPr>
              <a:t>〔法院〕如</a:t>
            </a:r>
            <a:r>
              <a:rPr lang="en-US" altLang="zh-TW" sz="1400" dirty="0" smtClean="0">
                <a:solidFill>
                  <a:srgbClr val="1D2129"/>
                </a:solidFill>
                <a:latin typeface="標楷體" panose="03000509000000000000" pitchFamily="65" charset="-120"/>
                <a:ea typeface="標楷體" panose="03000509000000000000" pitchFamily="65" charset="-120"/>
              </a:rPr>
              <a:t>:</a:t>
            </a:r>
            <a:r>
              <a:rPr lang="zh-TW" altLang="en-US" sz="1400" dirty="0" smtClean="0">
                <a:solidFill>
                  <a:srgbClr val="1D2129"/>
                </a:solidFill>
                <a:latin typeface="標楷體" panose="03000509000000000000" pitchFamily="65" charset="-120"/>
                <a:ea typeface="標楷體" panose="03000509000000000000" pitchFamily="65" charset="-120"/>
              </a:rPr>
              <a:t> </a:t>
            </a:r>
            <a:r>
              <a:rPr lang="zh-TW" altLang="zh-TW" sz="1400" dirty="0" smtClean="0">
                <a:solidFill>
                  <a:srgbClr val="1D2129"/>
                </a:solidFill>
                <a:latin typeface="標楷體" panose="03000509000000000000" pitchFamily="65" charset="-120"/>
                <a:ea typeface="標楷體" panose="03000509000000000000" pitchFamily="65" charset="-120"/>
              </a:rPr>
              <a:t>辦理拋棄繼承</a:t>
            </a:r>
            <a:br>
              <a:rPr lang="zh-TW" altLang="zh-TW" sz="1400" dirty="0" smtClean="0">
                <a:solidFill>
                  <a:srgbClr val="1D2129"/>
                </a:solidFill>
                <a:latin typeface="標楷體" panose="03000509000000000000" pitchFamily="65" charset="-120"/>
                <a:ea typeface="標楷體" panose="03000509000000000000" pitchFamily="65" charset="-120"/>
              </a:rPr>
            </a:br>
            <a:r>
              <a:rPr lang="zh-TW" altLang="en-US" sz="1400" dirty="0" smtClean="0">
                <a:solidFill>
                  <a:srgbClr val="1D2129"/>
                </a:solidFill>
                <a:latin typeface="標楷體" panose="03000509000000000000" pitchFamily="65" charset="-120"/>
                <a:ea typeface="標楷體" panose="03000509000000000000" pitchFamily="65" charset="-120"/>
              </a:rPr>
              <a:t>   </a:t>
            </a:r>
            <a:r>
              <a:rPr lang="en-US" altLang="zh-TW" sz="1400" dirty="0" smtClean="0">
                <a:solidFill>
                  <a:srgbClr val="1D2129"/>
                </a:solidFill>
                <a:latin typeface="標楷體" panose="03000509000000000000" pitchFamily="65" charset="-120"/>
                <a:ea typeface="標楷體" panose="03000509000000000000" pitchFamily="65" charset="-120"/>
              </a:rPr>
              <a:t>7.</a:t>
            </a:r>
            <a:r>
              <a:rPr lang="zh-TW" altLang="zh-TW" sz="1400" dirty="0" smtClean="0">
                <a:solidFill>
                  <a:srgbClr val="1D2129"/>
                </a:solidFill>
                <a:latin typeface="標楷體" panose="03000509000000000000" pitchFamily="65" charset="-120"/>
                <a:ea typeface="標楷體" panose="03000509000000000000" pitchFamily="65" charset="-120"/>
              </a:rPr>
              <a:t>〔國稅局〕遺產稅申報與完稅，持繳納遺產稅單至國稅局申請核發遺產稅繳清證明書</a:t>
            </a:r>
            <a:br>
              <a:rPr lang="zh-TW" altLang="zh-TW" sz="1400" dirty="0" smtClean="0">
                <a:solidFill>
                  <a:srgbClr val="1D2129"/>
                </a:solidFill>
                <a:latin typeface="標楷體" panose="03000509000000000000" pitchFamily="65" charset="-120"/>
                <a:ea typeface="標楷體" panose="03000509000000000000" pitchFamily="65" charset="-120"/>
              </a:rPr>
            </a:br>
            <a:r>
              <a:rPr lang="zh-TW" altLang="en-US" sz="1400" dirty="0" smtClean="0">
                <a:solidFill>
                  <a:srgbClr val="1D2129"/>
                </a:solidFill>
                <a:latin typeface="標楷體" panose="03000509000000000000" pitchFamily="65" charset="-120"/>
                <a:ea typeface="標楷體" panose="03000509000000000000" pitchFamily="65" charset="-120"/>
              </a:rPr>
              <a:t>   </a:t>
            </a:r>
            <a:r>
              <a:rPr lang="en-US" altLang="zh-TW" sz="1400" dirty="0" smtClean="0">
                <a:solidFill>
                  <a:srgbClr val="1D2129"/>
                </a:solidFill>
                <a:latin typeface="標楷體" panose="03000509000000000000" pitchFamily="65" charset="-120"/>
                <a:ea typeface="標楷體" panose="03000509000000000000" pitchFamily="65" charset="-120"/>
              </a:rPr>
              <a:t>8.</a:t>
            </a:r>
            <a:r>
              <a:rPr lang="zh-TW" altLang="zh-TW" sz="1400" dirty="0" smtClean="0">
                <a:solidFill>
                  <a:srgbClr val="1D2129"/>
                </a:solidFill>
                <a:latin typeface="標楷體" panose="03000509000000000000" pitchFamily="65" charset="-120"/>
                <a:ea typeface="標楷體" panose="03000509000000000000" pitchFamily="65" charset="-120"/>
              </a:rPr>
              <a:t>〔稅捐處〕拿遺產稅完稅證明查補地方稅蓋章</a:t>
            </a:r>
            <a:r>
              <a:rPr lang="zh-TW" altLang="zh-TW" sz="800" dirty="0" smtClean="0">
                <a:solidFill>
                  <a:prstClr val="black"/>
                </a:solidFill>
                <a:latin typeface="標楷體" panose="03000509000000000000" pitchFamily="65" charset="-120"/>
                <a:ea typeface="標楷體" panose="03000509000000000000" pitchFamily="65" charset="-120"/>
              </a:rPr>
              <a:t> </a:t>
            </a:r>
            <a:endParaRPr lang="zh-TW" altLang="zh-TW" sz="2400" dirty="0" smtClean="0">
              <a:solidFill>
                <a:prstClr val="black"/>
              </a:solidFill>
              <a:latin typeface="標楷體" panose="03000509000000000000" pitchFamily="65" charset="-120"/>
              <a:ea typeface="標楷體" panose="03000509000000000000" pitchFamily="65" charset="-120"/>
            </a:endParaRPr>
          </a:p>
        </p:txBody>
      </p:sp>
      <p:grpSp>
        <p:nvGrpSpPr>
          <p:cNvPr id="8" name="群組 7"/>
          <p:cNvGrpSpPr/>
          <p:nvPr/>
        </p:nvGrpSpPr>
        <p:grpSpPr>
          <a:xfrm>
            <a:off x="2082171" y="1847642"/>
            <a:ext cx="403154" cy="91440"/>
            <a:chOff x="1890173" y="1269316"/>
            <a:chExt cx="403154" cy="91440"/>
          </a:xfrm>
        </p:grpSpPr>
        <p:sp>
          <p:nvSpPr>
            <p:cNvPr id="9" name="直線接點 3"/>
            <p:cNvSpPr/>
            <p:nvPr/>
          </p:nvSpPr>
          <p:spPr>
            <a:xfrm>
              <a:off x="1890173" y="1269316"/>
              <a:ext cx="403154" cy="91440"/>
            </a:xfrm>
            <a:custGeom>
              <a:avLst/>
              <a:gdLst/>
              <a:ahLst/>
              <a:cxnLst/>
              <a:rect l="0" t="0" r="0" b="0"/>
              <a:pathLst>
                <a:path>
                  <a:moveTo>
                    <a:pt x="0" y="45720"/>
                  </a:moveTo>
                  <a:lnTo>
                    <a:pt x="403154"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0" name="直線接點 4"/>
            <p:cNvSpPr/>
            <p:nvPr/>
          </p:nvSpPr>
          <p:spPr>
            <a:xfrm>
              <a:off x="2080906" y="1312865"/>
              <a:ext cx="21687" cy="43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zh-TW" altLang="en-US" sz="500">
                <a:solidFill>
                  <a:prstClr val="black">
                    <a:hueOff val="0"/>
                    <a:satOff val="0"/>
                    <a:lumOff val="0"/>
                    <a:alphaOff val="0"/>
                  </a:prstClr>
                </a:solidFill>
              </a:endParaRPr>
            </a:p>
          </p:txBody>
        </p:sp>
      </p:grpSp>
      <p:grpSp>
        <p:nvGrpSpPr>
          <p:cNvPr id="11" name="群組 10"/>
          <p:cNvGrpSpPr/>
          <p:nvPr/>
        </p:nvGrpSpPr>
        <p:grpSpPr>
          <a:xfrm>
            <a:off x="198083" y="1327595"/>
            <a:ext cx="1885887" cy="1131532"/>
            <a:chOff x="6085" y="749269"/>
            <a:chExt cx="1885887" cy="1131532"/>
          </a:xfrm>
        </p:grpSpPr>
        <p:sp>
          <p:nvSpPr>
            <p:cNvPr id="12" name="矩形 11"/>
            <p:cNvSpPr/>
            <p:nvPr/>
          </p:nvSpPr>
          <p:spPr>
            <a:xfrm>
              <a:off x="6085" y="749269"/>
              <a:ext cx="1885887" cy="1131532"/>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3" name="矩形 12"/>
            <p:cNvSpPr/>
            <p:nvPr/>
          </p:nvSpPr>
          <p:spPr>
            <a:xfrm>
              <a:off x="6085" y="749269"/>
              <a:ext cx="1885887" cy="1131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algn="ctr" defTabSz="1155700">
                <a:lnSpc>
                  <a:spcPct val="90000"/>
                </a:lnSpc>
                <a:spcBef>
                  <a:spcPct val="0"/>
                </a:spcBef>
                <a:spcAft>
                  <a:spcPct val="35000"/>
                </a:spcAft>
              </a:pPr>
              <a:r>
                <a:rPr lang="zh-TW" altLang="en-US" sz="2600" b="1" dirty="0" smtClean="0">
                  <a:solidFill>
                    <a:srgbClr val="FFFF00"/>
                  </a:solidFill>
                </a:rPr>
                <a:t>戶政</a:t>
              </a:r>
              <a:r>
                <a:rPr lang="en-US" altLang="zh-TW" sz="1600" dirty="0" smtClean="0">
                  <a:solidFill>
                    <a:prstClr val="white"/>
                  </a:solidFill>
                </a:rPr>
                <a:t/>
              </a:r>
              <a:br>
                <a:rPr lang="en-US" altLang="zh-TW" sz="1600" dirty="0" smtClean="0">
                  <a:solidFill>
                    <a:prstClr val="white"/>
                  </a:solidFill>
                </a:rPr>
              </a:br>
              <a:r>
                <a:rPr lang="en-US" altLang="zh-TW" b="1" dirty="0" smtClean="0">
                  <a:solidFill>
                    <a:prstClr val="white"/>
                  </a:solidFill>
                </a:rPr>
                <a:t>(</a:t>
              </a:r>
              <a:r>
                <a:rPr lang="zh-TW" altLang="en-US" b="1" dirty="0" smtClean="0">
                  <a:solidFill>
                    <a:prstClr val="white"/>
                  </a:solidFill>
                </a:rPr>
                <a:t>死亡登記</a:t>
              </a:r>
              <a:r>
                <a:rPr lang="en-US" altLang="zh-TW" b="1" dirty="0" smtClean="0">
                  <a:solidFill>
                    <a:prstClr val="white"/>
                  </a:solidFill>
                </a:rPr>
                <a:t>)</a:t>
              </a:r>
            </a:p>
          </p:txBody>
        </p:sp>
      </p:grpSp>
      <p:grpSp>
        <p:nvGrpSpPr>
          <p:cNvPr id="14" name="群組 13"/>
          <p:cNvGrpSpPr/>
          <p:nvPr/>
        </p:nvGrpSpPr>
        <p:grpSpPr>
          <a:xfrm>
            <a:off x="4401812" y="1847642"/>
            <a:ext cx="403154" cy="91440"/>
            <a:chOff x="4209814" y="1269316"/>
            <a:chExt cx="403154" cy="91440"/>
          </a:xfrm>
        </p:grpSpPr>
        <p:sp>
          <p:nvSpPr>
            <p:cNvPr id="15" name="直線接點 7"/>
            <p:cNvSpPr/>
            <p:nvPr/>
          </p:nvSpPr>
          <p:spPr>
            <a:xfrm>
              <a:off x="4209814" y="1269316"/>
              <a:ext cx="403154" cy="91440"/>
            </a:xfrm>
            <a:custGeom>
              <a:avLst/>
              <a:gdLst/>
              <a:ahLst/>
              <a:cxnLst/>
              <a:rect l="0" t="0" r="0" b="0"/>
              <a:pathLst>
                <a:path>
                  <a:moveTo>
                    <a:pt x="0" y="45720"/>
                  </a:moveTo>
                  <a:lnTo>
                    <a:pt x="403154" y="45720"/>
                  </a:lnTo>
                </a:path>
              </a:pathLst>
            </a:custGeom>
            <a:noFill/>
            <a:ln>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6" name="直線接點 8"/>
            <p:cNvSpPr/>
            <p:nvPr/>
          </p:nvSpPr>
          <p:spPr>
            <a:xfrm>
              <a:off x="4400548" y="1312865"/>
              <a:ext cx="21687" cy="43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zh-TW" altLang="en-US" sz="500">
                <a:solidFill>
                  <a:prstClr val="black">
                    <a:hueOff val="0"/>
                    <a:satOff val="0"/>
                    <a:lumOff val="0"/>
                    <a:alphaOff val="0"/>
                  </a:prstClr>
                </a:solidFill>
              </a:endParaRPr>
            </a:p>
          </p:txBody>
        </p:sp>
      </p:grpSp>
      <p:grpSp>
        <p:nvGrpSpPr>
          <p:cNvPr id="17" name="群組 16"/>
          <p:cNvGrpSpPr/>
          <p:nvPr/>
        </p:nvGrpSpPr>
        <p:grpSpPr>
          <a:xfrm>
            <a:off x="2517725" y="1327595"/>
            <a:ext cx="1885887" cy="1131532"/>
            <a:chOff x="2325727" y="749269"/>
            <a:chExt cx="1885887" cy="1131532"/>
          </a:xfrm>
        </p:grpSpPr>
        <p:sp>
          <p:nvSpPr>
            <p:cNvPr id="18" name="矩形 17"/>
            <p:cNvSpPr/>
            <p:nvPr/>
          </p:nvSpPr>
          <p:spPr>
            <a:xfrm>
              <a:off x="2325727" y="749269"/>
              <a:ext cx="1885887" cy="113153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9" name="矩形 18"/>
            <p:cNvSpPr/>
            <p:nvPr/>
          </p:nvSpPr>
          <p:spPr>
            <a:xfrm>
              <a:off x="2325727" y="749269"/>
              <a:ext cx="1885887" cy="1131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algn="ctr" defTabSz="1155700">
                <a:lnSpc>
                  <a:spcPct val="90000"/>
                </a:lnSpc>
                <a:spcBef>
                  <a:spcPct val="0"/>
                </a:spcBef>
                <a:spcAft>
                  <a:spcPct val="35000"/>
                </a:spcAft>
              </a:pPr>
              <a:r>
                <a:rPr lang="zh-TW" altLang="en-US" sz="2600" b="1" dirty="0" smtClean="0">
                  <a:solidFill>
                    <a:srgbClr val="FF0000"/>
                  </a:solidFill>
                </a:rPr>
                <a:t>國稅局</a:t>
              </a:r>
              <a:endParaRPr lang="en-US" altLang="zh-TW" sz="2600" b="1" dirty="0" smtClean="0">
                <a:solidFill>
                  <a:srgbClr val="FF0000"/>
                </a:solidFill>
              </a:endParaRPr>
            </a:p>
            <a:p>
              <a:pPr algn="ctr" defTabSz="1155700">
                <a:lnSpc>
                  <a:spcPct val="90000"/>
                </a:lnSpc>
                <a:spcBef>
                  <a:spcPct val="0"/>
                </a:spcBef>
                <a:spcAft>
                  <a:spcPct val="35000"/>
                </a:spcAft>
              </a:pPr>
              <a:r>
                <a:rPr lang="en-US" altLang="zh-TW" sz="1600" b="1" dirty="0" smtClean="0">
                  <a:solidFill>
                    <a:prstClr val="white"/>
                  </a:solidFill>
                </a:rPr>
                <a:t>(</a:t>
              </a:r>
              <a:r>
                <a:rPr lang="zh-TW" altLang="en-US" sz="1600" b="1" dirty="0" smtClean="0">
                  <a:solidFill>
                    <a:prstClr val="white"/>
                  </a:solidFill>
                </a:rPr>
                <a:t>財產及所得清單</a:t>
              </a:r>
              <a:r>
                <a:rPr lang="en-US" altLang="zh-TW" sz="1600" b="1" dirty="0" smtClean="0">
                  <a:solidFill>
                    <a:prstClr val="white"/>
                  </a:solidFill>
                </a:rPr>
                <a:t>)</a:t>
              </a:r>
              <a:endParaRPr lang="zh-TW" altLang="en-US" sz="1600" b="1" dirty="0">
                <a:solidFill>
                  <a:prstClr val="white"/>
                </a:solidFill>
              </a:endParaRPr>
            </a:p>
          </p:txBody>
        </p:sp>
      </p:grpSp>
      <p:grpSp>
        <p:nvGrpSpPr>
          <p:cNvPr id="20" name="群組 19"/>
          <p:cNvGrpSpPr/>
          <p:nvPr/>
        </p:nvGrpSpPr>
        <p:grpSpPr>
          <a:xfrm>
            <a:off x="6721454" y="1847642"/>
            <a:ext cx="403154" cy="91440"/>
            <a:chOff x="6529456" y="1269316"/>
            <a:chExt cx="403154" cy="91440"/>
          </a:xfrm>
        </p:grpSpPr>
        <p:sp>
          <p:nvSpPr>
            <p:cNvPr id="21" name="直線接點 11"/>
            <p:cNvSpPr/>
            <p:nvPr/>
          </p:nvSpPr>
          <p:spPr>
            <a:xfrm>
              <a:off x="6529456" y="1269316"/>
              <a:ext cx="403154" cy="91440"/>
            </a:xfrm>
            <a:custGeom>
              <a:avLst/>
              <a:gdLst/>
              <a:ahLst/>
              <a:cxnLst/>
              <a:rect l="0" t="0" r="0" b="0"/>
              <a:pathLst>
                <a:path>
                  <a:moveTo>
                    <a:pt x="0" y="45720"/>
                  </a:moveTo>
                  <a:lnTo>
                    <a:pt x="403154" y="45720"/>
                  </a:lnTo>
                </a:path>
              </a:pathLst>
            </a:custGeom>
            <a:noFill/>
            <a:ln>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22" name="直線接點 12"/>
            <p:cNvSpPr/>
            <p:nvPr/>
          </p:nvSpPr>
          <p:spPr>
            <a:xfrm>
              <a:off x="6720190" y="1312865"/>
              <a:ext cx="21687" cy="43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zh-TW" altLang="en-US" sz="500">
                <a:solidFill>
                  <a:prstClr val="black">
                    <a:hueOff val="0"/>
                    <a:satOff val="0"/>
                    <a:lumOff val="0"/>
                    <a:alphaOff val="0"/>
                  </a:prstClr>
                </a:solidFill>
              </a:endParaRPr>
            </a:p>
          </p:txBody>
        </p:sp>
      </p:grpSp>
      <p:grpSp>
        <p:nvGrpSpPr>
          <p:cNvPr id="23" name="群組 22"/>
          <p:cNvGrpSpPr/>
          <p:nvPr/>
        </p:nvGrpSpPr>
        <p:grpSpPr>
          <a:xfrm>
            <a:off x="4837367" y="1327595"/>
            <a:ext cx="1885887" cy="1131532"/>
            <a:chOff x="4645369" y="749269"/>
            <a:chExt cx="1885887" cy="1131532"/>
          </a:xfrm>
        </p:grpSpPr>
        <p:sp>
          <p:nvSpPr>
            <p:cNvPr id="24" name="矩形 23"/>
            <p:cNvSpPr/>
            <p:nvPr/>
          </p:nvSpPr>
          <p:spPr>
            <a:xfrm>
              <a:off x="4645369" y="749269"/>
              <a:ext cx="1885887" cy="1131532"/>
            </a:xfrm>
            <a:prstGeom prst="rect">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25" name="矩形 24"/>
            <p:cNvSpPr/>
            <p:nvPr/>
          </p:nvSpPr>
          <p:spPr>
            <a:xfrm>
              <a:off x="4645369" y="749269"/>
              <a:ext cx="1885887" cy="1131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algn="ctr" defTabSz="1155700">
                <a:lnSpc>
                  <a:spcPct val="90000"/>
                </a:lnSpc>
                <a:spcBef>
                  <a:spcPct val="0"/>
                </a:spcBef>
                <a:spcAft>
                  <a:spcPct val="35000"/>
                </a:spcAft>
              </a:pPr>
              <a:r>
                <a:rPr lang="zh-TW" altLang="en-US" sz="2600" b="1" dirty="0" smtClean="0">
                  <a:solidFill>
                    <a:srgbClr val="FFFF00"/>
                  </a:solidFill>
                </a:rPr>
                <a:t>金融機構</a:t>
              </a:r>
              <a:r>
                <a:rPr lang="en-US" altLang="zh-TW" sz="1600" dirty="0" smtClean="0">
                  <a:solidFill>
                    <a:prstClr val="white"/>
                  </a:solidFill>
                </a:rPr>
                <a:t/>
              </a:r>
              <a:br>
                <a:rPr lang="en-US" altLang="zh-TW" sz="1600" dirty="0" smtClean="0">
                  <a:solidFill>
                    <a:prstClr val="white"/>
                  </a:solidFill>
                </a:rPr>
              </a:br>
              <a:r>
                <a:rPr lang="en-US" altLang="zh-TW" sz="1600" b="1" dirty="0" smtClean="0">
                  <a:solidFill>
                    <a:prstClr val="white"/>
                  </a:solidFill>
                </a:rPr>
                <a:t>(</a:t>
              </a:r>
              <a:r>
                <a:rPr lang="zh-TW" altLang="en-US" sz="1600" b="1" dirty="0" smtClean="0">
                  <a:solidFill>
                    <a:prstClr val="white"/>
                  </a:solidFill>
                </a:rPr>
                <a:t>存款與投資餘額</a:t>
              </a:r>
              <a:r>
                <a:rPr lang="en-US" altLang="zh-TW" sz="1600" b="1" dirty="0" smtClean="0">
                  <a:solidFill>
                    <a:prstClr val="white"/>
                  </a:solidFill>
                </a:rPr>
                <a:t>)</a:t>
              </a:r>
              <a:endParaRPr lang="zh-TW" altLang="en-US" sz="1600" b="1" dirty="0">
                <a:solidFill>
                  <a:prstClr val="white"/>
                </a:solidFill>
              </a:endParaRPr>
            </a:p>
          </p:txBody>
        </p:sp>
      </p:grpSp>
      <p:grpSp>
        <p:nvGrpSpPr>
          <p:cNvPr id="26" name="群組 25"/>
          <p:cNvGrpSpPr/>
          <p:nvPr/>
        </p:nvGrpSpPr>
        <p:grpSpPr>
          <a:xfrm>
            <a:off x="1141027" y="2630532"/>
            <a:ext cx="6958925" cy="403154"/>
            <a:chOff x="949029" y="2052206"/>
            <a:chExt cx="6958925" cy="403154"/>
          </a:xfrm>
        </p:grpSpPr>
        <p:sp>
          <p:nvSpPr>
            <p:cNvPr id="27" name="直線接點 15"/>
            <p:cNvSpPr/>
            <p:nvPr/>
          </p:nvSpPr>
          <p:spPr>
            <a:xfrm>
              <a:off x="949029" y="2052206"/>
              <a:ext cx="6958925" cy="403154"/>
            </a:xfrm>
            <a:custGeom>
              <a:avLst/>
              <a:gdLst/>
              <a:ahLst/>
              <a:cxnLst/>
              <a:rect l="0" t="0" r="0" b="0"/>
              <a:pathLst>
                <a:path>
                  <a:moveTo>
                    <a:pt x="6958925" y="0"/>
                  </a:moveTo>
                  <a:lnTo>
                    <a:pt x="6958925" y="218677"/>
                  </a:lnTo>
                  <a:lnTo>
                    <a:pt x="0" y="218677"/>
                  </a:lnTo>
                  <a:lnTo>
                    <a:pt x="0" y="403154"/>
                  </a:lnTo>
                </a:path>
              </a:pathLst>
            </a:custGeom>
            <a:noFill/>
            <a:ln>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8" name="直線接點 16"/>
            <p:cNvSpPr/>
            <p:nvPr/>
          </p:nvSpPr>
          <p:spPr>
            <a:xfrm>
              <a:off x="4254181" y="2251612"/>
              <a:ext cx="348621" cy="43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zh-TW" altLang="en-US" sz="500">
                <a:solidFill>
                  <a:prstClr val="black">
                    <a:hueOff val="0"/>
                    <a:satOff val="0"/>
                    <a:lumOff val="0"/>
                    <a:alphaOff val="0"/>
                  </a:prstClr>
                </a:solidFill>
              </a:endParaRPr>
            </a:p>
          </p:txBody>
        </p:sp>
      </p:grpSp>
      <p:grpSp>
        <p:nvGrpSpPr>
          <p:cNvPr id="29" name="群組 28"/>
          <p:cNvGrpSpPr/>
          <p:nvPr/>
        </p:nvGrpSpPr>
        <p:grpSpPr>
          <a:xfrm>
            <a:off x="7157008" y="1154392"/>
            <a:ext cx="1885887" cy="1477940"/>
            <a:chOff x="6965010" y="576066"/>
            <a:chExt cx="1885887" cy="1477940"/>
          </a:xfrm>
        </p:grpSpPr>
        <p:sp>
          <p:nvSpPr>
            <p:cNvPr id="30" name="矩形 29"/>
            <p:cNvSpPr/>
            <p:nvPr/>
          </p:nvSpPr>
          <p:spPr>
            <a:xfrm>
              <a:off x="6965010" y="576066"/>
              <a:ext cx="1885887" cy="1477940"/>
            </a:xfrm>
            <a:prstGeom prst="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1" name="矩形 30"/>
            <p:cNvSpPr/>
            <p:nvPr/>
          </p:nvSpPr>
          <p:spPr>
            <a:xfrm>
              <a:off x="6965010" y="576066"/>
              <a:ext cx="1885887" cy="14779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algn="ctr" defTabSz="1155700">
                <a:lnSpc>
                  <a:spcPct val="90000"/>
                </a:lnSpc>
                <a:spcBef>
                  <a:spcPct val="0"/>
                </a:spcBef>
                <a:spcAft>
                  <a:spcPct val="35000"/>
                </a:spcAft>
              </a:pPr>
              <a:r>
                <a:rPr lang="zh-TW" altLang="en-US" sz="2600" b="1" dirty="0" smtClean="0">
                  <a:solidFill>
                    <a:srgbClr val="FFFF00"/>
                  </a:solidFill>
                </a:rPr>
                <a:t>地政、</a:t>
              </a:r>
              <a:endParaRPr lang="en-US" altLang="zh-TW" sz="2600" b="1" dirty="0" smtClean="0">
                <a:solidFill>
                  <a:srgbClr val="FFFF00"/>
                </a:solidFill>
              </a:endParaRPr>
            </a:p>
            <a:p>
              <a:pPr algn="ctr" defTabSz="1155700">
                <a:lnSpc>
                  <a:spcPct val="90000"/>
                </a:lnSpc>
                <a:spcBef>
                  <a:spcPct val="0"/>
                </a:spcBef>
                <a:spcAft>
                  <a:spcPct val="35000"/>
                </a:spcAft>
              </a:pPr>
              <a:r>
                <a:rPr lang="zh-TW" altLang="en-US" sz="2600" b="1" dirty="0" smtClean="0">
                  <a:solidFill>
                    <a:srgbClr val="FFFF00"/>
                  </a:solidFill>
                </a:rPr>
                <a:t>稅捐處</a:t>
              </a:r>
              <a:endParaRPr lang="en-US" altLang="zh-TW" sz="2600" b="1" dirty="0" smtClean="0">
                <a:solidFill>
                  <a:srgbClr val="FFFF00"/>
                </a:solidFill>
              </a:endParaRPr>
            </a:p>
            <a:p>
              <a:pPr algn="ctr" defTabSz="1155700">
                <a:lnSpc>
                  <a:spcPct val="90000"/>
                </a:lnSpc>
                <a:spcBef>
                  <a:spcPct val="0"/>
                </a:spcBef>
                <a:spcAft>
                  <a:spcPct val="35000"/>
                </a:spcAft>
              </a:pPr>
              <a:r>
                <a:rPr lang="en-US" altLang="zh-TW" sz="1600" b="1" dirty="0" smtClean="0">
                  <a:solidFill>
                    <a:prstClr val="white"/>
                  </a:solidFill>
                </a:rPr>
                <a:t>(</a:t>
              </a:r>
              <a:r>
                <a:rPr lang="zh-TW" altLang="en-US" sz="1600" b="1" dirty="0" smtClean="0">
                  <a:solidFill>
                    <a:prstClr val="white"/>
                  </a:solidFill>
                </a:rPr>
                <a:t>土地、房屋現值</a:t>
              </a:r>
              <a:r>
                <a:rPr lang="en-US" altLang="zh-TW" sz="1600" b="1" dirty="0" smtClean="0">
                  <a:solidFill>
                    <a:prstClr val="white"/>
                  </a:solidFill>
                </a:rPr>
                <a:t>)</a:t>
              </a:r>
              <a:endParaRPr lang="zh-TW" altLang="en-US" sz="1600" b="1" dirty="0">
                <a:solidFill>
                  <a:prstClr val="white"/>
                </a:solidFill>
              </a:endParaRPr>
            </a:p>
          </p:txBody>
        </p:sp>
      </p:grpSp>
      <p:grpSp>
        <p:nvGrpSpPr>
          <p:cNvPr id="32" name="群組 31"/>
          <p:cNvGrpSpPr/>
          <p:nvPr/>
        </p:nvGrpSpPr>
        <p:grpSpPr>
          <a:xfrm>
            <a:off x="2082171" y="3586132"/>
            <a:ext cx="403154" cy="91440"/>
            <a:chOff x="1890173" y="3007806"/>
            <a:chExt cx="403154" cy="91440"/>
          </a:xfrm>
        </p:grpSpPr>
        <p:sp>
          <p:nvSpPr>
            <p:cNvPr id="33" name="直線接點 19"/>
            <p:cNvSpPr/>
            <p:nvPr/>
          </p:nvSpPr>
          <p:spPr>
            <a:xfrm>
              <a:off x="1890173" y="3007806"/>
              <a:ext cx="403154" cy="91440"/>
            </a:xfrm>
            <a:custGeom>
              <a:avLst/>
              <a:gdLst/>
              <a:ahLst/>
              <a:cxnLst/>
              <a:rect l="0" t="0" r="0" b="0"/>
              <a:pathLst>
                <a:path>
                  <a:moveTo>
                    <a:pt x="0" y="45720"/>
                  </a:moveTo>
                  <a:lnTo>
                    <a:pt x="403154" y="45720"/>
                  </a:lnTo>
                </a:path>
              </a:pathLst>
            </a:custGeom>
            <a:noFill/>
            <a:ln>
              <a:tailEnd type="arrow"/>
            </a:ln>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4" name="直線接點 20"/>
            <p:cNvSpPr/>
            <p:nvPr/>
          </p:nvSpPr>
          <p:spPr>
            <a:xfrm>
              <a:off x="2080906" y="3051355"/>
              <a:ext cx="21687" cy="43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zh-TW" altLang="en-US" sz="500">
                <a:solidFill>
                  <a:prstClr val="black">
                    <a:hueOff val="0"/>
                    <a:satOff val="0"/>
                    <a:lumOff val="0"/>
                    <a:alphaOff val="0"/>
                  </a:prstClr>
                </a:solidFill>
              </a:endParaRPr>
            </a:p>
          </p:txBody>
        </p:sp>
      </p:grpSp>
      <p:grpSp>
        <p:nvGrpSpPr>
          <p:cNvPr id="35" name="群組 34"/>
          <p:cNvGrpSpPr/>
          <p:nvPr/>
        </p:nvGrpSpPr>
        <p:grpSpPr>
          <a:xfrm>
            <a:off x="198083" y="3066086"/>
            <a:ext cx="1885887" cy="1131532"/>
            <a:chOff x="6085" y="2487760"/>
            <a:chExt cx="1885887" cy="1131532"/>
          </a:xfrm>
        </p:grpSpPr>
        <p:sp>
          <p:nvSpPr>
            <p:cNvPr id="36" name="矩形 35"/>
            <p:cNvSpPr/>
            <p:nvPr/>
          </p:nvSpPr>
          <p:spPr>
            <a:xfrm>
              <a:off x="6085" y="2487760"/>
              <a:ext cx="1885887" cy="1131532"/>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37" name="矩形 36"/>
            <p:cNvSpPr/>
            <p:nvPr/>
          </p:nvSpPr>
          <p:spPr>
            <a:xfrm>
              <a:off x="6085" y="2487760"/>
              <a:ext cx="1885887" cy="1131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algn="ctr" defTabSz="1155700">
                <a:lnSpc>
                  <a:spcPct val="90000"/>
                </a:lnSpc>
                <a:spcBef>
                  <a:spcPct val="0"/>
                </a:spcBef>
                <a:spcAft>
                  <a:spcPct val="35000"/>
                </a:spcAft>
              </a:pPr>
              <a:r>
                <a:rPr lang="zh-TW" altLang="en-US" sz="2600" b="1" dirty="0" smtClean="0">
                  <a:solidFill>
                    <a:srgbClr val="002060"/>
                  </a:solidFill>
                </a:rPr>
                <a:t>法院</a:t>
              </a:r>
              <a:endParaRPr lang="en-US" altLang="zh-TW" sz="2600" b="1" dirty="0" smtClean="0">
                <a:solidFill>
                  <a:srgbClr val="002060"/>
                </a:solidFill>
              </a:endParaRPr>
            </a:p>
            <a:p>
              <a:pPr algn="ctr" defTabSz="1155700">
                <a:lnSpc>
                  <a:spcPct val="90000"/>
                </a:lnSpc>
                <a:spcBef>
                  <a:spcPct val="0"/>
                </a:spcBef>
                <a:spcAft>
                  <a:spcPct val="35000"/>
                </a:spcAft>
              </a:pPr>
              <a:r>
                <a:rPr lang="en-US" altLang="zh-TW" sz="1600" b="1" dirty="0" smtClean="0">
                  <a:solidFill>
                    <a:prstClr val="white"/>
                  </a:solidFill>
                </a:rPr>
                <a:t>(</a:t>
              </a:r>
              <a:r>
                <a:rPr lang="zh-TW" altLang="en-US" sz="1600" b="1" dirty="0" smtClean="0">
                  <a:solidFill>
                    <a:prstClr val="white"/>
                  </a:solidFill>
                </a:rPr>
                <a:t>拋棄繼承者</a:t>
              </a:r>
              <a:r>
                <a:rPr lang="en-US" altLang="zh-TW" sz="1600" b="1" dirty="0" smtClean="0">
                  <a:solidFill>
                    <a:prstClr val="white"/>
                  </a:solidFill>
                </a:rPr>
                <a:t>)</a:t>
              </a:r>
              <a:endParaRPr lang="zh-TW" altLang="en-US" sz="1600" b="1" dirty="0">
                <a:solidFill>
                  <a:prstClr val="white"/>
                </a:solidFill>
              </a:endParaRPr>
            </a:p>
          </p:txBody>
        </p:sp>
      </p:grpSp>
      <p:grpSp>
        <p:nvGrpSpPr>
          <p:cNvPr id="38" name="群組 37"/>
          <p:cNvGrpSpPr/>
          <p:nvPr/>
        </p:nvGrpSpPr>
        <p:grpSpPr>
          <a:xfrm>
            <a:off x="4859445" y="3593132"/>
            <a:ext cx="403154" cy="91440"/>
            <a:chOff x="4209814" y="3007806"/>
            <a:chExt cx="403154" cy="91440"/>
          </a:xfrm>
        </p:grpSpPr>
        <p:sp>
          <p:nvSpPr>
            <p:cNvPr id="39" name="直線接點 23"/>
            <p:cNvSpPr/>
            <p:nvPr/>
          </p:nvSpPr>
          <p:spPr>
            <a:xfrm>
              <a:off x="4209814" y="3007806"/>
              <a:ext cx="403154" cy="91440"/>
            </a:xfrm>
            <a:custGeom>
              <a:avLst/>
              <a:gdLst/>
              <a:ahLst/>
              <a:cxnLst/>
              <a:rect l="0" t="0" r="0" b="0"/>
              <a:pathLst>
                <a:path>
                  <a:moveTo>
                    <a:pt x="0" y="45720"/>
                  </a:moveTo>
                  <a:lnTo>
                    <a:pt x="403154"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40" name="直線接點 24"/>
            <p:cNvSpPr/>
            <p:nvPr/>
          </p:nvSpPr>
          <p:spPr>
            <a:xfrm>
              <a:off x="4400548" y="3051355"/>
              <a:ext cx="21687" cy="43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zh-TW" altLang="en-US" sz="500">
                <a:solidFill>
                  <a:prstClr val="black">
                    <a:hueOff val="0"/>
                    <a:satOff val="0"/>
                    <a:lumOff val="0"/>
                    <a:alphaOff val="0"/>
                  </a:prstClr>
                </a:solidFill>
              </a:endParaRPr>
            </a:p>
          </p:txBody>
        </p:sp>
      </p:grpSp>
      <p:grpSp>
        <p:nvGrpSpPr>
          <p:cNvPr id="41" name="群組 40"/>
          <p:cNvGrpSpPr/>
          <p:nvPr/>
        </p:nvGrpSpPr>
        <p:grpSpPr>
          <a:xfrm>
            <a:off x="2517725" y="3066086"/>
            <a:ext cx="2341720" cy="1131532"/>
            <a:chOff x="2325727" y="2487760"/>
            <a:chExt cx="1885887" cy="1131532"/>
          </a:xfrm>
        </p:grpSpPr>
        <p:sp>
          <p:nvSpPr>
            <p:cNvPr id="42" name="矩形 41"/>
            <p:cNvSpPr/>
            <p:nvPr/>
          </p:nvSpPr>
          <p:spPr>
            <a:xfrm>
              <a:off x="2325727" y="2487760"/>
              <a:ext cx="1885887" cy="1131532"/>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43" name="矩形 42"/>
            <p:cNvSpPr/>
            <p:nvPr/>
          </p:nvSpPr>
          <p:spPr>
            <a:xfrm>
              <a:off x="2325727" y="2487760"/>
              <a:ext cx="1885887" cy="1131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algn="ctr" defTabSz="1155700">
                <a:lnSpc>
                  <a:spcPct val="90000"/>
                </a:lnSpc>
                <a:spcBef>
                  <a:spcPct val="0"/>
                </a:spcBef>
                <a:spcAft>
                  <a:spcPct val="35000"/>
                </a:spcAft>
              </a:pPr>
              <a:r>
                <a:rPr lang="zh-TW" altLang="en-US" sz="2600" b="1" dirty="0" smtClean="0">
                  <a:solidFill>
                    <a:srgbClr val="FFFF00"/>
                  </a:solidFill>
                </a:rPr>
                <a:t>國稅局</a:t>
              </a:r>
              <a:endParaRPr lang="en-US" altLang="zh-TW" sz="2600" b="1" dirty="0" smtClean="0">
                <a:solidFill>
                  <a:srgbClr val="FFFF00"/>
                </a:solidFill>
              </a:endParaRPr>
            </a:p>
            <a:p>
              <a:pPr algn="ctr" defTabSz="1155700">
                <a:lnSpc>
                  <a:spcPct val="90000"/>
                </a:lnSpc>
                <a:spcBef>
                  <a:spcPct val="0"/>
                </a:spcBef>
                <a:spcAft>
                  <a:spcPct val="35000"/>
                </a:spcAft>
              </a:pPr>
              <a:r>
                <a:rPr lang="en-US" altLang="zh-TW" sz="1600" b="1" dirty="0" smtClean="0">
                  <a:solidFill>
                    <a:prstClr val="white"/>
                  </a:solidFill>
                </a:rPr>
                <a:t>(</a:t>
              </a:r>
              <a:r>
                <a:rPr lang="zh-TW" altLang="en-US" sz="1600" b="1" dirty="0" smtClean="0">
                  <a:solidFill>
                    <a:prstClr val="white"/>
                  </a:solidFill>
                </a:rPr>
                <a:t>遺產稅申報與完稅</a:t>
              </a:r>
              <a:r>
                <a:rPr lang="en-US" altLang="zh-TW" sz="1600" b="1" dirty="0" smtClean="0">
                  <a:solidFill>
                    <a:prstClr val="white"/>
                  </a:solidFill>
                </a:rPr>
                <a:t>)</a:t>
              </a:r>
              <a:endParaRPr lang="zh-TW" altLang="en-US" sz="1600" b="1" dirty="0">
                <a:solidFill>
                  <a:prstClr val="white"/>
                </a:solidFill>
              </a:endParaRPr>
            </a:p>
          </p:txBody>
        </p:sp>
      </p:grpSp>
      <p:grpSp>
        <p:nvGrpSpPr>
          <p:cNvPr id="44" name="群組 43"/>
          <p:cNvGrpSpPr/>
          <p:nvPr/>
        </p:nvGrpSpPr>
        <p:grpSpPr>
          <a:xfrm>
            <a:off x="5364088" y="3036037"/>
            <a:ext cx="1901926" cy="1161581"/>
            <a:chOff x="5521383" y="2485589"/>
            <a:chExt cx="1901926" cy="1161581"/>
          </a:xfrm>
        </p:grpSpPr>
        <p:sp>
          <p:nvSpPr>
            <p:cNvPr id="45" name="矩形 44"/>
            <p:cNvSpPr/>
            <p:nvPr/>
          </p:nvSpPr>
          <p:spPr>
            <a:xfrm>
              <a:off x="5537422" y="2485589"/>
              <a:ext cx="1885887" cy="113153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46" name="矩形 45"/>
            <p:cNvSpPr/>
            <p:nvPr/>
          </p:nvSpPr>
          <p:spPr>
            <a:xfrm>
              <a:off x="5521383" y="2515638"/>
              <a:ext cx="1885887" cy="1131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algn="ctr" defTabSz="1155700">
                <a:lnSpc>
                  <a:spcPct val="90000"/>
                </a:lnSpc>
                <a:spcBef>
                  <a:spcPct val="0"/>
                </a:spcBef>
                <a:spcAft>
                  <a:spcPct val="35000"/>
                </a:spcAft>
              </a:pPr>
              <a:r>
                <a:rPr lang="zh-TW" altLang="en-US" sz="2600" b="1" dirty="0" smtClean="0">
                  <a:solidFill>
                    <a:srgbClr val="FF0000"/>
                  </a:solidFill>
                </a:rPr>
                <a:t>稅捐處</a:t>
              </a:r>
              <a:endParaRPr lang="en-US" altLang="zh-TW" sz="2600" b="1" dirty="0" smtClean="0">
                <a:solidFill>
                  <a:srgbClr val="FF0000"/>
                </a:solidFill>
              </a:endParaRPr>
            </a:p>
            <a:p>
              <a:pPr algn="ctr" defTabSz="1155700">
                <a:lnSpc>
                  <a:spcPct val="90000"/>
                </a:lnSpc>
                <a:spcBef>
                  <a:spcPct val="0"/>
                </a:spcBef>
                <a:spcAft>
                  <a:spcPct val="35000"/>
                </a:spcAft>
              </a:pPr>
              <a:r>
                <a:rPr lang="en-US" altLang="zh-TW" sz="1600" b="1" dirty="0" smtClean="0">
                  <a:solidFill>
                    <a:prstClr val="white"/>
                  </a:solidFill>
                </a:rPr>
                <a:t>(</a:t>
              </a:r>
              <a:r>
                <a:rPr lang="zh-TW" altLang="en-US" sz="1600" b="1" dirty="0" smtClean="0">
                  <a:solidFill>
                    <a:prstClr val="white"/>
                  </a:solidFill>
                </a:rPr>
                <a:t>查補地方稅</a:t>
              </a:r>
              <a:r>
                <a:rPr lang="en-US" altLang="zh-TW" sz="1600" b="1" dirty="0" smtClean="0">
                  <a:solidFill>
                    <a:prstClr val="white"/>
                  </a:solidFill>
                </a:rPr>
                <a:t>)</a:t>
              </a:r>
              <a:endParaRPr lang="zh-TW" altLang="en-US" sz="1600" b="1" dirty="0">
                <a:solidFill>
                  <a:prstClr val="white"/>
                </a:solidFill>
              </a:endParaRPr>
            </a:p>
          </p:txBody>
        </p:sp>
      </p:grpSp>
      <p:sp>
        <p:nvSpPr>
          <p:cNvPr id="47" name="文字方塊 46"/>
          <p:cNvSpPr txBox="1"/>
          <p:nvPr/>
        </p:nvSpPr>
        <p:spPr>
          <a:xfrm>
            <a:off x="198083" y="323165"/>
            <a:ext cx="5747145"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TW" altLang="en-US" sz="3600" b="1" dirty="0">
                <a:solidFill>
                  <a:prstClr val="black"/>
                </a:solidFill>
                <a:latin typeface="標楷體" panose="03000509000000000000" pitchFamily="65" charset="-120"/>
                <a:ea typeface="標楷體" panose="03000509000000000000" pitchFamily="65" charset="-120"/>
              </a:rPr>
              <a:t>二</a:t>
            </a:r>
            <a:r>
              <a:rPr lang="zh-TW" altLang="en-US" sz="3600" b="1" dirty="0" smtClean="0">
                <a:solidFill>
                  <a:prstClr val="black"/>
                </a:solidFill>
                <a:latin typeface="標楷體" panose="03000509000000000000" pitchFamily="65" charset="-120"/>
                <a:ea typeface="標楷體" panose="03000509000000000000" pitchFamily="65" charset="-120"/>
              </a:rPr>
              <a:t>、繼承申報相關流程</a:t>
            </a:r>
            <a:endParaRPr lang="en-US" altLang="zh-TW" sz="3600" b="1" dirty="0" smtClean="0">
              <a:solidFill>
                <a:prstClr val="black"/>
              </a:solidFill>
              <a:latin typeface="標楷體" panose="03000509000000000000" pitchFamily="65" charset="-120"/>
              <a:ea typeface="標楷體" panose="03000509000000000000" pitchFamily="65" charset="-120"/>
            </a:endParaRPr>
          </a:p>
        </p:txBody>
      </p:sp>
      <p:sp>
        <p:nvSpPr>
          <p:cNvPr id="48" name="頁尾版面配置區 6"/>
          <p:cNvSpPr txBox="1">
            <a:spLocks/>
          </p:cNvSpPr>
          <p:nvPr/>
        </p:nvSpPr>
        <p:spPr>
          <a:xfrm>
            <a:off x="-26894" y="6597352"/>
            <a:ext cx="9144000" cy="260648"/>
          </a:xfrm>
          <a:prstGeom prst="rect">
            <a:avLst/>
          </a:prstGeom>
          <a:solidFill>
            <a:srgbClr val="C0504D">
              <a:lumMod val="50000"/>
            </a:srgbClr>
          </a:solidFill>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0" cap="none" spc="0" normalizeH="0" baseline="0" noProof="0" dirty="0" smtClean="0">
                <a:ln>
                  <a:noFill/>
                </a:ln>
                <a:solidFill>
                  <a:prstClr val="white"/>
                </a:solidFill>
                <a:effectLst/>
                <a:uLnTx/>
                <a:uFillTx/>
                <a:latin typeface="Arial" pitchFamily="34" charset="0"/>
                <a:ea typeface="新細明體" panose="02020500000000000000" pitchFamily="18" charset="-120"/>
                <a:cs typeface="Arial" pitchFamily="34" charset="0"/>
              </a:rPr>
              <a:t>                                 林秀銘                                                                                                                                                            </a:t>
            </a:r>
            <a:endParaRPr kumimoji="0" lang="zh-TW" altLang="en-US" sz="1050" b="0" i="0" u="none" strike="noStrike" kern="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Tree>
    <p:extLst>
      <p:ext uri="{BB962C8B-B14F-4D97-AF65-F5344CB8AC3E}">
        <p14:creationId xmlns:p14="http://schemas.microsoft.com/office/powerpoint/2010/main" val="918110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7709" y="1340768"/>
            <a:ext cx="8856353" cy="4893647"/>
          </a:xfrm>
          <a:prstGeom prst="rect">
            <a:avLst/>
          </a:prstGeom>
        </p:spPr>
        <p:txBody>
          <a:bodyPr wrap="square">
            <a:spAutoFit/>
          </a:bodyPr>
          <a:lstStyle/>
          <a:p>
            <a:pPr fontAlgn="base">
              <a:spcBef>
                <a:spcPct val="0"/>
              </a:spcBef>
              <a:spcAft>
                <a:spcPct val="0"/>
              </a:spcAft>
            </a:pPr>
            <a:r>
              <a:rPr kumimoji="1" lang="en-US" altLang="zh-TW" sz="2400" b="1" dirty="0" smtClean="0">
                <a:solidFill>
                  <a:srgbClr val="1D2129"/>
                </a:solidFill>
                <a:latin typeface="標楷體" panose="03000509000000000000" pitchFamily="65" charset="-120"/>
                <a:ea typeface="標楷體" panose="03000509000000000000" pitchFamily="65" charset="-120"/>
                <a:cs typeface="新細明體" pitchFamily="18" charset="-120"/>
              </a:rPr>
              <a:t>(</a:t>
            </a:r>
            <a:r>
              <a:rPr kumimoji="1" lang="zh-TW" altLang="en-US" sz="2400" b="1" dirty="0" smtClean="0">
                <a:solidFill>
                  <a:srgbClr val="1D2129"/>
                </a:solidFill>
                <a:latin typeface="標楷體" panose="03000509000000000000" pitchFamily="65" charset="-120"/>
                <a:ea typeface="標楷體" panose="03000509000000000000" pitchFamily="65" charset="-120"/>
                <a:cs typeface="新細明體" pitchFamily="18" charset="-120"/>
              </a:rPr>
              <a:t>二</a:t>
            </a:r>
            <a:r>
              <a:rPr kumimoji="1" lang="en-US" altLang="zh-TW" sz="2400" b="1" dirty="0" smtClean="0">
                <a:solidFill>
                  <a:srgbClr val="1D2129"/>
                </a:solidFill>
                <a:latin typeface="標楷體" panose="03000509000000000000" pitchFamily="65" charset="-120"/>
                <a:ea typeface="標楷體" panose="03000509000000000000" pitchFamily="65" charset="-120"/>
                <a:cs typeface="新細明體" pitchFamily="18" charset="-120"/>
              </a:rPr>
              <a:t>)</a:t>
            </a:r>
            <a:r>
              <a:rPr kumimoji="1" lang="zh-TW" altLang="zh-TW" sz="2400" b="1" dirty="0" smtClean="0">
                <a:solidFill>
                  <a:srgbClr val="1D2129"/>
                </a:solidFill>
                <a:latin typeface="標楷體" panose="03000509000000000000" pitchFamily="65" charset="-120"/>
                <a:ea typeface="標楷體" panose="03000509000000000000" pitchFamily="65" charset="-120"/>
                <a:cs typeface="新細明體" pitchFamily="18" charset="-120"/>
              </a:rPr>
              <a:t>申報</a:t>
            </a:r>
            <a:r>
              <a:rPr kumimoji="1" lang="zh-TW" altLang="zh-TW" sz="2400" b="1" dirty="0">
                <a:solidFill>
                  <a:srgbClr val="1D2129"/>
                </a:solidFill>
                <a:latin typeface="標楷體" panose="03000509000000000000" pitchFamily="65" charset="-120"/>
                <a:ea typeface="標楷體" panose="03000509000000000000" pitchFamily="65" charset="-120"/>
                <a:cs typeface="新細明體" pitchFamily="18" charset="-120"/>
              </a:rPr>
              <a:t>遺產稅（死亡之日起6個月內）</a:t>
            </a:r>
            <a:r>
              <a:rPr kumimoji="1" lang="zh-TW" altLang="zh-TW" sz="2400"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sz="2400"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sz="2400" dirty="0" smtClean="0">
                <a:solidFill>
                  <a:prstClr val="black"/>
                </a:solidFill>
                <a:latin typeface="標楷體" panose="03000509000000000000" pitchFamily="65" charset="-120"/>
                <a:ea typeface="標楷體" panose="03000509000000000000" pitchFamily="65" charset="-120"/>
                <a:cs typeface="新細明體" pitchFamily="18" charset="-120"/>
              </a:rPr>
              <a:t>   </a:t>
            </a:r>
            <a:r>
              <a:rPr kumimoji="1" lang="en-US" altLang="zh-TW" sz="2400" dirty="0" smtClean="0">
                <a:solidFill>
                  <a:prstClr val="black"/>
                </a:solidFill>
                <a:latin typeface="標楷體" panose="03000509000000000000" pitchFamily="65" charset="-120"/>
                <a:ea typeface="標楷體" panose="03000509000000000000" pitchFamily="65" charset="-120"/>
                <a:cs typeface="新細明體" pitchFamily="18" charset="-120"/>
              </a:rPr>
              <a:t>1.</a:t>
            </a:r>
            <a:r>
              <a:rPr kumimoji="1" lang="zh-TW"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rPr>
              <a:t>申報遺產稅</a:t>
            </a:r>
            <a:r>
              <a:rPr kumimoji="1" lang="zh-TW" altLang="zh-TW" sz="2400" b="1"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sz="2400" b="1"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sz="2400" dirty="0" smtClean="0">
                <a:solidFill>
                  <a:prstClr val="black"/>
                </a:solidFill>
                <a:latin typeface="標楷體" panose="03000509000000000000" pitchFamily="65" charset="-120"/>
                <a:ea typeface="標楷體" panose="03000509000000000000" pitchFamily="65" charset="-120"/>
                <a:cs typeface="新細明體" pitchFamily="18" charset="-120"/>
              </a:rPr>
              <a:t>     </a:t>
            </a:r>
            <a:r>
              <a:rPr kumimoji="1" lang="zh-TW"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rPr>
              <a:t>在</a:t>
            </a:r>
            <a:r>
              <a:rPr kumimoji="1" lang="zh-TW" altLang="zh-TW" sz="2400" dirty="0">
                <a:solidFill>
                  <a:srgbClr val="1D2129"/>
                </a:solidFill>
                <a:latin typeface="標楷體" panose="03000509000000000000" pitchFamily="65" charset="-120"/>
                <a:ea typeface="標楷體" panose="03000509000000000000" pitchFamily="65" charset="-120"/>
                <a:cs typeface="新細明體" pitchFamily="18" charset="-120"/>
              </a:rPr>
              <a:t>遺產繼承登記之前，繼承人應先向國稅局申報遺產稅</a:t>
            </a:r>
            <a:r>
              <a:rPr kumimoji="1" lang="zh-TW"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rPr>
              <a:t>，</a:t>
            </a:r>
            <a:endParaRPr kumimoji="1" lang="en-US"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endParaRPr>
          </a:p>
          <a:p>
            <a:pPr fontAlgn="base">
              <a:spcBef>
                <a:spcPct val="0"/>
              </a:spcBef>
              <a:spcAft>
                <a:spcPct val="0"/>
              </a:spcAft>
            </a:pPr>
            <a:r>
              <a:rPr kumimoji="1" lang="zh-TW" altLang="en-US" sz="2400" dirty="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en-US" sz="2400" dirty="0" smtClean="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rPr>
              <a:t>繼承人必須先繳納</a:t>
            </a:r>
            <a:r>
              <a:rPr kumimoji="1" lang="zh-TW" altLang="zh-TW" sz="2400" dirty="0">
                <a:solidFill>
                  <a:srgbClr val="1D2129"/>
                </a:solidFill>
                <a:latin typeface="標楷體" panose="03000509000000000000" pitchFamily="65" charset="-120"/>
                <a:ea typeface="標楷體" panose="03000509000000000000" pitchFamily="65" charset="-120"/>
                <a:cs typeface="新細明體" pitchFamily="18" charset="-120"/>
              </a:rPr>
              <a:t>遺產稅，否則地政機關不得逕為辦理</a:t>
            </a:r>
            <a:r>
              <a:rPr kumimoji="1" lang="zh-TW"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rPr>
              <a:t>移</a:t>
            </a:r>
            <a:endParaRPr kumimoji="1" lang="en-US"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endParaRPr>
          </a:p>
          <a:p>
            <a:pPr fontAlgn="base">
              <a:spcBef>
                <a:spcPct val="0"/>
              </a:spcBef>
              <a:spcAft>
                <a:spcPct val="0"/>
              </a:spcAft>
            </a:pPr>
            <a:r>
              <a:rPr kumimoji="1" lang="zh-TW" altLang="en-US" sz="2400" dirty="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en-US" sz="2400" dirty="0" smtClean="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rPr>
              <a:t>轉</a:t>
            </a:r>
            <a:r>
              <a:rPr kumimoji="1" lang="zh-TW" altLang="zh-TW" sz="2400" dirty="0">
                <a:solidFill>
                  <a:srgbClr val="1D2129"/>
                </a:solidFill>
                <a:latin typeface="標楷體" panose="03000509000000000000" pitchFamily="65" charset="-120"/>
                <a:ea typeface="標楷體" panose="03000509000000000000" pitchFamily="65" charset="-120"/>
                <a:cs typeface="新細明體" pitchFamily="18" charset="-120"/>
              </a:rPr>
              <a:t>登記。 </a:t>
            </a:r>
            <a:r>
              <a:rPr kumimoji="1" lang="zh-TW" altLang="zh-TW" sz="2400"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sz="2400"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sz="2400" dirty="0" smtClean="0">
                <a:solidFill>
                  <a:prstClr val="black"/>
                </a:solidFill>
                <a:latin typeface="標楷體" panose="03000509000000000000" pitchFamily="65" charset="-120"/>
                <a:ea typeface="標楷體" panose="03000509000000000000" pitchFamily="65" charset="-120"/>
                <a:cs typeface="新細明體" pitchFamily="18" charset="-120"/>
              </a:rPr>
              <a:t>   </a:t>
            </a:r>
            <a:r>
              <a:rPr kumimoji="1" lang="en-US"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rPr>
              <a:t>(1)</a:t>
            </a:r>
            <a:r>
              <a:rPr kumimoji="1" lang="zh-TW"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rPr>
              <a:t>申請</a:t>
            </a:r>
            <a:r>
              <a:rPr kumimoji="1" lang="zh-TW" altLang="zh-TW" sz="2400" dirty="0">
                <a:solidFill>
                  <a:srgbClr val="1D2129"/>
                </a:solidFill>
                <a:latin typeface="標楷體" panose="03000509000000000000" pitchFamily="65" charset="-120"/>
                <a:ea typeface="標楷體" panose="03000509000000000000" pitchFamily="65" charset="-120"/>
                <a:cs typeface="新細明體" pitchFamily="18" charset="-120"/>
              </a:rPr>
              <a:t>被繼承人財產清單及所得</a:t>
            </a:r>
            <a:r>
              <a:rPr kumimoji="1" lang="zh-TW"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rPr>
              <a:t>清單</a:t>
            </a:r>
            <a:r>
              <a:rPr kumimoji="1" lang="en-US"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rPr>
              <a:t>:</a:t>
            </a:r>
            <a:r>
              <a:rPr kumimoji="1" lang="zh-TW" altLang="zh-TW" sz="2400"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sz="2400"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sz="2400" dirty="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en-US" sz="2400" dirty="0" smtClean="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rPr>
              <a:t>可</a:t>
            </a:r>
            <a:r>
              <a:rPr kumimoji="1" lang="zh-TW" altLang="zh-TW" sz="2400" dirty="0">
                <a:solidFill>
                  <a:srgbClr val="1D2129"/>
                </a:solidFill>
                <a:latin typeface="標楷體" panose="03000509000000000000" pitchFamily="65" charset="-120"/>
                <a:ea typeface="標楷體" panose="03000509000000000000" pitchFamily="65" charset="-120"/>
                <a:cs typeface="新細明體" pitchFamily="18" charset="-120"/>
              </a:rPr>
              <a:t>先至全國各地的國稅局（不限轄區）申請被繼承人</a:t>
            </a:r>
            <a:r>
              <a:rPr kumimoji="1" lang="zh-TW"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rPr>
              <a:t>的</a:t>
            </a:r>
            <a:endParaRPr kumimoji="1" lang="en-US"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endParaRPr>
          </a:p>
          <a:p>
            <a:pPr fontAlgn="base">
              <a:spcBef>
                <a:spcPct val="0"/>
              </a:spcBef>
              <a:spcAft>
                <a:spcPct val="0"/>
              </a:spcAft>
            </a:pPr>
            <a:r>
              <a:rPr kumimoji="1" lang="zh-TW" altLang="en-US" sz="2400" dirty="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en-US" sz="2400" dirty="0" smtClean="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rPr>
              <a:t>個人</a:t>
            </a:r>
            <a:r>
              <a:rPr kumimoji="1" lang="zh-TW" altLang="zh-TW" sz="2400" dirty="0">
                <a:solidFill>
                  <a:srgbClr val="1D2129"/>
                </a:solidFill>
                <a:latin typeface="標楷體" panose="03000509000000000000" pitchFamily="65" charset="-120"/>
                <a:ea typeface="標楷體" panose="03000509000000000000" pitchFamily="65" charset="-120"/>
                <a:cs typeface="新細明體" pitchFamily="18" charset="-120"/>
              </a:rPr>
              <a:t>財產</a:t>
            </a:r>
            <a:r>
              <a:rPr kumimoji="1" lang="zh-TW" altLang="zh-TW" sz="2400" dirty="0" smtClean="0">
                <a:solidFill>
                  <a:srgbClr val="1D2129"/>
                </a:solidFill>
                <a:latin typeface="標楷體" panose="03000509000000000000" pitchFamily="65" charset="-120"/>
                <a:ea typeface="標楷體" panose="03000509000000000000" pitchFamily="65" charset="-120"/>
                <a:cs typeface="新細明體" pitchFamily="18" charset="-120"/>
              </a:rPr>
              <a:t>清單</a:t>
            </a:r>
            <a:r>
              <a:rPr kumimoji="1" lang="zh-TW" altLang="zh-TW" sz="2400" dirty="0">
                <a:solidFill>
                  <a:srgbClr val="1D2129"/>
                </a:solidFill>
                <a:latin typeface="標楷體" panose="03000509000000000000" pitchFamily="65" charset="-120"/>
                <a:ea typeface="標楷體" panose="03000509000000000000" pitchFamily="65" charset="-120"/>
                <a:cs typeface="新細明體" pitchFamily="18" charset="-120"/>
              </a:rPr>
              <a:t>及所得清單。</a:t>
            </a:r>
            <a:r>
              <a:rPr kumimoji="1" lang="zh-TW" altLang="zh-TW" sz="2000"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sz="2000"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sz="2000" dirty="0" smtClean="0">
                <a:solidFill>
                  <a:prstClr val="black"/>
                </a:solidFill>
                <a:latin typeface="標楷體" panose="03000509000000000000" pitchFamily="65" charset="-120"/>
                <a:ea typeface="標楷體" panose="03000509000000000000" pitchFamily="65" charset="-120"/>
                <a:cs typeface="新細明體" pitchFamily="18" charset="-120"/>
              </a:rPr>
              <a:t>       </a:t>
            </a:r>
            <a:r>
              <a:rPr lang="zh-TW" altLang="zh-TW" dirty="0" smtClean="0">
                <a:solidFill>
                  <a:prstClr val="black"/>
                </a:solidFill>
                <a:latin typeface="標楷體" panose="03000509000000000000" pitchFamily="65" charset="-120"/>
                <a:ea typeface="標楷體" panose="03000509000000000000" pitchFamily="65" charset="-120"/>
              </a:rPr>
              <a:t>①</a:t>
            </a:r>
            <a:r>
              <a:rPr kumimoji="1" lang="zh-TW" altLang="zh-TW" dirty="0" smtClean="0">
                <a:solidFill>
                  <a:srgbClr val="1D2129"/>
                </a:solidFill>
                <a:latin typeface="標楷體" panose="03000509000000000000" pitchFamily="65" charset="-120"/>
                <a:ea typeface="標楷體" panose="03000509000000000000" pitchFamily="65" charset="-120"/>
                <a:cs typeface="新細明體" pitchFamily="18" charset="-120"/>
              </a:rPr>
              <a:t>財產</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清單:包括土地、房屋不動產資料外，還包括投資及車輛等資料。</a:t>
            </a:r>
            <a:r>
              <a:rPr kumimoji="1" lang="zh-TW" altLang="zh-TW" sz="2000"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sz="2000"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sz="2000" dirty="0" smtClean="0">
                <a:solidFill>
                  <a:prstClr val="black"/>
                </a:solidFill>
                <a:latin typeface="標楷體" panose="03000509000000000000" pitchFamily="65" charset="-120"/>
                <a:ea typeface="標楷體" panose="03000509000000000000" pitchFamily="65" charset="-120"/>
                <a:cs typeface="新細明體" pitchFamily="18" charset="-120"/>
              </a:rPr>
              <a:t>       </a:t>
            </a:r>
            <a:r>
              <a:rPr lang="zh-TW" altLang="zh-TW" dirty="0" smtClean="0">
                <a:solidFill>
                  <a:prstClr val="black"/>
                </a:solidFill>
                <a:latin typeface="標楷體" panose="03000509000000000000" pitchFamily="65" charset="-120"/>
                <a:ea typeface="標楷體" panose="03000509000000000000" pitchFamily="65" charset="-120"/>
              </a:rPr>
              <a:t>②</a:t>
            </a:r>
            <a:r>
              <a:rPr kumimoji="1" lang="zh-TW" altLang="zh-TW" dirty="0" smtClean="0">
                <a:solidFill>
                  <a:srgbClr val="1D2129"/>
                </a:solidFill>
                <a:latin typeface="標楷體" panose="03000509000000000000" pitchFamily="65" charset="-120"/>
                <a:ea typeface="標楷體" panose="03000509000000000000" pitchFamily="65" charset="-120"/>
                <a:cs typeface="新細明體" pitchFamily="18" charset="-120"/>
              </a:rPr>
              <a:t>所得</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清單:各類所得，如薪資所得、利息所得及股利所得等資料</a:t>
            </a:r>
            <a:r>
              <a:rPr kumimoji="1" lang="zh-TW" altLang="zh-TW" dirty="0" smtClean="0">
                <a:solidFill>
                  <a:srgbClr val="1D2129"/>
                </a:solidFill>
                <a:latin typeface="標楷體" panose="03000509000000000000" pitchFamily="65" charset="-120"/>
                <a:ea typeface="標楷體" panose="03000509000000000000" pitchFamily="65" charset="-120"/>
                <a:cs typeface="新細明體" pitchFamily="18" charset="-120"/>
              </a:rPr>
              <a:t>，</a:t>
            </a:r>
            <a:r>
              <a:rPr kumimoji="1" lang="zh-TW" altLang="en-US" dirty="0" smtClean="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zh-TW" dirty="0" smtClean="0">
                <a:solidFill>
                  <a:srgbClr val="1D2129"/>
                </a:solidFill>
                <a:latin typeface="標楷體" panose="03000509000000000000" pitchFamily="65" charset="-120"/>
                <a:ea typeface="標楷體" panose="03000509000000000000" pitchFamily="65" charset="-120"/>
                <a:cs typeface="新細明體" pitchFamily="18" charset="-120"/>
              </a:rPr>
              <a:t>繼承人</a:t>
            </a:r>
            <a:endParaRPr kumimoji="1" lang="en-US" altLang="zh-TW" dirty="0" smtClean="0">
              <a:solidFill>
                <a:srgbClr val="1D2129"/>
              </a:solidFill>
              <a:latin typeface="標楷體" panose="03000509000000000000" pitchFamily="65" charset="-120"/>
              <a:ea typeface="標楷體" panose="03000509000000000000" pitchFamily="65" charset="-120"/>
              <a:cs typeface="新細明體" pitchFamily="18" charset="-120"/>
            </a:endParaRPr>
          </a:p>
          <a:p>
            <a:pPr fontAlgn="base">
              <a:spcBef>
                <a:spcPct val="0"/>
              </a:spcBef>
              <a:spcAft>
                <a:spcPct val="0"/>
              </a:spcAft>
            </a:pPr>
            <a:r>
              <a:rPr kumimoji="1" lang="zh-TW" altLang="en-US" dirty="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en-US" dirty="0" smtClean="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zh-TW" dirty="0" smtClean="0">
                <a:solidFill>
                  <a:srgbClr val="1D2129"/>
                </a:solidFill>
                <a:latin typeface="標楷體" panose="03000509000000000000" pitchFamily="65" charset="-120"/>
                <a:ea typeface="標楷體" panose="03000509000000000000" pitchFamily="65" charset="-120"/>
                <a:cs typeface="新細明體" pitchFamily="18" charset="-120"/>
              </a:rPr>
              <a:t>可</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藉由各類所得等相關資料，進一步瞭解被繼承人生前之財產狀況</a:t>
            </a:r>
            <a:r>
              <a:rPr kumimoji="1" lang="zh-TW" altLang="zh-TW" dirty="0" smtClean="0">
                <a:solidFill>
                  <a:srgbClr val="1D2129"/>
                </a:solidFill>
                <a:latin typeface="標楷體" panose="03000509000000000000" pitchFamily="65" charset="-120"/>
                <a:ea typeface="標楷體" panose="03000509000000000000" pitchFamily="65" charset="-120"/>
                <a:cs typeface="新細明體" pitchFamily="18" charset="-120"/>
              </a:rPr>
              <a:t>。</a:t>
            </a:r>
            <a:endParaRPr kumimoji="1" lang="en-US" altLang="zh-TW" dirty="0" smtClean="0">
              <a:solidFill>
                <a:srgbClr val="1D2129"/>
              </a:solidFill>
              <a:latin typeface="標楷體" panose="03000509000000000000" pitchFamily="65" charset="-120"/>
              <a:ea typeface="標楷體" panose="03000509000000000000" pitchFamily="65" charset="-120"/>
              <a:cs typeface="新細明體" pitchFamily="18" charset="-120"/>
            </a:endParaRPr>
          </a:p>
          <a:p>
            <a:pPr fontAlgn="base">
              <a:spcBef>
                <a:spcPct val="0"/>
              </a:spcBef>
              <a:spcAft>
                <a:spcPct val="0"/>
              </a:spcAft>
            </a:pPr>
            <a:r>
              <a:rPr kumimoji="1" lang="zh-TW" altLang="en-US" sz="2200" dirty="0" smtClean="0">
                <a:solidFill>
                  <a:prstClr val="black"/>
                </a:solidFill>
                <a:latin typeface="標楷體" panose="03000509000000000000" pitchFamily="65" charset="-120"/>
                <a:ea typeface="標楷體" panose="03000509000000000000" pitchFamily="65" charset="-120"/>
                <a:cs typeface="新細明體" pitchFamily="18" charset="-120"/>
              </a:rPr>
              <a:t>   </a:t>
            </a:r>
            <a:r>
              <a:rPr kumimoji="1" lang="en-US" altLang="zh-TW" sz="2200" dirty="0" smtClean="0">
                <a:solidFill>
                  <a:prstClr val="black"/>
                </a:solidFill>
                <a:latin typeface="標楷體" panose="03000509000000000000" pitchFamily="65" charset="-120"/>
                <a:ea typeface="標楷體" panose="03000509000000000000" pitchFamily="65" charset="-120"/>
                <a:cs typeface="新細明體" pitchFamily="18" charset="-120"/>
              </a:rPr>
              <a:t>(</a:t>
            </a:r>
            <a:r>
              <a:rPr kumimoji="1" lang="zh-TW" altLang="zh-TW" sz="2200" dirty="0">
                <a:solidFill>
                  <a:srgbClr val="1D2129"/>
                </a:solidFill>
                <a:latin typeface="標楷體" panose="03000509000000000000" pitchFamily="65" charset="-120"/>
                <a:ea typeface="標楷體" panose="03000509000000000000" pitchFamily="65" charset="-120"/>
                <a:cs typeface="新細明體" pitchFamily="18" charset="-120"/>
              </a:rPr>
              <a:t>2</a:t>
            </a:r>
            <a:r>
              <a:rPr kumimoji="1" lang="en-US" altLang="zh-TW" sz="2200" dirty="0">
                <a:solidFill>
                  <a:srgbClr val="1D2129"/>
                </a:solidFill>
                <a:latin typeface="標楷體" panose="03000509000000000000" pitchFamily="65" charset="-120"/>
                <a:ea typeface="標楷體" panose="03000509000000000000" pitchFamily="65" charset="-120"/>
                <a:cs typeface="新細明體" pitchFamily="18" charset="-120"/>
              </a:rPr>
              <a:t>)</a:t>
            </a:r>
            <a:r>
              <a:rPr kumimoji="1" lang="zh-TW" altLang="zh-TW" sz="2200" dirty="0">
                <a:solidFill>
                  <a:srgbClr val="1D2129"/>
                </a:solidFill>
                <a:latin typeface="標楷體" panose="03000509000000000000" pitchFamily="65" charset="-120"/>
                <a:ea typeface="標楷體" panose="03000509000000000000" pitchFamily="65" charset="-120"/>
                <a:cs typeface="新細明體" pitchFamily="18" charset="-120"/>
              </a:rPr>
              <a:t>填具申報書</a:t>
            </a:r>
            <a:r>
              <a:rPr kumimoji="1" lang="zh-TW" altLang="zh-TW" sz="2200"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sz="2200"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sz="2200" dirty="0" smtClean="0">
                <a:solidFill>
                  <a:prstClr val="black"/>
                </a:solidFill>
                <a:latin typeface="標楷體" panose="03000509000000000000" pitchFamily="65" charset="-120"/>
                <a:ea typeface="標楷體" panose="03000509000000000000" pitchFamily="65" charset="-120"/>
                <a:cs typeface="新細明體" pitchFamily="18" charset="-120"/>
              </a:rPr>
              <a:t>      </a:t>
            </a:r>
            <a:r>
              <a:rPr lang="zh-TW" altLang="zh-TW" dirty="0" smtClean="0">
                <a:solidFill>
                  <a:prstClr val="black"/>
                </a:solidFill>
                <a:latin typeface="標楷體" panose="03000509000000000000" pitchFamily="65" charset="-120"/>
                <a:ea typeface="標楷體" panose="03000509000000000000" pitchFamily="65" charset="-120"/>
              </a:rPr>
              <a:t>①</a:t>
            </a:r>
            <a:r>
              <a:rPr lang="zh-TW" altLang="en-US" dirty="0">
                <a:solidFill>
                  <a:prstClr val="black"/>
                </a:solidFill>
                <a:latin typeface="標楷體" panose="03000509000000000000" pitchFamily="65" charset="-120"/>
                <a:ea typeface="標楷體" panose="03000509000000000000" pitchFamily="65" charset="-120"/>
              </a:rPr>
              <a:t>基本資料</a:t>
            </a:r>
            <a:r>
              <a:rPr lang="en-US" altLang="zh-TW" dirty="0">
                <a:solidFill>
                  <a:prstClr val="black"/>
                </a:solidFill>
                <a:latin typeface="標楷體" panose="03000509000000000000" pitchFamily="65" charset="-120"/>
                <a:ea typeface="標楷體" panose="03000509000000000000" pitchFamily="65" charset="-120"/>
              </a:rPr>
              <a:t>:</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被繼承人與納稅義務人資料。</a:t>
            </a:r>
            <a:r>
              <a:rPr kumimoji="1" lang="zh-TW" altLang="zh-TW"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dirty="0">
                <a:solidFill>
                  <a:prstClr val="black"/>
                </a:solidFill>
                <a:latin typeface="標楷體" panose="03000509000000000000" pitchFamily="65" charset="-120"/>
                <a:ea typeface="標楷體" panose="03000509000000000000" pitchFamily="65" charset="-120"/>
                <a:cs typeface="新細明體" pitchFamily="18" charset="-120"/>
              </a:rPr>
              <a:t>   </a:t>
            </a:r>
            <a:r>
              <a:rPr kumimoji="1" lang="zh-TW" altLang="en-US" dirty="0" smtClean="0">
                <a:solidFill>
                  <a:prstClr val="black"/>
                </a:solidFill>
                <a:latin typeface="標楷體" panose="03000509000000000000" pitchFamily="65" charset="-120"/>
                <a:ea typeface="標楷體" panose="03000509000000000000" pitchFamily="65" charset="-120"/>
                <a:cs typeface="新細明體" pitchFamily="18" charset="-120"/>
              </a:rPr>
              <a:t>    </a:t>
            </a:r>
            <a:endParaRPr kumimoji="1" lang="en-US" altLang="zh-TW" sz="2000" dirty="0" smtClean="0">
              <a:solidFill>
                <a:prstClr val="black"/>
              </a:solidFill>
              <a:latin typeface="標楷體" panose="03000509000000000000" pitchFamily="65" charset="-120"/>
              <a:ea typeface="標楷體" panose="03000509000000000000" pitchFamily="65" charset="-120"/>
              <a:cs typeface="新細明體" pitchFamily="18" charset="-120"/>
            </a:endParaRPr>
          </a:p>
        </p:txBody>
      </p:sp>
      <p:sp>
        <p:nvSpPr>
          <p:cNvPr id="4" name="文字方塊 3"/>
          <p:cNvSpPr txBox="1"/>
          <p:nvPr/>
        </p:nvSpPr>
        <p:spPr>
          <a:xfrm>
            <a:off x="265015" y="260648"/>
            <a:ext cx="5747145"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TW" altLang="en-US" sz="3600" b="1" dirty="0" smtClean="0">
                <a:solidFill>
                  <a:prstClr val="black"/>
                </a:solidFill>
                <a:latin typeface="標楷體" panose="03000509000000000000" pitchFamily="65" charset="-120"/>
                <a:ea typeface="標楷體" panose="03000509000000000000" pitchFamily="65" charset="-120"/>
              </a:rPr>
              <a:t>三、繼承申報流程及文件</a:t>
            </a:r>
            <a:endParaRPr lang="en-US" altLang="zh-TW" sz="3600" b="1" dirty="0" smtClean="0">
              <a:solidFill>
                <a:prstClr val="black"/>
              </a:solidFill>
              <a:latin typeface="標楷體" panose="03000509000000000000" pitchFamily="65" charset="-120"/>
              <a:ea typeface="標楷體" panose="03000509000000000000" pitchFamily="65" charset="-120"/>
            </a:endParaRPr>
          </a:p>
        </p:txBody>
      </p:sp>
      <p:sp>
        <p:nvSpPr>
          <p:cNvPr id="6" name="投影片編號版面配置區 4"/>
          <p:cNvSpPr/>
          <p:nvPr/>
        </p:nvSpPr>
        <p:spPr>
          <a:xfrm>
            <a:off x="7644804" y="6597352"/>
            <a:ext cx="680984" cy="228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047866B6-F5A9-4595-A49B-9EC9AF51ABA8}" type="slidenum">
              <a:rPr sz="1400">
                <a:solidFill>
                  <a:srgbClr val="FFFF00"/>
                </a:solidFill>
              </a:rPr>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56</a:t>
            </a:fld>
            <a:endParaRPr lang="en-US" sz="1100" dirty="0">
              <a:solidFill>
                <a:srgbClr val="FFFF00"/>
              </a:solidFill>
              <a:latin typeface="Arial Narrow" pitchFamily="34"/>
              <a:ea typeface="新細明體" pitchFamily="2"/>
              <a:cs typeface="新細明體" pitchFamily="2"/>
            </a:endParaRPr>
          </a:p>
        </p:txBody>
      </p:sp>
      <p:pic>
        <p:nvPicPr>
          <p:cNvPr id="7" name="Picture 8" descr="D:\備份\D\Desktop\金典地產代書\照片\金典地政士事務所 QR cod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6269" y="6425239"/>
            <a:ext cx="336787" cy="336787"/>
          </a:xfrm>
          <a:prstGeom prst="rect">
            <a:avLst/>
          </a:prstGeom>
          <a:noFill/>
          <a:extLst>
            <a:ext uri="{909E8E84-426E-40DD-AFC4-6F175D3DCCD1}">
              <a14:hiddenFill xmlns:a14="http://schemas.microsoft.com/office/drawing/2010/main">
                <a:solidFill>
                  <a:srgbClr val="FFFFFF"/>
                </a:solidFill>
              </a14:hiddenFill>
            </a:ext>
          </a:extLst>
        </p:spPr>
      </p:pic>
      <p:sp>
        <p:nvSpPr>
          <p:cNvPr id="8" name="頁尾版面配置區 6"/>
          <p:cNvSpPr txBox="1">
            <a:spLocks/>
          </p:cNvSpPr>
          <p:nvPr/>
        </p:nvSpPr>
        <p:spPr>
          <a:xfrm>
            <a:off x="0" y="6453336"/>
            <a:ext cx="9144000" cy="260648"/>
          </a:xfrm>
          <a:prstGeom prst="rect">
            <a:avLst/>
          </a:prstGeom>
          <a:solidFill>
            <a:srgbClr val="C0504D">
              <a:lumMod val="50000"/>
            </a:srgbClr>
          </a:solidFill>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0" cap="none" spc="0" normalizeH="0" baseline="0" noProof="0" dirty="0" smtClean="0">
                <a:ln>
                  <a:noFill/>
                </a:ln>
                <a:solidFill>
                  <a:prstClr val="white"/>
                </a:solidFill>
                <a:effectLst/>
                <a:uLnTx/>
                <a:uFillTx/>
                <a:latin typeface="Arial" pitchFamily="34" charset="0"/>
                <a:ea typeface="新細明體" panose="02020500000000000000" pitchFamily="18" charset="-120"/>
                <a:cs typeface="Arial" pitchFamily="34" charset="0"/>
              </a:rPr>
              <a:t>                                 林秀銘                                                                                                                                                            </a:t>
            </a:r>
            <a:endParaRPr kumimoji="0" lang="zh-TW" altLang="en-US" sz="1050" b="0" i="0" u="none" strike="noStrike" kern="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Tree>
    <p:extLst>
      <p:ext uri="{BB962C8B-B14F-4D97-AF65-F5344CB8AC3E}">
        <p14:creationId xmlns:p14="http://schemas.microsoft.com/office/powerpoint/2010/main" val="3107396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9660" y="1052736"/>
            <a:ext cx="8714528" cy="954107"/>
          </a:xfrm>
          <a:prstGeom prst="rect">
            <a:avLst/>
          </a:prstGeom>
        </p:spPr>
        <p:txBody>
          <a:bodyPr wrap="square">
            <a:spAutoFit/>
          </a:bodyPr>
          <a:lstStyle/>
          <a:p>
            <a:pPr fontAlgn="base">
              <a:spcBef>
                <a:spcPct val="0"/>
              </a:spcBef>
              <a:spcAft>
                <a:spcPct val="0"/>
              </a:spcAft>
            </a:pPr>
            <a:r>
              <a:rPr lang="zh-TW" altLang="en-US" dirty="0" smtClean="0">
                <a:solidFill>
                  <a:prstClr val="black"/>
                </a:solidFill>
                <a:latin typeface="標楷體" panose="03000509000000000000" pitchFamily="65" charset="-120"/>
                <a:ea typeface="標楷體" panose="03000509000000000000" pitchFamily="65" charset="-120"/>
              </a:rPr>
              <a:t>       </a:t>
            </a:r>
            <a:r>
              <a:rPr lang="zh-TW" altLang="zh-TW" dirty="0" smtClean="0">
                <a:solidFill>
                  <a:prstClr val="black"/>
                </a:solidFill>
                <a:latin typeface="標楷體" panose="03000509000000000000" pitchFamily="65" charset="-120"/>
                <a:ea typeface="標楷體" panose="03000509000000000000" pitchFamily="65" charset="-120"/>
              </a:rPr>
              <a:t>②</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不動產部分:</a:t>
            </a:r>
            <a:r>
              <a:rPr kumimoji="1" lang="zh-TW" altLang="zh-TW" dirty="0" smtClean="0">
                <a:solidFill>
                  <a:srgbClr val="1D2129"/>
                </a:solidFill>
                <a:latin typeface="標楷體" panose="03000509000000000000" pitchFamily="65" charset="-120"/>
                <a:ea typeface="標楷體" panose="03000509000000000000" pitchFamily="65" charset="-120"/>
                <a:cs typeface="新細明體" pitchFamily="18" charset="-120"/>
              </a:rPr>
              <a:t>土地、</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地上物、建物。</a:t>
            </a:r>
            <a:r>
              <a:rPr kumimoji="1" lang="zh-TW" altLang="zh-TW"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dirty="0">
                <a:solidFill>
                  <a:prstClr val="black"/>
                </a:solidFill>
                <a:latin typeface="標楷體" panose="03000509000000000000" pitchFamily="65" charset="-120"/>
                <a:ea typeface="標楷體" panose="03000509000000000000" pitchFamily="65" charset="-120"/>
                <a:cs typeface="新細明體" pitchFamily="18" charset="-120"/>
              </a:rPr>
              <a:t>       </a:t>
            </a:r>
            <a:r>
              <a:rPr lang="zh-TW" altLang="zh-TW" dirty="0">
                <a:solidFill>
                  <a:prstClr val="black"/>
                </a:solidFill>
                <a:latin typeface="標楷體" panose="03000509000000000000" pitchFamily="65" charset="-120"/>
                <a:ea typeface="標楷體" panose="03000509000000000000" pitchFamily="65" charset="-120"/>
              </a:rPr>
              <a:t>③</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不動產以外:存款、投資、債權、信託利益之權利、動產其他有財產價值</a:t>
            </a:r>
            <a:endParaRPr kumimoji="1" lang="en-US" altLang="zh-TW" dirty="0">
              <a:solidFill>
                <a:srgbClr val="1D2129"/>
              </a:solidFill>
              <a:latin typeface="標楷體" panose="03000509000000000000" pitchFamily="65" charset="-120"/>
              <a:ea typeface="標楷體" panose="03000509000000000000" pitchFamily="65" charset="-120"/>
              <a:cs typeface="新細明體" pitchFamily="18" charset="-120"/>
            </a:endParaRPr>
          </a:p>
          <a:p>
            <a:pPr fontAlgn="base">
              <a:spcBef>
                <a:spcPct val="0"/>
              </a:spcBef>
              <a:spcAft>
                <a:spcPct val="0"/>
              </a:spcAft>
            </a:pPr>
            <a:r>
              <a:rPr kumimoji="1" lang="zh-TW" altLang="en-US" dirty="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的權利、已死亡前兩年內贈與財產</a:t>
            </a:r>
            <a:r>
              <a:rPr kumimoji="1" lang="zh-TW" altLang="zh-TW" dirty="0" smtClean="0">
                <a:solidFill>
                  <a:srgbClr val="1D2129"/>
                </a:solidFill>
                <a:latin typeface="標楷體" panose="03000509000000000000" pitchFamily="65" charset="-120"/>
                <a:ea typeface="標楷體" panose="03000509000000000000" pitchFamily="65" charset="-120"/>
                <a:cs typeface="新細明體" pitchFamily="18" charset="-120"/>
              </a:rPr>
              <a:t>。</a:t>
            </a:r>
            <a:r>
              <a:rPr kumimoji="1" lang="zh-TW" altLang="en-US" sz="2000" dirty="0" smtClean="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zh-TW" sz="2000" dirty="0" smtClean="0">
                <a:solidFill>
                  <a:prstClr val="black"/>
                </a:solidFill>
                <a:latin typeface="標楷體" panose="03000509000000000000" pitchFamily="65" charset="-120"/>
                <a:ea typeface="標楷體" panose="03000509000000000000" pitchFamily="65" charset="-120"/>
                <a:cs typeface="新細明體" pitchFamily="18" charset="-120"/>
              </a:rPr>
              <a:t> </a:t>
            </a:r>
            <a:endParaRPr kumimoji="1" lang="zh-TW" altLang="zh-TW" sz="2000" dirty="0">
              <a:solidFill>
                <a:prstClr val="black"/>
              </a:solidFill>
              <a:latin typeface="標楷體" panose="03000509000000000000" pitchFamily="65" charset="-120"/>
              <a:ea typeface="標楷體" panose="03000509000000000000" pitchFamily="65" charset="-120"/>
              <a:cs typeface="新細明體" pitchFamily="18" charset="-120"/>
            </a:endParaRPr>
          </a:p>
        </p:txBody>
      </p:sp>
      <p:sp>
        <p:nvSpPr>
          <p:cNvPr id="3" name="文字方塊 2"/>
          <p:cNvSpPr txBox="1"/>
          <p:nvPr/>
        </p:nvSpPr>
        <p:spPr>
          <a:xfrm>
            <a:off x="265015" y="260648"/>
            <a:ext cx="5747145"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TW" altLang="en-US" sz="3600" b="1" dirty="0">
                <a:solidFill>
                  <a:prstClr val="black"/>
                </a:solidFill>
                <a:latin typeface="標楷體" panose="03000509000000000000" pitchFamily="65" charset="-120"/>
                <a:ea typeface="標楷體" panose="03000509000000000000" pitchFamily="65" charset="-120"/>
              </a:rPr>
              <a:t>三</a:t>
            </a:r>
            <a:r>
              <a:rPr lang="zh-TW" altLang="en-US" sz="3600" b="1" dirty="0" smtClean="0">
                <a:solidFill>
                  <a:prstClr val="black"/>
                </a:solidFill>
                <a:latin typeface="標楷體" panose="03000509000000000000" pitchFamily="65" charset="-120"/>
                <a:ea typeface="標楷體" panose="03000509000000000000" pitchFamily="65" charset="-120"/>
              </a:rPr>
              <a:t>、繼承申報流程及文</a:t>
            </a:r>
            <a:r>
              <a:rPr lang="zh-TW" altLang="en-US" sz="3600" b="1" dirty="0">
                <a:solidFill>
                  <a:prstClr val="black"/>
                </a:solidFill>
                <a:latin typeface="標楷體" panose="03000509000000000000" pitchFamily="65" charset="-120"/>
                <a:ea typeface="標楷體" panose="03000509000000000000" pitchFamily="65" charset="-120"/>
              </a:rPr>
              <a:t>件</a:t>
            </a:r>
            <a:endParaRPr lang="en-US" altLang="zh-TW" sz="3600" b="1" dirty="0" smtClean="0">
              <a:solidFill>
                <a:prstClr val="black"/>
              </a:solidFill>
              <a:latin typeface="標楷體" panose="03000509000000000000" pitchFamily="65" charset="-120"/>
              <a:ea typeface="標楷體" panose="03000509000000000000" pitchFamily="65" charset="-120"/>
            </a:endParaRPr>
          </a:p>
        </p:txBody>
      </p:sp>
      <p:sp>
        <p:nvSpPr>
          <p:cNvPr id="5" name="投影片編號版面配置區 4"/>
          <p:cNvSpPr/>
          <p:nvPr/>
        </p:nvSpPr>
        <p:spPr>
          <a:xfrm>
            <a:off x="7644804" y="6597352"/>
            <a:ext cx="680984" cy="228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047866B6-F5A9-4595-A49B-9EC9AF51ABA8}" type="slidenum">
              <a:rPr sz="1400">
                <a:solidFill>
                  <a:srgbClr val="FFFF00"/>
                </a:solidFill>
              </a:rPr>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57</a:t>
            </a:fld>
            <a:endParaRPr lang="en-US" sz="1100" dirty="0">
              <a:solidFill>
                <a:srgbClr val="FFFF00"/>
              </a:solidFill>
              <a:latin typeface="Arial Narrow" pitchFamily="34"/>
              <a:ea typeface="新細明體" pitchFamily="2"/>
              <a:cs typeface="新細明體" pitchFamily="2"/>
            </a:endParaRPr>
          </a:p>
        </p:txBody>
      </p:sp>
      <p:graphicFrame>
        <p:nvGraphicFramePr>
          <p:cNvPr id="8" name="表格 7"/>
          <p:cNvGraphicFramePr>
            <a:graphicFrameLocks noGrp="1"/>
          </p:cNvGraphicFramePr>
          <p:nvPr>
            <p:extLst/>
          </p:nvPr>
        </p:nvGraphicFramePr>
        <p:xfrm>
          <a:off x="715515" y="2032119"/>
          <a:ext cx="8010754" cy="4186572"/>
        </p:xfrm>
        <a:graphic>
          <a:graphicData uri="http://schemas.openxmlformats.org/drawingml/2006/table">
            <a:tbl>
              <a:tblPr>
                <a:tableStyleId>{5C22544A-7EE6-4342-B048-85BDC9FD1C3A}</a:tableStyleId>
              </a:tblPr>
              <a:tblGrid>
                <a:gridCol w="1478225"/>
                <a:gridCol w="3211821"/>
                <a:gridCol w="3320708"/>
              </a:tblGrid>
              <a:tr h="147691">
                <a:tc gridSpan="3">
                  <a:txBody>
                    <a:bodyPr/>
                    <a:lstStyle/>
                    <a:p>
                      <a:pPr algn="ctr"/>
                      <a:r>
                        <a:rPr lang="zh-TW" altLang="en-US" b="1" dirty="0" smtClean="0">
                          <a:latin typeface="標楷體" panose="03000509000000000000" pitchFamily="65" charset="-120"/>
                          <a:ea typeface="標楷體" panose="03000509000000000000" pitchFamily="65" charset="-120"/>
                        </a:rPr>
                        <a:t>財產</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不動產與動產</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資料</a:t>
                      </a:r>
                      <a:endParaRPr lang="zh-TW" altLang="en-US" b="1" dirty="0">
                        <a:latin typeface="標楷體" panose="03000509000000000000" pitchFamily="65" charset="-120"/>
                        <a:ea typeface="標楷體" panose="03000509000000000000" pitchFamily="65" charset="-120"/>
                      </a:endParaRPr>
                    </a:p>
                  </a:txBody>
                  <a:tcPr marL="0" marR="0" marT="3451" marB="3451">
                    <a:solidFill>
                      <a:schemeClr val="bg2"/>
                    </a:solidFill>
                  </a:tcPr>
                </a:tc>
                <a:tc hMerge="1">
                  <a:txBody>
                    <a:bodyPr/>
                    <a:lstStyle/>
                    <a:p>
                      <a:endParaRPr lang="zh-TW" altLang="en-US" dirty="0"/>
                    </a:p>
                  </a:txBody>
                  <a:tcPr marL="0" marR="0" marT="3451" marB="3451">
                    <a:solidFill>
                      <a:schemeClr val="bg2"/>
                    </a:solidFill>
                  </a:tcPr>
                </a:tc>
                <a:tc hMerge="1">
                  <a:txBody>
                    <a:bodyPr/>
                    <a:lstStyle/>
                    <a:p>
                      <a:endParaRPr lang="zh-TW" altLang="en-US"/>
                    </a:p>
                  </a:txBody>
                  <a:tcPr/>
                </a:tc>
              </a:tr>
              <a:tr h="125371">
                <a:tc>
                  <a:txBody>
                    <a:bodyPr/>
                    <a:lstStyle/>
                    <a:p>
                      <a:pPr algn="ctr">
                        <a:spcAft>
                          <a:spcPts val="0"/>
                        </a:spcAft>
                      </a:pPr>
                      <a:r>
                        <a:rPr lang="zh-TW" sz="1600" kern="150" dirty="0" smtClean="0">
                          <a:effectLst/>
                          <a:latin typeface="標楷體" panose="03000509000000000000" pitchFamily="65" charset="-120"/>
                          <a:ea typeface="標楷體" panose="03000509000000000000" pitchFamily="65" charset="-120"/>
                        </a:rPr>
                        <a:t>土地</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lnB w="12700" cap="flat" cmpd="sng" algn="ctr">
                      <a:solidFill>
                        <a:schemeClr val="bg1"/>
                      </a:solidFill>
                      <a:prstDash val="solid"/>
                      <a:round/>
                      <a:headEnd type="none" w="med" len="med"/>
                      <a:tailEnd type="none" w="med" len="med"/>
                    </a:lnB>
                    <a:solidFill>
                      <a:schemeClr val="accent6">
                        <a:lumMod val="40000"/>
                        <a:lumOff val="60000"/>
                      </a:schemeClr>
                    </a:solidFill>
                  </a:tcPr>
                </a:tc>
                <a:tc gridSpan="2">
                  <a:txBody>
                    <a:bodyPr/>
                    <a:lstStyle/>
                    <a:p>
                      <a:pPr>
                        <a:spcAft>
                          <a:spcPts val="0"/>
                        </a:spcAft>
                      </a:pPr>
                      <a:r>
                        <a:rPr lang="zh-TW" sz="1600" kern="150" dirty="0">
                          <a:effectLst/>
                          <a:latin typeface="標楷體" panose="03000509000000000000" pitchFamily="65" charset="-120"/>
                          <a:ea typeface="標楷體" panose="03000509000000000000" pitchFamily="65" charset="-120"/>
                        </a:rPr>
                        <a:t>死亡當期土地登記謄本或所有權狀影本。</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lnB w="12700" cap="flat" cmpd="sng" algn="ctr">
                      <a:solidFill>
                        <a:schemeClr val="bg1"/>
                      </a:solidFill>
                      <a:prstDash val="solid"/>
                      <a:round/>
                      <a:headEnd type="none" w="med" len="med"/>
                      <a:tailEnd type="none" w="med" len="med"/>
                    </a:lnB>
                    <a:solidFill>
                      <a:schemeClr val="accent6">
                        <a:lumMod val="40000"/>
                        <a:lumOff val="60000"/>
                      </a:schemeClr>
                    </a:solidFill>
                  </a:tcPr>
                </a:tc>
                <a:tc hMerge="1">
                  <a:txBody>
                    <a:bodyPr/>
                    <a:lstStyle/>
                    <a:p>
                      <a:endParaRPr lang="zh-TW" altLang="en-US"/>
                    </a:p>
                  </a:txBody>
                  <a:tcPr/>
                </a:tc>
              </a:tr>
              <a:tr h="125371">
                <a:tc>
                  <a:txBody>
                    <a:bodyPr/>
                    <a:lstStyle/>
                    <a:p>
                      <a:pPr algn="ctr">
                        <a:spcAft>
                          <a:spcPts val="0"/>
                        </a:spcAft>
                      </a:pPr>
                      <a:r>
                        <a:rPr lang="zh-TW" sz="1600" kern="150" dirty="0">
                          <a:effectLst/>
                          <a:latin typeface="標楷體" panose="03000509000000000000" pitchFamily="65" charset="-120"/>
                          <a:ea typeface="標楷體" panose="03000509000000000000" pitchFamily="65" charset="-120"/>
                        </a:rPr>
                        <a:t>房屋</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lnT w="12700" cap="flat" cmpd="sng" algn="ctr">
                      <a:solidFill>
                        <a:schemeClr val="bg1"/>
                      </a:solidFill>
                      <a:prstDash val="solid"/>
                      <a:round/>
                      <a:headEnd type="none" w="med" len="med"/>
                      <a:tailEnd type="none" w="med" len="med"/>
                    </a:lnT>
                    <a:solidFill>
                      <a:schemeClr val="accent6">
                        <a:lumMod val="40000"/>
                        <a:lumOff val="60000"/>
                      </a:schemeClr>
                    </a:solidFill>
                  </a:tcPr>
                </a:tc>
                <a:tc gridSpan="2">
                  <a:txBody>
                    <a:bodyPr/>
                    <a:lstStyle/>
                    <a:p>
                      <a:pPr>
                        <a:spcAft>
                          <a:spcPts val="0"/>
                        </a:spcAft>
                      </a:pPr>
                      <a:r>
                        <a:rPr lang="zh-TW" sz="1600" kern="150" dirty="0">
                          <a:effectLst/>
                          <a:latin typeface="標楷體" panose="03000509000000000000" pitchFamily="65" charset="-120"/>
                          <a:ea typeface="標楷體" panose="03000509000000000000" pitchFamily="65" charset="-120"/>
                        </a:rPr>
                        <a:t>死亡當期房屋評定標準價格證明。</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lnT w="12700" cap="flat" cmpd="sng" algn="ctr">
                      <a:solidFill>
                        <a:schemeClr val="bg1"/>
                      </a:solidFill>
                      <a:prstDash val="solid"/>
                      <a:round/>
                      <a:headEnd type="none" w="med" len="med"/>
                      <a:tailEnd type="none" w="med" len="med"/>
                    </a:lnT>
                    <a:solidFill>
                      <a:schemeClr val="accent6">
                        <a:lumMod val="40000"/>
                        <a:lumOff val="60000"/>
                      </a:schemeClr>
                    </a:solidFill>
                  </a:tcPr>
                </a:tc>
                <a:tc hMerge="1">
                  <a:txBody>
                    <a:bodyPr/>
                    <a:lstStyle/>
                    <a:p>
                      <a:endParaRPr lang="zh-TW" altLang="en-US"/>
                    </a:p>
                  </a:txBody>
                  <a:tcPr/>
                </a:tc>
              </a:tr>
              <a:tr h="267228">
                <a:tc>
                  <a:txBody>
                    <a:bodyPr/>
                    <a:lstStyle/>
                    <a:p>
                      <a:pPr algn="ctr">
                        <a:spcAft>
                          <a:spcPts val="0"/>
                        </a:spcAft>
                      </a:pPr>
                      <a:r>
                        <a:rPr lang="zh-TW" sz="1600" kern="150" dirty="0">
                          <a:effectLst/>
                          <a:latin typeface="標楷體" panose="03000509000000000000" pitchFamily="65" charset="-120"/>
                          <a:ea typeface="標楷體" panose="03000509000000000000" pitchFamily="65" charset="-120"/>
                        </a:rPr>
                        <a:t>存款</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tc>
                <a:tc gridSpan="2">
                  <a:txBody>
                    <a:bodyPr/>
                    <a:lstStyle/>
                    <a:p>
                      <a:pPr>
                        <a:spcAft>
                          <a:spcPts val="0"/>
                        </a:spcAft>
                      </a:pPr>
                      <a:r>
                        <a:rPr lang="zh-TW" sz="1600" kern="150" dirty="0">
                          <a:effectLst/>
                          <a:latin typeface="標楷體" panose="03000509000000000000" pitchFamily="65" charset="-120"/>
                          <a:ea typeface="標楷體" panose="03000509000000000000" pitchFamily="65" charset="-120"/>
                        </a:rPr>
                        <a:t>死亡日之存摺影本</a:t>
                      </a:r>
                      <a:r>
                        <a:rPr lang="en-US" sz="1600" kern="150" dirty="0">
                          <a:effectLst/>
                          <a:latin typeface="標楷體" panose="03000509000000000000" pitchFamily="65" charset="-120"/>
                          <a:ea typeface="標楷體" panose="03000509000000000000" pitchFamily="65" charset="-120"/>
                        </a:rPr>
                        <a:t>(</a:t>
                      </a:r>
                      <a:r>
                        <a:rPr lang="zh-TW" sz="1600" kern="150" dirty="0">
                          <a:effectLst/>
                          <a:latin typeface="標楷體" panose="03000509000000000000" pitchFamily="65" charset="-120"/>
                          <a:ea typeface="標楷體" panose="03000509000000000000" pitchFamily="65" charset="-120"/>
                        </a:rPr>
                        <a:t>含封面及內頁</a:t>
                      </a:r>
                      <a:r>
                        <a:rPr lang="en-US" sz="1600" kern="150" dirty="0">
                          <a:effectLst/>
                          <a:latin typeface="標楷體" panose="03000509000000000000" pitchFamily="65" charset="-120"/>
                          <a:ea typeface="標楷體" panose="03000509000000000000" pitchFamily="65" charset="-120"/>
                        </a:rPr>
                        <a:t>)</a:t>
                      </a:r>
                      <a:r>
                        <a:rPr lang="zh-TW" sz="1600" kern="150" dirty="0">
                          <a:effectLst/>
                          <a:latin typeface="標楷體" panose="03000509000000000000" pitchFamily="65" charset="-120"/>
                          <a:ea typeface="標楷體" panose="03000509000000000000" pitchFamily="65" charset="-120"/>
                        </a:rPr>
                        <a:t>、存單影本或存款餘額證明書。</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tc>
                <a:tc hMerge="1">
                  <a:txBody>
                    <a:bodyPr/>
                    <a:lstStyle/>
                    <a:p>
                      <a:endParaRPr lang="zh-TW" altLang="en-US"/>
                    </a:p>
                  </a:txBody>
                  <a:tcPr/>
                </a:tc>
              </a:tr>
              <a:tr h="399182">
                <a:tc rowSpan="3">
                  <a:txBody>
                    <a:bodyPr/>
                    <a:lstStyle/>
                    <a:p>
                      <a:pPr algn="ctr">
                        <a:spcAft>
                          <a:spcPts val="0"/>
                        </a:spcAft>
                      </a:pPr>
                      <a:r>
                        <a:rPr lang="zh-TW" sz="1600" kern="150" dirty="0">
                          <a:effectLst/>
                          <a:latin typeface="標楷體" panose="03000509000000000000" pitchFamily="65" charset="-120"/>
                          <a:ea typeface="標楷體" panose="03000509000000000000" pitchFamily="65" charset="-120"/>
                        </a:rPr>
                        <a:t>投資</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nchor="ctr"/>
                </a:tc>
                <a:tc>
                  <a:txBody>
                    <a:bodyPr/>
                    <a:lstStyle/>
                    <a:p>
                      <a:pPr>
                        <a:spcAft>
                          <a:spcPts val="0"/>
                        </a:spcAft>
                      </a:pPr>
                      <a:r>
                        <a:rPr lang="zh-TW" sz="1600" kern="150" dirty="0">
                          <a:effectLst/>
                          <a:latin typeface="標楷體" panose="03000509000000000000" pitchFamily="65" charset="-120"/>
                          <a:ea typeface="標楷體" panose="03000509000000000000" pitchFamily="65" charset="-120"/>
                        </a:rPr>
                        <a:t>上市、上櫃及興櫃公司股票</a:t>
                      </a:r>
                      <a:r>
                        <a:rPr lang="en-US" sz="1600" kern="150" dirty="0">
                          <a:effectLst/>
                          <a:latin typeface="標楷體" panose="03000509000000000000" pitchFamily="65" charset="-120"/>
                          <a:ea typeface="標楷體" panose="03000509000000000000" pitchFamily="65" charset="-120"/>
                        </a:rPr>
                        <a:t>(</a:t>
                      </a:r>
                      <a:r>
                        <a:rPr lang="zh-TW" sz="1600" kern="150" dirty="0">
                          <a:effectLst/>
                          <a:latin typeface="標楷體" panose="03000509000000000000" pitchFamily="65" charset="-120"/>
                          <a:ea typeface="標楷體" panose="03000509000000000000" pitchFamily="65" charset="-120"/>
                        </a:rPr>
                        <a:t>權</a:t>
                      </a:r>
                      <a:r>
                        <a:rPr lang="en-US" sz="1600" kern="150" dirty="0">
                          <a:effectLst/>
                          <a:latin typeface="標楷體" panose="03000509000000000000" pitchFamily="65" charset="-120"/>
                          <a:ea typeface="標楷體" panose="03000509000000000000" pitchFamily="65" charset="-120"/>
                        </a:rPr>
                        <a:t>)</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nchor="ctr"/>
                </a:tc>
                <a:tc>
                  <a:txBody>
                    <a:bodyPr/>
                    <a:lstStyle/>
                    <a:p>
                      <a:pPr>
                        <a:spcAft>
                          <a:spcPts val="0"/>
                        </a:spcAft>
                      </a:pPr>
                      <a:r>
                        <a:rPr lang="zh-TW" sz="1600" kern="150" spc="-60" dirty="0">
                          <a:effectLst/>
                          <a:latin typeface="標楷體" panose="03000509000000000000" pitchFamily="65" charset="-120"/>
                          <a:ea typeface="標楷體" panose="03000509000000000000" pitchFamily="65" charset="-120"/>
                        </a:rPr>
                        <a:t>集保證券存摺影本或股數餘額證明</a:t>
                      </a:r>
                      <a:r>
                        <a:rPr lang="zh-TW" sz="1600" kern="150" spc="-60" dirty="0" smtClean="0">
                          <a:effectLst/>
                          <a:latin typeface="標楷體" panose="03000509000000000000" pitchFamily="65" charset="-120"/>
                          <a:ea typeface="標楷體" panose="03000509000000000000" pitchFamily="65" charset="-120"/>
                        </a:rPr>
                        <a:t>。</a:t>
                      </a:r>
                      <a:endParaRPr lang="zh-TW" sz="1600" kern="150" dirty="0">
                        <a:effectLst/>
                        <a:latin typeface="標楷體" panose="03000509000000000000" pitchFamily="65" charset="-120"/>
                        <a:ea typeface="標楷體" panose="03000509000000000000" pitchFamily="65" charset="-120"/>
                      </a:endParaRPr>
                    </a:p>
                  </a:txBody>
                  <a:tcPr marL="0" marR="0" marT="3451" marB="3451" anchor="ctr"/>
                </a:tc>
              </a:tr>
              <a:tr h="399182">
                <a:tc vMerge="1">
                  <a:txBody>
                    <a:bodyPr/>
                    <a:lstStyle/>
                    <a:p>
                      <a:endParaRPr lang="zh-TW" altLang="en-US"/>
                    </a:p>
                  </a:txBody>
                  <a:tcPr/>
                </a:tc>
                <a:tc>
                  <a:txBody>
                    <a:bodyPr/>
                    <a:lstStyle/>
                    <a:p>
                      <a:pPr>
                        <a:spcAft>
                          <a:spcPts val="0"/>
                        </a:spcAft>
                      </a:pPr>
                      <a:r>
                        <a:rPr lang="zh-TW" sz="1600" kern="150" dirty="0">
                          <a:effectLst/>
                          <a:latin typeface="標楷體" panose="03000509000000000000" pitchFamily="65" charset="-120"/>
                          <a:ea typeface="標楷體" panose="03000509000000000000" pitchFamily="65" charset="-120"/>
                        </a:rPr>
                        <a:t>未上市、未上櫃且非興櫃公司</a:t>
                      </a:r>
                      <a:r>
                        <a:rPr lang="zh-TW" sz="1600" kern="150" dirty="0" smtClean="0">
                          <a:effectLst/>
                          <a:latin typeface="標楷體" panose="03000509000000000000" pitchFamily="65" charset="-120"/>
                          <a:ea typeface="標楷體" panose="03000509000000000000" pitchFamily="65" charset="-120"/>
                        </a:rPr>
                        <a:t>股票</a:t>
                      </a:r>
                      <a:endParaRPr lang="en-US" altLang="zh-TW" sz="1600" kern="150" dirty="0" smtClean="0">
                        <a:effectLst/>
                        <a:latin typeface="標楷體" panose="03000509000000000000" pitchFamily="65" charset="-120"/>
                        <a:ea typeface="標楷體" panose="03000509000000000000" pitchFamily="65" charset="-120"/>
                      </a:endParaRPr>
                    </a:p>
                    <a:p>
                      <a:pPr>
                        <a:spcAft>
                          <a:spcPts val="0"/>
                        </a:spcAft>
                      </a:pPr>
                      <a:r>
                        <a:rPr lang="en-US" sz="1600" kern="150" dirty="0" smtClean="0">
                          <a:effectLst/>
                          <a:latin typeface="標楷體" panose="03000509000000000000" pitchFamily="65" charset="-120"/>
                          <a:ea typeface="標楷體" panose="03000509000000000000" pitchFamily="65" charset="-120"/>
                        </a:rPr>
                        <a:t>(</a:t>
                      </a:r>
                      <a:r>
                        <a:rPr lang="zh-TW" sz="1600" kern="150" dirty="0">
                          <a:effectLst/>
                          <a:latin typeface="標楷體" panose="03000509000000000000" pitchFamily="65" charset="-120"/>
                          <a:ea typeface="標楷體" panose="03000509000000000000" pitchFamily="65" charset="-120"/>
                        </a:rPr>
                        <a:t>權</a:t>
                      </a:r>
                      <a:r>
                        <a:rPr lang="en-US" sz="1600" kern="150" dirty="0">
                          <a:effectLst/>
                          <a:latin typeface="標楷體" panose="03000509000000000000" pitchFamily="65" charset="-120"/>
                          <a:ea typeface="標楷體" panose="03000509000000000000" pitchFamily="65" charset="-120"/>
                        </a:rPr>
                        <a:t>)</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nchor="ctr"/>
                </a:tc>
                <a:tc>
                  <a:txBody>
                    <a:bodyPr/>
                    <a:lstStyle/>
                    <a:p>
                      <a:pPr>
                        <a:spcAft>
                          <a:spcPts val="0"/>
                        </a:spcAft>
                      </a:pPr>
                      <a:r>
                        <a:rPr lang="zh-TW" sz="1600" kern="150" dirty="0">
                          <a:effectLst/>
                          <a:latin typeface="標楷體" panose="03000509000000000000" pitchFamily="65" charset="-120"/>
                          <a:ea typeface="標楷體" panose="03000509000000000000" pitchFamily="65" charset="-120"/>
                        </a:rPr>
                        <a:t>資產負債表、損益表、持股餘額證明</a:t>
                      </a:r>
                      <a:r>
                        <a:rPr lang="en-US" sz="1600" kern="150" dirty="0">
                          <a:effectLst/>
                          <a:latin typeface="標楷體" panose="03000509000000000000" pitchFamily="65" charset="-120"/>
                          <a:ea typeface="標楷體" panose="03000509000000000000" pitchFamily="65" charset="-120"/>
                        </a:rPr>
                        <a:t>(</a:t>
                      </a:r>
                      <a:r>
                        <a:rPr lang="zh-TW" sz="1600" kern="150" dirty="0">
                          <a:effectLst/>
                          <a:latin typeface="標楷體" panose="03000509000000000000" pitchFamily="65" charset="-120"/>
                          <a:ea typeface="標楷體" panose="03000509000000000000" pitchFamily="65" charset="-120"/>
                        </a:rPr>
                        <a:t>如股東名冊</a:t>
                      </a:r>
                      <a:r>
                        <a:rPr lang="en-US" sz="1600" kern="150" dirty="0">
                          <a:effectLst/>
                          <a:latin typeface="標楷體" panose="03000509000000000000" pitchFamily="65" charset="-120"/>
                          <a:ea typeface="標楷體" panose="03000509000000000000" pitchFamily="65" charset="-120"/>
                        </a:rPr>
                        <a:t>)</a:t>
                      </a:r>
                      <a:r>
                        <a:rPr lang="zh-TW" sz="1600" kern="150" dirty="0">
                          <a:effectLst/>
                          <a:latin typeface="標楷體" panose="03000509000000000000" pitchFamily="65" charset="-120"/>
                          <a:ea typeface="標楷體" panose="03000509000000000000" pitchFamily="65" charset="-120"/>
                        </a:rPr>
                        <a:t>、股東往來科目明細。</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nchor="ctr"/>
                </a:tc>
              </a:tr>
              <a:tr h="147691">
                <a:tc vMerge="1">
                  <a:txBody>
                    <a:bodyPr/>
                    <a:lstStyle/>
                    <a:p>
                      <a:endParaRPr lang="zh-TW" altLang="en-US"/>
                    </a:p>
                  </a:txBody>
                  <a:tcPr/>
                </a:tc>
                <a:tc>
                  <a:txBody>
                    <a:bodyPr/>
                    <a:lstStyle/>
                    <a:p>
                      <a:pPr>
                        <a:spcAft>
                          <a:spcPts val="0"/>
                        </a:spcAft>
                      </a:pPr>
                      <a:r>
                        <a:rPr lang="zh-TW" sz="1600" kern="150">
                          <a:effectLst/>
                          <a:latin typeface="標楷體" panose="03000509000000000000" pitchFamily="65" charset="-120"/>
                          <a:ea typeface="標楷體" panose="03000509000000000000" pitchFamily="65" charset="-120"/>
                        </a:rPr>
                        <a:t>基金</a:t>
                      </a:r>
                      <a:endParaRPr lang="zh-TW" sz="1600" kern="150">
                        <a:effectLst/>
                        <a:latin typeface="標楷體" panose="03000509000000000000" pitchFamily="65" charset="-120"/>
                        <a:ea typeface="標楷體" panose="03000509000000000000" pitchFamily="65" charset="-120"/>
                        <a:cs typeface="Mangal"/>
                      </a:endParaRPr>
                    </a:p>
                  </a:txBody>
                  <a:tcPr marL="0" marR="0" marT="3451" marB="3451" anchor="ctr"/>
                </a:tc>
                <a:tc>
                  <a:txBody>
                    <a:bodyPr/>
                    <a:lstStyle/>
                    <a:p>
                      <a:pPr>
                        <a:spcAft>
                          <a:spcPts val="0"/>
                        </a:spcAft>
                      </a:pPr>
                      <a:r>
                        <a:rPr lang="zh-TW" sz="1600" kern="150" dirty="0">
                          <a:effectLst/>
                          <a:latin typeface="標楷體" panose="03000509000000000000" pitchFamily="65" charset="-120"/>
                          <a:ea typeface="標楷體" panose="03000509000000000000" pitchFamily="65" charset="-120"/>
                        </a:rPr>
                        <a:t>死亡日持有基金單位數及淨值。</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nchor="ctr"/>
                </a:tc>
              </a:tr>
              <a:tr h="267228">
                <a:tc>
                  <a:txBody>
                    <a:bodyPr/>
                    <a:lstStyle/>
                    <a:p>
                      <a:pPr algn="ctr">
                        <a:spcAft>
                          <a:spcPts val="0"/>
                        </a:spcAft>
                      </a:pPr>
                      <a:r>
                        <a:rPr lang="zh-TW" sz="1600" kern="150" dirty="0">
                          <a:effectLst/>
                          <a:latin typeface="標楷體" panose="03000509000000000000" pitchFamily="65" charset="-120"/>
                          <a:ea typeface="標楷體" panose="03000509000000000000" pitchFamily="65" charset="-120"/>
                        </a:rPr>
                        <a:t>遺囑或信託利益之權利</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tc>
                <a:tc gridSpan="2">
                  <a:txBody>
                    <a:bodyPr/>
                    <a:lstStyle/>
                    <a:p>
                      <a:pPr>
                        <a:spcAft>
                          <a:spcPts val="0"/>
                        </a:spcAft>
                      </a:pPr>
                      <a:r>
                        <a:rPr lang="zh-TW" sz="1600" kern="150" dirty="0">
                          <a:effectLst/>
                          <a:latin typeface="標楷體" panose="03000509000000000000" pitchFamily="65" charset="-120"/>
                          <a:ea typeface="標楷體" panose="03000509000000000000" pitchFamily="65" charset="-120"/>
                        </a:rPr>
                        <a:t>遺囑或信託契約或其他證明文件。</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nchor="ctr"/>
                </a:tc>
                <a:tc hMerge="1">
                  <a:txBody>
                    <a:bodyPr/>
                    <a:lstStyle/>
                    <a:p>
                      <a:endParaRPr lang="zh-TW" altLang="en-US"/>
                    </a:p>
                  </a:txBody>
                  <a:tcPr/>
                </a:tc>
              </a:tr>
              <a:tr h="147691">
                <a:tc>
                  <a:txBody>
                    <a:bodyPr/>
                    <a:lstStyle/>
                    <a:p>
                      <a:pPr algn="ctr">
                        <a:spcAft>
                          <a:spcPts val="0"/>
                        </a:spcAft>
                      </a:pPr>
                      <a:r>
                        <a:rPr lang="zh-TW" sz="1600" kern="150" dirty="0">
                          <a:effectLst/>
                          <a:latin typeface="標楷體" panose="03000509000000000000" pitchFamily="65" charset="-120"/>
                          <a:ea typeface="標楷體" panose="03000509000000000000" pitchFamily="65" charset="-120"/>
                        </a:rPr>
                        <a:t>債權</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tc>
                <a:tc gridSpan="2">
                  <a:txBody>
                    <a:bodyPr/>
                    <a:lstStyle/>
                    <a:p>
                      <a:pPr>
                        <a:spcAft>
                          <a:spcPts val="0"/>
                        </a:spcAft>
                      </a:pPr>
                      <a:r>
                        <a:rPr lang="zh-TW" sz="1600" kern="150" dirty="0">
                          <a:effectLst/>
                          <a:latin typeface="標楷體" panose="03000509000000000000" pitchFamily="65" charset="-120"/>
                          <a:ea typeface="標楷體" panose="03000509000000000000" pitchFamily="65" charset="-120"/>
                        </a:rPr>
                        <a:t>債權之證明文件。</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nchor="ctr"/>
                </a:tc>
                <a:tc hMerge="1">
                  <a:txBody>
                    <a:bodyPr/>
                    <a:lstStyle/>
                    <a:p>
                      <a:endParaRPr lang="zh-TW" altLang="en-US"/>
                    </a:p>
                  </a:txBody>
                  <a:tcPr/>
                </a:tc>
              </a:tr>
              <a:tr h="147691">
                <a:tc>
                  <a:txBody>
                    <a:bodyPr/>
                    <a:lstStyle/>
                    <a:p>
                      <a:pPr algn="ctr">
                        <a:spcAft>
                          <a:spcPts val="0"/>
                        </a:spcAft>
                      </a:pPr>
                      <a:r>
                        <a:rPr lang="zh-TW" sz="1600" kern="150" dirty="0">
                          <a:effectLst/>
                          <a:latin typeface="標楷體" panose="03000509000000000000" pitchFamily="65" charset="-120"/>
                          <a:ea typeface="標楷體" panose="03000509000000000000" pitchFamily="65" charset="-120"/>
                        </a:rPr>
                        <a:t>車輛</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tc>
                <a:tc gridSpan="2">
                  <a:txBody>
                    <a:bodyPr/>
                    <a:lstStyle/>
                    <a:p>
                      <a:pPr>
                        <a:spcAft>
                          <a:spcPts val="0"/>
                        </a:spcAft>
                      </a:pPr>
                      <a:r>
                        <a:rPr lang="zh-TW" sz="1600" kern="150" dirty="0">
                          <a:effectLst/>
                          <a:latin typeface="標楷體" panose="03000509000000000000" pitchFamily="65" charset="-120"/>
                          <a:ea typeface="標楷體" panose="03000509000000000000" pitchFamily="65" charset="-120"/>
                        </a:rPr>
                        <a:t>汽、機車行照影本或車籍資料證明文件。</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nchor="ctr"/>
                </a:tc>
                <a:tc hMerge="1">
                  <a:txBody>
                    <a:bodyPr/>
                    <a:lstStyle/>
                    <a:p>
                      <a:endParaRPr lang="zh-TW" altLang="en-US"/>
                    </a:p>
                  </a:txBody>
                  <a:tcPr/>
                </a:tc>
              </a:tr>
              <a:tr h="147691">
                <a:tc>
                  <a:txBody>
                    <a:bodyPr/>
                    <a:lstStyle/>
                    <a:p>
                      <a:pPr algn="ctr">
                        <a:spcAft>
                          <a:spcPts val="0"/>
                        </a:spcAft>
                      </a:pPr>
                      <a:r>
                        <a:rPr lang="zh-TW" sz="1600" kern="150" dirty="0">
                          <a:effectLst/>
                          <a:latin typeface="標楷體" panose="03000509000000000000" pitchFamily="65" charset="-120"/>
                          <a:ea typeface="標楷體" panose="03000509000000000000" pitchFamily="65" charset="-120"/>
                        </a:rPr>
                        <a:t>保管箱</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tc>
                <a:tc gridSpan="2">
                  <a:txBody>
                    <a:bodyPr/>
                    <a:lstStyle/>
                    <a:p>
                      <a:pPr>
                        <a:spcAft>
                          <a:spcPts val="0"/>
                        </a:spcAft>
                      </a:pPr>
                      <a:r>
                        <a:rPr lang="zh-TW" sz="1600" kern="150" dirty="0">
                          <a:effectLst/>
                          <a:latin typeface="標楷體" panose="03000509000000000000" pitchFamily="65" charset="-120"/>
                          <a:ea typeface="標楷體" panose="03000509000000000000" pitchFamily="65" charset="-120"/>
                        </a:rPr>
                        <a:t>國稅局核發之財產清冊。</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nchor="ctr"/>
                </a:tc>
                <a:tc hMerge="1">
                  <a:txBody>
                    <a:bodyPr/>
                    <a:lstStyle/>
                    <a:p>
                      <a:endParaRPr lang="zh-TW" altLang="en-US"/>
                    </a:p>
                  </a:txBody>
                  <a:tcPr/>
                </a:tc>
              </a:tr>
              <a:tr h="303002">
                <a:tc>
                  <a:txBody>
                    <a:bodyPr/>
                    <a:lstStyle/>
                    <a:p>
                      <a:pPr algn="ctr">
                        <a:spcAft>
                          <a:spcPts val="0"/>
                        </a:spcAft>
                      </a:pPr>
                      <a:r>
                        <a:rPr lang="zh-TW" sz="1600" kern="150" dirty="0">
                          <a:effectLst/>
                          <a:latin typeface="標楷體" panose="03000509000000000000" pitchFamily="65" charset="-120"/>
                          <a:ea typeface="標楷體" panose="03000509000000000000" pitchFamily="65" charset="-120"/>
                        </a:rPr>
                        <a:t>死亡前</a:t>
                      </a:r>
                      <a:r>
                        <a:rPr lang="en-US" sz="1600" kern="150" dirty="0">
                          <a:effectLst/>
                          <a:latin typeface="標楷體" panose="03000509000000000000" pitchFamily="65" charset="-120"/>
                          <a:ea typeface="標楷體" panose="03000509000000000000" pitchFamily="65" charset="-120"/>
                        </a:rPr>
                        <a:t>2</a:t>
                      </a:r>
                      <a:r>
                        <a:rPr lang="zh-TW" sz="1600" kern="150" dirty="0">
                          <a:effectLst/>
                          <a:latin typeface="標楷體" panose="03000509000000000000" pitchFamily="65" charset="-120"/>
                          <a:ea typeface="標楷體" panose="03000509000000000000" pitchFamily="65" charset="-120"/>
                        </a:rPr>
                        <a:t>年贈與財產</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tc>
                <a:tc gridSpan="2">
                  <a:txBody>
                    <a:bodyPr/>
                    <a:lstStyle/>
                    <a:p>
                      <a:pPr>
                        <a:spcAft>
                          <a:spcPts val="0"/>
                        </a:spcAft>
                      </a:pPr>
                      <a:r>
                        <a:rPr lang="zh-TW" sz="1600" kern="150" dirty="0">
                          <a:effectLst/>
                          <a:latin typeface="標楷體" panose="03000509000000000000" pitchFamily="65" charset="-120"/>
                          <a:ea typeface="標楷體" panose="03000509000000000000" pitchFamily="65" charset="-120"/>
                        </a:rPr>
                        <a:t>贈與稅申報證明影本。</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nchor="ctr"/>
                </a:tc>
                <a:tc hMerge="1">
                  <a:txBody>
                    <a:bodyPr/>
                    <a:lstStyle/>
                    <a:p>
                      <a:endParaRPr lang="zh-TW" altLang="en-US"/>
                    </a:p>
                  </a:txBody>
                  <a:tcPr/>
                </a:tc>
              </a:tr>
              <a:tr h="147691">
                <a:tc>
                  <a:txBody>
                    <a:bodyPr/>
                    <a:lstStyle/>
                    <a:p>
                      <a:pPr algn="ctr">
                        <a:spcAft>
                          <a:spcPts val="0"/>
                        </a:spcAft>
                      </a:pPr>
                      <a:r>
                        <a:rPr lang="zh-TW" sz="1600" kern="150" dirty="0">
                          <a:effectLst/>
                          <a:latin typeface="標楷體" panose="03000509000000000000" pitchFamily="65" charset="-120"/>
                          <a:ea typeface="標楷體" panose="03000509000000000000" pitchFamily="65" charset="-120"/>
                        </a:rPr>
                        <a:t>其他</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tc>
                <a:tc gridSpan="2">
                  <a:txBody>
                    <a:bodyPr/>
                    <a:lstStyle/>
                    <a:p>
                      <a:pPr>
                        <a:spcAft>
                          <a:spcPts val="0"/>
                        </a:spcAft>
                      </a:pPr>
                      <a:r>
                        <a:rPr lang="zh-TW" sz="1600" kern="150" dirty="0">
                          <a:effectLst/>
                          <a:latin typeface="標楷體" panose="03000509000000000000" pitchFamily="65" charset="-120"/>
                          <a:ea typeface="標楷體" panose="03000509000000000000" pitchFamily="65" charset="-120"/>
                        </a:rPr>
                        <a:t>財產價值證明文件。</a:t>
                      </a:r>
                      <a:endParaRPr lang="zh-TW" sz="1600" kern="150" dirty="0">
                        <a:effectLst/>
                        <a:latin typeface="標楷體" panose="03000509000000000000" pitchFamily="65" charset="-120"/>
                        <a:ea typeface="標楷體" panose="03000509000000000000" pitchFamily="65" charset="-120"/>
                        <a:cs typeface="Mangal"/>
                      </a:endParaRPr>
                    </a:p>
                  </a:txBody>
                  <a:tcPr marL="0" marR="0" marT="3451" marB="3451" anchor="ctr"/>
                </a:tc>
                <a:tc hMerge="1">
                  <a:txBody>
                    <a:bodyPr/>
                    <a:lstStyle/>
                    <a:p>
                      <a:endParaRPr lang="zh-TW" altLang="en-US"/>
                    </a:p>
                  </a:txBody>
                  <a:tcPr/>
                </a:tc>
              </a:tr>
            </a:tbl>
          </a:graphicData>
        </a:graphic>
      </p:graphicFrame>
      <p:sp>
        <p:nvSpPr>
          <p:cNvPr id="9" name="頁尾版面配置區 6"/>
          <p:cNvSpPr txBox="1">
            <a:spLocks/>
          </p:cNvSpPr>
          <p:nvPr/>
        </p:nvSpPr>
        <p:spPr>
          <a:xfrm>
            <a:off x="0" y="6453336"/>
            <a:ext cx="9144000" cy="260648"/>
          </a:xfrm>
          <a:prstGeom prst="rect">
            <a:avLst/>
          </a:prstGeom>
          <a:solidFill>
            <a:srgbClr val="C0504D">
              <a:lumMod val="50000"/>
            </a:srgbClr>
          </a:solidFill>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0" cap="none" spc="0" normalizeH="0" baseline="0" noProof="0" dirty="0" smtClean="0">
                <a:ln>
                  <a:noFill/>
                </a:ln>
                <a:solidFill>
                  <a:prstClr val="white"/>
                </a:solidFill>
                <a:effectLst/>
                <a:uLnTx/>
                <a:uFillTx/>
                <a:latin typeface="Arial" pitchFamily="34" charset="0"/>
                <a:ea typeface="新細明體" panose="02020500000000000000" pitchFamily="18" charset="-120"/>
                <a:cs typeface="Arial" pitchFamily="34" charset="0"/>
              </a:rPr>
              <a:t>                                 林秀銘                                                                                                                                                            </a:t>
            </a:r>
            <a:endParaRPr kumimoji="0" lang="zh-TW" altLang="en-US" sz="1050" b="0" i="0" u="none" strike="noStrike" kern="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Tree>
    <p:extLst>
      <p:ext uri="{BB962C8B-B14F-4D97-AF65-F5344CB8AC3E}">
        <p14:creationId xmlns:p14="http://schemas.microsoft.com/office/powerpoint/2010/main" val="3652063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0674" y="1200324"/>
            <a:ext cx="7845782" cy="2677656"/>
          </a:xfrm>
          <a:prstGeom prst="rect">
            <a:avLst/>
          </a:prstGeom>
        </p:spPr>
        <p:txBody>
          <a:bodyPr wrap="square">
            <a:spAutoFit/>
          </a:bodyPr>
          <a:lstStyle/>
          <a:p>
            <a:pPr fontAlgn="base">
              <a:spcBef>
                <a:spcPct val="0"/>
              </a:spcBef>
              <a:spcAft>
                <a:spcPct val="0"/>
              </a:spcAft>
            </a:pPr>
            <a:r>
              <a:rPr kumimoji="1" lang="en-US" altLang="zh-TW" sz="2000" dirty="0">
                <a:solidFill>
                  <a:prstClr val="black"/>
                </a:solidFill>
                <a:latin typeface="標楷體" panose="03000509000000000000" pitchFamily="65" charset="-120"/>
                <a:ea typeface="標楷體" panose="03000509000000000000" pitchFamily="65" charset="-120"/>
                <a:cs typeface="新細明體" pitchFamily="18" charset="-120"/>
              </a:rPr>
              <a:t>(</a:t>
            </a:r>
            <a:r>
              <a:rPr kumimoji="1" lang="zh-TW" altLang="zh-TW" sz="2000" dirty="0">
                <a:solidFill>
                  <a:srgbClr val="1D2129"/>
                </a:solidFill>
                <a:latin typeface="標楷體" panose="03000509000000000000" pitchFamily="65" charset="-120"/>
                <a:ea typeface="標楷體" panose="03000509000000000000" pitchFamily="65" charset="-120"/>
                <a:cs typeface="新細明體" pitchFamily="18" charset="-120"/>
              </a:rPr>
              <a:t>3</a:t>
            </a:r>
            <a:r>
              <a:rPr kumimoji="1" lang="en-US" altLang="zh-TW" sz="2000" dirty="0">
                <a:solidFill>
                  <a:srgbClr val="1D2129"/>
                </a:solidFill>
                <a:latin typeface="標楷體" panose="03000509000000000000" pitchFamily="65" charset="-120"/>
                <a:ea typeface="標楷體" panose="03000509000000000000" pitchFamily="65" charset="-120"/>
                <a:cs typeface="新細明體" pitchFamily="18" charset="-120"/>
              </a:rPr>
              <a:t>)</a:t>
            </a:r>
            <a:r>
              <a:rPr kumimoji="1" lang="zh-TW" altLang="zh-TW" sz="2000" dirty="0">
                <a:solidFill>
                  <a:srgbClr val="1D2129"/>
                </a:solidFill>
                <a:latin typeface="標楷體" panose="03000509000000000000" pitchFamily="65" charset="-120"/>
                <a:ea typeface="標楷體" panose="03000509000000000000" pitchFamily="65" charset="-120"/>
                <a:cs typeface="新細明體" pitchFamily="18" charset="-120"/>
              </a:rPr>
              <a:t>填具繼承系統表</a:t>
            </a:r>
            <a:r>
              <a:rPr kumimoji="1" lang="zh-TW" altLang="zh-TW" sz="2000"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sz="2000"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sz="2000" dirty="0">
                <a:solidFill>
                  <a:prstClr val="black"/>
                </a:solidFill>
                <a:latin typeface="標楷體" panose="03000509000000000000" pitchFamily="65" charset="-120"/>
                <a:ea typeface="標楷體" panose="03000509000000000000" pitchFamily="65" charset="-120"/>
                <a:cs typeface="新細明體" pitchFamily="18" charset="-120"/>
              </a:rPr>
              <a:t>   </a:t>
            </a:r>
            <a:r>
              <a:rPr lang="zh-TW" altLang="zh-TW" dirty="0">
                <a:solidFill>
                  <a:prstClr val="black"/>
                </a:solidFill>
                <a:latin typeface="標楷體" panose="03000509000000000000" pitchFamily="65" charset="-120"/>
                <a:ea typeface="標楷體" panose="03000509000000000000" pitchFamily="65" charset="-120"/>
              </a:rPr>
              <a:t>①</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子女被人收養者，於收養關係尚未終止之前，對本生父母、祖父母</a:t>
            </a:r>
            <a:endParaRPr kumimoji="1" lang="en-US" altLang="zh-TW" dirty="0">
              <a:solidFill>
                <a:srgbClr val="1D2129"/>
              </a:solidFill>
              <a:latin typeface="標楷體" panose="03000509000000000000" pitchFamily="65" charset="-120"/>
              <a:ea typeface="標楷體" panose="03000509000000000000" pitchFamily="65" charset="-120"/>
              <a:cs typeface="新細明體" pitchFamily="18" charset="-120"/>
            </a:endParaRPr>
          </a:p>
          <a:p>
            <a:pPr fontAlgn="base">
              <a:spcBef>
                <a:spcPct val="0"/>
              </a:spcBef>
              <a:spcAft>
                <a:spcPct val="0"/>
              </a:spcAft>
            </a:pPr>
            <a:r>
              <a:rPr kumimoji="1" lang="zh-TW" altLang="en-US" dirty="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、兄弟姐妹之繼承權暫行停止，而對養父母之遺產有繼承權。</a:t>
            </a:r>
            <a:r>
              <a:rPr kumimoji="1" lang="zh-TW" altLang="zh-TW"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sz="2000" dirty="0">
                <a:solidFill>
                  <a:prstClr val="black"/>
                </a:solidFill>
                <a:latin typeface="標楷體" panose="03000509000000000000" pitchFamily="65" charset="-120"/>
                <a:ea typeface="標楷體" panose="03000509000000000000" pitchFamily="65" charset="-120"/>
                <a:cs typeface="新細明體" pitchFamily="18" charset="-120"/>
              </a:rPr>
              <a:t>   </a:t>
            </a:r>
            <a:r>
              <a:rPr lang="zh-TW" altLang="zh-TW" dirty="0">
                <a:solidFill>
                  <a:prstClr val="black"/>
                </a:solidFill>
                <a:latin typeface="標楷體" panose="03000509000000000000" pitchFamily="65" charset="-120"/>
                <a:ea typeface="標楷體" panose="03000509000000000000" pitchFamily="65" charset="-120"/>
              </a:rPr>
              <a:t>②</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親生子女與養子女，養子女與養子女係民法第一千一百三十八條</a:t>
            </a:r>
            <a:endParaRPr kumimoji="1" lang="en-US" altLang="zh-TW" dirty="0">
              <a:solidFill>
                <a:srgbClr val="1D2129"/>
              </a:solidFill>
              <a:latin typeface="標楷體" panose="03000509000000000000" pitchFamily="65" charset="-120"/>
              <a:ea typeface="標楷體" panose="03000509000000000000" pitchFamily="65" charset="-120"/>
              <a:cs typeface="新細明體" pitchFamily="18" charset="-120"/>
            </a:endParaRPr>
          </a:p>
          <a:p>
            <a:pPr fontAlgn="base">
              <a:spcBef>
                <a:spcPct val="0"/>
              </a:spcBef>
              <a:spcAft>
                <a:spcPct val="0"/>
              </a:spcAft>
            </a:pPr>
            <a:r>
              <a:rPr kumimoji="1" lang="zh-TW" altLang="en-US" dirty="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第三款所定之兄弟姐妹，相互間有繼承權。</a:t>
            </a:r>
            <a:r>
              <a:rPr kumimoji="1" lang="zh-TW" altLang="zh-TW"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dirty="0">
                <a:solidFill>
                  <a:prstClr val="black"/>
                </a:solidFill>
                <a:latin typeface="標楷體" panose="03000509000000000000" pitchFamily="65" charset="-120"/>
                <a:ea typeface="標楷體" panose="03000509000000000000" pitchFamily="65" charset="-120"/>
                <a:cs typeface="新細明體" pitchFamily="18" charset="-120"/>
              </a:rPr>
              <a:t>   </a:t>
            </a:r>
            <a:r>
              <a:rPr lang="zh-TW" altLang="zh-TW" dirty="0">
                <a:solidFill>
                  <a:prstClr val="black"/>
                </a:solidFill>
                <a:latin typeface="標楷體" panose="03000509000000000000" pitchFamily="65" charset="-120"/>
                <a:ea typeface="標楷體" panose="03000509000000000000" pitchFamily="65" charset="-120"/>
              </a:rPr>
              <a:t>③</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如果子女中有人被收養，出養給別人的子女對親生父母親是無繼承權</a:t>
            </a:r>
            <a:endParaRPr kumimoji="1" lang="en-US" altLang="zh-TW" dirty="0">
              <a:solidFill>
                <a:srgbClr val="1D2129"/>
              </a:solidFill>
              <a:latin typeface="標楷體" panose="03000509000000000000" pitchFamily="65" charset="-120"/>
              <a:ea typeface="標楷體" panose="03000509000000000000" pitchFamily="65" charset="-120"/>
              <a:cs typeface="新細明體" pitchFamily="18" charset="-120"/>
            </a:endParaRPr>
          </a:p>
          <a:p>
            <a:pPr fontAlgn="base">
              <a:spcBef>
                <a:spcPct val="0"/>
              </a:spcBef>
              <a:spcAft>
                <a:spcPct val="0"/>
              </a:spcAft>
            </a:pPr>
            <a:r>
              <a:rPr kumimoji="1" lang="zh-TW" altLang="en-US" dirty="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的（養子女則是有繼承權），出養子女不需印鑑證明，但需附出養時</a:t>
            </a:r>
            <a:endParaRPr kumimoji="1" lang="en-US" altLang="zh-TW" dirty="0">
              <a:solidFill>
                <a:srgbClr val="1D2129"/>
              </a:solidFill>
              <a:latin typeface="標楷體" panose="03000509000000000000" pitchFamily="65" charset="-120"/>
              <a:ea typeface="標楷體" panose="03000509000000000000" pitchFamily="65" charset="-120"/>
              <a:cs typeface="新細明體" pitchFamily="18" charset="-120"/>
            </a:endParaRPr>
          </a:p>
          <a:p>
            <a:pPr fontAlgn="base">
              <a:spcBef>
                <a:spcPct val="0"/>
              </a:spcBef>
              <a:spcAft>
                <a:spcPct val="0"/>
              </a:spcAft>
            </a:pPr>
            <a:r>
              <a:rPr kumimoji="1" lang="zh-TW" altLang="en-US" dirty="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的戶口謄本證明無繼承權。</a:t>
            </a:r>
            <a:r>
              <a:rPr kumimoji="1" lang="zh-TW" altLang="zh-TW"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dirty="0">
                <a:solidFill>
                  <a:prstClr val="black"/>
                </a:solidFill>
                <a:latin typeface="標楷體" panose="03000509000000000000" pitchFamily="65" charset="-120"/>
                <a:ea typeface="標楷體" panose="03000509000000000000" pitchFamily="65" charset="-120"/>
                <a:cs typeface="新細明體" pitchFamily="18" charset="-120"/>
              </a:rPr>
              <a:t>   </a:t>
            </a:r>
            <a:r>
              <a:rPr lang="zh-TW" altLang="zh-TW" dirty="0">
                <a:solidFill>
                  <a:prstClr val="black"/>
                </a:solidFill>
                <a:latin typeface="標楷體" panose="03000509000000000000" pitchFamily="65" charset="-120"/>
                <a:ea typeface="標楷體" panose="03000509000000000000" pitchFamily="65" charset="-120"/>
              </a:rPr>
              <a:t>④</a:t>
            </a:r>
            <a:r>
              <a:rPr kumimoji="1" lang="zh-TW" altLang="zh-TW" dirty="0">
                <a:solidFill>
                  <a:srgbClr val="1D2129"/>
                </a:solidFill>
                <a:latin typeface="標楷體" panose="03000509000000000000" pitchFamily="65" charset="-120"/>
                <a:ea typeface="標楷體" panose="03000509000000000000" pitchFamily="65" charset="-120"/>
                <a:cs typeface="新細明體" pitchFamily="18" charset="-120"/>
              </a:rPr>
              <a:t>繼承系統表搭配的是每一位繼承人及無繼承權的出養子女戶口謄本。</a:t>
            </a:r>
            <a:endParaRPr kumimoji="1" lang="en-US" altLang="zh-TW" dirty="0">
              <a:solidFill>
                <a:srgbClr val="1D2129"/>
              </a:solidFill>
              <a:latin typeface="標楷體" panose="03000509000000000000" pitchFamily="65" charset="-120"/>
              <a:ea typeface="標楷體" panose="03000509000000000000" pitchFamily="65" charset="-120"/>
              <a:cs typeface="新細明體" pitchFamily="18" charset="-120"/>
            </a:endParaRPr>
          </a:p>
        </p:txBody>
      </p:sp>
      <p:sp>
        <p:nvSpPr>
          <p:cNvPr id="4" name="文字方塊 3"/>
          <p:cNvSpPr txBox="1"/>
          <p:nvPr/>
        </p:nvSpPr>
        <p:spPr>
          <a:xfrm>
            <a:off x="265015" y="260648"/>
            <a:ext cx="5747145"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TW" altLang="en-US" sz="3600" b="1" dirty="0">
                <a:solidFill>
                  <a:prstClr val="black"/>
                </a:solidFill>
                <a:latin typeface="標楷體" panose="03000509000000000000" pitchFamily="65" charset="-120"/>
                <a:ea typeface="標楷體" panose="03000509000000000000" pitchFamily="65" charset="-120"/>
              </a:rPr>
              <a:t>三</a:t>
            </a:r>
            <a:r>
              <a:rPr lang="zh-TW" altLang="en-US" sz="3600" b="1" dirty="0" smtClean="0">
                <a:solidFill>
                  <a:prstClr val="black"/>
                </a:solidFill>
                <a:latin typeface="標楷體" panose="03000509000000000000" pitchFamily="65" charset="-120"/>
                <a:ea typeface="標楷體" panose="03000509000000000000" pitchFamily="65" charset="-120"/>
              </a:rPr>
              <a:t>、繼承申報流程及文</a:t>
            </a:r>
            <a:r>
              <a:rPr lang="zh-TW" altLang="en-US" sz="3600" b="1" dirty="0">
                <a:solidFill>
                  <a:prstClr val="black"/>
                </a:solidFill>
                <a:latin typeface="標楷體" panose="03000509000000000000" pitchFamily="65" charset="-120"/>
                <a:ea typeface="標楷體" panose="03000509000000000000" pitchFamily="65" charset="-120"/>
              </a:rPr>
              <a:t>件</a:t>
            </a:r>
            <a:endParaRPr lang="en-US" altLang="zh-TW" sz="3600" b="1" dirty="0" smtClean="0">
              <a:solidFill>
                <a:prstClr val="black"/>
              </a:solidFill>
              <a:latin typeface="標楷體" panose="03000509000000000000" pitchFamily="65" charset="-120"/>
              <a:ea typeface="標楷體" panose="03000509000000000000" pitchFamily="65" charset="-120"/>
            </a:endParaRPr>
          </a:p>
        </p:txBody>
      </p:sp>
      <p:sp>
        <p:nvSpPr>
          <p:cNvPr id="6" name="投影片編號版面配置區 4"/>
          <p:cNvSpPr/>
          <p:nvPr/>
        </p:nvSpPr>
        <p:spPr>
          <a:xfrm>
            <a:off x="7644804" y="6597352"/>
            <a:ext cx="680984" cy="228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047866B6-F5A9-4595-A49B-9EC9AF51ABA8}" type="slidenum">
              <a:rPr sz="1400">
                <a:solidFill>
                  <a:srgbClr val="FFFF00"/>
                </a:solidFill>
              </a:rPr>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58</a:t>
            </a:fld>
            <a:endParaRPr lang="en-US" sz="1100" dirty="0">
              <a:solidFill>
                <a:srgbClr val="FFFF00"/>
              </a:solidFill>
              <a:latin typeface="Arial Narrow" pitchFamily="34"/>
              <a:ea typeface="新細明體" pitchFamily="2"/>
              <a:cs typeface="新細明體" pitchFamily="2"/>
            </a:endParaRPr>
          </a:p>
        </p:txBody>
      </p:sp>
      <p:sp>
        <p:nvSpPr>
          <p:cNvPr id="8" name="頁尾版面配置區 6"/>
          <p:cNvSpPr txBox="1">
            <a:spLocks/>
          </p:cNvSpPr>
          <p:nvPr/>
        </p:nvSpPr>
        <p:spPr>
          <a:xfrm>
            <a:off x="0" y="6581328"/>
            <a:ext cx="9144000" cy="260648"/>
          </a:xfrm>
          <a:prstGeom prst="rect">
            <a:avLst/>
          </a:prstGeom>
          <a:solidFill>
            <a:srgbClr val="C0504D">
              <a:lumMod val="50000"/>
            </a:srgbClr>
          </a:solidFill>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0" cap="none" spc="0" normalizeH="0" baseline="0" noProof="0" dirty="0" smtClean="0">
                <a:ln>
                  <a:noFill/>
                </a:ln>
                <a:solidFill>
                  <a:prstClr val="white"/>
                </a:solidFill>
                <a:effectLst/>
                <a:uLnTx/>
                <a:uFillTx/>
                <a:latin typeface="Arial" pitchFamily="34" charset="0"/>
                <a:ea typeface="新細明體" panose="02020500000000000000" pitchFamily="18" charset="-120"/>
                <a:cs typeface="Arial" pitchFamily="34" charset="0"/>
              </a:rPr>
              <a:t>                                 林秀銘                                                                                                                                                            </a:t>
            </a:r>
            <a:endParaRPr kumimoji="0" lang="zh-TW" altLang="en-US" sz="1050" b="0" i="0" u="none" strike="noStrike" kern="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Tree>
    <p:extLst>
      <p:ext uri="{BB962C8B-B14F-4D97-AF65-F5344CB8AC3E}">
        <p14:creationId xmlns:p14="http://schemas.microsoft.com/office/powerpoint/2010/main" val="3902125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65015" y="260648"/>
            <a:ext cx="5747145"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TW" altLang="en-US" sz="3600" b="1" dirty="0">
                <a:solidFill>
                  <a:prstClr val="black"/>
                </a:solidFill>
                <a:latin typeface="標楷體" panose="03000509000000000000" pitchFamily="65" charset="-120"/>
                <a:ea typeface="標楷體" panose="03000509000000000000" pitchFamily="65" charset="-120"/>
              </a:rPr>
              <a:t>四</a:t>
            </a:r>
            <a:r>
              <a:rPr lang="zh-TW" altLang="en-US" sz="3600" b="1" dirty="0" smtClean="0">
                <a:solidFill>
                  <a:prstClr val="black"/>
                </a:solidFill>
                <a:latin typeface="標楷體" panose="03000509000000000000" pitchFamily="65" charset="-120"/>
                <a:ea typeface="標楷體" panose="03000509000000000000" pitchFamily="65" charset="-120"/>
              </a:rPr>
              <a:t>、贈與稅申報流程之實務</a:t>
            </a:r>
            <a:endParaRPr lang="en-US" altLang="zh-TW" sz="3600" b="1" dirty="0" smtClean="0">
              <a:solidFill>
                <a:prstClr val="black"/>
              </a:solidFill>
              <a:latin typeface="標楷體" panose="03000509000000000000" pitchFamily="65" charset="-120"/>
              <a:ea typeface="標楷體" panose="03000509000000000000" pitchFamily="65" charset="-120"/>
            </a:endParaRPr>
          </a:p>
        </p:txBody>
      </p:sp>
      <p:grpSp>
        <p:nvGrpSpPr>
          <p:cNvPr id="3" name="群組 2"/>
          <p:cNvGrpSpPr/>
          <p:nvPr/>
        </p:nvGrpSpPr>
        <p:grpSpPr>
          <a:xfrm>
            <a:off x="3138587" y="1982018"/>
            <a:ext cx="403154" cy="91440"/>
            <a:chOff x="1890173" y="1269316"/>
            <a:chExt cx="403154" cy="91440"/>
          </a:xfrm>
        </p:grpSpPr>
        <p:sp>
          <p:nvSpPr>
            <p:cNvPr id="4" name="直線接點 3"/>
            <p:cNvSpPr/>
            <p:nvPr/>
          </p:nvSpPr>
          <p:spPr>
            <a:xfrm>
              <a:off x="1890173" y="1269316"/>
              <a:ext cx="403154" cy="91440"/>
            </a:xfrm>
            <a:custGeom>
              <a:avLst/>
              <a:gdLst/>
              <a:ahLst/>
              <a:cxnLst/>
              <a:rect l="0" t="0" r="0" b="0"/>
              <a:pathLst>
                <a:path>
                  <a:moveTo>
                    <a:pt x="0" y="45720"/>
                  </a:moveTo>
                  <a:lnTo>
                    <a:pt x="403154"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5" name="直線接點 4"/>
            <p:cNvSpPr/>
            <p:nvPr/>
          </p:nvSpPr>
          <p:spPr>
            <a:xfrm>
              <a:off x="2080906" y="1312865"/>
              <a:ext cx="21687" cy="43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zh-TW" altLang="en-US" sz="500">
                <a:solidFill>
                  <a:prstClr val="black">
                    <a:hueOff val="0"/>
                    <a:satOff val="0"/>
                    <a:lumOff val="0"/>
                    <a:alphaOff val="0"/>
                  </a:prstClr>
                </a:solidFill>
              </a:endParaRPr>
            </a:p>
          </p:txBody>
        </p:sp>
      </p:grpSp>
      <p:grpSp>
        <p:nvGrpSpPr>
          <p:cNvPr id="6" name="群組 5"/>
          <p:cNvGrpSpPr/>
          <p:nvPr/>
        </p:nvGrpSpPr>
        <p:grpSpPr>
          <a:xfrm>
            <a:off x="1254499" y="1461971"/>
            <a:ext cx="1885887" cy="1131532"/>
            <a:chOff x="6085" y="749269"/>
            <a:chExt cx="1885887" cy="1131532"/>
          </a:xfrm>
        </p:grpSpPr>
        <p:sp>
          <p:nvSpPr>
            <p:cNvPr id="7" name="矩形 6"/>
            <p:cNvSpPr/>
            <p:nvPr/>
          </p:nvSpPr>
          <p:spPr>
            <a:xfrm>
              <a:off x="6085" y="749269"/>
              <a:ext cx="1885887" cy="1131532"/>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8" name="矩形 7"/>
            <p:cNvSpPr/>
            <p:nvPr/>
          </p:nvSpPr>
          <p:spPr>
            <a:xfrm>
              <a:off x="6085" y="749269"/>
              <a:ext cx="1885887" cy="1131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algn="ctr" defTabSz="1155700">
                <a:lnSpc>
                  <a:spcPct val="90000"/>
                </a:lnSpc>
                <a:spcBef>
                  <a:spcPct val="0"/>
                </a:spcBef>
                <a:spcAft>
                  <a:spcPct val="35000"/>
                </a:spcAft>
              </a:pPr>
              <a:r>
                <a:rPr lang="zh-TW" altLang="en-US" sz="2600" b="1" dirty="0" smtClean="0">
                  <a:solidFill>
                    <a:srgbClr val="FFFF00"/>
                  </a:solidFill>
                </a:rPr>
                <a:t>戶政</a:t>
              </a:r>
              <a:r>
                <a:rPr lang="en-US" altLang="zh-TW" sz="1600" dirty="0" smtClean="0">
                  <a:solidFill>
                    <a:prstClr val="white"/>
                  </a:solidFill>
                </a:rPr>
                <a:t/>
              </a:r>
              <a:br>
                <a:rPr lang="en-US" altLang="zh-TW" sz="1600" dirty="0" smtClean="0">
                  <a:solidFill>
                    <a:prstClr val="white"/>
                  </a:solidFill>
                </a:rPr>
              </a:br>
              <a:r>
                <a:rPr lang="en-US" altLang="zh-TW" b="1" dirty="0" smtClean="0">
                  <a:solidFill>
                    <a:prstClr val="white"/>
                  </a:solidFill>
                </a:rPr>
                <a:t>(</a:t>
              </a:r>
              <a:r>
                <a:rPr lang="zh-TW" altLang="en-US" b="1" dirty="0" smtClean="0">
                  <a:solidFill>
                    <a:prstClr val="white"/>
                  </a:solidFill>
                </a:rPr>
                <a:t>印鑑證明</a:t>
              </a:r>
              <a:r>
                <a:rPr lang="en-US" altLang="zh-TW" b="1" dirty="0" smtClean="0">
                  <a:solidFill>
                    <a:prstClr val="white"/>
                  </a:solidFill>
                </a:rPr>
                <a:t>)</a:t>
              </a:r>
            </a:p>
          </p:txBody>
        </p:sp>
      </p:grpSp>
      <p:grpSp>
        <p:nvGrpSpPr>
          <p:cNvPr id="9" name="群組 8"/>
          <p:cNvGrpSpPr/>
          <p:nvPr/>
        </p:nvGrpSpPr>
        <p:grpSpPr>
          <a:xfrm>
            <a:off x="3572341" y="1293289"/>
            <a:ext cx="2439819" cy="1477940"/>
            <a:chOff x="6965010" y="576066"/>
            <a:chExt cx="1885887" cy="1477940"/>
          </a:xfrm>
        </p:grpSpPr>
        <p:sp>
          <p:nvSpPr>
            <p:cNvPr id="10" name="矩形 9"/>
            <p:cNvSpPr/>
            <p:nvPr/>
          </p:nvSpPr>
          <p:spPr>
            <a:xfrm>
              <a:off x="6965010" y="576066"/>
              <a:ext cx="1885887" cy="1477940"/>
            </a:xfrm>
            <a:prstGeom prst="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1" name="矩形 10"/>
            <p:cNvSpPr/>
            <p:nvPr/>
          </p:nvSpPr>
          <p:spPr>
            <a:xfrm>
              <a:off x="6965010" y="576066"/>
              <a:ext cx="1885887" cy="14779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algn="ctr" defTabSz="1155700">
                <a:lnSpc>
                  <a:spcPct val="90000"/>
                </a:lnSpc>
                <a:spcBef>
                  <a:spcPct val="0"/>
                </a:spcBef>
                <a:spcAft>
                  <a:spcPct val="35000"/>
                </a:spcAft>
              </a:pPr>
              <a:r>
                <a:rPr lang="zh-TW" altLang="en-US" sz="2600" b="1" dirty="0" smtClean="0">
                  <a:solidFill>
                    <a:srgbClr val="FFFF00"/>
                  </a:solidFill>
                </a:rPr>
                <a:t>地政、</a:t>
              </a:r>
              <a:endParaRPr lang="en-US" altLang="zh-TW" sz="2600" b="1" dirty="0" smtClean="0">
                <a:solidFill>
                  <a:srgbClr val="FFFF00"/>
                </a:solidFill>
              </a:endParaRPr>
            </a:p>
            <a:p>
              <a:pPr algn="ctr" defTabSz="1155700">
                <a:lnSpc>
                  <a:spcPct val="90000"/>
                </a:lnSpc>
                <a:spcBef>
                  <a:spcPct val="0"/>
                </a:spcBef>
                <a:spcAft>
                  <a:spcPct val="35000"/>
                </a:spcAft>
              </a:pPr>
              <a:r>
                <a:rPr lang="zh-TW" altLang="en-US" sz="2600" b="1" dirty="0" smtClean="0">
                  <a:solidFill>
                    <a:srgbClr val="FFFF00"/>
                  </a:solidFill>
                </a:rPr>
                <a:t>稅捐處</a:t>
              </a:r>
              <a:endParaRPr lang="en-US" altLang="zh-TW" sz="2600" b="1" dirty="0" smtClean="0">
                <a:solidFill>
                  <a:srgbClr val="FFFF00"/>
                </a:solidFill>
              </a:endParaRPr>
            </a:p>
            <a:p>
              <a:pPr algn="ctr" defTabSz="1155700">
                <a:lnSpc>
                  <a:spcPct val="90000"/>
                </a:lnSpc>
                <a:spcBef>
                  <a:spcPct val="0"/>
                </a:spcBef>
                <a:spcAft>
                  <a:spcPct val="35000"/>
                </a:spcAft>
              </a:pPr>
              <a:r>
                <a:rPr lang="en-US" altLang="zh-TW" sz="1600" b="1" dirty="0" smtClean="0">
                  <a:solidFill>
                    <a:prstClr val="white"/>
                  </a:solidFill>
                </a:rPr>
                <a:t>(</a:t>
              </a:r>
              <a:r>
                <a:rPr lang="zh-TW" altLang="en-US" sz="1600" b="1" dirty="0" smtClean="0">
                  <a:solidFill>
                    <a:prstClr val="white"/>
                  </a:solidFill>
                </a:rPr>
                <a:t>土地、房屋現值、地方稅申報</a:t>
              </a:r>
              <a:r>
                <a:rPr lang="en-US" altLang="zh-TW" sz="1600" b="1" dirty="0" smtClean="0">
                  <a:solidFill>
                    <a:prstClr val="white"/>
                  </a:solidFill>
                </a:rPr>
                <a:t>)</a:t>
              </a:r>
              <a:endParaRPr lang="zh-TW" altLang="en-US" sz="1600" b="1" dirty="0">
                <a:solidFill>
                  <a:prstClr val="white"/>
                </a:solidFill>
              </a:endParaRPr>
            </a:p>
          </p:txBody>
        </p:sp>
      </p:grpSp>
      <p:grpSp>
        <p:nvGrpSpPr>
          <p:cNvPr id="12" name="群組 11"/>
          <p:cNvGrpSpPr/>
          <p:nvPr/>
        </p:nvGrpSpPr>
        <p:grpSpPr>
          <a:xfrm>
            <a:off x="6012160" y="1986539"/>
            <a:ext cx="403154" cy="91440"/>
            <a:chOff x="1890173" y="3007806"/>
            <a:chExt cx="403154" cy="91440"/>
          </a:xfrm>
        </p:grpSpPr>
        <p:sp>
          <p:nvSpPr>
            <p:cNvPr id="13" name="直線接點 19"/>
            <p:cNvSpPr/>
            <p:nvPr/>
          </p:nvSpPr>
          <p:spPr>
            <a:xfrm>
              <a:off x="1890173" y="3007806"/>
              <a:ext cx="403154" cy="91440"/>
            </a:xfrm>
            <a:custGeom>
              <a:avLst/>
              <a:gdLst/>
              <a:ahLst/>
              <a:cxnLst/>
              <a:rect l="0" t="0" r="0" b="0"/>
              <a:pathLst>
                <a:path>
                  <a:moveTo>
                    <a:pt x="0" y="45720"/>
                  </a:moveTo>
                  <a:lnTo>
                    <a:pt x="403154" y="45720"/>
                  </a:lnTo>
                </a:path>
              </a:pathLst>
            </a:custGeom>
            <a:noFill/>
            <a:ln>
              <a:tailEnd type="arrow"/>
            </a:ln>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4" name="直線接點 20"/>
            <p:cNvSpPr/>
            <p:nvPr/>
          </p:nvSpPr>
          <p:spPr>
            <a:xfrm>
              <a:off x="2080906" y="3051355"/>
              <a:ext cx="21687" cy="43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zh-TW" altLang="en-US" sz="500">
                <a:solidFill>
                  <a:prstClr val="black">
                    <a:hueOff val="0"/>
                    <a:satOff val="0"/>
                    <a:lumOff val="0"/>
                    <a:alphaOff val="0"/>
                  </a:prstClr>
                </a:solidFill>
              </a:endParaRPr>
            </a:p>
          </p:txBody>
        </p:sp>
      </p:grpSp>
      <p:grpSp>
        <p:nvGrpSpPr>
          <p:cNvPr id="18" name="群組 17"/>
          <p:cNvGrpSpPr/>
          <p:nvPr/>
        </p:nvGrpSpPr>
        <p:grpSpPr>
          <a:xfrm>
            <a:off x="6413518" y="1420773"/>
            <a:ext cx="2649537" cy="1179422"/>
            <a:chOff x="2325727" y="2439870"/>
            <a:chExt cx="2249442" cy="1179422"/>
          </a:xfrm>
        </p:grpSpPr>
        <p:sp>
          <p:nvSpPr>
            <p:cNvPr id="19" name="矩形 18"/>
            <p:cNvSpPr/>
            <p:nvPr/>
          </p:nvSpPr>
          <p:spPr>
            <a:xfrm>
              <a:off x="2325727" y="2439870"/>
              <a:ext cx="1885887" cy="1131532"/>
            </a:xfrm>
            <a:prstGeom prst="rect">
              <a:avLst/>
            </a:prstGeom>
            <a:solidFill>
              <a:schemeClr val="accent3">
                <a:lumMod val="75000"/>
              </a:schemeClr>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0" name="矩形 19"/>
            <p:cNvSpPr/>
            <p:nvPr/>
          </p:nvSpPr>
          <p:spPr>
            <a:xfrm>
              <a:off x="2325727" y="2487760"/>
              <a:ext cx="2249442" cy="1131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defTabSz="1155700">
                <a:lnSpc>
                  <a:spcPct val="90000"/>
                </a:lnSpc>
                <a:spcBef>
                  <a:spcPct val="0"/>
                </a:spcBef>
                <a:spcAft>
                  <a:spcPct val="35000"/>
                </a:spcAft>
              </a:pPr>
              <a:r>
                <a:rPr lang="zh-TW" altLang="en-US" sz="2600" b="1" dirty="0" smtClean="0">
                  <a:solidFill>
                    <a:prstClr val="black"/>
                  </a:solidFill>
                </a:rPr>
                <a:t>    國稅局</a:t>
              </a:r>
              <a:endParaRPr lang="en-US" altLang="zh-TW" sz="2600" b="1" dirty="0" smtClean="0">
                <a:solidFill>
                  <a:prstClr val="black"/>
                </a:solidFill>
              </a:endParaRPr>
            </a:p>
            <a:p>
              <a:pPr defTabSz="1155700">
                <a:lnSpc>
                  <a:spcPct val="90000"/>
                </a:lnSpc>
                <a:spcBef>
                  <a:spcPct val="0"/>
                </a:spcBef>
                <a:spcAft>
                  <a:spcPct val="35000"/>
                </a:spcAft>
              </a:pPr>
              <a:r>
                <a:rPr lang="en-US" altLang="zh-TW" sz="1600" b="1" dirty="0" smtClean="0">
                  <a:solidFill>
                    <a:prstClr val="white"/>
                  </a:solidFill>
                </a:rPr>
                <a:t>(</a:t>
              </a:r>
              <a:r>
                <a:rPr lang="zh-TW" altLang="en-US" sz="1600" b="1" dirty="0" smtClean="0">
                  <a:solidFill>
                    <a:prstClr val="white"/>
                  </a:solidFill>
                </a:rPr>
                <a:t>贈與稅申報與完稅</a:t>
              </a:r>
              <a:r>
                <a:rPr lang="en-US" altLang="zh-TW" sz="1600" b="1" dirty="0" smtClean="0">
                  <a:solidFill>
                    <a:prstClr val="white"/>
                  </a:solidFill>
                </a:rPr>
                <a:t>)</a:t>
              </a:r>
              <a:endParaRPr lang="zh-TW" altLang="en-US" sz="1600" b="1" dirty="0">
                <a:solidFill>
                  <a:prstClr val="white"/>
                </a:solidFill>
              </a:endParaRPr>
            </a:p>
          </p:txBody>
        </p:sp>
      </p:grpSp>
      <p:sp>
        <p:nvSpPr>
          <p:cNvPr id="24" name="矩形 23"/>
          <p:cNvSpPr/>
          <p:nvPr/>
        </p:nvSpPr>
        <p:spPr>
          <a:xfrm>
            <a:off x="757002" y="3135438"/>
            <a:ext cx="7907385" cy="2031325"/>
          </a:xfrm>
          <a:prstGeom prst="rect">
            <a:avLst/>
          </a:prstGeom>
        </p:spPr>
        <p:txBody>
          <a:bodyPr wrap="square">
            <a:spAutoFit/>
          </a:bodyPr>
          <a:lstStyle/>
          <a:p>
            <a:pPr fontAlgn="base">
              <a:spcBef>
                <a:spcPct val="0"/>
              </a:spcBef>
              <a:spcAft>
                <a:spcPct val="0"/>
              </a:spcAft>
            </a:pPr>
            <a:r>
              <a:rPr kumimoji="1" lang="en-US" altLang="zh-TW" b="1" dirty="0">
                <a:solidFill>
                  <a:srgbClr val="1D2129"/>
                </a:solidFill>
                <a:latin typeface="標楷體" panose="03000509000000000000" pitchFamily="65" charset="-120"/>
                <a:ea typeface="標楷體" panose="03000509000000000000" pitchFamily="65" charset="-120"/>
              </a:rPr>
              <a:t>(</a:t>
            </a:r>
            <a:r>
              <a:rPr kumimoji="1" lang="zh-TW" altLang="en-US" b="1" dirty="0">
                <a:solidFill>
                  <a:srgbClr val="1D2129"/>
                </a:solidFill>
                <a:latin typeface="標楷體" panose="03000509000000000000" pitchFamily="65" charset="-120"/>
                <a:ea typeface="標楷體" panose="03000509000000000000" pitchFamily="65" charset="-120"/>
              </a:rPr>
              <a:t>一</a:t>
            </a:r>
            <a:r>
              <a:rPr kumimoji="1" lang="en-US" altLang="zh-TW" b="1" dirty="0" smtClean="0">
                <a:solidFill>
                  <a:srgbClr val="1D2129"/>
                </a:solidFill>
                <a:latin typeface="標楷體" panose="03000509000000000000" pitchFamily="65" charset="-120"/>
                <a:ea typeface="標楷體" panose="03000509000000000000" pitchFamily="65" charset="-120"/>
              </a:rPr>
              <a:t>)</a:t>
            </a:r>
            <a:r>
              <a:rPr kumimoji="1" lang="zh-TW" altLang="zh-TW" b="1" dirty="0" smtClean="0">
                <a:solidFill>
                  <a:srgbClr val="1D2129"/>
                </a:solidFill>
                <a:latin typeface="標楷體" panose="03000509000000000000" pitchFamily="65" charset="-120"/>
                <a:ea typeface="標楷體" panose="03000509000000000000" pitchFamily="65" charset="-120"/>
              </a:rPr>
              <a:t>辦理</a:t>
            </a:r>
            <a:r>
              <a:rPr kumimoji="1" lang="zh-TW" altLang="zh-TW" b="1" dirty="0">
                <a:solidFill>
                  <a:srgbClr val="1D2129"/>
                </a:solidFill>
                <a:latin typeface="標楷體" panose="03000509000000000000" pitchFamily="65" charset="-120"/>
                <a:ea typeface="標楷體" panose="03000509000000000000" pitchFamily="65" charset="-120"/>
              </a:rPr>
              <a:t>流程：</a:t>
            </a:r>
            <a:r>
              <a:rPr kumimoji="1" lang="zh-TW" altLang="zh-TW" dirty="0">
                <a:solidFill>
                  <a:srgbClr val="1D2129"/>
                </a:solidFill>
                <a:latin typeface="標楷體" panose="03000509000000000000" pitchFamily="65" charset="-120"/>
                <a:ea typeface="標楷體" panose="03000509000000000000" pitchFamily="65" charset="-120"/>
              </a:rPr>
              <a:t/>
            </a:r>
            <a:br>
              <a:rPr kumimoji="1" lang="zh-TW" altLang="zh-TW" dirty="0">
                <a:solidFill>
                  <a:srgbClr val="1D2129"/>
                </a:solidFill>
                <a:latin typeface="標楷體" panose="03000509000000000000" pitchFamily="65" charset="-120"/>
                <a:ea typeface="標楷體" panose="03000509000000000000" pitchFamily="65" charset="-120"/>
              </a:rPr>
            </a:br>
            <a:r>
              <a:rPr kumimoji="1" lang="zh-TW" altLang="en-US" dirty="0">
                <a:solidFill>
                  <a:srgbClr val="1D2129"/>
                </a:solidFill>
                <a:latin typeface="標楷體" panose="03000509000000000000" pitchFamily="65" charset="-120"/>
                <a:ea typeface="標楷體" panose="03000509000000000000" pitchFamily="65" charset="-120"/>
              </a:rPr>
              <a:t>   </a:t>
            </a:r>
            <a:r>
              <a:rPr kumimoji="1" lang="en-US" altLang="zh-TW" dirty="0">
                <a:solidFill>
                  <a:srgbClr val="1D2129"/>
                </a:solidFill>
                <a:latin typeface="標楷體" panose="03000509000000000000" pitchFamily="65" charset="-120"/>
                <a:ea typeface="標楷體" panose="03000509000000000000" pitchFamily="65" charset="-120"/>
              </a:rPr>
              <a:t>1.</a:t>
            </a:r>
            <a:r>
              <a:rPr kumimoji="1" lang="zh-TW" altLang="zh-TW" dirty="0">
                <a:solidFill>
                  <a:srgbClr val="1D2129"/>
                </a:solidFill>
                <a:latin typeface="標楷體" panose="03000509000000000000" pitchFamily="65" charset="-120"/>
                <a:ea typeface="標楷體" panose="03000509000000000000" pitchFamily="65" charset="-120"/>
              </a:rPr>
              <a:t>〔戶政</a:t>
            </a:r>
            <a:r>
              <a:rPr kumimoji="1" lang="zh-TW" altLang="zh-TW" dirty="0" smtClean="0">
                <a:solidFill>
                  <a:srgbClr val="1D2129"/>
                </a:solidFill>
                <a:latin typeface="標楷體" panose="03000509000000000000" pitchFamily="65" charset="-120"/>
                <a:ea typeface="標楷體" panose="03000509000000000000" pitchFamily="65" charset="-120"/>
              </a:rPr>
              <a:t>〕</a:t>
            </a:r>
            <a:r>
              <a:rPr kumimoji="1" lang="zh-TW" altLang="en-US" dirty="0" smtClean="0">
                <a:solidFill>
                  <a:srgbClr val="1D2129"/>
                </a:solidFill>
                <a:latin typeface="標楷體" panose="03000509000000000000" pitchFamily="65" charset="-120"/>
                <a:ea typeface="標楷體" panose="03000509000000000000" pitchFamily="65" charset="-120"/>
              </a:rPr>
              <a:t>贈與人</a:t>
            </a:r>
            <a:r>
              <a:rPr kumimoji="1" lang="zh-TW" altLang="zh-TW" dirty="0" smtClean="0">
                <a:solidFill>
                  <a:srgbClr val="1D2129"/>
                </a:solidFill>
                <a:latin typeface="標楷體" panose="03000509000000000000" pitchFamily="65" charset="-120"/>
                <a:ea typeface="標楷體" panose="03000509000000000000" pitchFamily="65" charset="-120"/>
              </a:rPr>
              <a:t>印鑑</a:t>
            </a:r>
            <a:r>
              <a:rPr kumimoji="1" lang="zh-TW" altLang="zh-TW" dirty="0">
                <a:solidFill>
                  <a:srgbClr val="1D2129"/>
                </a:solidFill>
                <a:latin typeface="標楷體" panose="03000509000000000000" pitchFamily="65" charset="-120"/>
                <a:ea typeface="標楷體" panose="03000509000000000000" pitchFamily="65" charset="-120"/>
              </a:rPr>
              <a:t>證明</a:t>
            </a:r>
            <a:br>
              <a:rPr kumimoji="1" lang="zh-TW" altLang="zh-TW" dirty="0">
                <a:solidFill>
                  <a:srgbClr val="1D2129"/>
                </a:solidFill>
                <a:latin typeface="標楷體" panose="03000509000000000000" pitchFamily="65" charset="-120"/>
                <a:ea typeface="標楷體" panose="03000509000000000000" pitchFamily="65" charset="-120"/>
              </a:rPr>
            </a:br>
            <a:r>
              <a:rPr kumimoji="1" lang="zh-TW" altLang="en-US" dirty="0">
                <a:solidFill>
                  <a:srgbClr val="1D2129"/>
                </a:solidFill>
                <a:latin typeface="標楷體" panose="03000509000000000000" pitchFamily="65" charset="-120"/>
                <a:ea typeface="標楷體" panose="03000509000000000000" pitchFamily="65" charset="-120"/>
              </a:rPr>
              <a:t>   </a:t>
            </a:r>
            <a:r>
              <a:rPr kumimoji="1" lang="en-US" altLang="zh-TW" dirty="0">
                <a:solidFill>
                  <a:srgbClr val="1D2129"/>
                </a:solidFill>
                <a:latin typeface="標楷體" panose="03000509000000000000" pitchFamily="65" charset="-120"/>
                <a:ea typeface="標楷體" panose="03000509000000000000" pitchFamily="65" charset="-120"/>
              </a:rPr>
              <a:t>2</a:t>
            </a:r>
            <a:r>
              <a:rPr kumimoji="1" lang="en-US" altLang="zh-TW" dirty="0" smtClean="0">
                <a:solidFill>
                  <a:srgbClr val="1D2129"/>
                </a:solidFill>
                <a:latin typeface="標楷體" panose="03000509000000000000" pitchFamily="65" charset="-120"/>
                <a:ea typeface="標楷體" panose="03000509000000000000" pitchFamily="65" charset="-120"/>
              </a:rPr>
              <a:t>.</a:t>
            </a:r>
            <a:r>
              <a:rPr kumimoji="1" lang="zh-TW" altLang="zh-TW" dirty="0" smtClean="0">
                <a:solidFill>
                  <a:srgbClr val="1D2129"/>
                </a:solidFill>
                <a:latin typeface="標楷體" panose="03000509000000000000" pitchFamily="65" charset="-120"/>
                <a:ea typeface="標楷體" panose="03000509000000000000" pitchFamily="65" charset="-120"/>
              </a:rPr>
              <a:t>〔地政</a:t>
            </a:r>
            <a:r>
              <a:rPr kumimoji="1" lang="zh-TW" altLang="zh-TW" dirty="0">
                <a:solidFill>
                  <a:srgbClr val="1D2129"/>
                </a:solidFill>
                <a:latin typeface="標楷體" panose="03000509000000000000" pitchFamily="65" charset="-120"/>
                <a:ea typeface="標楷體" panose="03000509000000000000" pitchFamily="65" charset="-120"/>
              </a:rPr>
              <a:t>〕土地公告現值證明</a:t>
            </a:r>
            <a:br>
              <a:rPr kumimoji="1" lang="zh-TW" altLang="zh-TW" dirty="0">
                <a:solidFill>
                  <a:srgbClr val="1D2129"/>
                </a:solidFill>
                <a:latin typeface="標楷體" panose="03000509000000000000" pitchFamily="65" charset="-120"/>
                <a:ea typeface="標楷體" panose="03000509000000000000" pitchFamily="65" charset="-120"/>
              </a:rPr>
            </a:br>
            <a:r>
              <a:rPr kumimoji="1" lang="zh-TW" altLang="en-US" dirty="0" smtClean="0">
                <a:solidFill>
                  <a:srgbClr val="1D2129"/>
                </a:solidFill>
                <a:latin typeface="標楷體" panose="03000509000000000000" pitchFamily="65" charset="-120"/>
                <a:ea typeface="標楷體" panose="03000509000000000000" pitchFamily="65" charset="-120"/>
              </a:rPr>
              <a:t>   </a:t>
            </a:r>
            <a:r>
              <a:rPr lang="en-US" altLang="zh-TW" dirty="0" smtClean="0">
                <a:solidFill>
                  <a:srgbClr val="1D2129"/>
                </a:solidFill>
                <a:latin typeface="標楷體" panose="03000509000000000000" pitchFamily="65" charset="-120"/>
                <a:ea typeface="標楷體" panose="03000509000000000000" pitchFamily="65" charset="-120"/>
              </a:rPr>
              <a:t>3.</a:t>
            </a:r>
            <a:r>
              <a:rPr kumimoji="1" lang="zh-TW" altLang="zh-TW" dirty="0" smtClean="0">
                <a:solidFill>
                  <a:srgbClr val="1D2129"/>
                </a:solidFill>
                <a:latin typeface="標楷體" panose="03000509000000000000" pitchFamily="65" charset="-120"/>
                <a:ea typeface="標楷體" panose="03000509000000000000" pitchFamily="65" charset="-120"/>
              </a:rPr>
              <a:t>〔稅捐</a:t>
            </a:r>
            <a:r>
              <a:rPr kumimoji="1" lang="zh-TW" altLang="zh-TW" dirty="0">
                <a:solidFill>
                  <a:srgbClr val="1D2129"/>
                </a:solidFill>
                <a:latin typeface="標楷體" panose="03000509000000000000" pitchFamily="65" charset="-120"/>
                <a:ea typeface="標楷體" panose="03000509000000000000" pitchFamily="65" charset="-120"/>
              </a:rPr>
              <a:t>處〕房屋稅籍</a:t>
            </a:r>
            <a:r>
              <a:rPr kumimoji="1" lang="zh-TW" altLang="zh-TW" dirty="0" smtClean="0">
                <a:solidFill>
                  <a:srgbClr val="1D2129"/>
                </a:solidFill>
                <a:latin typeface="標楷體" panose="03000509000000000000" pitchFamily="65" charset="-120"/>
                <a:ea typeface="標楷體" panose="03000509000000000000" pitchFamily="65" charset="-120"/>
              </a:rPr>
              <a:t>證明</a:t>
            </a:r>
            <a:r>
              <a:rPr kumimoji="1" lang="zh-TW" altLang="en-US" dirty="0" smtClean="0">
                <a:solidFill>
                  <a:srgbClr val="1D2129"/>
                </a:solidFill>
                <a:latin typeface="標楷體" panose="03000509000000000000" pitchFamily="65" charset="-120"/>
                <a:ea typeface="標楷體" panose="03000509000000000000" pitchFamily="65" charset="-120"/>
              </a:rPr>
              <a:t>、</a:t>
            </a:r>
            <a:r>
              <a:rPr kumimoji="1" lang="zh-TW" altLang="en-US" dirty="0">
                <a:solidFill>
                  <a:srgbClr val="1D2129"/>
                </a:solidFill>
                <a:latin typeface="標楷體" panose="03000509000000000000" pitchFamily="65" charset="-120"/>
                <a:ea typeface="標楷體" panose="03000509000000000000" pitchFamily="65" charset="-120"/>
              </a:rPr>
              <a:t>申報土地增值稅、</a:t>
            </a:r>
            <a:r>
              <a:rPr kumimoji="1" lang="zh-TW" altLang="en-US" dirty="0" smtClean="0">
                <a:solidFill>
                  <a:srgbClr val="1D2129"/>
                </a:solidFill>
                <a:latin typeface="標楷體" panose="03000509000000000000" pitchFamily="65" charset="-120"/>
                <a:ea typeface="標楷體" panose="03000509000000000000" pitchFamily="65" charset="-120"/>
              </a:rPr>
              <a:t>契稅、印花稅</a:t>
            </a:r>
            <a:r>
              <a:rPr kumimoji="1" lang="zh-TW" altLang="zh-TW" dirty="0">
                <a:solidFill>
                  <a:srgbClr val="1D2129"/>
                </a:solidFill>
                <a:latin typeface="標楷體" panose="03000509000000000000" pitchFamily="65" charset="-120"/>
                <a:ea typeface="標楷體" panose="03000509000000000000" pitchFamily="65" charset="-120"/>
              </a:rPr>
              <a:t/>
            </a:r>
            <a:br>
              <a:rPr kumimoji="1" lang="zh-TW" altLang="zh-TW" dirty="0">
                <a:solidFill>
                  <a:srgbClr val="1D2129"/>
                </a:solidFill>
                <a:latin typeface="標楷體" panose="03000509000000000000" pitchFamily="65" charset="-120"/>
                <a:ea typeface="標楷體" panose="03000509000000000000" pitchFamily="65" charset="-120"/>
              </a:rPr>
            </a:br>
            <a:r>
              <a:rPr kumimoji="1" lang="zh-TW" altLang="en-US" dirty="0" smtClean="0">
                <a:solidFill>
                  <a:srgbClr val="1D2129"/>
                </a:solidFill>
                <a:latin typeface="標楷體" panose="03000509000000000000" pitchFamily="65" charset="-120"/>
                <a:ea typeface="標楷體" panose="03000509000000000000" pitchFamily="65" charset="-120"/>
              </a:rPr>
              <a:t>   </a:t>
            </a:r>
            <a:r>
              <a:rPr kumimoji="1" lang="en-US" altLang="zh-TW" dirty="0" smtClean="0">
                <a:solidFill>
                  <a:srgbClr val="1D2129"/>
                </a:solidFill>
                <a:latin typeface="標楷體" panose="03000509000000000000" pitchFamily="65" charset="-120"/>
                <a:ea typeface="標楷體" panose="03000509000000000000" pitchFamily="65" charset="-120"/>
              </a:rPr>
              <a:t>4.</a:t>
            </a:r>
            <a:r>
              <a:rPr kumimoji="1" lang="zh-TW" altLang="zh-TW" dirty="0" smtClean="0">
                <a:solidFill>
                  <a:srgbClr val="1D2129"/>
                </a:solidFill>
                <a:latin typeface="標楷體" panose="03000509000000000000" pitchFamily="65" charset="-120"/>
                <a:ea typeface="標楷體" panose="03000509000000000000" pitchFamily="65" charset="-120"/>
              </a:rPr>
              <a:t>〔</a:t>
            </a:r>
            <a:r>
              <a:rPr kumimoji="1" lang="zh-TW" altLang="zh-TW" dirty="0">
                <a:solidFill>
                  <a:srgbClr val="1D2129"/>
                </a:solidFill>
                <a:latin typeface="標楷體" panose="03000509000000000000" pitchFamily="65" charset="-120"/>
                <a:ea typeface="標楷體" panose="03000509000000000000" pitchFamily="65" charset="-120"/>
              </a:rPr>
              <a:t>國稅局〕</a:t>
            </a:r>
            <a:r>
              <a:rPr kumimoji="1" lang="zh-TW" altLang="en-US" dirty="0">
                <a:solidFill>
                  <a:srgbClr val="1D2129"/>
                </a:solidFill>
                <a:latin typeface="標楷體" panose="03000509000000000000" pitchFamily="65" charset="-120"/>
                <a:ea typeface="標楷體" panose="03000509000000000000" pitchFamily="65" charset="-120"/>
              </a:rPr>
              <a:t>贈與</a:t>
            </a:r>
            <a:r>
              <a:rPr kumimoji="1" lang="zh-TW" altLang="zh-TW" dirty="0">
                <a:solidFill>
                  <a:srgbClr val="1D2129"/>
                </a:solidFill>
                <a:latin typeface="標楷體" panose="03000509000000000000" pitchFamily="65" charset="-120"/>
                <a:ea typeface="標楷體" panose="03000509000000000000" pitchFamily="65" charset="-120"/>
              </a:rPr>
              <a:t>稅</a:t>
            </a:r>
            <a:r>
              <a:rPr kumimoji="1" lang="zh-TW" altLang="zh-TW" dirty="0" smtClean="0">
                <a:solidFill>
                  <a:srgbClr val="1D2129"/>
                </a:solidFill>
                <a:latin typeface="標楷體" panose="03000509000000000000" pitchFamily="65" charset="-120"/>
                <a:ea typeface="標楷體" panose="03000509000000000000" pitchFamily="65" charset="-120"/>
              </a:rPr>
              <a:t>申報</a:t>
            </a:r>
            <a:r>
              <a:rPr kumimoji="1" lang="zh-TW" altLang="en-US" dirty="0">
                <a:solidFill>
                  <a:srgbClr val="1D2129"/>
                </a:solidFill>
                <a:latin typeface="標楷體" panose="03000509000000000000" pitchFamily="65" charset="-120"/>
                <a:ea typeface="標楷體" panose="03000509000000000000" pitchFamily="65" charset="-120"/>
              </a:rPr>
              <a:t>與</a:t>
            </a:r>
            <a:r>
              <a:rPr kumimoji="1" lang="zh-TW" altLang="zh-TW" dirty="0" smtClean="0">
                <a:solidFill>
                  <a:srgbClr val="1D2129"/>
                </a:solidFill>
                <a:latin typeface="標楷體" panose="03000509000000000000" pitchFamily="65" charset="-120"/>
                <a:ea typeface="標楷體" panose="03000509000000000000" pitchFamily="65" charset="-120"/>
              </a:rPr>
              <a:t>完稅，</a:t>
            </a:r>
            <a:r>
              <a:rPr kumimoji="1" lang="zh-TW" altLang="en-US" dirty="0">
                <a:solidFill>
                  <a:srgbClr val="1D2129"/>
                </a:solidFill>
                <a:latin typeface="標楷體" panose="03000509000000000000" pitchFamily="65" charset="-120"/>
                <a:ea typeface="標楷體" panose="03000509000000000000" pitchFamily="65" charset="-120"/>
              </a:rPr>
              <a:t>主管稽徵機關核發</a:t>
            </a:r>
            <a:r>
              <a:rPr kumimoji="1" lang="zh-TW" altLang="en-US" dirty="0" smtClean="0">
                <a:solidFill>
                  <a:srgbClr val="1D2129"/>
                </a:solidFill>
                <a:latin typeface="標楷體" panose="03000509000000000000" pitchFamily="65" charset="-120"/>
                <a:ea typeface="標楷體" panose="03000509000000000000" pitchFamily="65" charset="-120"/>
              </a:rPr>
              <a:t>證明書</a:t>
            </a:r>
            <a:r>
              <a:rPr kumimoji="1" lang="en-US" altLang="zh-TW" dirty="0" smtClean="0">
                <a:solidFill>
                  <a:srgbClr val="1D2129"/>
                </a:solidFill>
                <a:latin typeface="標楷體" panose="03000509000000000000" pitchFamily="65" charset="-120"/>
                <a:ea typeface="標楷體" panose="03000509000000000000" pitchFamily="65" charset="-120"/>
              </a:rPr>
              <a:t>(</a:t>
            </a:r>
            <a:r>
              <a:rPr kumimoji="1" lang="zh-TW" altLang="en-US" dirty="0" smtClean="0">
                <a:solidFill>
                  <a:srgbClr val="1D2129"/>
                </a:solidFill>
                <a:latin typeface="標楷體" panose="03000509000000000000" pitchFamily="65" charset="-120"/>
                <a:ea typeface="標楷體" panose="03000509000000000000" pitchFamily="65" charset="-120"/>
              </a:rPr>
              <a:t>贈與稅繳清</a:t>
            </a:r>
            <a:endParaRPr kumimoji="1" lang="en-US" altLang="zh-TW" dirty="0" smtClean="0">
              <a:solidFill>
                <a:srgbClr val="1D2129"/>
              </a:solidFill>
              <a:latin typeface="標楷體" panose="03000509000000000000" pitchFamily="65" charset="-120"/>
              <a:ea typeface="標楷體" panose="03000509000000000000" pitchFamily="65" charset="-120"/>
            </a:endParaRPr>
          </a:p>
          <a:p>
            <a:pPr fontAlgn="base">
              <a:spcBef>
                <a:spcPct val="0"/>
              </a:spcBef>
              <a:spcAft>
                <a:spcPct val="0"/>
              </a:spcAft>
            </a:pPr>
            <a:r>
              <a:rPr kumimoji="1" lang="zh-TW" altLang="en-US" dirty="0">
                <a:solidFill>
                  <a:srgbClr val="1D2129"/>
                </a:solidFill>
                <a:latin typeface="標楷體" panose="03000509000000000000" pitchFamily="65" charset="-120"/>
                <a:ea typeface="標楷體" panose="03000509000000000000" pitchFamily="65" charset="-120"/>
              </a:rPr>
              <a:t> </a:t>
            </a:r>
            <a:r>
              <a:rPr kumimoji="1" lang="zh-TW" altLang="en-US" dirty="0" smtClean="0">
                <a:solidFill>
                  <a:srgbClr val="1D2129"/>
                </a:solidFill>
                <a:latin typeface="標楷體" panose="03000509000000000000" pitchFamily="65" charset="-120"/>
                <a:ea typeface="標楷體" panose="03000509000000000000" pitchFamily="65" charset="-120"/>
              </a:rPr>
              <a:t>     證明書、贈與稅免贈與稅證明書、不計入贈與總額證明書或同意移轉</a:t>
            </a:r>
            <a:endParaRPr kumimoji="1" lang="en-US" altLang="zh-TW" dirty="0" smtClean="0">
              <a:solidFill>
                <a:srgbClr val="1D2129"/>
              </a:solidFill>
              <a:latin typeface="標楷體" panose="03000509000000000000" pitchFamily="65" charset="-120"/>
              <a:ea typeface="標楷體" panose="03000509000000000000" pitchFamily="65" charset="-120"/>
            </a:endParaRPr>
          </a:p>
          <a:p>
            <a:pPr fontAlgn="base">
              <a:spcBef>
                <a:spcPct val="0"/>
              </a:spcBef>
              <a:spcAft>
                <a:spcPct val="0"/>
              </a:spcAft>
            </a:pPr>
            <a:r>
              <a:rPr kumimoji="1" lang="zh-TW" altLang="en-US" dirty="0">
                <a:solidFill>
                  <a:srgbClr val="1D2129"/>
                </a:solidFill>
                <a:latin typeface="標楷體" panose="03000509000000000000" pitchFamily="65" charset="-120"/>
                <a:ea typeface="標楷體" panose="03000509000000000000" pitchFamily="65" charset="-120"/>
              </a:rPr>
              <a:t> </a:t>
            </a:r>
            <a:r>
              <a:rPr kumimoji="1" lang="zh-TW" altLang="en-US" dirty="0" smtClean="0">
                <a:solidFill>
                  <a:srgbClr val="1D2129"/>
                </a:solidFill>
                <a:latin typeface="標楷體" panose="03000509000000000000" pitchFamily="65" charset="-120"/>
                <a:ea typeface="標楷體" panose="03000509000000000000" pitchFamily="65" charset="-120"/>
              </a:rPr>
              <a:t>     證明書。</a:t>
            </a:r>
            <a:endParaRPr kumimoji="1" lang="en-US" altLang="zh-TW" dirty="0" smtClean="0">
              <a:solidFill>
                <a:srgbClr val="1D2129"/>
              </a:solidFill>
              <a:latin typeface="標楷體" panose="03000509000000000000" pitchFamily="65" charset="-120"/>
              <a:ea typeface="標楷體" panose="03000509000000000000" pitchFamily="65" charset="-120"/>
            </a:endParaRPr>
          </a:p>
        </p:txBody>
      </p:sp>
      <p:sp>
        <p:nvSpPr>
          <p:cNvPr id="27" name="投影片編號版面配置區 4"/>
          <p:cNvSpPr/>
          <p:nvPr/>
        </p:nvSpPr>
        <p:spPr>
          <a:xfrm>
            <a:off x="7644804" y="6597352"/>
            <a:ext cx="680984" cy="228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047866B6-F5A9-4595-A49B-9EC9AF51ABA8}" type="slidenum">
              <a:rPr sz="1400">
                <a:solidFill>
                  <a:srgbClr val="FFFF00"/>
                </a:solidFill>
              </a:rPr>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59</a:t>
            </a:fld>
            <a:endParaRPr lang="en-US" sz="1100" dirty="0">
              <a:solidFill>
                <a:srgbClr val="FFFF00"/>
              </a:solidFill>
              <a:latin typeface="Arial Narrow" pitchFamily="34"/>
              <a:ea typeface="新細明體" pitchFamily="2"/>
              <a:cs typeface="新細明體" pitchFamily="2"/>
            </a:endParaRPr>
          </a:p>
        </p:txBody>
      </p:sp>
      <p:sp>
        <p:nvSpPr>
          <p:cNvPr id="31" name="直線接點 20"/>
          <p:cNvSpPr/>
          <p:nvPr/>
        </p:nvSpPr>
        <p:spPr>
          <a:xfrm rot="5400000">
            <a:off x="7470328" y="3404568"/>
            <a:ext cx="71643" cy="131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zh-TW" altLang="en-US" sz="500">
              <a:solidFill>
                <a:prstClr val="black">
                  <a:hueOff val="0"/>
                  <a:satOff val="0"/>
                  <a:lumOff val="0"/>
                  <a:alphaOff val="0"/>
                </a:prstClr>
              </a:solidFill>
            </a:endParaRPr>
          </a:p>
        </p:txBody>
      </p:sp>
      <p:sp>
        <p:nvSpPr>
          <p:cNvPr id="49" name="直線接點 16"/>
          <p:cNvSpPr/>
          <p:nvPr/>
        </p:nvSpPr>
        <p:spPr>
          <a:xfrm>
            <a:off x="3489471" y="3121371"/>
            <a:ext cx="446005" cy="43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zh-TW" altLang="en-US" sz="500">
              <a:solidFill>
                <a:prstClr val="black">
                  <a:hueOff val="0"/>
                  <a:satOff val="0"/>
                  <a:lumOff val="0"/>
                  <a:alphaOff val="0"/>
                </a:prstClr>
              </a:solidFill>
            </a:endParaRPr>
          </a:p>
        </p:txBody>
      </p:sp>
      <p:sp>
        <p:nvSpPr>
          <p:cNvPr id="25" name="頁尾版面配置區 6"/>
          <p:cNvSpPr txBox="1">
            <a:spLocks/>
          </p:cNvSpPr>
          <p:nvPr/>
        </p:nvSpPr>
        <p:spPr>
          <a:xfrm>
            <a:off x="0" y="6654280"/>
            <a:ext cx="9144000" cy="260648"/>
          </a:xfrm>
          <a:prstGeom prst="rect">
            <a:avLst/>
          </a:prstGeom>
          <a:solidFill>
            <a:srgbClr val="C0504D">
              <a:lumMod val="50000"/>
            </a:srgbClr>
          </a:solidFill>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0" cap="none" spc="0" normalizeH="0" baseline="0" noProof="0" dirty="0" smtClean="0">
                <a:ln>
                  <a:noFill/>
                </a:ln>
                <a:solidFill>
                  <a:prstClr val="white"/>
                </a:solidFill>
                <a:effectLst/>
                <a:uLnTx/>
                <a:uFillTx/>
                <a:latin typeface="Arial" pitchFamily="34" charset="0"/>
                <a:ea typeface="新細明體" panose="02020500000000000000" pitchFamily="18" charset="-120"/>
                <a:cs typeface="Arial" pitchFamily="34" charset="0"/>
              </a:rPr>
              <a:t>                                 林秀銘                                                                                                                                                            </a:t>
            </a:r>
            <a:endParaRPr kumimoji="0" lang="zh-TW" altLang="en-US" sz="1050" b="0" i="0" u="none" strike="noStrike" kern="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Tree>
    <p:extLst>
      <p:ext uri="{BB962C8B-B14F-4D97-AF65-F5344CB8AC3E}">
        <p14:creationId xmlns:p14="http://schemas.microsoft.com/office/powerpoint/2010/main" val="291476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400" b="1" dirty="0">
                <a:solidFill>
                  <a:prstClr val="black"/>
                </a:solidFill>
                <a:latin typeface="微軟正黑體" panose="020B0604030504040204" pitchFamily="34" charset="-120"/>
                <a:cs typeface="+mj-cs"/>
              </a:rPr>
              <a:t>壹、持有稅</a:t>
            </a:r>
            <a:endParaRPr lang="zh-TW" altLang="en-US" dirty="0"/>
          </a:p>
        </p:txBody>
      </p:sp>
      <p:sp>
        <p:nvSpPr>
          <p:cNvPr id="3" name="內容版面配置區 2"/>
          <p:cNvSpPr>
            <a:spLocks noGrp="1"/>
          </p:cNvSpPr>
          <p:nvPr>
            <p:ph sz="half" idx="1"/>
          </p:nvPr>
        </p:nvSpPr>
        <p:spPr/>
        <p:txBody>
          <a:bodyPr/>
          <a:lstStyle/>
          <a:p>
            <a:r>
              <a:rPr lang="zh-TW" altLang="en-US" b="1" dirty="0" smtClean="0">
                <a:solidFill>
                  <a:prstClr val="black"/>
                </a:solidFill>
                <a:latin typeface="微軟正黑體" panose="020B0604030504040204" pitchFamily="34" charset="-120"/>
                <a:ea typeface="微軟正黑體" panose="020B0604030504040204" pitchFamily="34" charset="-120"/>
              </a:rPr>
              <a:t>一</a:t>
            </a:r>
            <a:r>
              <a:rPr lang="zh-TW" altLang="en-US" b="1" dirty="0">
                <a:solidFill>
                  <a:prstClr val="black"/>
                </a:solidFill>
                <a:latin typeface="微軟正黑體" panose="020B0604030504040204" pitchFamily="34" charset="-120"/>
                <a:ea typeface="微軟正黑體" panose="020B0604030504040204" pitchFamily="34" charset="-120"/>
              </a:rPr>
              <a:t>、地價稅</a:t>
            </a:r>
            <a:r>
              <a:rPr lang="zh-TW" altLang="en-US" b="1" dirty="0" smtClean="0">
                <a:solidFill>
                  <a:prstClr val="black"/>
                </a:solidFill>
                <a:latin typeface="微軟正黑體" panose="020B0604030504040204" pitchFamily="34" charset="-120"/>
                <a:ea typeface="微軟正黑體" panose="020B0604030504040204" pitchFamily="34" charset="-120"/>
              </a:rPr>
              <a:t>：</a:t>
            </a:r>
            <a:endParaRPr lang="en-US" altLang="zh-TW" b="1" dirty="0" smtClean="0">
              <a:solidFill>
                <a:prstClr val="black"/>
              </a:solidFill>
              <a:latin typeface="微軟正黑體" panose="020B0604030504040204" pitchFamily="34" charset="-120"/>
              <a:ea typeface="微軟正黑體" panose="020B0604030504040204" pitchFamily="34" charset="-120"/>
            </a:endParaRPr>
          </a:p>
          <a:p>
            <a:pPr lvl="0"/>
            <a:r>
              <a:rPr lang="zh-TW" altLang="zh-TW" sz="2800" b="1" kern="100" dirty="0" smtClean="0">
                <a:solidFill>
                  <a:srgbClr val="0070C0"/>
                </a:solidFill>
                <a:latin typeface="Times New Roman" panose="02020603050405020304" pitchFamily="18" charset="0"/>
                <a:cs typeface="Times New Roman" panose="02020603050405020304" pitchFamily="18" charset="0"/>
              </a:rPr>
              <a:t>稅基</a:t>
            </a:r>
            <a:r>
              <a:rPr lang="zh-TW" altLang="en-US" sz="2800" b="1" kern="100" dirty="0" smtClean="0">
                <a:solidFill>
                  <a:srgbClr val="0070C0"/>
                </a:solidFill>
                <a:latin typeface="Times New Roman" panose="02020603050405020304" pitchFamily="18" charset="0"/>
                <a:cs typeface="Times New Roman" panose="02020603050405020304" pitchFamily="18" charset="0"/>
              </a:rPr>
              <a:t>：</a:t>
            </a:r>
            <a:r>
              <a:rPr lang="en-US" altLang="zh-TW" sz="2800" b="1" kern="100" dirty="0" smtClean="0">
                <a:solidFill>
                  <a:srgbClr val="0070C0"/>
                </a:solidFill>
                <a:latin typeface="Times New Roman" panose="02020603050405020304" pitchFamily="18" charset="0"/>
                <a:cs typeface="Times New Roman" panose="02020603050405020304" pitchFamily="18" charset="0"/>
              </a:rPr>
              <a:t>【</a:t>
            </a:r>
            <a:r>
              <a:rPr lang="zh-TW" altLang="en-US" sz="2800" b="1" kern="100" dirty="0" smtClean="0">
                <a:solidFill>
                  <a:srgbClr val="0070C0"/>
                </a:solidFill>
                <a:latin typeface="Times New Roman" panose="02020603050405020304" pitchFamily="18" charset="0"/>
                <a:cs typeface="Times New Roman" panose="02020603050405020304" pitchFamily="18" charset="0"/>
              </a:rPr>
              <a:t>地價總額</a:t>
            </a:r>
            <a:r>
              <a:rPr lang="en-US" altLang="zh-TW" sz="2800" b="1" kern="100" dirty="0" smtClean="0">
                <a:solidFill>
                  <a:srgbClr val="0070C0"/>
                </a:solidFill>
                <a:latin typeface="Times New Roman" panose="02020603050405020304" pitchFamily="18" charset="0"/>
                <a:cs typeface="Times New Roman" panose="02020603050405020304" pitchFamily="18" charset="0"/>
              </a:rPr>
              <a:t>】</a:t>
            </a:r>
            <a:endParaRPr lang="en-US" altLang="zh-TW" b="1" dirty="0" smtClean="0">
              <a:solidFill>
                <a:prstClr val="black"/>
              </a:solidFill>
              <a:latin typeface="微軟正黑體" panose="020B0604030504040204" pitchFamily="34" charset="-120"/>
              <a:ea typeface="微軟正黑體" panose="020B0604030504040204" pitchFamily="34" charset="-120"/>
            </a:endParaRPr>
          </a:p>
          <a:p>
            <a:r>
              <a:rPr lang="en-US" altLang="zh-TW" sz="2400" dirty="0" smtClean="0">
                <a:solidFill>
                  <a:srgbClr val="FF0000"/>
                </a:solidFill>
                <a:latin typeface="+mj-ea"/>
                <a:ea typeface="+mj-ea"/>
              </a:rPr>
              <a:t>1.</a:t>
            </a:r>
            <a:r>
              <a:rPr lang="zh-TW" altLang="zh-TW" sz="2400" dirty="0" smtClean="0">
                <a:solidFill>
                  <a:srgbClr val="FF0000"/>
                </a:solidFill>
                <a:latin typeface="+mj-ea"/>
                <a:ea typeface="+mj-ea"/>
              </a:rPr>
              <a:t>地價稅</a:t>
            </a:r>
            <a:r>
              <a:rPr lang="zh-TW" altLang="zh-TW" sz="2400" dirty="0">
                <a:solidFill>
                  <a:srgbClr val="FF0000"/>
                </a:solidFill>
                <a:latin typeface="+mj-ea"/>
                <a:ea typeface="+mj-ea"/>
              </a:rPr>
              <a:t>按</a:t>
            </a:r>
            <a:r>
              <a:rPr lang="zh-TW" altLang="zh-TW" sz="2400" b="1" dirty="0">
                <a:solidFill>
                  <a:srgbClr val="FF0000"/>
                </a:solidFill>
                <a:latin typeface="+mj-ea"/>
                <a:ea typeface="+mj-ea"/>
              </a:rPr>
              <a:t>每一土地所有權人</a:t>
            </a:r>
            <a:r>
              <a:rPr lang="zh-TW" altLang="zh-TW" sz="2400" dirty="0">
                <a:solidFill>
                  <a:srgbClr val="FF0000"/>
                </a:solidFill>
                <a:latin typeface="+mj-ea"/>
                <a:ea typeface="+mj-ea"/>
              </a:rPr>
              <a:t>在</a:t>
            </a:r>
            <a:r>
              <a:rPr lang="zh-TW" altLang="zh-TW" sz="2400" b="1" dirty="0">
                <a:solidFill>
                  <a:srgbClr val="FF0000"/>
                </a:solidFill>
                <a:latin typeface="+mj-ea"/>
                <a:ea typeface="+mj-ea"/>
              </a:rPr>
              <a:t>每一直轄市或縣（市）</a:t>
            </a:r>
            <a:r>
              <a:rPr lang="zh-TW" altLang="zh-TW" sz="2400" dirty="0">
                <a:solidFill>
                  <a:srgbClr val="FF0000"/>
                </a:solidFill>
                <a:latin typeface="+mj-ea"/>
                <a:ea typeface="+mj-ea"/>
              </a:rPr>
              <a:t>轄區內之</a:t>
            </a:r>
            <a:r>
              <a:rPr lang="zh-TW" altLang="zh-TW" sz="2400" b="1" dirty="0">
                <a:solidFill>
                  <a:srgbClr val="FF0000"/>
                </a:solidFill>
                <a:latin typeface="+mj-ea"/>
                <a:ea typeface="+mj-ea"/>
              </a:rPr>
              <a:t>地價總額</a:t>
            </a:r>
            <a:r>
              <a:rPr lang="zh-TW" altLang="zh-TW" sz="2400" dirty="0">
                <a:solidFill>
                  <a:srgbClr val="FF0000"/>
                </a:solidFill>
                <a:latin typeface="+mj-ea"/>
                <a:ea typeface="+mj-ea"/>
              </a:rPr>
              <a:t>計徵之。</a:t>
            </a:r>
          </a:p>
          <a:p>
            <a:r>
              <a:rPr lang="en-US" altLang="zh-TW" sz="2400" kern="100" dirty="0" smtClean="0">
                <a:solidFill>
                  <a:srgbClr val="FF0000"/>
                </a:solidFill>
                <a:latin typeface="+mj-ea"/>
                <a:ea typeface="+mj-ea"/>
              </a:rPr>
              <a:t>2.</a:t>
            </a:r>
            <a:r>
              <a:rPr lang="zh-TW" altLang="zh-TW" sz="2400" b="1" kern="100" dirty="0" smtClean="0">
                <a:solidFill>
                  <a:srgbClr val="FF0000"/>
                </a:solidFill>
                <a:latin typeface="+mj-ea"/>
                <a:ea typeface="+mj-ea"/>
                <a:cs typeface="Times New Roman" panose="02020603050405020304" pitchFamily="18" charset="0"/>
              </a:rPr>
              <a:t>地價總額</a:t>
            </a:r>
            <a:r>
              <a:rPr lang="zh-TW" altLang="en-US" sz="2400" kern="100" dirty="0">
                <a:solidFill>
                  <a:srgbClr val="FF0000"/>
                </a:solidFill>
                <a:latin typeface="+mj-ea"/>
                <a:ea typeface="+mj-ea"/>
                <a:cs typeface="Times New Roman" panose="02020603050405020304" pitchFamily="18" charset="0"/>
              </a:rPr>
              <a:t>：</a:t>
            </a:r>
            <a:r>
              <a:rPr lang="zh-TW" altLang="zh-TW" sz="2400" kern="100" dirty="0" smtClean="0">
                <a:solidFill>
                  <a:srgbClr val="FF0000"/>
                </a:solidFill>
                <a:latin typeface="+mj-ea"/>
                <a:ea typeface="+mj-ea"/>
                <a:cs typeface="Times New Roman" panose="02020603050405020304" pitchFamily="18" charset="0"/>
              </a:rPr>
              <a:t>指</a:t>
            </a:r>
            <a:r>
              <a:rPr lang="zh-TW" altLang="zh-TW" sz="2400" kern="100" dirty="0">
                <a:solidFill>
                  <a:srgbClr val="FF0000"/>
                </a:solidFill>
                <a:latin typeface="+mj-ea"/>
                <a:ea typeface="+mj-ea"/>
                <a:cs typeface="Times New Roman" panose="02020603050405020304" pitchFamily="18" charset="0"/>
              </a:rPr>
              <a:t>每一土地所有權人依法定程序辦理規定地價或重新規定地價，經核列歸戶冊之地價總額。</a:t>
            </a:r>
            <a:endParaRPr lang="zh-TW" altLang="en-US" sz="2400" dirty="0">
              <a:solidFill>
                <a:srgbClr val="FF0000"/>
              </a:solidFill>
              <a:latin typeface="+mj-ea"/>
              <a:ea typeface="+mj-ea"/>
            </a:endParaRPr>
          </a:p>
        </p:txBody>
      </p:sp>
      <p:sp>
        <p:nvSpPr>
          <p:cNvPr id="5" name="頁尾版面配置區 6"/>
          <p:cNvSpPr txBox="1">
            <a:spLocks/>
          </p:cNvSpPr>
          <p:nvPr/>
        </p:nvSpPr>
        <p:spPr>
          <a:xfrm>
            <a:off x="-76200" y="6427922"/>
            <a:ext cx="9144000" cy="260648"/>
          </a:xfrm>
          <a:prstGeom prst="rect">
            <a:avLst/>
          </a:prstGeom>
          <a:solidFill>
            <a:srgbClr val="C0504D">
              <a:lumMod val="50000"/>
            </a:srgbClr>
          </a:solidFill>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0" cap="none" spc="0" normalizeH="0" baseline="0" noProof="0" dirty="0" smtClean="0">
                <a:ln>
                  <a:noFill/>
                </a:ln>
                <a:solidFill>
                  <a:prstClr val="white"/>
                </a:solidFill>
                <a:effectLst/>
                <a:uLnTx/>
                <a:uFillTx/>
                <a:latin typeface="Arial" pitchFamily="34" charset="0"/>
                <a:cs typeface="Arial" pitchFamily="34" charset="0"/>
              </a:rPr>
              <a:t>                                 林秀銘                                                                                                                                                            </a:t>
            </a:r>
            <a:endParaRPr kumimoji="0" lang="zh-TW" altLang="en-US" sz="105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pic>
        <p:nvPicPr>
          <p:cNvPr id="1026" name="Picture 2" descr="http://house.landagent.com.tw/images/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87775"/>
            <a:ext cx="4244280" cy="3867150"/>
          </a:xfrm>
          <a:prstGeom prst="rect">
            <a:avLst/>
          </a:prstGeom>
          <a:noFill/>
          <a:extLst>
            <a:ext uri="{909E8E84-426E-40DD-AFC4-6F175D3DCCD1}">
              <a14:hiddenFill xmlns:a14="http://schemas.microsoft.com/office/drawing/2010/main">
                <a:solidFill>
                  <a:srgbClr val="FFFFFF"/>
                </a:solidFill>
              </a14:hiddenFill>
            </a:ext>
          </a:extLst>
        </p:spPr>
      </p:pic>
      <p:sp>
        <p:nvSpPr>
          <p:cNvPr id="7" name="內容版面配置區 6"/>
          <p:cNvSpPr>
            <a:spLocks noGrp="1"/>
          </p:cNvSpPr>
          <p:nvPr>
            <p:ph sz="half" idx="2"/>
          </p:nvPr>
        </p:nvSpPr>
        <p:spPr>
          <a:xfrm>
            <a:off x="4640397" y="1700808"/>
            <a:ext cx="4038600" cy="4434840"/>
          </a:xfrm>
        </p:spPr>
        <p:txBody>
          <a:bodyPr/>
          <a:lstStyle/>
          <a:p>
            <a:pPr marL="0" lvl="0" indent="0" fontAlgn="auto">
              <a:spcAft>
                <a:spcPts val="0"/>
              </a:spcAft>
              <a:buClrTx/>
              <a:buSzTx/>
              <a:buNone/>
            </a:pPr>
            <a:r>
              <a:rPr lang="zh-TW" altLang="en-US" sz="2400" dirty="0">
                <a:solidFill>
                  <a:prstClr val="black"/>
                </a:solidFill>
                <a:latin typeface="微軟正黑體" panose="020B0604030504040204" pitchFamily="34" charset="-120"/>
                <a:ea typeface="微軟正黑體" panose="020B0604030504040204" pitchFamily="34" charset="-120"/>
              </a:rPr>
              <a:t> ◎</a:t>
            </a:r>
            <a:r>
              <a:rPr lang="zh-TW" altLang="en-US" sz="2400" b="1" dirty="0">
                <a:solidFill>
                  <a:prstClr val="black"/>
                </a:solidFill>
                <a:latin typeface="微軟正黑體" panose="020B0604030504040204" pitchFamily="34" charset="-120"/>
                <a:ea typeface="微軟正黑體" panose="020B0604030504040204" pitchFamily="34" charset="-120"/>
              </a:rPr>
              <a:t>一般土地採累進稅率</a:t>
            </a:r>
            <a:r>
              <a:rPr lang="zh-TW" altLang="en-US" sz="2400" b="1" dirty="0" smtClean="0">
                <a:solidFill>
                  <a:prstClr val="black"/>
                </a:solidFill>
                <a:latin typeface="微軟正黑體" panose="020B0604030504040204" pitchFamily="34" charset="-120"/>
                <a:ea typeface="微軟正黑體" panose="020B0604030504040204" pitchFamily="34" charset="-120"/>
              </a:rPr>
              <a:t>：</a:t>
            </a:r>
            <a:endParaRPr lang="en-US" altLang="zh-TW" sz="2400" b="1" dirty="0" smtClean="0">
              <a:solidFill>
                <a:prstClr val="black"/>
              </a:solidFill>
              <a:latin typeface="微軟正黑體" panose="020B0604030504040204" pitchFamily="34" charset="-120"/>
              <a:ea typeface="微軟正黑體" panose="020B0604030504040204" pitchFamily="34" charset="-120"/>
            </a:endParaRPr>
          </a:p>
          <a:p>
            <a:pPr marL="0" lvl="0" indent="0" fontAlgn="auto">
              <a:spcAft>
                <a:spcPts val="0"/>
              </a:spcAft>
              <a:buClrTx/>
              <a:buSzTx/>
              <a:buNone/>
            </a:pPr>
            <a:r>
              <a:rPr lang="en-US" altLang="zh-TW" sz="2000" b="1" dirty="0" smtClean="0">
                <a:solidFill>
                  <a:srgbClr val="FF0000"/>
                </a:solidFill>
                <a:latin typeface="微軟正黑體" panose="020B0604030504040204" pitchFamily="34" charset="-120"/>
                <a:ea typeface="微軟正黑體" panose="020B0604030504040204" pitchFamily="34" charset="-120"/>
              </a:rPr>
              <a:t>10</a:t>
            </a:r>
            <a:r>
              <a:rPr lang="zh-TW" altLang="en-US" sz="2000" b="1" dirty="0" smtClean="0">
                <a:solidFill>
                  <a:srgbClr val="FF0000"/>
                </a:solidFill>
                <a:latin typeface="微軟正黑體" panose="020B0604030504040204" pitchFamily="34" charset="-120"/>
                <a:ea typeface="微軟正黑體" panose="020B0604030504040204" pitchFamily="34" charset="-120"/>
              </a:rPr>
              <a:t> </a:t>
            </a:r>
            <a:r>
              <a:rPr lang="en-US" altLang="zh-TW" sz="2000" b="1" dirty="0">
                <a:solidFill>
                  <a:srgbClr val="FF0000"/>
                </a:solidFill>
                <a:latin typeface="微軟正黑體" panose="020B0604030504040204" pitchFamily="34" charset="-120"/>
                <a:ea typeface="微軟正黑體" panose="020B0604030504040204" pitchFamily="34" charset="-120"/>
                <a:cs typeface="Lucida Sans Unicode"/>
              </a:rPr>
              <a:t>‰</a:t>
            </a:r>
            <a:r>
              <a:rPr lang="zh-TW" altLang="en-US" sz="2000" b="1" dirty="0">
                <a:solidFill>
                  <a:srgbClr val="FF0000"/>
                </a:solidFill>
                <a:latin typeface="微軟正黑體" panose="020B0604030504040204" pitchFamily="34" charset="-120"/>
                <a:ea typeface="微軟正黑體" panose="020B0604030504040204" pitchFamily="34" charset="-120"/>
                <a:cs typeface="Lucida Sans Unicode"/>
              </a:rPr>
              <a:t>至 </a:t>
            </a:r>
            <a:r>
              <a:rPr lang="en-US" altLang="zh-TW" sz="2000" b="1" dirty="0">
                <a:solidFill>
                  <a:srgbClr val="FF0000"/>
                </a:solidFill>
                <a:latin typeface="微軟正黑體" panose="020B0604030504040204" pitchFamily="34" charset="-120"/>
                <a:ea typeface="微軟正黑體" panose="020B0604030504040204" pitchFamily="34" charset="-120"/>
                <a:cs typeface="Lucida Sans Unicode"/>
              </a:rPr>
              <a:t>5</a:t>
            </a:r>
            <a:r>
              <a:rPr lang="en-US" altLang="zh-TW" sz="2000" b="1" dirty="0">
                <a:solidFill>
                  <a:srgbClr val="FF0000"/>
                </a:solidFill>
                <a:latin typeface="微軟正黑體" panose="020B0604030504040204" pitchFamily="34" charset="-120"/>
                <a:ea typeface="微軟正黑體" panose="020B0604030504040204" pitchFamily="34" charset="-120"/>
              </a:rPr>
              <a:t>5</a:t>
            </a:r>
            <a:r>
              <a:rPr lang="zh-TW" altLang="en-US" sz="2000" b="1" dirty="0">
                <a:solidFill>
                  <a:srgbClr val="FF0000"/>
                </a:solidFill>
                <a:latin typeface="微軟正黑體" panose="020B0604030504040204" pitchFamily="34" charset="-120"/>
                <a:ea typeface="微軟正黑體" panose="020B0604030504040204" pitchFamily="34" charset="-120"/>
              </a:rPr>
              <a:t> </a:t>
            </a:r>
            <a:r>
              <a:rPr lang="en-US" altLang="zh-TW" sz="2000" b="1" dirty="0">
                <a:solidFill>
                  <a:srgbClr val="FF0000"/>
                </a:solidFill>
                <a:latin typeface="微軟正黑體" panose="020B0604030504040204" pitchFamily="34" charset="-120"/>
                <a:ea typeface="微軟正黑體" panose="020B0604030504040204" pitchFamily="34" charset="-120"/>
                <a:cs typeface="Lucida Sans Unicode"/>
              </a:rPr>
              <a:t>‰</a:t>
            </a:r>
            <a:endParaRPr lang="en-US" altLang="zh-TW" sz="2000" dirty="0">
              <a:solidFill>
                <a:prstClr val="black"/>
              </a:solidFill>
              <a:latin typeface="微軟正黑體" panose="020B0604030504040204" pitchFamily="34" charset="-120"/>
              <a:ea typeface="微軟正黑體" panose="020B0604030504040204" pitchFamily="34" charset="-120"/>
            </a:endParaRPr>
          </a:p>
          <a:p>
            <a:pPr marL="0" indent="0">
              <a:buNone/>
            </a:pPr>
            <a:endParaRPr lang="zh-TW" altLang="en-US" dirty="0"/>
          </a:p>
        </p:txBody>
      </p:sp>
    </p:spTree>
    <p:extLst>
      <p:ext uri="{BB962C8B-B14F-4D97-AF65-F5344CB8AC3E}">
        <p14:creationId xmlns:p14="http://schemas.microsoft.com/office/powerpoint/2010/main" val="14412878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876" y="202951"/>
            <a:ext cx="8567612" cy="2123658"/>
          </a:xfrm>
          <a:prstGeom prst="rect">
            <a:avLst/>
          </a:prstGeom>
        </p:spPr>
        <p:txBody>
          <a:bodyPr wrap="square">
            <a:spAutoFit/>
          </a:bodyPr>
          <a:lstStyle/>
          <a:p>
            <a:pPr fontAlgn="base">
              <a:spcBef>
                <a:spcPct val="0"/>
              </a:spcBef>
              <a:spcAft>
                <a:spcPct val="0"/>
              </a:spcAft>
            </a:pPr>
            <a:r>
              <a:rPr kumimoji="1" lang="en-US" altLang="zh-TW" b="1" dirty="0">
                <a:solidFill>
                  <a:srgbClr val="1D2129"/>
                </a:solidFill>
                <a:latin typeface="標楷體" panose="03000509000000000000" pitchFamily="65" charset="-120"/>
                <a:ea typeface="標楷體" panose="03000509000000000000" pitchFamily="65" charset="-120"/>
                <a:cs typeface="新細明體" pitchFamily="18" charset="-120"/>
              </a:rPr>
              <a:t>(</a:t>
            </a:r>
            <a:r>
              <a:rPr kumimoji="1" lang="zh-TW" altLang="en-US" b="1" dirty="0">
                <a:solidFill>
                  <a:srgbClr val="1D2129"/>
                </a:solidFill>
                <a:latin typeface="標楷體" panose="03000509000000000000" pitchFamily="65" charset="-120"/>
                <a:ea typeface="標楷體" panose="03000509000000000000" pitchFamily="65" charset="-120"/>
                <a:cs typeface="新細明體" pitchFamily="18" charset="-120"/>
              </a:rPr>
              <a:t>二</a:t>
            </a:r>
            <a:r>
              <a:rPr kumimoji="1" lang="en-US" altLang="zh-TW" b="1" dirty="0">
                <a:solidFill>
                  <a:srgbClr val="1D2129"/>
                </a:solidFill>
                <a:latin typeface="標楷體" panose="03000509000000000000" pitchFamily="65" charset="-120"/>
                <a:ea typeface="標楷體" panose="03000509000000000000" pitchFamily="65" charset="-120"/>
                <a:cs typeface="新細明體" pitchFamily="18" charset="-120"/>
              </a:rPr>
              <a:t>)</a:t>
            </a:r>
            <a:r>
              <a:rPr kumimoji="1" lang="zh-TW" altLang="zh-TW" b="1" dirty="0" smtClean="0">
                <a:solidFill>
                  <a:srgbClr val="1D2129"/>
                </a:solidFill>
                <a:latin typeface="標楷體" panose="03000509000000000000" pitchFamily="65" charset="-120"/>
                <a:ea typeface="標楷體" panose="03000509000000000000" pitchFamily="65" charset="-120"/>
                <a:cs typeface="新細明體" pitchFamily="18" charset="-120"/>
              </a:rPr>
              <a:t>申報</a:t>
            </a:r>
            <a:r>
              <a:rPr kumimoji="1" lang="zh-TW" altLang="en-US" b="1" dirty="0" smtClean="0">
                <a:solidFill>
                  <a:srgbClr val="1D2129"/>
                </a:solidFill>
                <a:latin typeface="標楷體" panose="03000509000000000000" pitchFamily="65" charset="-120"/>
                <a:ea typeface="標楷體" panose="03000509000000000000" pitchFamily="65" charset="-120"/>
                <a:cs typeface="新細明體" pitchFamily="18" charset="-120"/>
              </a:rPr>
              <a:t>贈與</a:t>
            </a:r>
            <a:r>
              <a:rPr kumimoji="1" lang="zh-TW" altLang="zh-TW" b="1" dirty="0" smtClean="0">
                <a:solidFill>
                  <a:srgbClr val="1D2129"/>
                </a:solidFill>
                <a:latin typeface="標楷體" panose="03000509000000000000" pitchFamily="65" charset="-120"/>
                <a:ea typeface="標楷體" panose="03000509000000000000" pitchFamily="65" charset="-120"/>
                <a:cs typeface="新細明體" pitchFamily="18" charset="-120"/>
              </a:rPr>
              <a:t>稅（</a:t>
            </a:r>
            <a:r>
              <a:rPr kumimoji="1" lang="zh-TW" altLang="en-US" b="1" dirty="0" smtClean="0">
                <a:solidFill>
                  <a:srgbClr val="1D2129"/>
                </a:solidFill>
                <a:latin typeface="標楷體" panose="03000509000000000000" pitchFamily="65" charset="-120"/>
                <a:ea typeface="標楷體" panose="03000509000000000000" pitchFamily="65" charset="-120"/>
                <a:cs typeface="新細明體" pitchFamily="18" charset="-120"/>
              </a:rPr>
              <a:t>贈與行為發生後</a:t>
            </a:r>
            <a:r>
              <a:rPr kumimoji="1" lang="en-US" altLang="zh-TW" b="1" dirty="0" smtClean="0">
                <a:solidFill>
                  <a:srgbClr val="1D2129"/>
                </a:solidFill>
                <a:latin typeface="標楷體" panose="03000509000000000000" pitchFamily="65" charset="-120"/>
                <a:ea typeface="標楷體" panose="03000509000000000000" pitchFamily="65" charset="-120"/>
                <a:cs typeface="新細明體" pitchFamily="18" charset="-120"/>
              </a:rPr>
              <a:t>30</a:t>
            </a:r>
            <a:r>
              <a:rPr kumimoji="1" lang="zh-TW" altLang="en-US" b="1" dirty="0" smtClean="0">
                <a:solidFill>
                  <a:srgbClr val="1D2129"/>
                </a:solidFill>
                <a:latin typeface="標楷體" panose="03000509000000000000" pitchFamily="65" charset="-120"/>
                <a:ea typeface="標楷體" panose="03000509000000000000" pitchFamily="65" charset="-120"/>
                <a:cs typeface="新細明體" pitchFamily="18" charset="-120"/>
              </a:rPr>
              <a:t>日內</a:t>
            </a:r>
            <a:r>
              <a:rPr kumimoji="1" lang="zh-TW" altLang="zh-TW" b="1" dirty="0" smtClean="0">
                <a:solidFill>
                  <a:srgbClr val="1D2129"/>
                </a:solidFill>
                <a:latin typeface="標楷體" panose="03000509000000000000" pitchFamily="65" charset="-120"/>
                <a:ea typeface="標楷體" panose="03000509000000000000" pitchFamily="65" charset="-120"/>
                <a:cs typeface="新細明體" pitchFamily="18" charset="-120"/>
              </a:rPr>
              <a:t>）</a:t>
            </a:r>
            <a:r>
              <a:rPr kumimoji="1" lang="zh-TW" altLang="zh-TW"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dirty="0">
                <a:solidFill>
                  <a:prstClr val="black"/>
                </a:solidFill>
                <a:latin typeface="標楷體" panose="03000509000000000000" pitchFamily="65" charset="-120"/>
                <a:ea typeface="標楷體" panose="03000509000000000000" pitchFamily="65" charset="-120"/>
                <a:cs typeface="新細明體" pitchFamily="18" charset="-120"/>
              </a:rPr>
              <a:t>   </a:t>
            </a:r>
            <a:r>
              <a:rPr kumimoji="1" lang="en-US" altLang="zh-TW" sz="1600" dirty="0">
                <a:solidFill>
                  <a:prstClr val="black"/>
                </a:solidFill>
                <a:latin typeface="標楷體" panose="03000509000000000000" pitchFamily="65" charset="-120"/>
                <a:ea typeface="標楷體" panose="03000509000000000000" pitchFamily="65" charset="-120"/>
                <a:cs typeface="新細明體" pitchFamily="18" charset="-120"/>
              </a:rPr>
              <a:t>1.</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申報</a:t>
            </a:r>
            <a:r>
              <a:rPr kumimoji="1" lang="zh-TW" altLang="en-US" sz="1600" dirty="0">
                <a:solidFill>
                  <a:srgbClr val="1D2129"/>
                </a:solidFill>
                <a:latin typeface="標楷體" panose="03000509000000000000" pitchFamily="65" charset="-120"/>
                <a:ea typeface="標楷體" panose="03000509000000000000" pitchFamily="65" charset="-120"/>
                <a:cs typeface="新細明體" pitchFamily="18" charset="-120"/>
              </a:rPr>
              <a:t>贈與</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稅</a:t>
            </a:r>
            <a:r>
              <a:rPr kumimoji="1" lang="zh-TW" altLang="zh-TW" sz="1600" b="1"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sz="1600" b="1"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sz="1600" dirty="0">
                <a:solidFill>
                  <a:prstClr val="black"/>
                </a:solidFill>
                <a:latin typeface="標楷體" panose="03000509000000000000" pitchFamily="65" charset="-120"/>
                <a:ea typeface="標楷體" panose="03000509000000000000" pitchFamily="65" charset="-120"/>
                <a:cs typeface="新細明體" pitchFamily="18" charset="-120"/>
              </a:rPr>
              <a:t>     </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在</a:t>
            </a:r>
            <a:r>
              <a:rPr kumimoji="1" lang="zh-TW" altLang="en-US" sz="1600" dirty="0" smtClean="0">
                <a:solidFill>
                  <a:srgbClr val="1D2129"/>
                </a:solidFill>
                <a:latin typeface="標楷體" panose="03000509000000000000" pitchFamily="65" charset="-120"/>
                <a:ea typeface="標楷體" panose="03000509000000000000" pitchFamily="65" charset="-120"/>
                <a:cs typeface="新細明體" pitchFamily="18" charset="-120"/>
              </a:rPr>
              <a:t>贈與移轉</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登記</a:t>
            </a:r>
            <a:r>
              <a:rPr kumimoji="1" lang="zh-TW" altLang="zh-TW" sz="1600" dirty="0">
                <a:solidFill>
                  <a:srgbClr val="1D2129"/>
                </a:solidFill>
                <a:latin typeface="標楷體" panose="03000509000000000000" pitchFamily="65" charset="-120"/>
                <a:ea typeface="標楷體" panose="03000509000000000000" pitchFamily="65" charset="-120"/>
                <a:cs typeface="新細明體" pitchFamily="18" charset="-120"/>
              </a:rPr>
              <a:t>之前</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a:t>
            </a:r>
            <a:r>
              <a:rPr kumimoji="1" lang="zh-TW" altLang="en-US" sz="1600" dirty="0">
                <a:solidFill>
                  <a:srgbClr val="1D2129"/>
                </a:solidFill>
                <a:latin typeface="標楷體" panose="03000509000000000000" pitchFamily="65" charset="-120"/>
                <a:ea typeface="標楷體" panose="03000509000000000000" pitchFamily="65" charset="-120"/>
                <a:cs typeface="新細明體" pitchFamily="18" charset="-120"/>
              </a:rPr>
              <a:t>贈與</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人</a:t>
            </a:r>
            <a:r>
              <a:rPr kumimoji="1" lang="zh-TW" altLang="zh-TW" sz="1600" dirty="0">
                <a:solidFill>
                  <a:srgbClr val="1D2129"/>
                </a:solidFill>
                <a:latin typeface="標楷體" panose="03000509000000000000" pitchFamily="65" charset="-120"/>
                <a:ea typeface="標楷體" panose="03000509000000000000" pitchFamily="65" charset="-120"/>
                <a:cs typeface="新細明體" pitchFamily="18" charset="-120"/>
              </a:rPr>
              <a:t>應先向國稅局</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申報</a:t>
            </a:r>
            <a:r>
              <a:rPr kumimoji="1" lang="zh-TW" altLang="en-US" sz="1600" dirty="0" smtClean="0">
                <a:solidFill>
                  <a:srgbClr val="1D2129"/>
                </a:solidFill>
                <a:latin typeface="標楷體" panose="03000509000000000000" pitchFamily="65" charset="-120"/>
                <a:ea typeface="標楷體" panose="03000509000000000000" pitchFamily="65" charset="-120"/>
                <a:cs typeface="新細明體" pitchFamily="18" charset="-120"/>
              </a:rPr>
              <a:t>贈與</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稅，</a:t>
            </a:r>
            <a:r>
              <a:rPr kumimoji="1" lang="zh-TW" altLang="en-US" sz="1600" dirty="0" smtClean="0">
                <a:solidFill>
                  <a:srgbClr val="1D2129"/>
                </a:solidFill>
                <a:latin typeface="標楷體" panose="03000509000000000000" pitchFamily="65" charset="-120"/>
                <a:ea typeface="標楷體" panose="03000509000000000000" pitchFamily="65" charset="-120"/>
                <a:cs typeface="新細明體" pitchFamily="18" charset="-120"/>
              </a:rPr>
              <a:t>如有贈與稅</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必須</a:t>
            </a:r>
            <a:r>
              <a:rPr kumimoji="1" lang="zh-TW" altLang="zh-TW" sz="1600" dirty="0">
                <a:solidFill>
                  <a:srgbClr val="1D2129"/>
                </a:solidFill>
                <a:latin typeface="標楷體" panose="03000509000000000000" pitchFamily="65" charset="-120"/>
                <a:ea typeface="標楷體" panose="03000509000000000000" pitchFamily="65" charset="-120"/>
                <a:cs typeface="新細明體" pitchFamily="18" charset="-120"/>
              </a:rPr>
              <a:t>先</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繳納稅</a:t>
            </a:r>
            <a:r>
              <a:rPr kumimoji="1" lang="zh-TW" altLang="en-US" sz="1600" dirty="0" smtClean="0">
                <a:solidFill>
                  <a:srgbClr val="1D2129"/>
                </a:solidFill>
                <a:latin typeface="標楷體" panose="03000509000000000000" pitchFamily="65" charset="-120"/>
                <a:ea typeface="標楷體" panose="03000509000000000000" pitchFamily="65" charset="-120"/>
                <a:cs typeface="新細明體" pitchFamily="18" charset="-120"/>
              </a:rPr>
              <a:t>額</a:t>
            </a:r>
            <a:endParaRPr kumimoji="1" lang="en-US"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endParaRPr>
          </a:p>
          <a:p>
            <a:pPr fontAlgn="base">
              <a:spcBef>
                <a:spcPct val="0"/>
              </a:spcBef>
              <a:spcAft>
                <a:spcPct val="0"/>
              </a:spcAft>
            </a:pPr>
            <a:r>
              <a:rPr kumimoji="1" lang="zh-TW" altLang="en-US" sz="1600" dirty="0" smtClean="0">
                <a:solidFill>
                  <a:srgbClr val="1D2129"/>
                </a:solidFill>
                <a:latin typeface="標楷體" panose="03000509000000000000" pitchFamily="65" charset="-120"/>
                <a:ea typeface="標楷體" panose="03000509000000000000" pitchFamily="65" charset="-120"/>
                <a:cs typeface="新細明體" pitchFamily="18" charset="-120"/>
              </a:rPr>
              <a:t>     </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a:t>
            </a:r>
            <a:r>
              <a:rPr kumimoji="1" lang="zh-TW" altLang="zh-TW" sz="1600" dirty="0">
                <a:solidFill>
                  <a:srgbClr val="1D2129"/>
                </a:solidFill>
                <a:latin typeface="標楷體" panose="03000509000000000000" pitchFamily="65" charset="-120"/>
                <a:ea typeface="標楷體" panose="03000509000000000000" pitchFamily="65" charset="-120"/>
                <a:cs typeface="新細明體" pitchFamily="18" charset="-120"/>
              </a:rPr>
              <a:t>否則地政機關不得逕為辦理</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移轉</a:t>
            </a:r>
            <a:r>
              <a:rPr kumimoji="1" lang="zh-TW" altLang="zh-TW" sz="1600" dirty="0">
                <a:solidFill>
                  <a:srgbClr val="1D2129"/>
                </a:solidFill>
                <a:latin typeface="標楷體" panose="03000509000000000000" pitchFamily="65" charset="-120"/>
                <a:ea typeface="標楷體" panose="03000509000000000000" pitchFamily="65" charset="-120"/>
                <a:cs typeface="新細明體" pitchFamily="18" charset="-120"/>
              </a:rPr>
              <a:t>登記。 </a:t>
            </a:r>
            <a:r>
              <a:rPr kumimoji="1" lang="zh-TW" altLang="zh-TW" sz="1600"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sz="1600"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sz="1600" dirty="0">
                <a:solidFill>
                  <a:prstClr val="black"/>
                </a:solidFill>
                <a:latin typeface="標楷體" panose="03000509000000000000" pitchFamily="65" charset="-120"/>
                <a:ea typeface="標楷體" panose="03000509000000000000" pitchFamily="65" charset="-120"/>
                <a:cs typeface="新細明體" pitchFamily="18" charset="-120"/>
              </a:rPr>
              <a:t>   </a:t>
            </a:r>
            <a:r>
              <a:rPr kumimoji="1" lang="zh-TW" altLang="en-US" sz="1600" dirty="0" smtClean="0">
                <a:solidFill>
                  <a:prstClr val="black"/>
                </a:solidFill>
                <a:latin typeface="標楷體" panose="03000509000000000000" pitchFamily="65" charset="-120"/>
                <a:ea typeface="標楷體" panose="03000509000000000000" pitchFamily="65" charset="-120"/>
                <a:cs typeface="新細明體" pitchFamily="18" charset="-120"/>
              </a:rPr>
              <a:t> </a:t>
            </a:r>
            <a:r>
              <a:rPr kumimoji="1" lang="en-US"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a:t>
            </a:r>
            <a:r>
              <a:rPr kumimoji="1" lang="en-US" altLang="zh-TW" sz="1600" dirty="0">
                <a:solidFill>
                  <a:srgbClr val="1D2129"/>
                </a:solidFill>
                <a:latin typeface="標楷體" panose="03000509000000000000" pitchFamily="65" charset="-120"/>
                <a:ea typeface="標楷體" panose="03000509000000000000" pitchFamily="65" charset="-120"/>
                <a:cs typeface="新細明體" pitchFamily="18" charset="-120"/>
              </a:rPr>
              <a:t>1</a:t>
            </a:r>
            <a:r>
              <a:rPr kumimoji="1" lang="en-US"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填</a:t>
            </a:r>
            <a:r>
              <a:rPr kumimoji="1" lang="zh-TW" altLang="zh-TW" sz="1600" dirty="0">
                <a:solidFill>
                  <a:srgbClr val="1D2129"/>
                </a:solidFill>
                <a:latin typeface="標楷體" panose="03000509000000000000" pitchFamily="65" charset="-120"/>
                <a:ea typeface="標楷體" panose="03000509000000000000" pitchFamily="65" charset="-120"/>
                <a:cs typeface="新細明體" pitchFamily="18" charset="-120"/>
              </a:rPr>
              <a:t>具申報</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書</a:t>
            </a:r>
            <a:endParaRPr kumimoji="1" lang="en-US"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endParaRPr>
          </a:p>
          <a:p>
            <a:pPr fontAlgn="base">
              <a:spcBef>
                <a:spcPct val="0"/>
              </a:spcBef>
              <a:spcAft>
                <a:spcPct val="0"/>
              </a:spcAft>
            </a:pPr>
            <a:r>
              <a:rPr lang="zh-TW" altLang="en-US" sz="1600" dirty="0" smtClean="0">
                <a:solidFill>
                  <a:prstClr val="black"/>
                </a:solidFill>
                <a:latin typeface="標楷體" panose="03000509000000000000" pitchFamily="65" charset="-120"/>
                <a:ea typeface="標楷體" panose="03000509000000000000" pitchFamily="65" charset="-120"/>
              </a:rPr>
              <a:t>      </a:t>
            </a:r>
            <a:r>
              <a:rPr lang="zh-TW" altLang="zh-TW" sz="1600" dirty="0" smtClean="0">
                <a:solidFill>
                  <a:prstClr val="black"/>
                </a:solidFill>
                <a:latin typeface="標楷體" panose="03000509000000000000" pitchFamily="65" charset="-120"/>
                <a:ea typeface="標楷體" panose="03000509000000000000" pitchFamily="65" charset="-120"/>
              </a:rPr>
              <a:t>①</a:t>
            </a:r>
            <a:r>
              <a:rPr lang="zh-TW" altLang="en-US" sz="1600" dirty="0">
                <a:solidFill>
                  <a:prstClr val="black"/>
                </a:solidFill>
                <a:latin typeface="標楷體" panose="03000509000000000000" pitchFamily="65" charset="-120"/>
                <a:ea typeface="標楷體" panose="03000509000000000000" pitchFamily="65" charset="-120"/>
              </a:rPr>
              <a:t>基本資料</a:t>
            </a:r>
            <a:r>
              <a:rPr lang="en-US" altLang="zh-TW" sz="1600" dirty="0" smtClean="0">
                <a:solidFill>
                  <a:prstClr val="black"/>
                </a:solidFill>
                <a:latin typeface="標楷體" panose="03000509000000000000" pitchFamily="65" charset="-120"/>
                <a:ea typeface="標楷體" panose="03000509000000000000" pitchFamily="65" charset="-120"/>
              </a:rPr>
              <a:t>:</a:t>
            </a:r>
            <a:r>
              <a:rPr lang="zh-TW" altLang="en-US" sz="1600" dirty="0" smtClean="0">
                <a:solidFill>
                  <a:prstClr val="black"/>
                </a:solidFill>
                <a:latin typeface="標楷體" panose="03000509000000000000" pitchFamily="65" charset="-120"/>
                <a:ea typeface="標楷體" panose="03000509000000000000" pitchFamily="65" charset="-120"/>
              </a:rPr>
              <a:t>贈與</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人與</a:t>
            </a:r>
            <a:r>
              <a:rPr kumimoji="1" lang="zh-TW" altLang="en-US" sz="1600" dirty="0" smtClean="0">
                <a:solidFill>
                  <a:srgbClr val="1D2129"/>
                </a:solidFill>
                <a:latin typeface="標楷體" panose="03000509000000000000" pitchFamily="65" charset="-120"/>
                <a:ea typeface="標楷體" panose="03000509000000000000" pitchFamily="65" charset="-120"/>
                <a:cs typeface="新細明體" pitchFamily="18" charset="-120"/>
              </a:rPr>
              <a:t>受贈</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人</a:t>
            </a:r>
            <a:r>
              <a:rPr kumimoji="1" lang="zh-TW" altLang="zh-TW" sz="1600" dirty="0">
                <a:solidFill>
                  <a:srgbClr val="1D2129"/>
                </a:solidFill>
                <a:latin typeface="標楷體" panose="03000509000000000000" pitchFamily="65" charset="-120"/>
                <a:ea typeface="標楷體" panose="03000509000000000000" pitchFamily="65" charset="-120"/>
                <a:cs typeface="新細明體" pitchFamily="18" charset="-120"/>
              </a:rPr>
              <a:t>資料</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a:t>
            </a:r>
            <a:endParaRPr kumimoji="1" lang="en-US"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endParaRPr>
          </a:p>
          <a:p>
            <a:pPr fontAlgn="base">
              <a:spcBef>
                <a:spcPct val="0"/>
              </a:spcBef>
              <a:spcAft>
                <a:spcPct val="0"/>
              </a:spcAft>
            </a:pPr>
            <a:r>
              <a:rPr lang="zh-TW" altLang="en-US" sz="1600" dirty="0">
                <a:solidFill>
                  <a:prstClr val="black"/>
                </a:solidFill>
                <a:latin typeface="標楷體" panose="03000509000000000000" pitchFamily="65" charset="-120"/>
                <a:ea typeface="標楷體" panose="03000509000000000000" pitchFamily="65" charset="-120"/>
              </a:rPr>
              <a:t> </a:t>
            </a:r>
            <a:r>
              <a:rPr lang="zh-TW" altLang="en-US" sz="1600" dirty="0" smtClean="0">
                <a:solidFill>
                  <a:prstClr val="black"/>
                </a:solidFill>
                <a:latin typeface="標楷體" panose="03000509000000000000" pitchFamily="65" charset="-120"/>
                <a:ea typeface="標楷體" panose="03000509000000000000" pitchFamily="65" charset="-120"/>
              </a:rPr>
              <a:t>     </a:t>
            </a:r>
            <a:r>
              <a:rPr lang="zh-TW" altLang="zh-TW" sz="1600" dirty="0" smtClean="0">
                <a:solidFill>
                  <a:prstClr val="black"/>
                </a:solidFill>
                <a:latin typeface="標楷體" panose="03000509000000000000" pitchFamily="65" charset="-120"/>
                <a:ea typeface="標楷體" panose="03000509000000000000" pitchFamily="65" charset="-120"/>
              </a:rPr>
              <a:t>②</a:t>
            </a:r>
            <a:r>
              <a:rPr kumimoji="1" lang="zh-TW" altLang="zh-TW" sz="1600" dirty="0">
                <a:solidFill>
                  <a:srgbClr val="1D2129"/>
                </a:solidFill>
                <a:latin typeface="標楷體" panose="03000509000000000000" pitchFamily="65" charset="-120"/>
                <a:ea typeface="標楷體" panose="03000509000000000000" pitchFamily="65" charset="-120"/>
                <a:cs typeface="新細明體" pitchFamily="18" charset="-120"/>
              </a:rPr>
              <a:t>不動產部分:土地、地上物、建物。</a:t>
            </a:r>
            <a:r>
              <a:rPr kumimoji="1" lang="zh-TW" altLang="zh-TW" sz="1600" dirty="0">
                <a:solidFill>
                  <a:prstClr val="black"/>
                </a:solidFill>
                <a:latin typeface="標楷體" panose="03000509000000000000" pitchFamily="65" charset="-120"/>
                <a:ea typeface="標楷體" panose="03000509000000000000" pitchFamily="65" charset="-120"/>
                <a:cs typeface="新細明體" pitchFamily="18" charset="-120"/>
              </a:rPr>
              <a:t/>
            </a:r>
            <a:br>
              <a:rPr kumimoji="1" lang="zh-TW" altLang="zh-TW" sz="1600" dirty="0">
                <a:solidFill>
                  <a:prstClr val="black"/>
                </a:solidFill>
                <a:latin typeface="標楷體" panose="03000509000000000000" pitchFamily="65" charset="-120"/>
                <a:ea typeface="標楷體" panose="03000509000000000000" pitchFamily="65" charset="-120"/>
                <a:cs typeface="新細明體" pitchFamily="18" charset="-120"/>
              </a:rPr>
            </a:br>
            <a:r>
              <a:rPr kumimoji="1" lang="zh-TW" altLang="en-US" sz="1600" dirty="0">
                <a:solidFill>
                  <a:prstClr val="black"/>
                </a:solidFill>
                <a:latin typeface="標楷體" panose="03000509000000000000" pitchFamily="65" charset="-120"/>
                <a:ea typeface="標楷體" panose="03000509000000000000" pitchFamily="65" charset="-120"/>
                <a:cs typeface="新細明體" pitchFamily="18" charset="-120"/>
              </a:rPr>
              <a:t>      </a:t>
            </a:r>
            <a:r>
              <a:rPr lang="zh-TW" altLang="zh-TW" sz="1600" dirty="0" smtClean="0">
                <a:solidFill>
                  <a:prstClr val="black"/>
                </a:solidFill>
                <a:latin typeface="標楷體" panose="03000509000000000000" pitchFamily="65" charset="-120"/>
                <a:ea typeface="標楷體" panose="03000509000000000000" pitchFamily="65" charset="-120"/>
              </a:rPr>
              <a:t>③</a:t>
            </a:r>
            <a:r>
              <a:rPr kumimoji="1" lang="zh-TW" altLang="zh-TW" sz="1600" dirty="0">
                <a:solidFill>
                  <a:srgbClr val="1D2129"/>
                </a:solidFill>
                <a:latin typeface="標楷體" panose="03000509000000000000" pitchFamily="65" charset="-120"/>
                <a:ea typeface="標楷體" panose="03000509000000000000" pitchFamily="65" charset="-120"/>
                <a:cs typeface="新細明體" pitchFamily="18" charset="-120"/>
              </a:rPr>
              <a:t>不動產以外:存款、投資、債權、信託利益之權利、動產其他有財產</a:t>
            </a:r>
            <a:r>
              <a:rPr kumimoji="1" lang="zh-TW" altLang="zh-TW" sz="1600" dirty="0" smtClean="0">
                <a:solidFill>
                  <a:srgbClr val="1D2129"/>
                </a:solidFill>
                <a:latin typeface="標楷體" panose="03000509000000000000" pitchFamily="65" charset="-120"/>
                <a:ea typeface="標楷體" panose="03000509000000000000" pitchFamily="65" charset="-120"/>
                <a:cs typeface="新細明體" pitchFamily="18" charset="-120"/>
              </a:rPr>
              <a:t>價值的權利。</a:t>
            </a:r>
            <a:endParaRPr lang="zh-TW" altLang="en-US" sz="1600" dirty="0">
              <a:solidFill>
                <a:prstClr val="black"/>
              </a:solidFill>
            </a:endParaRPr>
          </a:p>
        </p:txBody>
      </p:sp>
      <p:graphicFrame>
        <p:nvGraphicFramePr>
          <p:cNvPr id="4" name="表格 3"/>
          <p:cNvGraphicFramePr>
            <a:graphicFrameLocks noGrp="1"/>
          </p:cNvGraphicFramePr>
          <p:nvPr>
            <p:extLst/>
          </p:nvPr>
        </p:nvGraphicFramePr>
        <p:xfrm>
          <a:off x="479703" y="2327501"/>
          <a:ext cx="8547314" cy="4246104"/>
        </p:xfrm>
        <a:graphic>
          <a:graphicData uri="http://schemas.openxmlformats.org/drawingml/2006/table">
            <a:tbl>
              <a:tblPr>
                <a:tableStyleId>{5C22544A-7EE6-4342-B048-85BDC9FD1C3A}</a:tableStyleId>
              </a:tblPr>
              <a:tblGrid>
                <a:gridCol w="1519784"/>
                <a:gridCol w="2872067"/>
                <a:gridCol w="4155463"/>
              </a:tblGrid>
              <a:tr h="288032">
                <a:tc gridSpan="3">
                  <a:txBody>
                    <a:bodyPr/>
                    <a:lstStyle/>
                    <a:p>
                      <a:pPr algn="ctr">
                        <a:lnSpc>
                          <a:spcPct val="150000"/>
                        </a:lnSpc>
                        <a:spcBef>
                          <a:spcPts val="710"/>
                        </a:spcBef>
                        <a:spcAft>
                          <a:spcPts val="0"/>
                        </a:spcAft>
                      </a:pPr>
                      <a:r>
                        <a:rPr lang="zh-TW" altLang="en-US" sz="1800" kern="150" dirty="0" smtClean="0">
                          <a:effectLst/>
                          <a:latin typeface="標楷體" panose="03000509000000000000" pitchFamily="65" charset="-120"/>
                          <a:ea typeface="標楷體" panose="03000509000000000000" pitchFamily="65" charset="-120"/>
                          <a:cs typeface="Mangal"/>
                        </a:rPr>
                        <a:t>財產</a:t>
                      </a:r>
                      <a:r>
                        <a:rPr lang="en-US" altLang="zh-TW" sz="1800" kern="150" dirty="0" smtClean="0">
                          <a:effectLst/>
                          <a:latin typeface="標楷體" panose="03000509000000000000" pitchFamily="65" charset="-120"/>
                          <a:ea typeface="標楷體" panose="03000509000000000000" pitchFamily="65" charset="-120"/>
                          <a:cs typeface="Mangal"/>
                        </a:rPr>
                        <a:t>(</a:t>
                      </a:r>
                      <a:r>
                        <a:rPr lang="zh-TW" altLang="en-US" sz="1800" kern="150" dirty="0" smtClean="0">
                          <a:effectLst/>
                          <a:latin typeface="標楷體" panose="03000509000000000000" pitchFamily="65" charset="-120"/>
                          <a:ea typeface="標楷體" panose="03000509000000000000" pitchFamily="65" charset="-120"/>
                          <a:cs typeface="Mangal"/>
                        </a:rPr>
                        <a:t>不動產與動產</a:t>
                      </a:r>
                      <a:r>
                        <a:rPr lang="en-US" altLang="zh-TW" sz="1800" kern="150" dirty="0" smtClean="0">
                          <a:effectLst/>
                          <a:latin typeface="標楷體" panose="03000509000000000000" pitchFamily="65" charset="-120"/>
                          <a:ea typeface="標楷體" panose="03000509000000000000" pitchFamily="65" charset="-120"/>
                          <a:cs typeface="Mangal"/>
                        </a:rPr>
                        <a:t>)</a:t>
                      </a:r>
                      <a:r>
                        <a:rPr lang="zh-TW" altLang="en-US" sz="1800" kern="150" dirty="0" smtClean="0">
                          <a:effectLst/>
                          <a:latin typeface="標楷體" panose="03000509000000000000" pitchFamily="65" charset="-120"/>
                          <a:ea typeface="標楷體" panose="03000509000000000000" pitchFamily="65" charset="-120"/>
                          <a:cs typeface="Mangal"/>
                        </a:rPr>
                        <a:t>資料</a:t>
                      </a:r>
                      <a:endParaRPr lang="zh-TW" sz="1800" kern="150" dirty="0">
                        <a:effectLst/>
                        <a:latin typeface="標楷體" panose="03000509000000000000" pitchFamily="65" charset="-120"/>
                        <a:ea typeface="標楷體" panose="03000509000000000000" pitchFamily="65" charset="-120"/>
                        <a:cs typeface="Mangal"/>
                      </a:endParaRPr>
                    </a:p>
                  </a:txBody>
                  <a:tcPr marL="0" marR="0" marT="3493" marB="3493" anchor="ctr">
                    <a:lnB w="12700" cap="flat" cmpd="sng" algn="ctr">
                      <a:solidFill>
                        <a:schemeClr val="bg1"/>
                      </a:solidFill>
                      <a:prstDash val="solid"/>
                      <a:round/>
                      <a:headEnd type="none" w="med" len="med"/>
                      <a:tailEnd type="none" w="med" len="med"/>
                    </a:lnB>
                    <a:solidFill>
                      <a:schemeClr val="accent4">
                        <a:lumMod val="20000"/>
                        <a:lumOff val="80000"/>
                      </a:schemeClr>
                    </a:solidFill>
                  </a:tcPr>
                </a:tc>
                <a:tc hMerge="1">
                  <a:txBody>
                    <a:bodyPr/>
                    <a:lstStyle/>
                    <a:p>
                      <a:pPr>
                        <a:spcAft>
                          <a:spcPts val="0"/>
                        </a:spcAft>
                      </a:pPr>
                      <a:endParaRPr lang="zh-TW" sz="2400" kern="150" dirty="0">
                        <a:effectLst/>
                        <a:latin typeface="Times New Roman"/>
                        <a:ea typeface="新細明體"/>
                        <a:cs typeface="Mangal"/>
                      </a:endParaRPr>
                    </a:p>
                  </a:txBody>
                  <a:tcPr marL="0" marR="0" marT="3493" marB="3493">
                    <a:lnB w="12700" cap="flat" cmpd="sng" algn="ctr">
                      <a:solidFill>
                        <a:schemeClr val="bg1"/>
                      </a:solidFill>
                      <a:prstDash val="solid"/>
                      <a:round/>
                      <a:headEnd type="none" w="med" len="med"/>
                      <a:tailEnd type="none" w="med" len="med"/>
                    </a:lnB>
                    <a:solidFill>
                      <a:schemeClr val="accent6">
                        <a:lumMod val="20000"/>
                        <a:lumOff val="80000"/>
                      </a:schemeClr>
                    </a:solidFill>
                  </a:tcPr>
                </a:tc>
                <a:tc hMerge="1">
                  <a:txBody>
                    <a:bodyPr/>
                    <a:lstStyle/>
                    <a:p>
                      <a:endParaRPr lang="zh-TW" altLang="en-US"/>
                    </a:p>
                  </a:txBody>
                  <a:tcPr/>
                </a:tc>
              </a:tr>
              <a:tr h="125413">
                <a:tc rowSpan="2">
                  <a:txBody>
                    <a:bodyPr/>
                    <a:lstStyle/>
                    <a:p>
                      <a:pPr marL="0" marR="0" indent="0" algn="ctr" defTabSz="914400" rtl="0" eaLnBrk="1" fontAlgn="auto" latinLnBrk="0" hangingPunct="1">
                        <a:lnSpc>
                          <a:spcPct val="150000"/>
                        </a:lnSpc>
                        <a:spcBef>
                          <a:spcPts val="710"/>
                        </a:spcBef>
                        <a:spcAft>
                          <a:spcPts val="0"/>
                        </a:spcAft>
                        <a:buClrTx/>
                        <a:buSzTx/>
                        <a:buFontTx/>
                        <a:buNone/>
                        <a:tabLst/>
                        <a:defRPr/>
                      </a:pPr>
                      <a:r>
                        <a:rPr lang="zh-TW" altLang="zh-TW" sz="1600" kern="150" dirty="0" smtClean="0">
                          <a:effectLst/>
                          <a:latin typeface="標楷體" panose="03000509000000000000" pitchFamily="65" charset="-120"/>
                          <a:ea typeface="標楷體" panose="03000509000000000000" pitchFamily="65" charset="-120"/>
                        </a:rPr>
                        <a:t>土地</a:t>
                      </a:r>
                      <a:endParaRPr lang="zh-TW" altLang="zh-TW" sz="1600" kern="150" dirty="0" smtClean="0">
                        <a:effectLst/>
                        <a:latin typeface="標楷體" panose="03000509000000000000" pitchFamily="65" charset="-120"/>
                        <a:ea typeface="標楷體" panose="03000509000000000000" pitchFamily="65" charset="-120"/>
                        <a:cs typeface="Mangal"/>
                      </a:endParaRPr>
                    </a:p>
                  </a:txBody>
                  <a:tcPr marL="0" marR="0" marT="3493" marB="3493" anchor="ctr">
                    <a:lnT w="12700" cap="flat" cmpd="sng" algn="ctr">
                      <a:solidFill>
                        <a:schemeClr val="bg1"/>
                      </a:solidFill>
                      <a:prstDash val="solid"/>
                      <a:round/>
                      <a:headEnd type="none" w="med" len="med"/>
                      <a:tailEnd type="none" w="med" len="med"/>
                    </a:lnT>
                    <a:solidFill>
                      <a:schemeClr val="accent6">
                        <a:lumMod val="20000"/>
                        <a:lumOff val="8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600" kern="150" dirty="0" smtClean="0">
                          <a:effectLst/>
                          <a:latin typeface="標楷體" panose="03000509000000000000" pitchFamily="65" charset="-120"/>
                          <a:ea typeface="標楷體" panose="03000509000000000000" pitchFamily="65" charset="-120"/>
                        </a:rPr>
                        <a:t>土地</a:t>
                      </a:r>
                      <a:r>
                        <a:rPr lang="zh-TW" altLang="en-US" sz="1600" kern="150" dirty="0" smtClean="0">
                          <a:effectLst/>
                          <a:latin typeface="標楷體" panose="03000509000000000000" pitchFamily="65" charset="-120"/>
                          <a:ea typeface="標楷體" panose="03000509000000000000" pitchFamily="65" charset="-120"/>
                        </a:rPr>
                        <a:t>贈與契約書</a:t>
                      </a:r>
                      <a:r>
                        <a:rPr lang="zh-TW" altLang="zh-TW" sz="1600" kern="150" dirty="0" smtClean="0">
                          <a:effectLst/>
                          <a:latin typeface="標楷體" panose="03000509000000000000" pitchFamily="65" charset="-120"/>
                          <a:ea typeface="標楷體" panose="03000509000000000000" pitchFamily="65" charset="-120"/>
                        </a:rPr>
                        <a:t>。</a:t>
                      </a:r>
                      <a:endParaRPr lang="zh-TW" altLang="zh-TW" sz="1600" kern="150" dirty="0" smtClean="0">
                        <a:effectLst/>
                        <a:latin typeface="標楷體" panose="03000509000000000000" pitchFamily="65" charset="-120"/>
                        <a:ea typeface="標楷體" panose="03000509000000000000" pitchFamily="65" charset="-120"/>
                        <a:cs typeface="Mangal"/>
                      </a:endParaRPr>
                    </a:p>
                  </a:txBody>
                  <a:tcPr marL="0" marR="0" marT="3493" marB="3493" anchor="ctr">
                    <a:lnT w="12700" cap="flat" cmpd="sng" algn="ctr">
                      <a:solidFill>
                        <a:schemeClr val="bg1"/>
                      </a:solidFill>
                      <a:prstDash val="solid"/>
                      <a:round/>
                      <a:headEnd type="none" w="med" len="med"/>
                      <a:tailEnd type="none" w="med" len="med"/>
                    </a:lnT>
                    <a:solidFill>
                      <a:schemeClr val="accent6">
                        <a:lumMod val="20000"/>
                        <a:lumOff val="80000"/>
                      </a:schemeClr>
                    </a:solidFill>
                  </a:tcPr>
                </a:tc>
                <a:tc hMerge="1">
                  <a:txBody>
                    <a:bodyPr/>
                    <a:lstStyle/>
                    <a:p>
                      <a:endParaRPr lang="zh-TW" altLang="en-US"/>
                    </a:p>
                  </a:txBody>
                  <a:tcPr/>
                </a:tc>
              </a:tr>
              <a:tr h="146703">
                <a:tc vMerge="1">
                  <a:txBody>
                    <a:bodyPr/>
                    <a:lstStyle/>
                    <a:p>
                      <a:endParaRPr lang="zh-TW" altLang="en-US"/>
                    </a:p>
                  </a:txBody>
                  <a:tcPr/>
                </a:tc>
                <a:tc gridSpan="2">
                  <a:txBody>
                    <a:bodyPr/>
                    <a:lstStyle/>
                    <a:p>
                      <a:pPr>
                        <a:spcAft>
                          <a:spcPts val="0"/>
                        </a:spcAft>
                      </a:pPr>
                      <a:r>
                        <a:rPr lang="zh-TW" sz="1600" kern="150" dirty="0">
                          <a:effectLst/>
                          <a:latin typeface="標楷體" panose="03000509000000000000" pitchFamily="65" charset="-120"/>
                          <a:ea typeface="標楷體" panose="03000509000000000000" pitchFamily="65" charset="-120"/>
                        </a:rPr>
                        <a:t>土地增值稅單或免納土地增值稅證明書影本。</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nchor="ctr">
                    <a:solidFill>
                      <a:schemeClr val="accent6">
                        <a:lumMod val="20000"/>
                        <a:lumOff val="80000"/>
                      </a:schemeClr>
                    </a:solidFill>
                  </a:tcPr>
                </a:tc>
                <a:tc hMerge="1">
                  <a:txBody>
                    <a:bodyPr/>
                    <a:lstStyle/>
                    <a:p>
                      <a:endParaRPr lang="zh-TW" altLang="en-US"/>
                    </a:p>
                  </a:txBody>
                  <a:tcPr/>
                </a:tc>
              </a:tr>
              <a:tr h="146703">
                <a:tc rowSpan="2">
                  <a:txBody>
                    <a:bodyPr/>
                    <a:lstStyle/>
                    <a:p>
                      <a:pPr algn="ctr">
                        <a:spcBef>
                          <a:spcPts val="710"/>
                        </a:spcBef>
                        <a:spcAft>
                          <a:spcPts val="0"/>
                        </a:spcAft>
                      </a:pPr>
                      <a:r>
                        <a:rPr lang="zh-TW" sz="1600" kern="150" dirty="0">
                          <a:effectLst/>
                          <a:latin typeface="標楷體" panose="03000509000000000000" pitchFamily="65" charset="-120"/>
                          <a:ea typeface="標楷體" panose="03000509000000000000" pitchFamily="65" charset="-120"/>
                        </a:rPr>
                        <a:t>房屋</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nchor="ctr">
                    <a:solidFill>
                      <a:schemeClr val="accent6">
                        <a:lumMod val="20000"/>
                        <a:lumOff val="80000"/>
                      </a:schemeClr>
                    </a:solidFill>
                  </a:tcPr>
                </a:tc>
                <a:tc gridSpan="2">
                  <a:txBody>
                    <a:bodyPr/>
                    <a:lstStyle/>
                    <a:p>
                      <a:pPr>
                        <a:spcAft>
                          <a:spcPts val="0"/>
                        </a:spcAft>
                      </a:pPr>
                      <a:r>
                        <a:rPr lang="zh-TW" altLang="en-US" sz="1600" kern="150" dirty="0" smtClean="0">
                          <a:effectLst/>
                          <a:latin typeface="標楷體" panose="03000509000000000000" pitchFamily="65" charset="-120"/>
                          <a:ea typeface="標楷體" panose="03000509000000000000" pitchFamily="65" charset="-120"/>
                          <a:cs typeface="Mangal"/>
                        </a:rPr>
                        <a:t>建物贈與契約書。</a:t>
                      </a:r>
                      <a:endParaRPr lang="zh-TW" sz="1600" kern="150" dirty="0">
                        <a:effectLst/>
                        <a:latin typeface="標楷體" panose="03000509000000000000" pitchFamily="65" charset="-120"/>
                        <a:ea typeface="標楷體" panose="03000509000000000000" pitchFamily="65" charset="-120"/>
                        <a:cs typeface="Mangal"/>
                      </a:endParaRPr>
                    </a:p>
                  </a:txBody>
                  <a:tcPr marL="0" marR="0" marT="3493" marB="3493" anchor="ctr">
                    <a:solidFill>
                      <a:schemeClr val="accent6">
                        <a:lumMod val="20000"/>
                        <a:lumOff val="80000"/>
                      </a:schemeClr>
                    </a:solidFill>
                  </a:tcPr>
                </a:tc>
                <a:tc hMerge="1">
                  <a:txBody>
                    <a:bodyPr/>
                    <a:lstStyle/>
                    <a:p>
                      <a:endParaRPr lang="zh-TW" altLang="en-US"/>
                    </a:p>
                  </a:txBody>
                  <a:tcPr/>
                </a:tc>
              </a:tr>
              <a:tr h="146703">
                <a:tc vMerge="1">
                  <a:txBody>
                    <a:bodyPr/>
                    <a:lstStyle/>
                    <a:p>
                      <a:endParaRPr lang="zh-TW" alt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600" kern="150" dirty="0" smtClean="0">
                          <a:effectLst/>
                          <a:latin typeface="標楷體" panose="03000509000000000000" pitchFamily="65" charset="-120"/>
                          <a:ea typeface="標楷體" panose="03000509000000000000" pitchFamily="65" charset="-120"/>
                        </a:rPr>
                        <a:t>契稅稅單或贈與當期房屋評定標準價格證明影本。</a:t>
                      </a:r>
                      <a:endParaRPr lang="zh-TW" altLang="zh-TW" sz="1600" kern="150" dirty="0" smtClean="0">
                        <a:effectLst/>
                        <a:latin typeface="標楷體" panose="03000509000000000000" pitchFamily="65" charset="-120"/>
                        <a:ea typeface="標楷體" panose="03000509000000000000" pitchFamily="65" charset="-120"/>
                        <a:cs typeface="Mangal"/>
                      </a:endParaRPr>
                    </a:p>
                  </a:txBody>
                  <a:tcPr marL="0" marR="0" marT="3493" marB="3493" anchor="ctr">
                    <a:solidFill>
                      <a:schemeClr val="accent6">
                        <a:lumMod val="20000"/>
                        <a:lumOff val="80000"/>
                      </a:schemeClr>
                    </a:solidFill>
                  </a:tcPr>
                </a:tc>
                <a:tc hMerge="1">
                  <a:txBody>
                    <a:bodyPr/>
                    <a:lstStyle/>
                    <a:p>
                      <a:endParaRPr lang="zh-TW" altLang="en-US"/>
                    </a:p>
                  </a:txBody>
                  <a:tcPr/>
                </a:tc>
              </a:tr>
              <a:tr h="146703">
                <a:tc rowSpan="2">
                  <a:txBody>
                    <a:bodyPr/>
                    <a:lstStyle/>
                    <a:p>
                      <a:pPr algn="ctr">
                        <a:spcBef>
                          <a:spcPts val="710"/>
                        </a:spcBef>
                        <a:spcAft>
                          <a:spcPts val="0"/>
                        </a:spcAft>
                      </a:pPr>
                      <a:r>
                        <a:rPr lang="zh-TW" sz="1600" kern="150" dirty="0">
                          <a:effectLst/>
                          <a:latin typeface="標楷體" panose="03000509000000000000" pitchFamily="65" charset="-120"/>
                          <a:ea typeface="標楷體" panose="03000509000000000000" pitchFamily="65" charset="-120"/>
                        </a:rPr>
                        <a:t>現金</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nchor="ctr"/>
                </a:tc>
                <a:tc gridSpan="2">
                  <a:txBody>
                    <a:bodyPr/>
                    <a:lstStyle/>
                    <a:p>
                      <a:pPr>
                        <a:spcAft>
                          <a:spcPts val="0"/>
                        </a:spcAft>
                      </a:pPr>
                      <a:r>
                        <a:rPr lang="en-US" sz="1600" kern="150" dirty="0">
                          <a:effectLst/>
                          <a:latin typeface="標楷體" panose="03000509000000000000" pitchFamily="65" charset="-120"/>
                          <a:ea typeface="標楷體" panose="03000509000000000000" pitchFamily="65" charset="-120"/>
                        </a:rPr>
                        <a:t>1.</a:t>
                      </a:r>
                      <a:r>
                        <a:rPr lang="zh-TW" sz="1600" kern="150" dirty="0">
                          <a:effectLst/>
                          <a:latin typeface="標楷體" panose="03000509000000000000" pitchFamily="65" charset="-120"/>
                          <a:ea typeface="標楷體" panose="03000509000000000000" pitchFamily="65" charset="-120"/>
                        </a:rPr>
                        <a:t>贈與雙方存摺影本</a:t>
                      </a:r>
                      <a:r>
                        <a:rPr lang="en-US" sz="1600" kern="150" dirty="0">
                          <a:effectLst/>
                          <a:latin typeface="標楷體" panose="03000509000000000000" pitchFamily="65" charset="-120"/>
                          <a:ea typeface="標楷體" panose="03000509000000000000" pitchFamily="65" charset="-120"/>
                        </a:rPr>
                        <a:t>(</a:t>
                      </a:r>
                      <a:r>
                        <a:rPr lang="zh-TW" sz="1600" kern="150" dirty="0">
                          <a:effectLst/>
                          <a:latin typeface="標楷體" panose="03000509000000000000" pitchFamily="65" charset="-120"/>
                          <a:ea typeface="標楷體" panose="03000509000000000000" pitchFamily="65" charset="-120"/>
                        </a:rPr>
                        <a:t>含封面及內頁</a:t>
                      </a:r>
                      <a:r>
                        <a:rPr lang="en-US" sz="1600" kern="150" dirty="0">
                          <a:effectLst/>
                          <a:latin typeface="標楷體" panose="03000509000000000000" pitchFamily="65" charset="-120"/>
                          <a:ea typeface="標楷體" panose="03000509000000000000" pitchFamily="65" charset="-120"/>
                        </a:rPr>
                        <a:t>)</a:t>
                      </a:r>
                      <a:r>
                        <a:rPr lang="zh-TW" sz="1600" kern="150" dirty="0">
                          <a:effectLst/>
                          <a:latin typeface="標楷體" panose="03000509000000000000" pitchFamily="65" charset="-120"/>
                          <a:ea typeface="標楷體" panose="03000509000000000000" pitchFamily="65" charset="-120"/>
                        </a:rPr>
                        <a:t>、存單影本。</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nchor="ctr"/>
                </a:tc>
                <a:tc hMerge="1">
                  <a:txBody>
                    <a:bodyPr/>
                    <a:lstStyle/>
                    <a:p>
                      <a:endParaRPr lang="zh-TW" altLang="en-US"/>
                    </a:p>
                  </a:txBody>
                  <a:tcPr/>
                </a:tc>
              </a:tr>
              <a:tr h="330046">
                <a:tc vMerge="1">
                  <a:txBody>
                    <a:bodyPr/>
                    <a:lstStyle/>
                    <a:p>
                      <a:endParaRPr lang="zh-TW" altLang="en-US"/>
                    </a:p>
                  </a:txBody>
                  <a:tcPr/>
                </a:tc>
                <a:tc gridSpan="2">
                  <a:txBody>
                    <a:bodyPr/>
                    <a:lstStyle/>
                    <a:p>
                      <a:pPr>
                        <a:spcAft>
                          <a:spcPts val="0"/>
                        </a:spcAft>
                      </a:pPr>
                      <a:r>
                        <a:rPr lang="en-US" sz="1600" kern="150" dirty="0">
                          <a:effectLst/>
                          <a:latin typeface="標楷體" panose="03000509000000000000" pitchFamily="65" charset="-120"/>
                          <a:ea typeface="標楷體" panose="03000509000000000000" pitchFamily="65" charset="-120"/>
                        </a:rPr>
                        <a:t>2.</a:t>
                      </a:r>
                      <a:r>
                        <a:rPr lang="zh-TW" sz="1600" kern="150" dirty="0">
                          <a:effectLst/>
                          <a:latin typeface="標楷體" panose="03000509000000000000" pitchFamily="65" charset="-120"/>
                          <a:ea typeface="標楷體" panose="03000509000000000000" pitchFamily="65" charset="-120"/>
                        </a:rPr>
                        <a:t>贈與資金來源相關證明文件。</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nchor="ctr"/>
                </a:tc>
                <a:tc hMerge="1">
                  <a:txBody>
                    <a:bodyPr/>
                    <a:lstStyle/>
                    <a:p>
                      <a:endParaRPr lang="zh-TW" altLang="en-US"/>
                    </a:p>
                  </a:txBody>
                  <a:tcPr/>
                </a:tc>
              </a:tr>
              <a:tr h="146703">
                <a:tc rowSpan="3">
                  <a:txBody>
                    <a:bodyPr/>
                    <a:lstStyle/>
                    <a:p>
                      <a:pPr algn="ctr">
                        <a:spcBef>
                          <a:spcPts val="2550"/>
                        </a:spcBef>
                        <a:spcAft>
                          <a:spcPts val="0"/>
                        </a:spcAft>
                      </a:pPr>
                      <a:r>
                        <a:rPr lang="zh-TW" sz="1600" kern="150" dirty="0">
                          <a:effectLst/>
                          <a:latin typeface="標楷體" panose="03000509000000000000" pitchFamily="65" charset="-120"/>
                          <a:ea typeface="標楷體" panose="03000509000000000000" pitchFamily="65" charset="-120"/>
                        </a:rPr>
                        <a:t>投資</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nchor="ctr"/>
                </a:tc>
                <a:tc rowSpan="2">
                  <a:txBody>
                    <a:bodyPr/>
                    <a:lstStyle/>
                    <a:p>
                      <a:pPr>
                        <a:spcAft>
                          <a:spcPts val="0"/>
                        </a:spcAft>
                      </a:pPr>
                      <a:r>
                        <a:rPr lang="zh-TW" sz="1600" kern="150" dirty="0">
                          <a:effectLst/>
                          <a:latin typeface="標楷體" panose="03000509000000000000" pitchFamily="65" charset="-120"/>
                          <a:ea typeface="標楷體" panose="03000509000000000000" pitchFamily="65" charset="-120"/>
                        </a:rPr>
                        <a:t>上市、上櫃及興櫃公司股票</a:t>
                      </a:r>
                      <a:r>
                        <a:rPr lang="en-US" sz="1600" kern="150" dirty="0">
                          <a:effectLst/>
                          <a:latin typeface="標楷體" panose="03000509000000000000" pitchFamily="65" charset="-120"/>
                          <a:ea typeface="標楷體" panose="03000509000000000000" pitchFamily="65" charset="-120"/>
                        </a:rPr>
                        <a:t>(</a:t>
                      </a:r>
                      <a:r>
                        <a:rPr lang="zh-TW" sz="1600" kern="150" dirty="0">
                          <a:effectLst/>
                          <a:latin typeface="標楷體" panose="03000509000000000000" pitchFamily="65" charset="-120"/>
                          <a:ea typeface="標楷體" panose="03000509000000000000" pitchFamily="65" charset="-120"/>
                        </a:rPr>
                        <a:t>權</a:t>
                      </a:r>
                      <a:r>
                        <a:rPr lang="en-US" sz="1600" kern="150" dirty="0">
                          <a:effectLst/>
                          <a:latin typeface="標楷體" panose="03000509000000000000" pitchFamily="65" charset="-120"/>
                          <a:ea typeface="標楷體" panose="03000509000000000000" pitchFamily="65" charset="-120"/>
                        </a:rPr>
                        <a:t>)</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nchor="ctr"/>
                </a:tc>
                <a:tc>
                  <a:txBody>
                    <a:bodyPr/>
                    <a:lstStyle/>
                    <a:p>
                      <a:pPr>
                        <a:spcAft>
                          <a:spcPts val="0"/>
                        </a:spcAft>
                      </a:pPr>
                      <a:r>
                        <a:rPr lang="zh-TW" sz="1600" kern="150" spc="-60" dirty="0">
                          <a:effectLst/>
                          <a:latin typeface="標楷體" panose="03000509000000000000" pitchFamily="65" charset="-120"/>
                          <a:ea typeface="標楷體" panose="03000509000000000000" pitchFamily="65" charset="-120"/>
                        </a:rPr>
                        <a:t>贈與人集保證券存摺影本或股數餘額證明。</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tc>
              </a:tr>
              <a:tr h="146703">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600" kern="150" dirty="0">
                          <a:effectLst/>
                          <a:latin typeface="標楷體" panose="03000509000000000000" pitchFamily="65" charset="-120"/>
                          <a:ea typeface="標楷體" panose="03000509000000000000" pitchFamily="65" charset="-120"/>
                        </a:rPr>
                        <a:t>贈與日收盤價。</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tc>
              </a:tr>
              <a:tr h="622660">
                <a:tc vMerge="1">
                  <a:txBody>
                    <a:bodyPr/>
                    <a:lstStyle/>
                    <a:p>
                      <a:endParaRPr lang="zh-TW" altLang="en-US"/>
                    </a:p>
                  </a:txBody>
                  <a:tcPr/>
                </a:tc>
                <a:tc>
                  <a:txBody>
                    <a:bodyPr/>
                    <a:lstStyle/>
                    <a:p>
                      <a:pPr>
                        <a:spcAft>
                          <a:spcPts val="0"/>
                        </a:spcAft>
                      </a:pPr>
                      <a:r>
                        <a:rPr lang="zh-TW" sz="1600" kern="150" dirty="0">
                          <a:effectLst/>
                          <a:latin typeface="標楷體" panose="03000509000000000000" pitchFamily="65" charset="-120"/>
                          <a:ea typeface="標楷體" panose="03000509000000000000" pitchFamily="65" charset="-120"/>
                        </a:rPr>
                        <a:t>未上市、未上櫃且非興櫃公司股票</a:t>
                      </a:r>
                      <a:r>
                        <a:rPr lang="en-US" sz="1600" kern="150" dirty="0">
                          <a:effectLst/>
                          <a:latin typeface="標楷體" panose="03000509000000000000" pitchFamily="65" charset="-120"/>
                          <a:ea typeface="標楷體" panose="03000509000000000000" pitchFamily="65" charset="-120"/>
                        </a:rPr>
                        <a:t>(</a:t>
                      </a:r>
                      <a:r>
                        <a:rPr lang="zh-TW" sz="1600" kern="150" dirty="0">
                          <a:effectLst/>
                          <a:latin typeface="標楷體" panose="03000509000000000000" pitchFamily="65" charset="-120"/>
                          <a:ea typeface="標楷體" panose="03000509000000000000" pitchFamily="65" charset="-120"/>
                        </a:rPr>
                        <a:t>權</a:t>
                      </a:r>
                      <a:r>
                        <a:rPr lang="en-US" sz="1600" kern="150" dirty="0">
                          <a:effectLst/>
                          <a:latin typeface="標楷體" panose="03000509000000000000" pitchFamily="65" charset="-120"/>
                          <a:ea typeface="標楷體" panose="03000509000000000000" pitchFamily="65" charset="-120"/>
                        </a:rPr>
                        <a:t>)</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nchor="ctr"/>
                </a:tc>
                <a:tc>
                  <a:txBody>
                    <a:bodyPr/>
                    <a:lstStyle/>
                    <a:p>
                      <a:pPr>
                        <a:spcAft>
                          <a:spcPts val="0"/>
                        </a:spcAft>
                      </a:pPr>
                      <a:r>
                        <a:rPr lang="en-US" sz="1600" kern="150" dirty="0">
                          <a:effectLst/>
                          <a:latin typeface="標楷體" panose="03000509000000000000" pitchFamily="65" charset="-120"/>
                          <a:ea typeface="標楷體" panose="03000509000000000000" pitchFamily="65" charset="-120"/>
                        </a:rPr>
                        <a:t>1.</a:t>
                      </a:r>
                      <a:r>
                        <a:rPr lang="zh-TW" sz="1600" kern="150" dirty="0">
                          <a:effectLst/>
                          <a:latin typeface="標楷體" panose="03000509000000000000" pitchFamily="65" charset="-120"/>
                          <a:ea typeface="標楷體" panose="03000509000000000000" pitchFamily="65" charset="-120"/>
                        </a:rPr>
                        <a:t>資產負債表及損益表。</a:t>
                      </a:r>
                      <a:endParaRPr lang="zh-TW" sz="2400" kern="150" dirty="0">
                        <a:effectLst/>
                        <a:latin typeface="標楷體" panose="03000509000000000000" pitchFamily="65" charset="-120"/>
                        <a:ea typeface="標楷體" panose="03000509000000000000" pitchFamily="65" charset="-120"/>
                      </a:endParaRPr>
                    </a:p>
                    <a:p>
                      <a:pPr>
                        <a:spcAft>
                          <a:spcPts val="0"/>
                        </a:spcAft>
                      </a:pPr>
                      <a:r>
                        <a:rPr lang="en-US" sz="1600" kern="150" dirty="0">
                          <a:effectLst/>
                          <a:latin typeface="標楷體" panose="03000509000000000000" pitchFamily="65" charset="-120"/>
                          <a:ea typeface="標楷體" panose="03000509000000000000" pitchFamily="65" charset="-120"/>
                        </a:rPr>
                        <a:t>2.</a:t>
                      </a:r>
                      <a:r>
                        <a:rPr lang="zh-TW" sz="1600" kern="150" dirty="0">
                          <a:effectLst/>
                          <a:latin typeface="標楷體" panose="03000509000000000000" pitchFamily="65" charset="-120"/>
                          <a:ea typeface="標楷體" panose="03000509000000000000" pitchFamily="65" charset="-120"/>
                        </a:rPr>
                        <a:t>每股面額資料</a:t>
                      </a:r>
                      <a:r>
                        <a:rPr lang="en-US" sz="1600" kern="150" dirty="0">
                          <a:effectLst/>
                          <a:latin typeface="標楷體" panose="03000509000000000000" pitchFamily="65" charset="-120"/>
                          <a:ea typeface="標楷體" panose="03000509000000000000" pitchFamily="65" charset="-120"/>
                        </a:rPr>
                        <a:t>(</a:t>
                      </a:r>
                      <a:r>
                        <a:rPr lang="zh-TW" sz="1600" kern="150" dirty="0">
                          <a:effectLst/>
                          <a:latin typeface="標楷體" panose="03000509000000000000" pitchFamily="65" charset="-120"/>
                          <a:ea typeface="標楷體" panose="03000509000000000000" pitchFamily="65" charset="-120"/>
                        </a:rPr>
                        <a:t>如股票樣張、股票影本或公司變更登記表等</a:t>
                      </a:r>
                      <a:r>
                        <a:rPr lang="en-US" sz="1600" kern="150" dirty="0">
                          <a:effectLst/>
                          <a:latin typeface="標楷體" panose="03000509000000000000" pitchFamily="65" charset="-120"/>
                          <a:ea typeface="標楷體" panose="03000509000000000000" pitchFamily="65" charset="-120"/>
                        </a:rPr>
                        <a:t>)</a:t>
                      </a:r>
                      <a:r>
                        <a:rPr lang="zh-TW" sz="1600" kern="150" dirty="0" smtClean="0">
                          <a:effectLst/>
                          <a:latin typeface="標楷體" panose="03000509000000000000" pitchFamily="65" charset="-120"/>
                          <a:ea typeface="標楷體" panose="03000509000000000000" pitchFamily="65" charset="-120"/>
                        </a:rPr>
                        <a:t>。</a:t>
                      </a:r>
                      <a:r>
                        <a:rPr lang="en-US" sz="1600" kern="150" dirty="0">
                          <a:effectLst/>
                          <a:latin typeface="標楷體" panose="03000509000000000000" pitchFamily="65" charset="-120"/>
                          <a:ea typeface="標楷體" panose="03000509000000000000" pitchFamily="65" charset="-120"/>
                        </a:rPr>
                        <a:t> </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tc>
              </a:tr>
              <a:tr h="146703">
                <a:tc>
                  <a:txBody>
                    <a:bodyPr/>
                    <a:lstStyle/>
                    <a:p>
                      <a:pPr algn="ctr">
                        <a:spcAft>
                          <a:spcPts val="0"/>
                        </a:spcAft>
                      </a:pPr>
                      <a:r>
                        <a:rPr lang="zh-TW" sz="1600" kern="150" dirty="0">
                          <a:effectLst/>
                          <a:latin typeface="標楷體" panose="03000509000000000000" pitchFamily="65" charset="-120"/>
                          <a:ea typeface="標楷體" panose="03000509000000000000" pitchFamily="65" charset="-120"/>
                        </a:rPr>
                        <a:t>信託利益之權利</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nchor="ctr"/>
                </a:tc>
                <a:tc gridSpan="2">
                  <a:txBody>
                    <a:bodyPr/>
                    <a:lstStyle/>
                    <a:p>
                      <a:pPr>
                        <a:spcAft>
                          <a:spcPts val="0"/>
                        </a:spcAft>
                      </a:pPr>
                      <a:r>
                        <a:rPr lang="zh-TW" sz="1600" kern="150" dirty="0">
                          <a:effectLst/>
                          <a:latin typeface="標楷體" panose="03000509000000000000" pitchFamily="65" charset="-120"/>
                          <a:ea typeface="標楷體" panose="03000509000000000000" pitchFamily="65" charset="-120"/>
                        </a:rPr>
                        <a:t>信託契約或其他證明文件。</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tc>
                <a:tc hMerge="1">
                  <a:txBody>
                    <a:bodyPr/>
                    <a:lstStyle/>
                    <a:p>
                      <a:endParaRPr lang="zh-TW" altLang="en-US"/>
                    </a:p>
                  </a:txBody>
                  <a:tcPr/>
                </a:tc>
              </a:tr>
              <a:tr h="146703">
                <a:tc>
                  <a:txBody>
                    <a:bodyPr/>
                    <a:lstStyle/>
                    <a:p>
                      <a:pPr algn="ctr">
                        <a:spcAft>
                          <a:spcPts val="0"/>
                        </a:spcAft>
                      </a:pPr>
                      <a:r>
                        <a:rPr lang="zh-TW" sz="1600" kern="150">
                          <a:effectLst/>
                          <a:latin typeface="標楷體" panose="03000509000000000000" pitchFamily="65" charset="-120"/>
                          <a:ea typeface="標楷體" panose="03000509000000000000" pitchFamily="65" charset="-120"/>
                        </a:rPr>
                        <a:t>車輛</a:t>
                      </a:r>
                      <a:endParaRPr lang="zh-TW" sz="2400" kern="150">
                        <a:effectLst/>
                        <a:latin typeface="標楷體" panose="03000509000000000000" pitchFamily="65" charset="-120"/>
                        <a:ea typeface="標楷體" panose="03000509000000000000" pitchFamily="65" charset="-120"/>
                        <a:cs typeface="Mangal"/>
                      </a:endParaRPr>
                    </a:p>
                  </a:txBody>
                  <a:tcPr marL="0" marR="0" marT="3493" marB="3493" anchor="ctr"/>
                </a:tc>
                <a:tc gridSpan="2">
                  <a:txBody>
                    <a:bodyPr/>
                    <a:lstStyle/>
                    <a:p>
                      <a:pPr>
                        <a:spcAft>
                          <a:spcPts val="0"/>
                        </a:spcAft>
                      </a:pPr>
                      <a:r>
                        <a:rPr lang="zh-TW" sz="1600" kern="150" dirty="0">
                          <a:effectLst/>
                          <a:latin typeface="標楷體" panose="03000509000000000000" pitchFamily="65" charset="-120"/>
                          <a:ea typeface="標楷體" panose="03000509000000000000" pitchFamily="65" charset="-120"/>
                        </a:rPr>
                        <a:t>汽車行照影本或車籍資料證明。</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tc>
                <a:tc hMerge="1">
                  <a:txBody>
                    <a:bodyPr/>
                    <a:lstStyle/>
                    <a:p>
                      <a:endParaRPr lang="zh-TW" altLang="en-US"/>
                    </a:p>
                  </a:txBody>
                  <a:tcPr/>
                </a:tc>
              </a:tr>
              <a:tr h="146703">
                <a:tc>
                  <a:txBody>
                    <a:bodyPr/>
                    <a:lstStyle/>
                    <a:p>
                      <a:pPr algn="ctr">
                        <a:spcAft>
                          <a:spcPts val="0"/>
                        </a:spcAft>
                      </a:pPr>
                      <a:r>
                        <a:rPr lang="zh-TW" sz="1600" kern="150">
                          <a:effectLst/>
                          <a:latin typeface="標楷體" panose="03000509000000000000" pitchFamily="65" charset="-120"/>
                          <a:ea typeface="標楷體" panose="03000509000000000000" pitchFamily="65" charset="-120"/>
                        </a:rPr>
                        <a:t>債權</a:t>
                      </a:r>
                      <a:endParaRPr lang="zh-TW" sz="2400" kern="150">
                        <a:effectLst/>
                        <a:latin typeface="標楷體" panose="03000509000000000000" pitchFamily="65" charset="-120"/>
                        <a:ea typeface="標楷體" panose="03000509000000000000" pitchFamily="65" charset="-120"/>
                        <a:cs typeface="Mangal"/>
                      </a:endParaRPr>
                    </a:p>
                  </a:txBody>
                  <a:tcPr marL="0" marR="0" marT="3493" marB="3493" anchor="ctr"/>
                </a:tc>
                <a:tc gridSpan="2">
                  <a:txBody>
                    <a:bodyPr/>
                    <a:lstStyle/>
                    <a:p>
                      <a:pPr>
                        <a:spcAft>
                          <a:spcPts val="0"/>
                        </a:spcAft>
                      </a:pPr>
                      <a:r>
                        <a:rPr lang="zh-TW" sz="1600" kern="150">
                          <a:effectLst/>
                          <a:latin typeface="標楷體" panose="03000509000000000000" pitchFamily="65" charset="-120"/>
                          <a:ea typeface="標楷體" panose="03000509000000000000" pitchFamily="65" charset="-120"/>
                        </a:rPr>
                        <a:t>債權之證明文件及通知債務人債權移轉之相關證明文件。</a:t>
                      </a:r>
                      <a:endParaRPr lang="zh-TW" sz="2400" kern="150">
                        <a:effectLst/>
                        <a:latin typeface="標楷體" panose="03000509000000000000" pitchFamily="65" charset="-120"/>
                        <a:ea typeface="標楷體" panose="03000509000000000000" pitchFamily="65" charset="-120"/>
                        <a:cs typeface="Mangal"/>
                      </a:endParaRPr>
                    </a:p>
                  </a:txBody>
                  <a:tcPr marL="0" marR="0" marT="3493" marB="3493"/>
                </a:tc>
                <a:tc hMerge="1">
                  <a:txBody>
                    <a:bodyPr/>
                    <a:lstStyle/>
                    <a:p>
                      <a:endParaRPr lang="zh-TW" altLang="en-US"/>
                    </a:p>
                  </a:txBody>
                  <a:tcPr/>
                </a:tc>
              </a:tr>
              <a:tr h="85430">
                <a:tc>
                  <a:txBody>
                    <a:bodyPr/>
                    <a:lstStyle/>
                    <a:p>
                      <a:pPr algn="ctr">
                        <a:spcAft>
                          <a:spcPts val="0"/>
                        </a:spcAft>
                      </a:pPr>
                      <a:r>
                        <a:rPr lang="zh-TW" sz="1600" kern="150" dirty="0">
                          <a:effectLst/>
                          <a:latin typeface="標楷體" panose="03000509000000000000" pitchFamily="65" charset="-120"/>
                          <a:ea typeface="標楷體" panose="03000509000000000000" pitchFamily="65" charset="-120"/>
                        </a:rPr>
                        <a:t>其他</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nchor="ctr"/>
                </a:tc>
                <a:tc gridSpan="2">
                  <a:txBody>
                    <a:bodyPr/>
                    <a:lstStyle/>
                    <a:p>
                      <a:pPr>
                        <a:spcAft>
                          <a:spcPts val="0"/>
                        </a:spcAft>
                      </a:pPr>
                      <a:r>
                        <a:rPr lang="zh-TW" sz="1600" kern="150" dirty="0">
                          <a:effectLst/>
                          <a:latin typeface="標楷體" panose="03000509000000000000" pitchFamily="65" charset="-120"/>
                          <a:ea typeface="標楷體" panose="03000509000000000000" pitchFamily="65" charset="-120"/>
                        </a:rPr>
                        <a:t>財產價值證明文件。</a:t>
                      </a:r>
                      <a:endParaRPr lang="zh-TW" sz="2400" kern="150" dirty="0">
                        <a:effectLst/>
                        <a:latin typeface="標楷體" panose="03000509000000000000" pitchFamily="65" charset="-120"/>
                        <a:ea typeface="標楷體" panose="03000509000000000000" pitchFamily="65" charset="-120"/>
                        <a:cs typeface="Mangal"/>
                      </a:endParaRPr>
                    </a:p>
                  </a:txBody>
                  <a:tcPr marL="0" marR="0" marT="3493" marB="3493"/>
                </a:tc>
                <a:tc hMerge="1">
                  <a:txBody>
                    <a:bodyPr/>
                    <a:lstStyle/>
                    <a:p>
                      <a:endParaRPr lang="zh-TW" altLang="en-US"/>
                    </a:p>
                  </a:txBody>
                  <a:tcPr/>
                </a:tc>
              </a:tr>
            </a:tbl>
          </a:graphicData>
        </a:graphic>
      </p:graphicFrame>
      <p:sp>
        <p:nvSpPr>
          <p:cNvPr id="6" name="投影片編號版面配置區 4"/>
          <p:cNvSpPr/>
          <p:nvPr/>
        </p:nvSpPr>
        <p:spPr>
          <a:xfrm>
            <a:off x="7644804" y="6597352"/>
            <a:ext cx="680984" cy="228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047866B6-F5A9-4595-A49B-9EC9AF51ABA8}" type="slidenum">
              <a:rPr sz="1400">
                <a:solidFill>
                  <a:srgbClr val="FFFF00"/>
                </a:solidFill>
              </a:rPr>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60</a:t>
            </a:fld>
            <a:endParaRPr lang="en-US" sz="1100" dirty="0">
              <a:solidFill>
                <a:srgbClr val="FFFF00"/>
              </a:solidFill>
              <a:latin typeface="Arial Narrow" pitchFamily="34"/>
              <a:ea typeface="新細明體" pitchFamily="2"/>
              <a:cs typeface="新細明體" pitchFamily="2"/>
            </a:endParaRPr>
          </a:p>
        </p:txBody>
      </p:sp>
      <p:sp>
        <p:nvSpPr>
          <p:cNvPr id="8" name="頁尾版面配置區 6"/>
          <p:cNvSpPr txBox="1">
            <a:spLocks/>
          </p:cNvSpPr>
          <p:nvPr/>
        </p:nvSpPr>
        <p:spPr>
          <a:xfrm>
            <a:off x="-40341" y="6631702"/>
            <a:ext cx="9144000" cy="260648"/>
          </a:xfrm>
          <a:prstGeom prst="rect">
            <a:avLst/>
          </a:prstGeom>
          <a:solidFill>
            <a:srgbClr val="C0504D">
              <a:lumMod val="50000"/>
            </a:srgbClr>
          </a:solidFill>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0" cap="none" spc="0" normalizeH="0" baseline="0" noProof="0" dirty="0" smtClean="0">
                <a:ln>
                  <a:noFill/>
                </a:ln>
                <a:solidFill>
                  <a:prstClr val="white"/>
                </a:solidFill>
                <a:effectLst/>
                <a:uLnTx/>
                <a:uFillTx/>
                <a:latin typeface="Arial" pitchFamily="34" charset="0"/>
                <a:ea typeface="新細明體" panose="02020500000000000000" pitchFamily="18" charset="-120"/>
                <a:cs typeface="Arial" pitchFamily="34" charset="0"/>
              </a:rPr>
              <a:t>                                 林秀銘                                                                                                                                                            </a:t>
            </a:r>
            <a:endParaRPr kumimoji="0" lang="zh-TW" altLang="en-US" sz="1050" b="0" i="0" u="none" strike="noStrike" kern="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Tree>
    <p:extLst>
      <p:ext uri="{BB962C8B-B14F-4D97-AF65-F5344CB8AC3E}">
        <p14:creationId xmlns:p14="http://schemas.microsoft.com/office/powerpoint/2010/main" val="2394439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445" y="-27384"/>
            <a:ext cx="91440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vert="horz" lIns="91440" tIns="45720" rIns="91440" bIns="45720" rtlCol="0" anchor="ctr">
            <a:normAutofit/>
          </a:bodyPr>
          <a:lstStyle/>
          <a:p>
            <a:r>
              <a:rPr lang="zh-TW" altLang="en-US" b="1" dirty="0">
                <a:latin typeface="華康棒棒體W5" panose="040F0509000000000000" pitchFamily="81" charset="-120"/>
                <a:ea typeface="華康棒棒體W5" panose="040F0509000000000000" pitchFamily="81" charset="-120"/>
              </a:rPr>
              <a:t>肆、結  論</a:t>
            </a:r>
          </a:p>
        </p:txBody>
      </p:sp>
      <p:sp>
        <p:nvSpPr>
          <p:cNvPr id="4" name="頁尾版面配置區 6"/>
          <p:cNvSpPr txBox="1">
            <a:spLocks/>
          </p:cNvSpPr>
          <p:nvPr/>
        </p:nvSpPr>
        <p:spPr>
          <a:xfrm>
            <a:off x="56672"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5"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61</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3" name="內容版面配置區 2"/>
          <p:cNvSpPr>
            <a:spLocks noGrp="1"/>
          </p:cNvSpPr>
          <p:nvPr>
            <p:ph idx="1"/>
          </p:nvPr>
        </p:nvSpPr>
        <p:spPr>
          <a:xfrm>
            <a:off x="899592" y="1412776"/>
            <a:ext cx="5976664" cy="4525963"/>
          </a:xfrm>
        </p:spPr>
        <p:txBody>
          <a:bodyPr>
            <a:normAutofit/>
          </a:bodyPr>
          <a:lstStyle/>
          <a:p>
            <a:pPr marL="0" indent="0">
              <a:buNone/>
            </a:pPr>
            <a:r>
              <a:rPr lang="zh-TW" altLang="en-US" sz="3000" dirty="0" smtClean="0">
                <a:latin typeface="華康華綜體W5(P)" panose="020B0500000000000000" pitchFamily="34" charset="-120"/>
                <a:ea typeface="華康華綜體W5(P)" panose="020B0500000000000000" pitchFamily="34" charset="-120"/>
              </a:rPr>
              <a:t>      不動產於投資理財方面，在房地產持有、移轉的節稅規劃，尤其以</a:t>
            </a:r>
            <a:r>
              <a:rPr lang="zh-TW" altLang="en-US" sz="3000" dirty="0" smtClean="0">
                <a:solidFill>
                  <a:srgbClr val="FF0000"/>
                </a:solidFill>
                <a:latin typeface="華康華綜體W5(P)" panose="020B0500000000000000" pitchFamily="34" charset="-120"/>
                <a:ea typeface="華康華綜體W5(P)" panose="020B0500000000000000" pitchFamily="34" charset="-120"/>
              </a:rPr>
              <a:t>「自用住宅」</a:t>
            </a:r>
            <a:r>
              <a:rPr lang="zh-TW" altLang="en-US" sz="3000" dirty="0" smtClean="0">
                <a:latin typeface="華康華綜體W5(P)" panose="020B0500000000000000" pitchFamily="34" charset="-120"/>
                <a:ea typeface="華康華綜體W5(P)" panose="020B0500000000000000" pitchFamily="34" charset="-120"/>
              </a:rPr>
              <a:t>與 </a:t>
            </a:r>
            <a:r>
              <a:rPr lang="zh-TW" altLang="en-US" sz="3000" dirty="0" smtClean="0">
                <a:solidFill>
                  <a:srgbClr val="FF0000"/>
                </a:solidFill>
                <a:latin typeface="華康華綜體W5(P)" panose="020B0500000000000000" pitchFamily="34" charset="-120"/>
                <a:ea typeface="華康華綜體W5(P)" panose="020B0500000000000000" pitchFamily="34" charset="-120"/>
              </a:rPr>
              <a:t>「自住房地」</a:t>
            </a:r>
            <a:r>
              <a:rPr lang="zh-TW" altLang="en-US" sz="3000" dirty="0" smtClean="0">
                <a:latin typeface="華康華綜體W5(P)" panose="020B0500000000000000" pitchFamily="34" charset="-120"/>
                <a:ea typeface="華康華綜體W5(P)" panose="020B0500000000000000" pitchFamily="34" charset="-120"/>
              </a:rPr>
              <a:t>中的</a:t>
            </a:r>
            <a:r>
              <a:rPr lang="zh-TW" altLang="en-US" sz="3000" dirty="0" smtClean="0">
                <a:solidFill>
                  <a:srgbClr val="FF0000"/>
                </a:solidFill>
                <a:latin typeface="華康華綜體W5(P)" panose="020B0500000000000000" pitchFamily="34" charset="-120"/>
                <a:ea typeface="華康華綜體W5(P)" panose="020B0500000000000000" pitchFamily="34" charset="-120"/>
              </a:rPr>
              <a:t>地價稅、房屋稅、土增稅及所得稅非常實用</a:t>
            </a:r>
            <a:r>
              <a:rPr lang="zh-TW" altLang="en-US" sz="3000" dirty="0" smtClean="0">
                <a:latin typeface="華康華綜體W5(P)" panose="020B0500000000000000" pitchFamily="34" charset="-120"/>
                <a:ea typeface="華康華綜體W5(P)" panose="020B0500000000000000" pitchFamily="34" charset="-120"/>
              </a:rPr>
              <a:t>。</a:t>
            </a:r>
            <a:endParaRPr lang="en-US" altLang="zh-TW" sz="3000" dirty="0" smtClean="0">
              <a:latin typeface="華康華綜體W5(P)" panose="020B0500000000000000" pitchFamily="34" charset="-120"/>
              <a:ea typeface="華康華綜體W5(P)" panose="020B0500000000000000" pitchFamily="34" charset="-120"/>
            </a:endParaRPr>
          </a:p>
          <a:p>
            <a:pPr marL="0" indent="0">
              <a:buNone/>
            </a:pPr>
            <a:r>
              <a:rPr lang="zh-TW" altLang="en-US" sz="3000" dirty="0" smtClean="0">
                <a:latin typeface="華康華綜體W5(P)" panose="020B0500000000000000" pitchFamily="34" charset="-120"/>
                <a:ea typeface="華康華綜體W5(P)" panose="020B0500000000000000" pitchFamily="34" charset="-120"/>
              </a:rPr>
              <a:t>      每一位房地產的擁有者，</a:t>
            </a:r>
            <a:r>
              <a:rPr lang="zh-TW" altLang="en-US" sz="3000" dirty="0" smtClean="0">
                <a:solidFill>
                  <a:srgbClr val="FF0000"/>
                </a:solidFill>
                <a:latin typeface="華康華綜體W5(P)" panose="020B0500000000000000" pitchFamily="34" charset="-120"/>
                <a:ea typeface="華康華綜體W5(P)" panose="020B0500000000000000" pitchFamily="34" charset="-120"/>
              </a:rPr>
              <a:t>應學會精打細算</a:t>
            </a:r>
            <a:r>
              <a:rPr lang="zh-TW" altLang="en-US" sz="3000" dirty="0" smtClean="0">
                <a:latin typeface="華康華綜體W5(P)" panose="020B0500000000000000" pitchFamily="34" charset="-120"/>
                <a:ea typeface="華康華綜體W5(P)" panose="020B0500000000000000" pitchFamily="34" charset="-120"/>
              </a:rPr>
              <a:t>，</a:t>
            </a:r>
            <a:r>
              <a:rPr lang="zh-TW" altLang="en-US" sz="3000" dirty="0" smtClean="0">
                <a:solidFill>
                  <a:srgbClr val="FF0000"/>
                </a:solidFill>
                <a:latin typeface="華康華綜體W5(P)" panose="020B0500000000000000" pitchFamily="34" charset="-120"/>
                <a:ea typeface="華康華綜體W5(P)" panose="020B0500000000000000" pitchFamily="34" charset="-120"/>
              </a:rPr>
              <a:t>深知節稅方式</a:t>
            </a:r>
            <a:r>
              <a:rPr lang="zh-TW" altLang="en-US" sz="3000" dirty="0" smtClean="0">
                <a:latin typeface="華康華綜體W5(P)" panose="020B0500000000000000" pitchFamily="34" charset="-120"/>
                <a:ea typeface="華康華綜體W5(P)" panose="020B0500000000000000" pitchFamily="34" charset="-120"/>
              </a:rPr>
              <a:t>，千萬別讓自己</a:t>
            </a:r>
            <a:r>
              <a:rPr lang="zh-TW" altLang="en-US" sz="3000" dirty="0">
                <a:latin typeface="華康華綜體W5(P)" panose="020B0500000000000000" pitchFamily="34" charset="-120"/>
                <a:ea typeface="華康華綜體W5(P)" panose="020B0500000000000000" pitchFamily="34" charset="-120"/>
              </a:rPr>
              <a:t>的權利睡</a:t>
            </a:r>
            <a:r>
              <a:rPr lang="zh-TW" altLang="en-US" sz="3000" dirty="0" smtClean="0">
                <a:latin typeface="華康華綜體W5(P)" panose="020B0500000000000000" pitchFamily="34" charset="-120"/>
                <a:ea typeface="華康華綜體W5(P)" panose="020B0500000000000000" pitchFamily="34" charset="-120"/>
              </a:rPr>
              <a:t>著</a:t>
            </a:r>
            <a:r>
              <a:rPr lang="en-US" altLang="zh-TW" sz="3000" dirty="0" smtClean="0">
                <a:latin typeface="華康華綜體W5(P)" panose="020B0500000000000000" pitchFamily="34" charset="-120"/>
                <a:ea typeface="華康華綜體W5(P)" panose="020B0500000000000000" pitchFamily="34" charset="-120"/>
              </a:rPr>
              <a:t>!</a:t>
            </a:r>
          </a:p>
        </p:txBody>
      </p:sp>
      <p:pic>
        <p:nvPicPr>
          <p:cNvPr id="1029" name="Picture 5" descr="D:\備份\D\Desktop\金典地產代書\照片\圖片\58005-12032116021127.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700" b="99700" l="4135" r="98371"/>
                    </a14:imgEffect>
                  </a14:imgLayer>
                </a14:imgProps>
              </a:ext>
              <a:ext uri="{28A0092B-C50C-407E-A947-70E740481C1C}">
                <a14:useLocalDpi xmlns:a14="http://schemas.microsoft.com/office/drawing/2010/main" val="0"/>
              </a:ext>
            </a:extLst>
          </a:blip>
          <a:srcRect/>
          <a:stretch>
            <a:fillRect/>
          </a:stretch>
        </p:blipFill>
        <p:spPr bwMode="auto">
          <a:xfrm>
            <a:off x="5580112" y="1334347"/>
            <a:ext cx="4452125" cy="5579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備份\D\Desktop\金典地產代書\照片\圖片\58005-12032116021127.jpg"/>
          <p:cNvPicPr>
            <a:picLocks noChangeAspect="1" noChangeArrowheads="1"/>
          </p:cNvPicPr>
          <p:nvPr/>
        </p:nvPicPr>
        <p:blipFill>
          <a:blip r:embed="rId4">
            <a:extLst>
              <a:ext uri="{BEBA8EAE-BF5A-486C-A8C5-ECC9F3942E4B}">
                <a14:imgProps xmlns:a14="http://schemas.microsoft.com/office/drawing/2010/main">
                  <a14:imgLayer r:embed="rId3">
                    <a14:imgEffect>
                      <a14:backgroundRemoval t="0" b="65200" l="24812" r="99123"/>
                    </a14:imgEffect>
                  </a14:imgLayer>
                </a14:imgProps>
              </a:ext>
              <a:ext uri="{28A0092B-C50C-407E-A947-70E740481C1C}">
                <a14:useLocalDpi xmlns:a14="http://schemas.microsoft.com/office/drawing/2010/main" val="0"/>
              </a:ext>
            </a:extLst>
          </a:blip>
          <a:srcRect/>
          <a:stretch>
            <a:fillRect/>
          </a:stretch>
        </p:blipFill>
        <p:spPr bwMode="auto">
          <a:xfrm>
            <a:off x="6011106" y="1268760"/>
            <a:ext cx="3168352" cy="47518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備份\D\Desktop\金典地產代書\照片\圖片\58005-12032116021127.jpg"/>
          <p:cNvPicPr>
            <a:picLocks noChangeAspect="1" noChangeArrowheads="1"/>
          </p:cNvPicPr>
          <p:nvPr/>
        </p:nvPicPr>
        <p:blipFill>
          <a:blip r:embed="rId5">
            <a:extLst>
              <a:ext uri="{BEBA8EAE-BF5A-486C-A8C5-ECC9F3942E4B}">
                <a14:imgProps xmlns:a14="http://schemas.microsoft.com/office/drawing/2010/main">
                  <a14:imgLayer r:embed="rId3">
                    <a14:imgEffect>
                      <a14:backgroundRemoval t="33900" b="53500" l="37343" r="63033"/>
                    </a14:imgEffect>
                  </a14:imgLayer>
                </a14:imgProps>
              </a:ext>
              <a:ext uri="{28A0092B-C50C-407E-A947-70E740481C1C}">
                <a14:useLocalDpi xmlns:a14="http://schemas.microsoft.com/office/drawing/2010/main" val="0"/>
              </a:ext>
            </a:extLst>
          </a:blip>
          <a:srcRect/>
          <a:stretch>
            <a:fillRect/>
          </a:stretch>
        </p:blipFill>
        <p:spPr bwMode="auto">
          <a:xfrm>
            <a:off x="4776439" y="-170759"/>
            <a:ext cx="5745215" cy="7199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D:\備份\D\Desktop\金典地產代書\照片\圖片\58005-12032116021127.jpg"/>
          <p:cNvPicPr>
            <a:picLocks noChangeAspect="1" noChangeArrowheads="1"/>
          </p:cNvPicPr>
          <p:nvPr/>
        </p:nvPicPr>
        <p:blipFill>
          <a:blip r:embed="rId5">
            <a:extLst>
              <a:ext uri="{BEBA8EAE-BF5A-486C-A8C5-ECC9F3942E4B}">
                <a14:imgProps xmlns:a14="http://schemas.microsoft.com/office/drawing/2010/main">
                  <a14:imgLayer r:embed="rId3">
                    <a14:imgEffect>
                      <a14:backgroundRemoval t="33900" b="53500" l="37343" r="63033"/>
                    </a14:imgEffect>
                  </a14:imgLayer>
                </a14:imgProps>
              </a:ext>
              <a:ext uri="{28A0092B-C50C-407E-A947-70E740481C1C}">
                <a14:useLocalDpi xmlns:a14="http://schemas.microsoft.com/office/drawing/2010/main" val="0"/>
              </a:ext>
            </a:extLst>
          </a:blip>
          <a:srcRect/>
          <a:stretch>
            <a:fillRect/>
          </a:stretch>
        </p:blipFill>
        <p:spPr bwMode="auto">
          <a:xfrm>
            <a:off x="4933566" y="1268760"/>
            <a:ext cx="5745215" cy="719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2450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368300" y="192088"/>
            <a:ext cx="2232025" cy="763587"/>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4400" u="sng" dirty="0">
                <a:solidFill>
                  <a:srgbClr val="5EC902"/>
                </a:solidFill>
                <a:ea typeface="新細明體" pitchFamily="18" charset="-120"/>
              </a:rPr>
              <a:t>The end</a:t>
            </a:r>
          </a:p>
        </p:txBody>
      </p:sp>
      <p:sp>
        <p:nvSpPr>
          <p:cNvPr id="27651" name="Text Box 3"/>
          <p:cNvSpPr txBox="1">
            <a:spLocks noChangeArrowheads="1"/>
          </p:cNvSpPr>
          <p:nvPr/>
        </p:nvSpPr>
        <p:spPr bwMode="auto">
          <a:xfrm>
            <a:off x="2987675" y="3573463"/>
            <a:ext cx="4176713" cy="1150937"/>
          </a:xfrm>
          <a:prstGeom prst="rect">
            <a:avLst/>
          </a:prstGeom>
          <a:noFill/>
          <a:ln w="9525">
            <a:noFill/>
            <a:round/>
            <a:headEnd/>
            <a:tailEnd/>
          </a:ln>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zh-TW" sz="6000" b="1">
              <a:solidFill>
                <a:srgbClr val="FFFFFF"/>
              </a:solidFill>
              <a:latin typeface="Verdana" pitchFamily="34" charset="0"/>
              <a:ea typeface="新細明體" pitchFamily="18" charset="-120"/>
            </a:endParaRPr>
          </a:p>
        </p:txBody>
      </p:sp>
      <p:pic>
        <p:nvPicPr>
          <p:cNvPr id="27652" name="Picture 2" descr="http://72abfb7c1a8a71411901-4a3d306595cd09781b35fe13ebdb4f63.r27.cf2.rackcdn.com/C978346C-C699-4741-A869-2F37FCA4440D.jpg"/>
          <p:cNvPicPr>
            <a:picLocks noChangeAspect="1" noChangeArrowheads="1"/>
          </p:cNvPicPr>
          <p:nvPr/>
        </p:nvPicPr>
        <p:blipFill>
          <a:blip r:embed="rId3" cstate="print"/>
          <a:srcRect/>
          <a:stretch>
            <a:fillRect/>
          </a:stretch>
        </p:blipFill>
        <p:spPr bwMode="auto">
          <a:xfrm>
            <a:off x="0" y="-171400"/>
            <a:ext cx="9753600" cy="7315200"/>
          </a:xfrm>
          <a:prstGeom prst="rect">
            <a:avLst/>
          </a:prstGeom>
          <a:noFill/>
          <a:ln w="9525">
            <a:noFill/>
            <a:miter lim="800000"/>
            <a:headEnd/>
            <a:tailEnd/>
          </a:ln>
        </p:spPr>
      </p:pic>
      <p:sp>
        <p:nvSpPr>
          <p:cNvPr id="6" name="Titel 5"/>
          <p:cNvSpPr txBox="1">
            <a:spLocks/>
          </p:cNvSpPr>
          <p:nvPr/>
        </p:nvSpPr>
        <p:spPr>
          <a:xfrm>
            <a:off x="-468560" y="692696"/>
            <a:ext cx="5759336" cy="936625"/>
          </a:xfrm>
          <a:prstGeom prst="rect">
            <a:avLst/>
          </a:prstGeom>
        </p:spPr>
        <p:txBody>
          <a:bodyPr/>
          <a:lstStyle/>
          <a:p>
            <a:pPr algn="ctr" eaLnBrk="0" hangingPunct="0">
              <a:buFont typeface="Times New Roman" pitchFamily="16" charset="0"/>
              <a:buNone/>
              <a:defRPr/>
            </a:pPr>
            <a:r>
              <a:rPr lang="zh-TW" altLang="en-US" sz="4000" kern="0" dirty="0">
                <a:solidFill>
                  <a:schemeClr val="accent1">
                    <a:lumMod val="60000"/>
                    <a:lumOff val="40000"/>
                  </a:schemeClr>
                </a:solidFill>
                <a:latin typeface="微軟正黑體" pitchFamily="34" charset="-120"/>
                <a:ea typeface="微軟正黑體" pitchFamily="34" charset="-120"/>
                <a:cs typeface="+mj-cs"/>
              </a:rPr>
              <a:t>感謝</a:t>
            </a:r>
            <a:r>
              <a:rPr lang="zh-TW" altLang="en-US" sz="4000" kern="0" dirty="0" smtClean="0">
                <a:solidFill>
                  <a:schemeClr val="accent1">
                    <a:lumMod val="60000"/>
                    <a:lumOff val="40000"/>
                  </a:schemeClr>
                </a:solidFill>
                <a:latin typeface="微軟正黑體" pitchFamily="34" charset="-120"/>
                <a:ea typeface="微軟正黑體" pitchFamily="34" charset="-120"/>
                <a:cs typeface="+mj-cs"/>
              </a:rPr>
              <a:t>您今天的參與</a:t>
            </a:r>
            <a:endParaRPr lang="de-DE" sz="4000" kern="0" dirty="0">
              <a:solidFill>
                <a:schemeClr val="accent1">
                  <a:lumMod val="60000"/>
                  <a:lumOff val="40000"/>
                </a:schemeClr>
              </a:solidFill>
              <a:latin typeface="微軟正黑體" pitchFamily="34" charset="-120"/>
              <a:ea typeface="微軟正黑體" pitchFamily="34" charset="-120"/>
              <a:cs typeface="+mj-cs"/>
            </a:endParaRPr>
          </a:p>
        </p:txBody>
      </p:sp>
      <p:sp>
        <p:nvSpPr>
          <p:cNvPr id="7" name="Untertitel 8"/>
          <p:cNvSpPr txBox="1">
            <a:spLocks/>
          </p:cNvSpPr>
          <p:nvPr/>
        </p:nvSpPr>
        <p:spPr>
          <a:xfrm>
            <a:off x="6636236" y="5853717"/>
            <a:ext cx="2592288" cy="664650"/>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anchor="ctr">
            <a:normAutofit/>
          </a:bodyPr>
          <a:lstStyle/>
          <a:p>
            <a:pPr marL="342900" indent="-342900" eaLnBrk="0" hangingPunct="0">
              <a:spcBef>
                <a:spcPts val="800"/>
              </a:spcBef>
              <a:buFont typeface="Times New Roman" pitchFamily="16" charset="0"/>
              <a:buNone/>
              <a:defRPr/>
            </a:pPr>
            <a:r>
              <a:rPr lang="zh-TW" altLang="en-US" sz="3000" kern="0" dirty="0" smtClean="0">
                <a:solidFill>
                  <a:srgbClr val="FFFF00"/>
                </a:solidFill>
                <a:latin typeface="微軟正黑體" pitchFamily="34" charset="-120"/>
                <a:ea typeface="微軟正黑體" pitchFamily="34" charset="-120"/>
                <a:cs typeface="+mn-cs"/>
              </a:rPr>
              <a:t> 林秀銘</a:t>
            </a:r>
            <a:r>
              <a:rPr lang="zh-TW" altLang="en-US" sz="3000" kern="0" dirty="0" smtClean="0">
                <a:solidFill>
                  <a:srgbClr val="FFFF00"/>
                </a:solidFill>
                <a:latin typeface="微軟正黑體" pitchFamily="34" charset="-120"/>
                <a:ea typeface="微軟正黑體" pitchFamily="34" charset="-120"/>
              </a:rPr>
              <a:t>   </a:t>
            </a:r>
            <a:r>
              <a:rPr lang="zh-TW" altLang="en-US" sz="3000" kern="0" dirty="0" smtClean="0">
                <a:solidFill>
                  <a:srgbClr val="FFFF00"/>
                </a:solidFill>
                <a:latin typeface="微軟正黑體" pitchFamily="34" charset="-120"/>
                <a:ea typeface="微軟正黑體" pitchFamily="34" charset="-120"/>
                <a:cs typeface="+mn-cs"/>
              </a:rPr>
              <a:t>老師</a:t>
            </a:r>
            <a:endParaRPr lang="de-DE" sz="3000" kern="0" dirty="0">
              <a:solidFill>
                <a:srgbClr val="FFFF00"/>
              </a:solidFill>
              <a:latin typeface="微軟正黑體" pitchFamily="34" charset="-120"/>
              <a:ea typeface="微軟正黑體" pitchFamily="34" charset="-120"/>
              <a:cs typeface="+mn-cs"/>
            </a:endParaRPr>
          </a:p>
        </p:txBody>
      </p:sp>
      <p:pic>
        <p:nvPicPr>
          <p:cNvPr id="1026" name="Picture 2" descr="C:\Users\User\Desktop\lineat_ogp.png"/>
          <p:cNvPicPr>
            <a:picLocks noChangeAspect="1" noChangeArrowheads="1"/>
          </p:cNvPicPr>
          <p:nvPr/>
        </p:nvPicPr>
        <p:blipFill>
          <a:blip r:embed="rId4" cstate="print"/>
          <a:srcRect/>
          <a:stretch>
            <a:fillRect/>
          </a:stretch>
        </p:blipFill>
        <p:spPr bwMode="auto">
          <a:xfrm>
            <a:off x="107504" y="5949280"/>
            <a:ext cx="720080" cy="720080"/>
          </a:xfrm>
          <a:prstGeom prst="rect">
            <a:avLst/>
          </a:prstGeom>
          <a:noFill/>
        </p:spPr>
      </p:pic>
      <p:pic>
        <p:nvPicPr>
          <p:cNvPr id="1029" name="Picture 5" descr="C:\Users\User\Desktop\FB-VYOU.jpg"/>
          <p:cNvPicPr>
            <a:picLocks noChangeAspect="1" noChangeArrowheads="1"/>
          </p:cNvPicPr>
          <p:nvPr/>
        </p:nvPicPr>
        <p:blipFill>
          <a:blip r:embed="rId5" cstate="print"/>
          <a:srcRect/>
          <a:stretch>
            <a:fillRect/>
          </a:stretch>
        </p:blipFill>
        <p:spPr bwMode="auto">
          <a:xfrm>
            <a:off x="107504" y="4900761"/>
            <a:ext cx="3096344" cy="951127"/>
          </a:xfrm>
          <a:prstGeom prst="rect">
            <a:avLst/>
          </a:prstGeom>
          <a:noFill/>
        </p:spPr>
      </p:pic>
      <p:pic>
        <p:nvPicPr>
          <p:cNvPr id="1031" name="Picture 7" descr="C:\Users\User\Desktop\Image.jpg"/>
          <p:cNvPicPr>
            <a:picLocks noChangeAspect="1" noChangeArrowheads="1"/>
          </p:cNvPicPr>
          <p:nvPr/>
        </p:nvPicPr>
        <p:blipFill>
          <a:blip r:embed="rId6" cstate="print"/>
          <a:srcRect/>
          <a:stretch>
            <a:fillRect/>
          </a:stretch>
        </p:blipFill>
        <p:spPr bwMode="auto">
          <a:xfrm>
            <a:off x="827584" y="5949280"/>
            <a:ext cx="2808312" cy="714872"/>
          </a:xfrm>
          <a:prstGeom prst="rect">
            <a:avLst/>
          </a:prstGeom>
          <a:noFill/>
        </p:spPr>
      </p:pic>
      <p:sp>
        <p:nvSpPr>
          <p:cNvPr id="19" name="頁尾版面配置區 6"/>
          <p:cNvSpPr txBox="1">
            <a:spLocks/>
          </p:cNvSpPr>
          <p:nvPr/>
        </p:nvSpPr>
        <p:spPr>
          <a:xfrm>
            <a:off x="611560" y="6620256"/>
            <a:ext cx="5369814"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林秀銘</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0" name="投影片編號版面配置區 5"/>
          <p:cNvSpPr txBox="1">
            <a:spLocks/>
          </p:cNvSpPr>
          <p:nvPr/>
        </p:nvSpPr>
        <p:spPr>
          <a:xfrm>
            <a:off x="7452320" y="662025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62</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3" name="Picture 8" descr="D:\備份\D\Desktop\金典地產代書\照片\金典地政士事務所 QR code-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6136" y="5885720"/>
            <a:ext cx="600643" cy="6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6811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zh-TW" altLang="en-US" b="1" dirty="0">
                <a:latin typeface="微軟正黑體" panose="020B0604030504040204" pitchFamily="34" charset="-120"/>
                <a:ea typeface="微軟正黑體" panose="020B0604030504040204" pitchFamily="34" charset="-120"/>
              </a:rPr>
              <a:t>壹、持有稅</a:t>
            </a:r>
          </a:p>
        </p:txBody>
      </p:sp>
      <p:sp>
        <p:nvSpPr>
          <p:cNvPr id="3" name="內容版面配置區 2"/>
          <p:cNvSpPr>
            <a:spLocks noGrp="1"/>
          </p:cNvSpPr>
          <p:nvPr>
            <p:ph idx="1"/>
          </p:nvPr>
        </p:nvSpPr>
        <p:spPr>
          <a:xfrm>
            <a:off x="-4456" y="1273190"/>
            <a:ext cx="9178280" cy="5328592"/>
          </a:xfrm>
        </p:spPr>
        <p:txBody>
          <a:bodyPr>
            <a:normAutofit/>
          </a:bodyPr>
          <a:lstStyle/>
          <a:p>
            <a:pPr marL="0" lvl="0" indent="0">
              <a:buNone/>
            </a:pPr>
            <a:r>
              <a:rPr lang="zh-TW" altLang="en-US" sz="2600" b="1" dirty="0" smtClean="0">
                <a:latin typeface="微軟正黑體" panose="020B0604030504040204" pitchFamily="34" charset="-120"/>
                <a:ea typeface="微軟正黑體" panose="020B0604030504040204" pitchFamily="34" charset="-120"/>
              </a:rPr>
              <a:t>◎自用</a:t>
            </a:r>
            <a:r>
              <a:rPr lang="zh-TW" altLang="en-US" sz="2600" b="1" dirty="0">
                <a:latin typeface="微軟正黑體" panose="020B0604030504040204" pitchFamily="34" charset="-120"/>
                <a:ea typeface="微軟正黑體" panose="020B0604030504040204" pitchFamily="34" charset="-120"/>
              </a:rPr>
              <a:t>住宅定義</a:t>
            </a:r>
            <a:r>
              <a:rPr lang="en-US" altLang="zh-TW" sz="2600" b="1" dirty="0">
                <a:latin typeface="微軟正黑體" panose="020B0604030504040204" pitchFamily="34" charset="-120"/>
                <a:ea typeface="微軟正黑體" panose="020B0604030504040204" pitchFamily="34" charset="-120"/>
              </a:rPr>
              <a:t>:</a:t>
            </a:r>
          </a:p>
          <a:p>
            <a:pPr marL="0" indent="0">
              <a:buNone/>
            </a:pPr>
            <a:r>
              <a:rPr lang="zh-TW" altLang="en-US" sz="2600" dirty="0" smtClean="0">
                <a:latin typeface="微軟正黑體" panose="020B0604030504040204" pitchFamily="34" charset="-120"/>
                <a:ea typeface="微軟正黑體" panose="020B0604030504040204" pitchFamily="34" charset="-120"/>
              </a:rPr>
              <a:t>          自用</a:t>
            </a:r>
            <a:r>
              <a:rPr lang="zh-TW" altLang="en-US" sz="2600" dirty="0">
                <a:latin typeface="微軟正黑體" panose="020B0604030504040204" pitchFamily="34" charset="-120"/>
                <a:ea typeface="微軟正黑體" panose="020B0604030504040204" pitchFamily="34" charset="-120"/>
              </a:rPr>
              <a:t>住宅用地，指土地所有權人或其配偶、直系親屬</a:t>
            </a:r>
            <a:endParaRPr lang="en-US" altLang="zh-TW" sz="2600" dirty="0" smtClean="0">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          於</a:t>
            </a:r>
            <a:r>
              <a:rPr lang="zh-TW" altLang="en-US" sz="2600" dirty="0">
                <a:latin typeface="微軟正黑體" panose="020B0604030504040204" pitchFamily="34" charset="-120"/>
                <a:ea typeface="微軟正黑體" panose="020B0604030504040204" pitchFamily="34" charset="-120"/>
              </a:rPr>
              <a:t>該地辦竣 戶籍登記，且無出租</a:t>
            </a:r>
            <a:r>
              <a:rPr lang="zh-TW" altLang="en-US" sz="2600" dirty="0" smtClean="0">
                <a:latin typeface="微軟正黑體" panose="020B0604030504040204" pitchFamily="34" charset="-120"/>
                <a:ea typeface="微軟正黑體" panose="020B0604030504040204" pitchFamily="34" charset="-120"/>
              </a:rPr>
              <a:t>或供</a:t>
            </a:r>
            <a:r>
              <a:rPr lang="zh-TW" altLang="en-US" sz="2600" dirty="0">
                <a:latin typeface="微軟正黑體" panose="020B0604030504040204" pitchFamily="34" charset="-120"/>
                <a:ea typeface="微軟正黑體" panose="020B0604030504040204" pitchFamily="34" charset="-120"/>
              </a:rPr>
              <a:t>營業</a:t>
            </a:r>
            <a:r>
              <a:rPr lang="zh-TW" altLang="en-US" sz="2600" dirty="0" smtClean="0">
                <a:latin typeface="微軟正黑體" panose="020B0604030504040204" pitchFamily="34" charset="-120"/>
                <a:ea typeface="微軟正黑體" panose="020B0604030504040204" pitchFamily="34" charset="-120"/>
              </a:rPr>
              <a:t>用</a:t>
            </a:r>
            <a:r>
              <a:rPr lang="zh-TW" altLang="en-US" sz="2600" dirty="0">
                <a:latin typeface="微軟正黑體" panose="020B0604030504040204" pitchFamily="34" charset="-120"/>
                <a:ea typeface="微軟正黑體" panose="020B0604030504040204" pitchFamily="34" charset="-120"/>
              </a:rPr>
              <a:t>之住宅</a:t>
            </a:r>
            <a:r>
              <a:rPr lang="zh-TW" altLang="en-US" sz="2600" dirty="0" smtClean="0">
                <a:latin typeface="微軟正黑體" panose="020B0604030504040204" pitchFamily="34" charset="-120"/>
                <a:ea typeface="微軟正黑體" panose="020B0604030504040204" pitchFamily="34" charset="-120"/>
              </a:rPr>
              <a:t>用地。</a:t>
            </a:r>
            <a:endParaRPr lang="en-US" altLang="zh-TW" sz="2600" dirty="0" smtClean="0">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      </a:t>
            </a:r>
            <a:r>
              <a:rPr lang="en-US" altLang="zh-TW" sz="2600" b="1" dirty="0" smtClean="0">
                <a:latin typeface="微軟正黑體" panose="020B0604030504040204" pitchFamily="34" charset="-120"/>
                <a:ea typeface="微軟正黑體" panose="020B0604030504040204" pitchFamily="34" charset="-120"/>
              </a:rPr>
              <a:t>(</a:t>
            </a:r>
            <a:r>
              <a:rPr lang="zh-TW" altLang="en-US" sz="2600" b="1" smtClean="0">
                <a:latin typeface="微軟正黑體" panose="020B0604030504040204" pitchFamily="34" charset="-120"/>
                <a:ea typeface="微軟正黑體" panose="020B0604030504040204" pitchFamily="34" charset="-120"/>
              </a:rPr>
              <a:t>一</a:t>
            </a:r>
            <a:r>
              <a:rPr lang="en-US" altLang="zh-TW" sz="2600" b="1" smtClean="0">
                <a:latin typeface="微軟正黑體" panose="020B0604030504040204" pitchFamily="34" charset="-120"/>
                <a:ea typeface="微軟正黑體" panose="020B0604030504040204" pitchFamily="34" charset="-120"/>
              </a:rPr>
              <a:t>)</a:t>
            </a:r>
            <a:r>
              <a:rPr lang="zh-TW" altLang="en-US" sz="2600" b="1" smtClean="0">
                <a:latin typeface="微軟正黑體" panose="020B0604030504040204" pitchFamily="34" charset="-120"/>
                <a:ea typeface="微軟正黑體" panose="020B0604030504040204" pitchFamily="34" charset="-120"/>
              </a:rPr>
              <a:t>地價稅自用住宅用地優惠稅率</a:t>
            </a:r>
            <a:r>
              <a:rPr lang="en-US" altLang="zh-TW" sz="2600" dirty="0" smtClean="0">
                <a:latin typeface="微軟正黑體" panose="020B0604030504040204" pitchFamily="34" charset="-120"/>
                <a:ea typeface="微軟正黑體" panose="020B0604030504040204" pitchFamily="34" charset="-120"/>
              </a:rPr>
              <a:t>:</a:t>
            </a:r>
            <a:r>
              <a:rPr lang="zh-TW" altLang="en-US" sz="2600" dirty="0" smtClean="0">
                <a:latin typeface="微軟正黑體" panose="020B0604030504040204" pitchFamily="34" charset="-120"/>
                <a:ea typeface="微軟正黑體" panose="020B0604030504040204" pitchFamily="34" charset="-120"/>
              </a:rPr>
              <a:t>  </a:t>
            </a:r>
            <a:r>
              <a:rPr lang="en-US" altLang="zh-TW" sz="2600" b="1" dirty="0" smtClean="0">
                <a:solidFill>
                  <a:srgbClr val="FF0000"/>
                </a:solidFill>
                <a:latin typeface="微軟正黑體" panose="020B0604030504040204" pitchFamily="34" charset="-120"/>
                <a:ea typeface="微軟正黑體" panose="020B0604030504040204" pitchFamily="34" charset="-120"/>
              </a:rPr>
              <a:t>2</a:t>
            </a:r>
            <a:r>
              <a:rPr lang="zh-TW" altLang="en-US" sz="2600" b="1" dirty="0" smtClean="0">
                <a:solidFill>
                  <a:srgbClr val="FF0000"/>
                </a:solidFill>
                <a:latin typeface="微軟正黑體" panose="020B0604030504040204" pitchFamily="34" charset="-120"/>
                <a:ea typeface="微軟正黑體" panose="020B0604030504040204" pitchFamily="34" charset="-120"/>
              </a:rPr>
              <a:t> </a:t>
            </a:r>
            <a:r>
              <a:rPr lang="en-US" altLang="zh-TW" sz="2600" b="1" dirty="0" smtClean="0">
                <a:solidFill>
                  <a:srgbClr val="FF0000"/>
                </a:solidFill>
                <a:latin typeface="微軟正黑體" panose="020B0604030504040204" pitchFamily="34" charset="-120"/>
                <a:ea typeface="微軟正黑體" panose="020B0604030504040204" pitchFamily="34" charset="-120"/>
                <a:cs typeface="Lucida Sans Unicode"/>
              </a:rPr>
              <a:t>‰</a:t>
            </a:r>
            <a:endParaRPr lang="en-US" altLang="zh-TW" sz="2600" b="1" dirty="0" smtClean="0">
              <a:solidFill>
                <a:srgbClr val="FF0000"/>
              </a:solidFill>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      </a:t>
            </a:r>
            <a:r>
              <a:rPr lang="en-US" altLang="zh-TW" sz="2600" b="1" dirty="0" smtClean="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二</a:t>
            </a:r>
            <a:r>
              <a:rPr lang="en-US" altLang="zh-TW" sz="2600" b="1" dirty="0" smtClean="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要件</a:t>
            </a:r>
            <a:r>
              <a:rPr lang="en-US" altLang="zh-TW" sz="2600" b="1" dirty="0">
                <a:latin typeface="微軟正黑體" panose="020B0604030504040204" pitchFamily="34" charset="-120"/>
                <a:ea typeface="微軟正黑體" panose="020B0604030504040204" pitchFamily="34" charset="-120"/>
              </a:rPr>
              <a:t>:</a:t>
            </a:r>
          </a:p>
          <a:p>
            <a:pPr marL="0" indent="0">
              <a:buNone/>
            </a:pPr>
            <a:r>
              <a:rPr lang="zh-TW" altLang="en-US" sz="2600" dirty="0" smtClean="0">
                <a:latin typeface="微軟正黑體" panose="020B0604030504040204" pitchFamily="34" charset="-120"/>
                <a:ea typeface="微軟正黑體" panose="020B0604030504040204" pitchFamily="34" charset="-120"/>
              </a:rPr>
              <a:t>             </a:t>
            </a:r>
            <a:endParaRPr lang="en-US" altLang="zh-TW" sz="2600" dirty="0" smtClean="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652120" y="1196752"/>
            <a:ext cx="3096344" cy="369332"/>
          </a:xfrm>
          <a:prstGeom prst="rect">
            <a:avLst/>
          </a:prstGeom>
          <a:noFill/>
        </p:spPr>
        <p:txBody>
          <a:bodyPr wrap="square" rtlCol="0">
            <a:spAutoFit/>
          </a:bodyPr>
          <a:lstStyle/>
          <a:p>
            <a:endParaRPr lang="zh-TW" altLang="en-US" dirty="0"/>
          </a:p>
        </p:txBody>
      </p:sp>
      <p:graphicFrame>
        <p:nvGraphicFramePr>
          <p:cNvPr id="9" name="資料庫圖表 8"/>
          <p:cNvGraphicFramePr/>
          <p:nvPr>
            <p:extLst>
              <p:ext uri="{D42A27DB-BD31-4B8C-83A1-F6EECF244321}">
                <p14:modId xmlns:p14="http://schemas.microsoft.com/office/powerpoint/2010/main" val="2788624912"/>
              </p:ext>
            </p:extLst>
          </p:nvPr>
        </p:nvGraphicFramePr>
        <p:xfrm>
          <a:off x="517322" y="3861048"/>
          <a:ext cx="8640960" cy="2361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1"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7</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25406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zh-TW" altLang="en-US" b="1" dirty="0">
                <a:latin typeface="微軟正黑體" panose="020B0604030504040204" pitchFamily="34" charset="-120"/>
                <a:ea typeface="微軟正黑體" panose="020B0604030504040204" pitchFamily="34" charset="-120"/>
              </a:rPr>
              <a:t>壹、持有稅</a:t>
            </a:r>
          </a:p>
        </p:txBody>
      </p:sp>
      <p:sp>
        <p:nvSpPr>
          <p:cNvPr id="3" name="內容版面配置區 2"/>
          <p:cNvSpPr>
            <a:spLocks noGrp="1"/>
          </p:cNvSpPr>
          <p:nvPr>
            <p:ph idx="1"/>
          </p:nvPr>
        </p:nvSpPr>
        <p:spPr>
          <a:xfrm>
            <a:off x="755576" y="1423862"/>
            <a:ext cx="4176464" cy="4741441"/>
          </a:xfrm>
        </p:spPr>
        <p:txBody>
          <a:bodyPr>
            <a:normAutofit fontScale="25000" lnSpcReduction="20000"/>
          </a:bodyPr>
          <a:lstStyle/>
          <a:p>
            <a:pPr marL="0" indent="0">
              <a:buNone/>
            </a:pPr>
            <a:r>
              <a:rPr lang="en-US" altLang="zh-TW" sz="10400" b="1" dirty="0">
                <a:latin typeface="微軟正黑體" panose="020B0604030504040204" pitchFamily="34" charset="-120"/>
                <a:ea typeface="微軟正黑體" panose="020B0604030504040204" pitchFamily="34" charset="-120"/>
              </a:rPr>
              <a:t>(</a:t>
            </a:r>
            <a:r>
              <a:rPr lang="zh-TW" altLang="en-US" sz="10400" b="1" dirty="0">
                <a:latin typeface="微軟正黑體" panose="020B0604030504040204" pitchFamily="34" charset="-120"/>
                <a:ea typeface="微軟正黑體" panose="020B0604030504040204" pitchFamily="34" charset="-120"/>
              </a:rPr>
              <a:t>三</a:t>
            </a:r>
            <a:r>
              <a:rPr lang="en-US" altLang="zh-TW" sz="10400" b="1" dirty="0">
                <a:latin typeface="微軟正黑體" panose="020B0604030504040204" pitchFamily="34" charset="-120"/>
                <a:ea typeface="微軟正黑體" panose="020B0604030504040204" pitchFamily="34" charset="-120"/>
              </a:rPr>
              <a:t>)</a:t>
            </a:r>
            <a:r>
              <a:rPr lang="zh-TW" altLang="en-US" sz="10400" b="1" dirty="0">
                <a:latin typeface="微軟正黑體" panose="020B0604030504040204" pitchFamily="34" charset="-120"/>
                <a:ea typeface="微軟正黑體" panose="020B0604030504040204" pitchFamily="34" charset="-120"/>
              </a:rPr>
              <a:t>申請</a:t>
            </a:r>
            <a:r>
              <a:rPr lang="en-US" altLang="zh-TW" sz="10400" b="1" dirty="0">
                <a:latin typeface="微軟正黑體" panose="020B0604030504040204" pitchFamily="34" charset="-120"/>
                <a:ea typeface="微軟正黑體" panose="020B0604030504040204" pitchFamily="34" charset="-120"/>
              </a:rPr>
              <a:t>:</a:t>
            </a:r>
          </a:p>
          <a:p>
            <a:pPr marL="0" indent="0">
              <a:buNone/>
            </a:pPr>
            <a:r>
              <a:rPr lang="en-US" altLang="zh-TW" sz="9600" b="1" dirty="0" smtClean="0">
                <a:solidFill>
                  <a:srgbClr val="FF0000"/>
                </a:solidFill>
                <a:latin typeface="微軟正黑體" panose="020B0604030504040204" pitchFamily="34" charset="-120"/>
                <a:ea typeface="微軟正黑體" panose="020B0604030504040204" pitchFamily="34" charset="-120"/>
              </a:rPr>
              <a:t>1</a:t>
            </a:r>
            <a:r>
              <a:rPr lang="en-US" altLang="zh-TW" sz="9600" b="1" dirty="0">
                <a:solidFill>
                  <a:srgbClr val="FF0000"/>
                </a:solidFill>
                <a:latin typeface="微軟正黑體" panose="020B0604030504040204" pitchFamily="34" charset="-120"/>
                <a:ea typeface="微軟正黑體" panose="020B0604030504040204" pitchFamily="34" charset="-120"/>
              </a:rPr>
              <a:t>.</a:t>
            </a:r>
            <a:r>
              <a:rPr lang="zh-TW" altLang="zh-TW" sz="9600" b="1" dirty="0">
                <a:solidFill>
                  <a:srgbClr val="FF0000"/>
                </a:solidFill>
                <a:latin typeface="微軟正黑體" panose="020B0604030504040204" pitchFamily="34" charset="-120"/>
                <a:ea typeface="微軟正黑體" panose="020B0604030504040204" pitchFamily="34" charset="-120"/>
              </a:rPr>
              <a:t>申請書</a:t>
            </a:r>
            <a:endParaRPr lang="en-US" altLang="zh-TW" sz="9600" b="1" dirty="0">
              <a:solidFill>
                <a:srgbClr val="FF0000"/>
              </a:solidFill>
              <a:latin typeface="微軟正黑體" panose="020B0604030504040204" pitchFamily="34" charset="-120"/>
              <a:ea typeface="微軟正黑體" panose="020B0604030504040204" pitchFamily="34" charset="-120"/>
            </a:endParaRPr>
          </a:p>
          <a:p>
            <a:pPr marL="0" indent="0">
              <a:buNone/>
            </a:pPr>
            <a:r>
              <a:rPr lang="en-US" altLang="zh-TW" sz="9600" b="1" dirty="0">
                <a:solidFill>
                  <a:srgbClr val="FF0000"/>
                </a:solidFill>
                <a:latin typeface="微軟正黑體" panose="020B0604030504040204" pitchFamily="34" charset="-120"/>
                <a:ea typeface="微軟正黑體" panose="020B0604030504040204" pitchFamily="34" charset="-120"/>
              </a:rPr>
              <a:t>2.</a:t>
            </a:r>
            <a:r>
              <a:rPr lang="zh-TW" altLang="zh-TW" sz="9600" b="1" dirty="0">
                <a:solidFill>
                  <a:srgbClr val="FF0000"/>
                </a:solidFill>
                <a:latin typeface="微軟正黑體" panose="020B0604030504040204" pitchFamily="34" charset="-120"/>
                <a:ea typeface="微軟正黑體" panose="020B0604030504040204" pitchFamily="34" charset="-120"/>
              </a:rPr>
              <a:t>檢附戶口名簿影本</a:t>
            </a:r>
            <a:endParaRPr lang="en-US" altLang="zh-TW" sz="9600" b="1" dirty="0">
              <a:solidFill>
                <a:srgbClr val="FF0000"/>
              </a:solidFill>
              <a:latin typeface="微軟正黑體" panose="020B0604030504040204" pitchFamily="34" charset="-120"/>
              <a:ea typeface="微軟正黑體" panose="020B0604030504040204" pitchFamily="34" charset="-120"/>
            </a:endParaRPr>
          </a:p>
          <a:p>
            <a:pPr marL="0" indent="0">
              <a:buNone/>
            </a:pPr>
            <a:r>
              <a:rPr lang="en-US" altLang="zh-TW" sz="9600" b="1" dirty="0">
                <a:solidFill>
                  <a:srgbClr val="FF0000"/>
                </a:solidFill>
                <a:latin typeface="微軟正黑體" panose="020B0604030504040204" pitchFamily="34" charset="-120"/>
                <a:ea typeface="微軟正黑體" panose="020B0604030504040204" pitchFamily="34" charset="-120"/>
              </a:rPr>
              <a:t>3.</a:t>
            </a:r>
            <a:r>
              <a:rPr lang="zh-TW" altLang="zh-TW" sz="9600" b="1" dirty="0">
                <a:solidFill>
                  <a:srgbClr val="FF0000"/>
                </a:solidFill>
                <a:latin typeface="微軟正黑體" panose="020B0604030504040204" pitchFamily="34" charset="-120"/>
                <a:ea typeface="微軟正黑體" panose="020B0604030504040204" pitchFamily="34" charset="-120"/>
              </a:rPr>
              <a:t>建築改良物證明文件</a:t>
            </a:r>
            <a:endParaRPr lang="en-US" altLang="zh-TW" sz="9600" b="1" dirty="0">
              <a:solidFill>
                <a:srgbClr val="FF0000"/>
              </a:solidFill>
              <a:latin typeface="微軟正黑體" panose="020B0604030504040204" pitchFamily="34" charset="-120"/>
              <a:ea typeface="微軟正黑體" panose="020B0604030504040204" pitchFamily="34" charset="-120"/>
            </a:endParaRPr>
          </a:p>
          <a:p>
            <a:pPr marL="0" indent="0">
              <a:buNone/>
            </a:pPr>
            <a:r>
              <a:rPr lang="zh-TW" altLang="en-US" sz="9600" b="1" dirty="0" smtClean="0">
                <a:solidFill>
                  <a:srgbClr val="FF0000"/>
                </a:solidFill>
                <a:latin typeface="微軟正黑體" panose="020B0604030504040204" pitchFamily="34" charset="-120"/>
                <a:ea typeface="微軟正黑體" panose="020B0604030504040204" pitchFamily="34" charset="-120"/>
              </a:rPr>
              <a:t>    </a:t>
            </a:r>
            <a:r>
              <a:rPr lang="zh-TW" altLang="zh-TW" sz="9600" b="1" dirty="0" smtClean="0">
                <a:solidFill>
                  <a:srgbClr val="FF0000"/>
                </a:solidFill>
                <a:latin typeface="微軟正黑體" panose="020B0604030504040204" pitchFamily="34" charset="-120"/>
                <a:ea typeface="微軟正黑體" panose="020B0604030504040204" pitchFamily="34" charset="-120"/>
              </a:rPr>
              <a:t>向</a:t>
            </a:r>
            <a:r>
              <a:rPr lang="zh-TW" altLang="zh-TW" sz="9600" b="1" dirty="0">
                <a:solidFill>
                  <a:srgbClr val="FF0000"/>
                </a:solidFill>
                <a:latin typeface="微軟正黑體" panose="020B0604030504040204" pitchFamily="34" charset="-120"/>
                <a:ea typeface="微軟正黑體" panose="020B0604030504040204" pitchFamily="34" charset="-120"/>
              </a:rPr>
              <a:t>主管稽徵機關申請</a:t>
            </a:r>
            <a:r>
              <a:rPr lang="zh-TW" altLang="zh-TW" sz="9600" b="1" dirty="0" smtClean="0">
                <a:solidFill>
                  <a:srgbClr val="FF0000"/>
                </a:solidFill>
                <a:latin typeface="微軟正黑體" panose="020B0604030504040204" pitchFamily="34" charset="-120"/>
                <a:ea typeface="微軟正黑體" panose="020B0604030504040204" pitchFamily="34" charset="-120"/>
              </a:rPr>
              <a:t>核定</a:t>
            </a:r>
            <a:r>
              <a:rPr lang="zh-TW" altLang="en-US" sz="9600" b="1" dirty="0" smtClean="0">
                <a:solidFill>
                  <a:srgbClr val="FF0000"/>
                </a:solidFill>
                <a:latin typeface="微軟正黑體" panose="020B0604030504040204" pitchFamily="34" charset="-120"/>
                <a:ea typeface="微軟正黑體" panose="020B0604030504040204" pitchFamily="34" charset="-120"/>
              </a:rPr>
              <a:t>。</a:t>
            </a:r>
            <a:endParaRPr lang="en-US" altLang="zh-TW" sz="9600" b="1" dirty="0" smtClean="0">
              <a:solidFill>
                <a:srgbClr val="FF0000"/>
              </a:solidFill>
              <a:latin typeface="微軟正黑體" panose="020B0604030504040204" pitchFamily="34" charset="-120"/>
              <a:ea typeface="微軟正黑體" panose="020B0604030504040204" pitchFamily="34" charset="-120"/>
            </a:endParaRPr>
          </a:p>
          <a:p>
            <a:pPr marL="0" indent="0">
              <a:spcAft>
                <a:spcPts val="0"/>
              </a:spcAft>
              <a:buNone/>
            </a:pPr>
            <a:r>
              <a:rPr lang="en-US" altLang="zh-TW" sz="9600" kern="0" dirty="0" smtClean="0">
                <a:solidFill>
                  <a:srgbClr val="0070C0"/>
                </a:solidFill>
                <a:latin typeface="Calibri" panose="020F0502020204030204" pitchFamily="34" charset="0"/>
                <a:ea typeface="標楷體" panose="03000509000000000000" pitchFamily="65" charset="-120"/>
                <a:cs typeface="新細明體" panose="02020500000000000000" pitchFamily="18" charset="-120"/>
              </a:rPr>
              <a:t>(</a:t>
            </a:r>
            <a:r>
              <a:rPr lang="zh-TW" altLang="zh-TW" sz="9600" kern="0" dirty="0" smtClean="0">
                <a:solidFill>
                  <a:srgbClr val="0070C0"/>
                </a:solidFill>
                <a:latin typeface="Calibri" panose="020F0502020204030204" pitchFamily="34" charset="0"/>
                <a:ea typeface="標楷體" panose="03000509000000000000" pitchFamily="65" charset="-120"/>
                <a:cs typeface="新細明體" panose="02020500000000000000" pitchFamily="18" charset="-120"/>
              </a:rPr>
              <a:t>適用</a:t>
            </a:r>
            <a:r>
              <a:rPr lang="zh-TW" altLang="zh-TW" sz="9600" kern="0" dirty="0">
                <a:solidFill>
                  <a:srgbClr val="0070C0"/>
                </a:solidFill>
                <a:latin typeface="Calibri" panose="020F0502020204030204" pitchFamily="34" charset="0"/>
                <a:ea typeface="標楷體" panose="03000509000000000000" pitchFamily="65" charset="-120"/>
                <a:cs typeface="新細明體" panose="02020500000000000000" pitchFamily="18" charset="-120"/>
              </a:rPr>
              <a:t>優惠稅率應於開徵前</a:t>
            </a:r>
            <a:r>
              <a:rPr lang="en-US" altLang="zh-TW" sz="9600" kern="0" dirty="0">
                <a:solidFill>
                  <a:srgbClr val="0070C0"/>
                </a:solidFill>
                <a:latin typeface="Calibri" panose="020F0502020204030204" pitchFamily="34" charset="0"/>
                <a:ea typeface="標楷體" panose="03000509000000000000" pitchFamily="65" charset="-120"/>
                <a:cs typeface="新細明體" panose="02020500000000000000" pitchFamily="18" charset="-120"/>
              </a:rPr>
              <a:t>40</a:t>
            </a:r>
            <a:r>
              <a:rPr lang="zh-TW" altLang="zh-TW" sz="9600" kern="0" dirty="0">
                <a:solidFill>
                  <a:srgbClr val="0070C0"/>
                </a:solidFill>
                <a:latin typeface="Calibri" panose="020F0502020204030204" pitchFamily="34" charset="0"/>
                <a:ea typeface="標楷體" panose="03000509000000000000" pitchFamily="65" charset="-120"/>
                <a:cs typeface="新細明體" panose="02020500000000000000" pitchFamily="18" charset="-120"/>
              </a:rPr>
              <a:t>日提出申請，即每年</a:t>
            </a:r>
            <a:r>
              <a:rPr lang="en-US" altLang="zh-TW" sz="9600" kern="0" dirty="0">
                <a:solidFill>
                  <a:srgbClr val="0070C0"/>
                </a:solidFill>
                <a:latin typeface="Calibri" panose="020F0502020204030204" pitchFamily="34" charset="0"/>
                <a:ea typeface="標楷體" panose="03000509000000000000" pitchFamily="65" charset="-120"/>
                <a:cs typeface="新細明體" panose="02020500000000000000" pitchFamily="18" charset="-120"/>
              </a:rPr>
              <a:t>9</a:t>
            </a:r>
            <a:r>
              <a:rPr lang="zh-TW" altLang="zh-TW" sz="9600" kern="0" dirty="0">
                <a:solidFill>
                  <a:srgbClr val="0070C0"/>
                </a:solidFill>
                <a:latin typeface="Calibri" panose="020F0502020204030204" pitchFamily="34" charset="0"/>
                <a:ea typeface="標楷體" panose="03000509000000000000" pitchFamily="65" charset="-120"/>
                <a:cs typeface="新細明體" panose="02020500000000000000" pitchFamily="18" charset="-120"/>
              </a:rPr>
              <a:t>月</a:t>
            </a:r>
            <a:r>
              <a:rPr lang="en-US" altLang="zh-TW" sz="9600" kern="0" dirty="0">
                <a:solidFill>
                  <a:srgbClr val="0070C0"/>
                </a:solidFill>
                <a:latin typeface="Calibri" panose="020F0502020204030204" pitchFamily="34" charset="0"/>
                <a:ea typeface="標楷體" panose="03000509000000000000" pitchFamily="65" charset="-120"/>
                <a:cs typeface="新細明體" panose="02020500000000000000" pitchFamily="18" charset="-120"/>
              </a:rPr>
              <a:t>22</a:t>
            </a:r>
            <a:r>
              <a:rPr lang="zh-TW" altLang="zh-TW" sz="9600" kern="0" dirty="0">
                <a:solidFill>
                  <a:srgbClr val="0070C0"/>
                </a:solidFill>
                <a:latin typeface="Calibri" panose="020F0502020204030204" pitchFamily="34" charset="0"/>
                <a:ea typeface="標楷體" panose="03000509000000000000" pitchFamily="65" charset="-120"/>
                <a:cs typeface="新細明體" panose="02020500000000000000" pitchFamily="18" charset="-120"/>
              </a:rPr>
              <a:t>日以前，當年度即可適用</a:t>
            </a:r>
            <a:r>
              <a:rPr lang="zh-TW" altLang="zh-TW" sz="9600" kern="0" dirty="0" smtClean="0">
                <a:solidFill>
                  <a:srgbClr val="0070C0"/>
                </a:solidFill>
                <a:latin typeface="Calibri" panose="020F0502020204030204" pitchFamily="34" charset="0"/>
                <a:ea typeface="標楷體" panose="03000509000000000000" pitchFamily="65" charset="-120"/>
                <a:cs typeface="新細明體" panose="02020500000000000000" pitchFamily="18" charset="-120"/>
              </a:rPr>
              <a:t>。</a:t>
            </a:r>
            <a:r>
              <a:rPr lang="en-US" altLang="zh-TW" sz="9600" kern="0" dirty="0" smtClean="0">
                <a:solidFill>
                  <a:srgbClr val="0070C0"/>
                </a:solidFill>
                <a:latin typeface="Calibri" panose="020F0502020204030204" pitchFamily="34" charset="0"/>
                <a:ea typeface="標楷體" panose="03000509000000000000" pitchFamily="65" charset="-120"/>
                <a:cs typeface="新細明體" panose="02020500000000000000" pitchFamily="18" charset="-120"/>
              </a:rPr>
              <a:t>)</a:t>
            </a:r>
            <a:endParaRPr lang="en-US" altLang="zh-TW" sz="9600" b="1" dirty="0">
              <a:solidFill>
                <a:srgbClr val="0070C0"/>
              </a:solidFill>
              <a:latin typeface="微軟正黑體" panose="020B0604030504040204" pitchFamily="34" charset="-120"/>
              <a:ea typeface="微軟正黑體" panose="020B0604030504040204" pitchFamily="34" charset="-120"/>
            </a:endParaRPr>
          </a:p>
          <a:p>
            <a:pPr marL="0" lvl="0" indent="0">
              <a:buNone/>
            </a:pPr>
            <a:r>
              <a:rPr lang="en-US" altLang="zh-TW" sz="10400" b="1" dirty="0" smtClean="0">
                <a:latin typeface="微軟正黑體" panose="020B0604030504040204" pitchFamily="34" charset="-120"/>
                <a:ea typeface="微軟正黑體" panose="020B0604030504040204" pitchFamily="34" charset="-120"/>
              </a:rPr>
              <a:t>(</a:t>
            </a:r>
            <a:r>
              <a:rPr lang="zh-TW" altLang="en-US" sz="10400" b="1" dirty="0">
                <a:latin typeface="微軟正黑體" panose="020B0604030504040204" pitchFamily="34" charset="-120"/>
                <a:ea typeface="微軟正黑體" panose="020B0604030504040204" pitchFamily="34" charset="-120"/>
              </a:rPr>
              <a:t>四</a:t>
            </a:r>
            <a:r>
              <a:rPr lang="en-US" altLang="zh-TW" sz="10400" b="1" dirty="0" smtClean="0">
                <a:latin typeface="微軟正黑體" panose="020B0604030504040204" pitchFamily="34" charset="-120"/>
                <a:ea typeface="微軟正黑體" panose="020B0604030504040204" pitchFamily="34" charset="-120"/>
              </a:rPr>
              <a:t>)</a:t>
            </a:r>
            <a:r>
              <a:rPr lang="zh-TW" altLang="en-US" sz="10400" b="1" dirty="0">
                <a:latin typeface="微軟正黑體" panose="020B0604030504040204" pitchFamily="34" charset="-120"/>
                <a:ea typeface="微軟正黑體" panose="020B0604030504040204" pitchFamily="34" charset="-120"/>
              </a:rPr>
              <a:t>地價稅自用住宅一處</a:t>
            </a:r>
            <a:r>
              <a:rPr lang="en-US" altLang="zh-TW" sz="10400" b="1" dirty="0">
                <a:latin typeface="微軟正黑體" panose="020B0604030504040204" pitchFamily="34" charset="-120"/>
                <a:ea typeface="微軟正黑體" panose="020B0604030504040204" pitchFamily="34" charset="-120"/>
              </a:rPr>
              <a:t>:</a:t>
            </a:r>
            <a:r>
              <a:rPr lang="zh-TW" altLang="en-US" sz="10400" b="1" dirty="0">
                <a:latin typeface="微軟正黑體" panose="020B0604030504040204" pitchFamily="34" charset="-120"/>
                <a:ea typeface="微軟正黑體" panose="020B0604030504040204" pitchFamily="34" charset="-120"/>
              </a:rPr>
              <a:t> </a:t>
            </a:r>
            <a:endParaRPr lang="en-US" altLang="zh-TW" sz="10400" b="1" dirty="0">
              <a:latin typeface="微軟正黑體" panose="020B0604030504040204" pitchFamily="34" charset="-120"/>
              <a:ea typeface="微軟正黑體" panose="020B0604030504040204" pitchFamily="34" charset="-120"/>
            </a:endParaRPr>
          </a:p>
          <a:p>
            <a:pPr marL="0" lvl="0" indent="0">
              <a:buNone/>
            </a:pPr>
            <a:r>
              <a:rPr lang="zh-TW" altLang="en-US" sz="9600" b="1" dirty="0" smtClean="0">
                <a:solidFill>
                  <a:prstClr val="black"/>
                </a:solidFill>
                <a:latin typeface="微軟正黑體" panose="020B0604030504040204" pitchFamily="34" charset="-120"/>
                <a:ea typeface="微軟正黑體" panose="020B0604030504040204" pitchFamily="34" charset="-120"/>
              </a:rPr>
              <a:t> </a:t>
            </a:r>
            <a:r>
              <a:rPr lang="zh-TW" altLang="en-US" sz="9600" b="1" dirty="0">
                <a:solidFill>
                  <a:prstClr val="black"/>
                </a:solidFill>
                <a:latin typeface="微軟正黑體" panose="020B0604030504040204" pitchFamily="34" charset="-120"/>
                <a:ea typeface="微軟正黑體" panose="020B0604030504040204" pitchFamily="34" charset="-120"/>
              </a:rPr>
              <a:t>選擇</a:t>
            </a:r>
            <a:r>
              <a:rPr lang="zh-TW" altLang="en-US" sz="9600" b="1" dirty="0">
                <a:solidFill>
                  <a:srgbClr val="FF0000"/>
                </a:solidFill>
                <a:latin typeface="微軟正黑體" panose="020B0604030504040204" pitchFamily="34" charset="-120"/>
                <a:ea typeface="微軟正黑體" panose="020B0604030504040204" pitchFamily="34" charset="-120"/>
              </a:rPr>
              <a:t>價值</a:t>
            </a:r>
            <a:r>
              <a:rPr lang="zh-TW" altLang="en-US" sz="9600" b="1" dirty="0" smtClean="0">
                <a:solidFill>
                  <a:srgbClr val="FF0000"/>
                </a:solidFill>
                <a:latin typeface="微軟正黑體" panose="020B0604030504040204" pitchFamily="34" charset="-120"/>
                <a:ea typeface="微軟正黑體" panose="020B0604030504040204" pitchFamily="34" charset="-120"/>
              </a:rPr>
              <a:t>最高</a:t>
            </a:r>
            <a:r>
              <a:rPr lang="zh-TW" altLang="zh-TW" sz="9600" b="1" dirty="0">
                <a:solidFill>
                  <a:srgbClr val="FF0000"/>
                </a:solidFill>
                <a:latin typeface="微軟正黑體" panose="020B0604030504040204" pitchFamily="34" charset="-120"/>
                <a:ea typeface="微軟正黑體" panose="020B0604030504040204" pitchFamily="34" charset="-120"/>
              </a:rPr>
              <a:t>面積最大</a:t>
            </a:r>
            <a:r>
              <a:rPr lang="zh-TW" altLang="en-US" sz="9600" b="1" dirty="0">
                <a:solidFill>
                  <a:prstClr val="black"/>
                </a:solidFill>
                <a:latin typeface="微軟正黑體" panose="020B0604030504040204" pitchFamily="34" charset="-120"/>
                <a:ea typeface="微軟正黑體" panose="020B0604030504040204" pitchFamily="34" charset="-120"/>
              </a:rPr>
              <a:t>為</a:t>
            </a:r>
            <a:r>
              <a:rPr lang="zh-TW" altLang="en-US" sz="9600" b="1" dirty="0" smtClean="0">
                <a:solidFill>
                  <a:prstClr val="black"/>
                </a:solidFill>
                <a:latin typeface="微軟正黑體" panose="020B0604030504040204" pitchFamily="34" charset="-120"/>
                <a:ea typeface="微軟正黑體" panose="020B0604030504040204" pitchFamily="34" charset="-120"/>
              </a:rPr>
              <a:t>之</a:t>
            </a:r>
            <a:endParaRPr lang="en-US" altLang="zh-TW" sz="9600" b="1" dirty="0" smtClean="0">
              <a:solidFill>
                <a:prstClr val="black"/>
              </a:solidFill>
              <a:latin typeface="微軟正黑體" panose="020B0604030504040204" pitchFamily="34" charset="-120"/>
              <a:ea typeface="微軟正黑體" panose="020B0604030504040204" pitchFamily="34" charset="-120"/>
            </a:endParaRPr>
          </a:p>
          <a:p>
            <a:pPr marL="0" indent="0">
              <a:spcAft>
                <a:spcPts val="0"/>
              </a:spcAft>
              <a:buNone/>
            </a:pPr>
            <a:r>
              <a:rPr lang="en-US" altLang="zh-TW" sz="10400" b="1" dirty="0" smtClean="0">
                <a:latin typeface="微軟正黑體" panose="020B0604030504040204" pitchFamily="34" charset="-120"/>
                <a:ea typeface="微軟正黑體" panose="020B0604030504040204" pitchFamily="34" charset="-120"/>
              </a:rPr>
              <a:t>(</a:t>
            </a:r>
            <a:r>
              <a:rPr lang="zh-TW" altLang="en-US" sz="10400" b="1" dirty="0">
                <a:latin typeface="微軟正黑體" panose="020B0604030504040204" pitchFamily="34" charset="-120"/>
                <a:ea typeface="微軟正黑體" panose="020B0604030504040204" pitchFamily="34" charset="-120"/>
              </a:rPr>
              <a:t>五</a:t>
            </a:r>
            <a:r>
              <a:rPr lang="en-US" altLang="zh-TW" sz="10400" b="1" dirty="0" smtClean="0">
                <a:latin typeface="微軟正黑體" panose="020B0604030504040204" pitchFamily="34" charset="-120"/>
                <a:ea typeface="微軟正黑體" panose="020B0604030504040204" pitchFamily="34" charset="-120"/>
              </a:rPr>
              <a:t>)</a:t>
            </a:r>
            <a:r>
              <a:rPr lang="zh-TW" altLang="zh-TW" sz="10400" b="1" dirty="0">
                <a:latin typeface="微軟正黑體" panose="020B0604030504040204" pitchFamily="34" charset="-120"/>
                <a:ea typeface="微軟正黑體" panose="020B0604030504040204" pitchFamily="34" charset="-120"/>
              </a:rPr>
              <a:t>一輩子皆可享用地價稅自用住宅優惠稅率，</a:t>
            </a:r>
            <a:r>
              <a:rPr lang="zh-TW" altLang="zh-TW" sz="10400" b="1" dirty="0">
                <a:solidFill>
                  <a:srgbClr val="FF0000"/>
                </a:solidFill>
                <a:latin typeface="微軟正黑體" panose="020B0604030504040204" pitchFamily="34" charset="-120"/>
                <a:ea typeface="微軟正黑體" panose="020B0604030504040204" pitchFamily="34" charset="-120"/>
              </a:rPr>
              <a:t>不受出售、買入次數的限制</a:t>
            </a:r>
            <a:r>
              <a:rPr lang="zh-TW" altLang="zh-TW" sz="10400" b="1" dirty="0">
                <a:latin typeface="微軟正黑體" panose="020B0604030504040204" pitchFamily="34" charset="-120"/>
                <a:ea typeface="微軟正黑體" panose="020B0604030504040204" pitchFamily="34" charset="-120"/>
              </a:rPr>
              <a:t>。</a:t>
            </a:r>
          </a:p>
          <a:p>
            <a:pPr marL="0" lvl="0" indent="0">
              <a:buNone/>
            </a:pPr>
            <a:endParaRPr lang="en-US" altLang="zh-TW" sz="3400" b="1" dirty="0">
              <a:solidFill>
                <a:prstClr val="black"/>
              </a:solidFill>
              <a:latin typeface="微軟正黑體" panose="020B0604030504040204" pitchFamily="34" charset="-120"/>
              <a:ea typeface="微軟正黑體" panose="020B0604030504040204" pitchFamily="34" charset="-120"/>
            </a:endParaRPr>
          </a:p>
          <a:p>
            <a:pPr marL="0" indent="0">
              <a:buNone/>
            </a:pPr>
            <a:endParaRPr lang="en-US" altLang="zh-TW" sz="2600" b="1" dirty="0">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             </a:t>
            </a:r>
            <a:endParaRPr lang="en-US" altLang="zh-TW" sz="2600" dirty="0" smtClean="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652120" y="1196752"/>
            <a:ext cx="3096344" cy="369332"/>
          </a:xfrm>
          <a:prstGeom prst="rect">
            <a:avLst/>
          </a:prstGeom>
          <a:noFill/>
        </p:spPr>
        <p:txBody>
          <a:bodyPr wrap="square" rtlCol="0">
            <a:spAutoFit/>
          </a:bodyPr>
          <a:lstStyle/>
          <a:p>
            <a:endParaRPr lang="zh-TW" altLang="en-US" dirty="0"/>
          </a:p>
        </p:txBody>
      </p:sp>
      <p:sp>
        <p:nvSpPr>
          <p:cNvPr id="10" name="頁尾版面配置區 6"/>
          <p:cNvSpPr txBox="1">
            <a:spLocks/>
          </p:cNvSpPr>
          <p:nvPr/>
        </p:nvSpPr>
        <p:spPr>
          <a:xfrm>
            <a:off x="0" y="6453336"/>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1"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8</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8" name="Picture 2" descr="http://www.libertytimes.com.tw/2010/new/jul/6/images/154.jpg"/>
          <p:cNvPicPr>
            <a:picLocks noChangeAspect="1" noChangeArrowheads="1"/>
          </p:cNvPicPr>
          <p:nvPr/>
        </p:nvPicPr>
        <p:blipFill>
          <a:blip r:embed="rId2"/>
          <a:srcRect/>
          <a:stretch>
            <a:fillRect/>
          </a:stretch>
        </p:blipFill>
        <p:spPr bwMode="auto">
          <a:xfrm>
            <a:off x="4788024" y="1453168"/>
            <a:ext cx="4197471" cy="4424103"/>
          </a:xfrm>
          <a:prstGeom prst="rect">
            <a:avLst/>
          </a:prstGeom>
          <a:noFill/>
        </p:spPr>
      </p:pic>
    </p:spTree>
    <p:extLst>
      <p:ext uri="{BB962C8B-B14F-4D97-AF65-F5344CB8AC3E}">
        <p14:creationId xmlns:p14="http://schemas.microsoft.com/office/powerpoint/2010/main" val="85476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457200" y="116632"/>
            <a:ext cx="8229600" cy="1143000"/>
          </a:xfrm>
        </p:spPr>
        <p:txBody>
          <a:bodyPr vert="horz" lIns="91440" tIns="45720" rIns="91440" bIns="45720" rtlCol="0" anchor="ctr">
            <a:normAutofit/>
          </a:bodyPr>
          <a:lstStyle/>
          <a:p>
            <a:r>
              <a:rPr lang="zh-TW" altLang="en-US" b="1" dirty="0">
                <a:latin typeface="微軟正黑體" panose="020B0604030504040204" pitchFamily="34" charset="-120"/>
                <a:ea typeface="微軟正黑體" panose="020B0604030504040204" pitchFamily="34" charset="-120"/>
              </a:rPr>
              <a:t>壹、持有稅</a:t>
            </a:r>
          </a:p>
        </p:txBody>
      </p:sp>
      <p:sp>
        <p:nvSpPr>
          <p:cNvPr id="3" name="內容版面配置區 2"/>
          <p:cNvSpPr>
            <a:spLocks noGrp="1"/>
          </p:cNvSpPr>
          <p:nvPr>
            <p:ph idx="1"/>
          </p:nvPr>
        </p:nvSpPr>
        <p:spPr>
          <a:xfrm>
            <a:off x="251520" y="1124744"/>
            <a:ext cx="8723312" cy="5462770"/>
          </a:xfrm>
        </p:spPr>
        <p:txBody>
          <a:bodyPr vert="horz" lIns="91440" tIns="45720" rIns="91440" bIns="45720" rtlCol="0">
            <a:normAutofit fontScale="85000" lnSpcReduction="20000"/>
          </a:bodyPr>
          <a:lstStyle/>
          <a:p>
            <a:pPr marL="0" indent="0">
              <a:spcAft>
                <a:spcPts val="0"/>
              </a:spcAft>
              <a:buNone/>
            </a:pPr>
            <a:r>
              <a:rPr lang="en-US" altLang="zh-TW" sz="3100" b="1" dirty="0">
                <a:latin typeface="微軟正黑體" panose="020B0604030504040204" pitchFamily="34" charset="-120"/>
                <a:ea typeface="微軟正黑體" panose="020B0604030504040204" pitchFamily="34" charset="-120"/>
              </a:rPr>
              <a:t>(</a:t>
            </a:r>
            <a:r>
              <a:rPr lang="zh-TW" altLang="en-US" sz="3100" b="1" dirty="0">
                <a:latin typeface="微軟正黑體" panose="020B0604030504040204" pitchFamily="34" charset="-120"/>
                <a:ea typeface="微軟正黑體" panose="020B0604030504040204" pitchFamily="34" charset="-120"/>
              </a:rPr>
              <a:t>六</a:t>
            </a:r>
            <a:r>
              <a:rPr lang="en-US" altLang="zh-TW" sz="3100" b="1" dirty="0">
                <a:latin typeface="微軟正黑體" panose="020B0604030504040204" pitchFamily="34" charset="-120"/>
                <a:ea typeface="微軟正黑體" panose="020B0604030504040204" pitchFamily="34" charset="-120"/>
              </a:rPr>
              <a:t>)</a:t>
            </a:r>
            <a:r>
              <a:rPr lang="zh-TW" altLang="en-US" sz="3100" b="1" dirty="0">
                <a:latin typeface="微軟正黑體" panose="020B0604030504040204" pitchFamily="34" charset="-120"/>
                <a:ea typeface="微軟正黑體" panose="020B0604030504040204" pitchFamily="34" charset="-120"/>
              </a:rPr>
              <a:t>打破一處</a:t>
            </a:r>
            <a:r>
              <a:rPr lang="en-US" altLang="zh-TW" sz="3100" b="1" dirty="0">
                <a:latin typeface="微軟正黑體" panose="020B0604030504040204" pitchFamily="34" charset="-120"/>
                <a:ea typeface="微軟正黑體" panose="020B0604030504040204" pitchFamily="34" charset="-120"/>
              </a:rPr>
              <a:t>:</a:t>
            </a:r>
          </a:p>
          <a:p>
            <a:pPr marL="0" indent="0">
              <a:spcAft>
                <a:spcPts val="0"/>
              </a:spcAft>
              <a:buNone/>
            </a:pPr>
            <a:r>
              <a:rPr lang="zh-TW" altLang="en-US" sz="2800" b="1" dirty="0">
                <a:solidFill>
                  <a:srgbClr val="FF0000"/>
                </a:solidFill>
                <a:latin typeface="微軟正黑體" panose="020B0604030504040204" pitchFamily="34" charset="-120"/>
                <a:ea typeface="微軟正黑體" panose="020B0604030504040204" pitchFamily="34" charset="-120"/>
              </a:rPr>
              <a:t>◎</a:t>
            </a:r>
            <a:r>
              <a:rPr lang="zh-TW" altLang="zh-TW" sz="2800" b="1" dirty="0" smtClean="0">
                <a:solidFill>
                  <a:srgbClr val="FF0000"/>
                </a:solidFill>
                <a:latin typeface="微軟正黑體" panose="020B0604030504040204" pitchFamily="34" charset="-120"/>
                <a:ea typeface="微軟正黑體" panose="020B0604030504040204" pitchFamily="34" charset="-120"/>
              </a:rPr>
              <a:t>多</a:t>
            </a:r>
            <a:r>
              <a:rPr lang="zh-TW" altLang="zh-TW" sz="2800" b="1" dirty="0">
                <a:solidFill>
                  <a:srgbClr val="FF0000"/>
                </a:solidFill>
                <a:latin typeface="微軟正黑體" panose="020B0604030504040204" pitchFamily="34" charset="-120"/>
                <a:ea typeface="微軟正黑體" panose="020B0604030504040204" pitchFamily="34" charset="-120"/>
              </a:rPr>
              <a:t>筆土地同時適用自用住宅優惠稅率，可利用直系血親尊親屬或已成年子女單獨於該處設立戶籍節稅。</a:t>
            </a:r>
          </a:p>
          <a:p>
            <a:pPr marL="0" indent="0">
              <a:buNone/>
            </a:pP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   </a:t>
            </a:r>
            <a:r>
              <a:rPr lang="en-US" altLang="zh-TW" sz="2600" dirty="0" smtClean="0">
                <a:latin typeface="微軟正黑體" panose="020B0604030504040204" pitchFamily="34" charset="-120"/>
                <a:ea typeface="微軟正黑體" panose="020B0604030504040204" pitchFamily="34" charset="-120"/>
              </a:rPr>
              <a:t>1</a:t>
            </a:r>
            <a:r>
              <a:rPr lang="en-US" altLang="zh-TW" sz="2600" dirty="0">
                <a:latin typeface="微軟正黑體" panose="020B0604030504040204" pitchFamily="34" charset="-120"/>
                <a:ea typeface="微軟正黑體" panose="020B0604030504040204" pitchFamily="34" charset="-120"/>
              </a:rPr>
              <a:t>.</a:t>
            </a:r>
            <a:r>
              <a:rPr lang="zh-TW" altLang="zh-TW" sz="2600" dirty="0">
                <a:latin typeface="微軟正黑體" panose="020B0604030504040204" pitchFamily="34" charset="-120"/>
                <a:ea typeface="微軟正黑體" panose="020B0604030504040204" pitchFamily="34" charset="-120"/>
              </a:rPr>
              <a:t>面積</a:t>
            </a:r>
            <a:r>
              <a:rPr lang="zh-TW" altLang="zh-TW" sz="2600" dirty="0" smtClean="0">
                <a:latin typeface="微軟正黑體" panose="020B0604030504040204" pitchFamily="34" charset="-120"/>
                <a:ea typeface="微軟正黑體" panose="020B0604030504040204" pitchFamily="34" charset="-120"/>
              </a:rPr>
              <a:t>超過</a:t>
            </a:r>
            <a:r>
              <a:rPr lang="zh-TW" altLang="en-US" sz="2600" dirty="0" smtClean="0">
                <a:latin typeface="微軟正黑體" panose="020B0604030504040204" pitchFamily="34" charset="-120"/>
                <a:ea typeface="微軟正黑體" panose="020B0604030504040204" pitchFamily="34" charset="-120"/>
              </a:rPr>
              <a:t>之</a:t>
            </a:r>
            <a:r>
              <a:rPr lang="zh-TW" altLang="zh-TW" sz="2600" dirty="0" smtClean="0">
                <a:latin typeface="微軟正黑體" panose="020B0604030504040204" pitchFamily="34" charset="-120"/>
                <a:ea typeface="微軟正黑體" panose="020B0604030504040204" pitchFamily="34" charset="-120"/>
              </a:rPr>
              <a:t>擇定</a:t>
            </a:r>
            <a:r>
              <a:rPr lang="en-US" altLang="zh-TW" sz="2600" dirty="0" smtClean="0">
                <a:latin typeface="微軟正黑體" panose="020B0604030504040204" pitchFamily="34" charset="-120"/>
                <a:ea typeface="微軟正黑體" panose="020B0604030504040204" pitchFamily="34" charset="-120"/>
              </a:rPr>
              <a:t>:</a:t>
            </a:r>
            <a:r>
              <a:rPr lang="zh-TW" altLang="en-US" sz="2600" dirty="0" smtClean="0">
                <a:latin typeface="微軟正黑體" panose="020B0604030504040204" pitchFamily="34" charset="-120"/>
                <a:ea typeface="微軟正黑體" panose="020B0604030504040204" pitchFamily="34" charset="-120"/>
              </a:rPr>
              <a:t>所有權人</a:t>
            </a:r>
            <a:r>
              <a:rPr lang="zh-TW" altLang="zh-TW" sz="2600" dirty="0" smtClean="0">
                <a:latin typeface="微軟正黑體" panose="020B0604030504040204" pitchFamily="34" charset="-120"/>
                <a:ea typeface="微軟正黑體" panose="020B0604030504040204" pitchFamily="34" charset="-120"/>
              </a:rPr>
              <a:t>有</a:t>
            </a:r>
            <a:r>
              <a:rPr lang="zh-TW" altLang="zh-TW" sz="2600" dirty="0">
                <a:latin typeface="微軟正黑體" panose="020B0604030504040204" pitchFamily="34" charset="-120"/>
                <a:ea typeface="微軟正黑體" panose="020B0604030504040204" pitchFamily="34" charset="-120"/>
              </a:rPr>
              <a:t>擇定從其擇定；無擇定適用</a:t>
            </a:r>
            <a:r>
              <a:rPr lang="zh-TW" altLang="zh-TW" sz="2600" dirty="0" smtClean="0">
                <a:latin typeface="微軟正黑體" panose="020B0604030504040204" pitchFamily="34" charset="-120"/>
                <a:ea typeface="微軟正黑體" panose="020B0604030504040204" pitchFamily="34" charset="-120"/>
              </a:rPr>
              <a:t>順序</a:t>
            </a: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zh-TW" altLang="zh-TW" sz="2600" dirty="0">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   </a:t>
            </a:r>
            <a:r>
              <a:rPr lang="en-US" altLang="zh-TW" sz="2600" dirty="0" smtClean="0">
                <a:latin typeface="微軟正黑體" panose="020B0604030504040204" pitchFamily="34" charset="-120"/>
                <a:ea typeface="微軟正黑體" panose="020B0604030504040204" pitchFamily="34" charset="-120"/>
              </a:rPr>
              <a:t>2</a:t>
            </a:r>
            <a:r>
              <a:rPr lang="en-US" altLang="zh-TW" sz="2600" dirty="0">
                <a:latin typeface="微軟正黑體" panose="020B0604030504040204" pitchFamily="34" charset="-120"/>
                <a:ea typeface="微軟正黑體" panose="020B0604030504040204" pitchFamily="34" charset="-120"/>
              </a:rPr>
              <a:t>.</a:t>
            </a:r>
            <a:r>
              <a:rPr lang="zh-TW" altLang="zh-TW" sz="2600" dirty="0">
                <a:latin typeface="微軟正黑體" panose="020B0604030504040204" pitchFamily="34" charset="-120"/>
                <a:ea typeface="微軟正黑體" panose="020B0604030504040204" pitchFamily="34" charset="-120"/>
              </a:rPr>
              <a:t>處數</a:t>
            </a:r>
            <a:r>
              <a:rPr lang="zh-TW" altLang="zh-TW" sz="2600" dirty="0" smtClean="0">
                <a:latin typeface="微軟正黑體" panose="020B0604030504040204" pitchFamily="34" charset="-120"/>
                <a:ea typeface="微軟正黑體" panose="020B0604030504040204" pitchFamily="34" charset="-120"/>
              </a:rPr>
              <a:t>超過</a:t>
            </a:r>
            <a:r>
              <a:rPr lang="zh-TW" altLang="en-US" sz="2600" dirty="0" smtClean="0">
                <a:latin typeface="微軟正黑體" panose="020B0604030504040204" pitchFamily="34" charset="-120"/>
                <a:ea typeface="微軟正黑體" panose="020B0604030504040204" pitchFamily="34" charset="-120"/>
              </a:rPr>
              <a:t>之適用順序</a:t>
            </a:r>
            <a:r>
              <a:rPr lang="en-US" altLang="zh-TW" sz="2600" dirty="0" smtClean="0">
                <a:latin typeface="微軟正黑體" panose="020B0604030504040204" pitchFamily="34" charset="-120"/>
                <a:ea typeface="微軟正黑體" panose="020B0604030504040204" pitchFamily="34" charset="-120"/>
              </a:rPr>
              <a:t>:</a:t>
            </a:r>
          </a:p>
          <a:p>
            <a:pPr marL="0" indent="0">
              <a:buNone/>
            </a:pPr>
            <a:r>
              <a:rPr lang="zh-TW" altLang="en-US" sz="2600" dirty="0">
                <a:latin typeface="微軟正黑體" panose="020B0604030504040204" pitchFamily="34" charset="-120"/>
                <a:ea typeface="微軟正黑體" panose="020B0604030504040204" pitchFamily="34" charset="-120"/>
              </a:rPr>
              <a:t> </a:t>
            </a:r>
            <a:r>
              <a:rPr lang="zh-TW" altLang="en-US" sz="2600" dirty="0" smtClean="0">
                <a:latin typeface="微軟正黑體" panose="020B0604030504040204" pitchFamily="34" charset="-120"/>
                <a:ea typeface="微軟正黑體" panose="020B0604030504040204" pitchFamily="34" charset="-120"/>
              </a:rPr>
              <a:t>       </a:t>
            </a:r>
            <a:r>
              <a:rPr lang="en-US" altLang="zh-TW" sz="2600" dirty="0" smtClean="0">
                <a:latin typeface="微軟正黑體" panose="020B0604030504040204" pitchFamily="34" charset="-120"/>
                <a:ea typeface="微軟正黑體" panose="020B0604030504040204" pitchFamily="34" charset="-120"/>
              </a:rPr>
              <a:t>(1)</a:t>
            </a:r>
            <a:r>
              <a:rPr lang="zh-TW" altLang="en-US" sz="2600" dirty="0" smtClean="0">
                <a:latin typeface="微軟正黑體" panose="020B0604030504040204" pitchFamily="34" charset="-120"/>
                <a:ea typeface="微軟正黑體" panose="020B0604030504040204" pitchFamily="34" charset="-120"/>
              </a:rPr>
              <a:t>所有權人</a:t>
            </a:r>
            <a:r>
              <a:rPr lang="zh-TW" altLang="zh-TW" sz="2600" dirty="0" smtClean="0">
                <a:latin typeface="微軟正黑體" panose="020B0604030504040204" pitchFamily="34" charset="-120"/>
                <a:ea typeface="微軟正黑體" panose="020B0604030504040204" pitchFamily="34" charset="-120"/>
              </a:rPr>
              <a:t>有</a:t>
            </a:r>
            <a:r>
              <a:rPr lang="zh-TW" altLang="zh-TW" sz="2600" dirty="0">
                <a:latin typeface="微軟正黑體" panose="020B0604030504040204" pitchFamily="34" charset="-120"/>
                <a:ea typeface="微軟正黑體" panose="020B0604030504040204" pitchFamily="34" charset="-120"/>
              </a:rPr>
              <a:t>擇定從其擇定；無擇定適用</a:t>
            </a:r>
            <a:r>
              <a:rPr lang="zh-TW" altLang="zh-TW" sz="2600" dirty="0" smtClean="0">
                <a:latin typeface="微軟正黑體" panose="020B0604030504040204" pitchFamily="34" charset="-120"/>
                <a:ea typeface="微軟正黑體" panose="020B0604030504040204" pitchFamily="34" charset="-120"/>
              </a:rPr>
              <a:t>順序</a:t>
            </a:r>
            <a:endParaRPr lang="zh-TW" altLang="zh-TW" sz="2600" dirty="0">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         </a:t>
            </a:r>
            <a:endParaRPr lang="en-US" altLang="zh-TW" sz="2600" dirty="0" smtClean="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smtClean="0">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分別以所有房屋，應</a:t>
            </a:r>
            <a:r>
              <a:rPr lang="zh-TW" altLang="zh-TW" sz="2400" dirty="0" smtClean="0">
                <a:latin typeface="微軟正黑體" panose="020B0604030504040204" pitchFamily="34" charset="-120"/>
                <a:ea typeface="微軟正黑體" panose="020B0604030504040204" pitchFamily="34" charset="-120"/>
              </a:rPr>
              <a:t>共同擇</a:t>
            </a:r>
            <a:r>
              <a:rPr lang="zh-TW" altLang="zh-TW" sz="2400" dirty="0">
                <a:latin typeface="微軟正黑體" panose="020B0604030504040204" pitchFamily="34" charset="-120"/>
                <a:ea typeface="微軟正黑體" panose="020B0604030504040204" pitchFamily="34" charset="-120"/>
              </a:rPr>
              <a:t>定</a:t>
            </a:r>
            <a:r>
              <a:rPr lang="zh-TW"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未</a:t>
            </a:r>
            <a:r>
              <a:rPr lang="zh-TW" altLang="en-US" sz="2400" dirty="0" smtClean="0">
                <a:latin typeface="微軟正黑體" panose="020B0604030504040204" pitchFamily="34" charset="-120"/>
                <a:ea typeface="微軟正黑體" panose="020B0604030504040204" pitchFamily="34" charset="-120"/>
              </a:rPr>
              <a:t>擇定，</a:t>
            </a:r>
            <a:r>
              <a:rPr lang="zh-TW" altLang="zh-TW" sz="2400" dirty="0" smtClean="0">
                <a:latin typeface="微軟正黑體" panose="020B0604030504040204" pitchFamily="34" charset="-120"/>
                <a:ea typeface="微軟正黑體" panose="020B0604030504040204" pitchFamily="34" charset="-120"/>
              </a:rPr>
              <a:t>申請</a:t>
            </a:r>
            <a:r>
              <a:rPr lang="zh-TW" altLang="zh-TW" sz="2400" dirty="0">
                <a:latin typeface="微軟正黑體" panose="020B0604030504040204" pitchFamily="34" charset="-120"/>
                <a:ea typeface="微軟正黑體" panose="020B0604030504040204" pitchFamily="34" charset="-120"/>
              </a:rPr>
              <a:t>當年度</a:t>
            </a:r>
            <a:r>
              <a:rPr lang="zh-TW" altLang="zh-TW" sz="2400" dirty="0" smtClean="0">
                <a:latin typeface="微軟正黑體" panose="020B0604030504040204" pitchFamily="34" charset="-120"/>
                <a:ea typeface="微軟正黑體" panose="020B0604030504040204" pitchFamily="34" charset="-120"/>
              </a:rPr>
              <a:t>之</a:t>
            </a:r>
            <a:r>
              <a:rPr lang="zh-TW" altLang="en-US" sz="2400" dirty="0" smtClean="0">
                <a:latin typeface="微軟正黑體" panose="020B0604030504040204" pitchFamily="34" charset="-120"/>
                <a:ea typeface="微軟正黑體" panose="020B0604030504040204" pitchFamily="34" charset="-120"/>
              </a:rPr>
              <a:t> </a:t>
            </a:r>
            <a:endParaRPr lang="en-US" altLang="zh-TW" sz="2400" dirty="0" smtClean="0">
              <a:latin typeface="微軟正黑體" panose="020B0604030504040204" pitchFamily="34" charset="-120"/>
              <a:ea typeface="微軟正黑體" panose="020B0604030504040204" pitchFamily="34" charset="-120"/>
            </a:endParaRPr>
          </a:p>
          <a:p>
            <a:pPr marL="0" indent="0">
              <a:buNone/>
            </a:pPr>
            <a:r>
              <a:rPr lang="zh-TW" altLang="en-US"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            </a:t>
            </a:r>
            <a:r>
              <a:rPr lang="zh-TW" altLang="zh-TW" sz="2400" dirty="0" smtClean="0">
                <a:latin typeface="微軟正黑體" panose="020B0604030504040204" pitchFamily="34" charset="-120"/>
                <a:ea typeface="微軟正黑體" panose="020B0604030504040204" pitchFamily="34" charset="-120"/>
              </a:rPr>
              <a:t>自用</a:t>
            </a:r>
            <a:r>
              <a:rPr lang="zh-TW" altLang="zh-TW" sz="2400" dirty="0">
                <a:latin typeface="微軟正黑體" panose="020B0604030504040204" pitchFamily="34" charset="-120"/>
                <a:ea typeface="微軟正黑體" panose="020B0604030504040204" pitchFamily="34" charset="-120"/>
              </a:rPr>
              <a:t>住宅用地地價稅最高者</a:t>
            </a:r>
          </a:p>
          <a:p>
            <a:pPr marL="0" indent="0">
              <a:buNone/>
            </a:pPr>
            <a:endParaRPr lang="en-US" altLang="zh-TW" sz="2600" dirty="0">
              <a:latin typeface="微軟正黑體" panose="020B0604030504040204" pitchFamily="34" charset="-120"/>
              <a:ea typeface="微軟正黑體" panose="020B0604030504040204" pitchFamily="34" charset="-120"/>
            </a:endParaRPr>
          </a:p>
        </p:txBody>
      </p:sp>
      <p:graphicFrame>
        <p:nvGraphicFramePr>
          <p:cNvPr id="5" name="資料庫圖表 4"/>
          <p:cNvGraphicFramePr/>
          <p:nvPr>
            <p:extLst>
              <p:ext uri="{D42A27DB-BD31-4B8C-83A1-F6EECF244321}">
                <p14:modId xmlns:p14="http://schemas.microsoft.com/office/powerpoint/2010/main" val="112846653"/>
              </p:ext>
            </p:extLst>
          </p:nvPr>
        </p:nvGraphicFramePr>
        <p:xfrm>
          <a:off x="457200" y="1916832"/>
          <a:ext cx="8099902"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3598672231"/>
              </p:ext>
            </p:extLst>
          </p:nvPr>
        </p:nvGraphicFramePr>
        <p:xfrm>
          <a:off x="1165264" y="4005064"/>
          <a:ext cx="6552728" cy="2088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頁尾版面配置區 6"/>
          <p:cNvSpPr txBox="1">
            <a:spLocks/>
          </p:cNvSpPr>
          <p:nvPr/>
        </p:nvSpPr>
        <p:spPr>
          <a:xfrm>
            <a:off x="0" y="6430432"/>
            <a:ext cx="9144000" cy="260648"/>
          </a:xfrm>
          <a:prstGeom prst="rect">
            <a:avLst/>
          </a:prstGeom>
          <a:solidFill>
            <a:schemeClr val="accent2">
              <a:lumMod val="50000"/>
            </a:schemeClr>
          </a:solidFill>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zh-TW" altLang="en-US"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林秀銘                                                                                                                                                            </a:t>
            </a:r>
            <a:endParaRPr kumimoji="0" lang="zh-TW"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9" name="投影片編號版面配置區 5"/>
          <p:cNvSpPr txBox="1">
            <a:spLocks/>
          </p:cNvSpPr>
          <p:nvPr/>
        </p:nvSpPr>
        <p:spPr>
          <a:xfrm>
            <a:off x="7452320" y="6453336"/>
            <a:ext cx="480060" cy="237744"/>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CA8D9AD5-F248-4919-864A-CFD76CC027D6}" type="slidenum">
              <a:rPr kumimoji="0" lang="en-US" altLang="zh-TW" sz="105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9</a:t>
            </a:fld>
            <a:endParaRPr kumimoji="0" lang="zh-TW" altLang="en-US" sz="105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0591438"/>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1.xml><?xml version="1.0" encoding="utf-8"?>
<a:theme xmlns:a="http://schemas.openxmlformats.org/drawingml/2006/main" name="1_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2.xml><?xml version="1.0" encoding="utf-8"?>
<a:theme xmlns:a="http://schemas.openxmlformats.org/drawingml/2006/main" name="2_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3.xml><?xml version="1.0" encoding="utf-8"?>
<a:theme xmlns:a="http://schemas.openxmlformats.org/drawingml/2006/main" name="3_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4.xml><?xml version="1.0" encoding="utf-8"?>
<a:theme xmlns:a="http://schemas.openxmlformats.org/drawingml/2006/main" name="4_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5.xml><?xml version="1.0" encoding="utf-8"?>
<a:theme xmlns:a="http://schemas.openxmlformats.org/drawingml/2006/main" name="5_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6.xml><?xml version="1.0" encoding="utf-8"?>
<a:theme xmlns:a="http://schemas.openxmlformats.org/drawingml/2006/main" name="6_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佈景主題">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Office 佈景主題">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佈景主題">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2260</TotalTime>
  <Words>7431</Words>
  <Application>Microsoft Office PowerPoint</Application>
  <PresentationFormat>如螢幕大小 (4:3)</PresentationFormat>
  <Paragraphs>1058</Paragraphs>
  <Slides>62</Slides>
  <Notes>7</Notes>
  <HiddenSlides>0</HiddenSlides>
  <MMClips>0</MMClips>
  <ScaleCrop>false</ScaleCrop>
  <HeadingPairs>
    <vt:vector size="6" baseType="variant">
      <vt:variant>
        <vt:lpstr>使用字型</vt:lpstr>
      </vt:variant>
      <vt:variant>
        <vt:i4>28</vt:i4>
      </vt:variant>
      <vt:variant>
        <vt:lpstr>佈景主題</vt:lpstr>
      </vt:variant>
      <vt:variant>
        <vt:i4>16</vt:i4>
      </vt:variant>
      <vt:variant>
        <vt:lpstr>投影片標題</vt:lpstr>
      </vt:variant>
      <vt:variant>
        <vt:i4>62</vt:i4>
      </vt:variant>
    </vt:vector>
  </HeadingPairs>
  <TitlesOfParts>
    <vt:vector size="106" baseType="lpstr">
      <vt:lpstr>Adobe 繁黑體 Std B</vt:lpstr>
      <vt:lpstr>Arial Unicode MS</vt:lpstr>
      <vt:lpstr>細明體_HKSCS</vt:lpstr>
      <vt:lpstr>華康方圓體W7</vt:lpstr>
      <vt:lpstr>華康棒棒體W5</vt:lpstr>
      <vt:lpstr>華康硬黑體W7(P)</vt:lpstr>
      <vt:lpstr>華康華綜體W5(P)</vt:lpstr>
      <vt:lpstr>華康墨字體</vt:lpstr>
      <vt:lpstr>超世紀粗圓體一雙空</vt:lpstr>
      <vt:lpstr>雅坊美工13</vt:lpstr>
      <vt:lpstr>微軟正黑體</vt:lpstr>
      <vt:lpstr>新細明體</vt:lpstr>
      <vt:lpstr>新細明體, PMingLiU</vt:lpstr>
      <vt:lpstr>標楷體</vt:lpstr>
      <vt:lpstr>Arial</vt:lpstr>
      <vt:lpstr>Arial Narrow</vt:lpstr>
      <vt:lpstr>Calibri</vt:lpstr>
      <vt:lpstr>Cambria Math</vt:lpstr>
      <vt:lpstr>Constantia</vt:lpstr>
      <vt:lpstr>Georgia</vt:lpstr>
      <vt:lpstr>helvetica</vt:lpstr>
      <vt:lpstr>Lucida Sans Unicode</vt:lpstr>
      <vt:lpstr>Mangal</vt:lpstr>
      <vt:lpstr>Times New Roman</vt:lpstr>
      <vt:lpstr>Trebuchet MS</vt:lpstr>
      <vt:lpstr>Verdana</vt:lpstr>
      <vt:lpstr>Wingdings</vt:lpstr>
      <vt:lpstr>Wingdings 2</vt:lpstr>
      <vt:lpstr>Office 佈景主題</vt:lpstr>
      <vt:lpstr>1_Office 佈景主題</vt:lpstr>
      <vt:lpstr>2_Office 佈景主題</vt:lpstr>
      <vt:lpstr>流線</vt:lpstr>
      <vt:lpstr>3_Office 佈景主題</vt:lpstr>
      <vt:lpstr>4_Office 佈景主題</vt:lpstr>
      <vt:lpstr>5_Office 佈景主題</vt:lpstr>
      <vt:lpstr>6_Office 佈景主題</vt:lpstr>
      <vt:lpstr>7_Office 佈景主題</vt:lpstr>
      <vt:lpstr>氣流</vt:lpstr>
      <vt:lpstr>1_氣流</vt:lpstr>
      <vt:lpstr>2_氣流</vt:lpstr>
      <vt:lpstr>3_氣流</vt:lpstr>
      <vt:lpstr>4_氣流</vt:lpstr>
      <vt:lpstr>5_氣流</vt:lpstr>
      <vt:lpstr>6_氣流</vt:lpstr>
      <vt:lpstr> 不動產權利移轉、使用限制相關法規 不動產稅制及規劃技巧</vt:lpstr>
      <vt:lpstr>PowerPoint 簡報</vt:lpstr>
      <vt:lpstr>課  程  大  綱</vt:lpstr>
      <vt:lpstr>我國主要不動產相關稅賦表 </vt:lpstr>
      <vt:lpstr>壹、聰明節稅(持有稅)</vt:lpstr>
      <vt:lpstr>壹、持有稅</vt:lpstr>
      <vt:lpstr>壹、持有稅</vt:lpstr>
      <vt:lpstr>壹、持有稅</vt:lpstr>
      <vt:lpstr>壹、持有稅</vt:lpstr>
      <vt:lpstr>(七)未辦建物登記之自用住宅基地認定可以「建築改良物勘查結果通知書」申請自用住宅用地優惠</vt:lpstr>
      <vt:lpstr>PowerPoint 簡報</vt:lpstr>
      <vt:lpstr>壹、持有稅</vt:lpstr>
      <vt:lpstr>(二)工業用地優惠地價稅之申請</vt:lpstr>
      <vt:lpstr>壹、持有稅</vt:lpstr>
      <vt:lpstr>壹、持有稅</vt:lpstr>
      <vt:lpstr>PowerPoint 簡報</vt:lpstr>
      <vt:lpstr>(五)自用住宅地價稅與自住房屋房屋稅 優惠比較表</vt:lpstr>
      <vt:lpstr>(六)房屋稅之減半徵收</vt:lpstr>
      <vt:lpstr>PowerPoint 簡報</vt:lpstr>
      <vt:lpstr>PowerPoint 簡報</vt:lpstr>
      <vt:lpstr>貳、聰明節稅(移轉稅)</vt:lpstr>
      <vt:lpstr>貳、移轉稅</vt:lpstr>
      <vt:lpstr>           (二)土地增值稅－是否曾享受自用住宅稅率？ </vt:lpstr>
      <vt:lpstr>貳、移轉稅</vt:lpstr>
      <vt:lpstr>貳、移轉稅</vt:lpstr>
      <vt:lpstr>貳、移轉稅</vt:lpstr>
      <vt:lpstr>            土地增值稅節稅：房屋部分出租或營業使用  (90.06.21 台財稅第 0900453097 號 函 )</vt:lpstr>
      <vt:lpstr>貳、移轉稅</vt:lpstr>
      <vt:lpstr>貳、移轉稅</vt:lpstr>
      <vt:lpstr>PowerPoint 簡報</vt:lpstr>
      <vt:lpstr>貳、移轉稅</vt:lpstr>
      <vt:lpstr> ◎土地增值稅-重購退稅</vt:lpstr>
      <vt:lpstr>PowerPoint 簡報</vt:lpstr>
      <vt:lpstr>貳、移轉稅</vt:lpstr>
      <vt:lpstr>(四)辦理農地農用證明申請應備文件</vt:lpstr>
      <vt:lpstr>貳、移轉稅</vt:lpstr>
      <vt:lpstr>貳、移轉稅 ◎配偶相互贈與之土地：得申請不課徵土地增值稅</vt:lpstr>
      <vt:lpstr>貳、移轉稅 公共設施保留地移轉：</vt:lpstr>
      <vt:lpstr>貳、移轉稅 ◎長期持有土地移轉之減徵：</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參、所得稅(房地合一)</vt:lpstr>
      <vt:lpstr>參、所得稅(房地合一)</vt:lpstr>
      <vt:lpstr>PowerPoint 簡報</vt:lpstr>
      <vt:lpstr>PowerPoint 簡報</vt:lpstr>
      <vt:lpstr>PowerPoint 簡報</vt:lpstr>
      <vt:lpstr>PowerPoint 簡報</vt:lpstr>
      <vt:lpstr>PowerPoint 簡報</vt:lpstr>
      <vt:lpstr>PowerPoint 簡報</vt:lpstr>
      <vt:lpstr>PowerPoint 簡報</vt:lpstr>
      <vt:lpstr>PowerPoint 簡報</vt:lpstr>
      <vt:lpstr>肆、結  論</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不動產節稅規劃</dc:title>
  <dc:creator>Windows 使用者</dc:creator>
  <cp:lastModifiedBy>林秀銘</cp:lastModifiedBy>
  <cp:revision>209</cp:revision>
  <dcterms:created xsi:type="dcterms:W3CDTF">2016-03-01T05:25:46Z</dcterms:created>
  <dcterms:modified xsi:type="dcterms:W3CDTF">2017-03-01T05:36:03Z</dcterms:modified>
</cp:coreProperties>
</file>